
<file path=[Content_Types].xml><?xml version="1.0" encoding="utf-8"?>
<Types xmlns="http://schemas.openxmlformats.org/package/2006/content-types">
  <Default Extension="jpeg" ContentType="image/jpeg"/>
  <Default Extension="JPG" ContentType="image/.jp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comments/comment1.xml" ContentType="application/vnd.openxmlformats-officedocument.presentationml.comments+xml"/>
  <Override PartName="/ppt/comments/comment10.xml" ContentType="application/vnd.openxmlformats-officedocument.presentationml.comments+xml"/>
  <Override PartName="/ppt/comments/comment11.xml" ContentType="application/vnd.openxmlformats-officedocument.presentationml.comments+xml"/>
  <Override PartName="/ppt/comments/comment12.xml" ContentType="application/vnd.openxmlformats-officedocument.presentationml.comments+xml"/>
  <Override PartName="/ppt/comments/comment13.xml" ContentType="application/vnd.openxmlformats-officedocument.presentationml.comments+xml"/>
  <Override PartName="/ppt/comments/comment14.xml" ContentType="application/vnd.openxmlformats-officedocument.presentationml.comments+xml"/>
  <Override PartName="/ppt/comments/comment15.xml" ContentType="application/vnd.openxmlformats-officedocument.presentationml.comments+xml"/>
  <Override PartName="/ppt/comments/comment16.xml" ContentType="application/vnd.openxmlformats-officedocument.presentationml.comments+xml"/>
  <Override PartName="/ppt/comments/comment17.xml" ContentType="application/vnd.openxmlformats-officedocument.presentationml.comments+xml"/>
  <Override PartName="/ppt/comments/comment18.xml" ContentType="application/vnd.openxmlformats-officedocument.presentationml.comments+xml"/>
  <Override PartName="/ppt/comments/comment19.xml" ContentType="application/vnd.openxmlformats-officedocument.presentationml.comments+xml"/>
  <Override PartName="/ppt/comments/comment2.xml" ContentType="application/vnd.openxmlformats-officedocument.presentationml.comments+xml"/>
  <Override PartName="/ppt/comments/comment20.xml" ContentType="application/vnd.openxmlformats-officedocument.presentationml.comments+xml"/>
  <Override PartName="/ppt/comments/comment21.xml" ContentType="application/vnd.openxmlformats-officedocument.presentationml.comments+xml"/>
  <Override PartName="/ppt/comments/comment22.xml" ContentType="application/vnd.openxmlformats-officedocument.presentationml.comments+xml"/>
  <Override PartName="/ppt/comments/comment23.xml" ContentType="application/vnd.openxmlformats-officedocument.presentationml.comments+xml"/>
  <Override PartName="/ppt/comments/comment24.xml" ContentType="application/vnd.openxmlformats-officedocument.presentationml.comments+xml"/>
  <Override PartName="/ppt/comments/comment25.xml" ContentType="application/vnd.openxmlformats-officedocument.presentationml.comments+xml"/>
  <Override PartName="/ppt/comments/comment26.xml" ContentType="application/vnd.openxmlformats-officedocument.presentationml.comments+xml"/>
  <Override PartName="/ppt/comments/comment27.xml" ContentType="application/vnd.openxmlformats-officedocument.presentationml.comments+xml"/>
  <Override PartName="/ppt/comments/comment28.xml" ContentType="application/vnd.openxmlformats-officedocument.presentationml.comments+xml"/>
  <Override PartName="/ppt/comments/comment29.xml" ContentType="application/vnd.openxmlformats-officedocument.presentationml.comments+xml"/>
  <Override PartName="/ppt/comments/comment3.xml" ContentType="application/vnd.openxmlformats-officedocument.presentationml.comments+xml"/>
  <Override PartName="/ppt/comments/comment30.xml" ContentType="application/vnd.openxmlformats-officedocument.presentationml.comments+xml"/>
  <Override PartName="/ppt/comments/comment31.xml" ContentType="application/vnd.openxmlformats-officedocument.presentationml.comments+xml"/>
  <Override PartName="/ppt/comments/comment32.xml" ContentType="application/vnd.openxmlformats-officedocument.presentationml.comments+xml"/>
  <Override PartName="/ppt/comments/comment33.xml" ContentType="application/vnd.openxmlformats-officedocument.presentationml.comments+xml"/>
  <Override PartName="/ppt/comments/comment34.xml" ContentType="application/vnd.openxmlformats-officedocument.presentationml.comments+xml"/>
  <Override PartName="/ppt/comments/comment35.xml" ContentType="application/vnd.openxmlformats-officedocument.presentationml.comments+xml"/>
  <Override PartName="/ppt/comments/comment36.xml" ContentType="application/vnd.openxmlformats-officedocument.presentationml.comments+xml"/>
  <Override PartName="/ppt/comments/comment37.xml" ContentType="application/vnd.openxmlformats-officedocument.presentationml.comments+xml"/>
  <Override PartName="/ppt/comments/comment38.xml" ContentType="application/vnd.openxmlformats-officedocument.presentationml.comments+xml"/>
  <Override PartName="/ppt/comments/comment39.xml" ContentType="application/vnd.openxmlformats-officedocument.presentationml.comments+xml"/>
  <Override PartName="/ppt/comments/comment4.xml" ContentType="application/vnd.openxmlformats-officedocument.presentationml.comments+xml"/>
  <Override PartName="/ppt/comments/comment40.xml" ContentType="application/vnd.openxmlformats-officedocument.presentationml.comments+xml"/>
  <Override PartName="/ppt/comments/comment41.xml" ContentType="application/vnd.openxmlformats-officedocument.presentationml.comments+xml"/>
  <Override PartName="/ppt/comments/comment42.xml" ContentType="application/vnd.openxmlformats-officedocument.presentationml.comments+xml"/>
  <Override PartName="/ppt/comments/comment43.xml" ContentType="application/vnd.openxmlformats-officedocument.presentationml.comments+xml"/>
  <Override PartName="/ppt/comments/comment44.xml" ContentType="application/vnd.openxmlformats-officedocument.presentationml.comments+xml"/>
  <Override PartName="/ppt/comments/comment45.xml" ContentType="application/vnd.openxmlformats-officedocument.presentationml.comments+xml"/>
  <Override PartName="/ppt/comments/comment46.xml" ContentType="application/vnd.openxmlformats-officedocument.presentationml.comments+xml"/>
  <Override PartName="/ppt/comments/comment47.xml" ContentType="application/vnd.openxmlformats-officedocument.presentationml.comments+xml"/>
  <Override PartName="/ppt/comments/comment48.xml" ContentType="application/vnd.openxmlformats-officedocument.presentationml.comments+xml"/>
  <Override PartName="/ppt/comments/comment49.xml" ContentType="application/vnd.openxmlformats-officedocument.presentationml.comments+xml"/>
  <Override PartName="/ppt/comments/comment5.xml" ContentType="application/vnd.openxmlformats-officedocument.presentationml.comments+xml"/>
  <Override PartName="/ppt/comments/comment50.xml" ContentType="application/vnd.openxmlformats-officedocument.presentationml.comments+xml"/>
  <Override PartName="/ppt/comments/comment51.xml" ContentType="application/vnd.openxmlformats-officedocument.presentationml.comments+xml"/>
  <Override PartName="/ppt/comments/comment52.xml" ContentType="application/vnd.openxmlformats-officedocument.presentationml.comments+xml"/>
  <Override PartName="/ppt/comments/comment53.xml" ContentType="application/vnd.openxmlformats-officedocument.presentationml.comments+xml"/>
  <Override PartName="/ppt/comments/comment54.xml" ContentType="application/vnd.openxmlformats-officedocument.presentationml.comments+xml"/>
  <Override PartName="/ppt/comments/comment55.xml" ContentType="application/vnd.openxmlformats-officedocument.presentationml.comments+xml"/>
  <Override PartName="/ppt/comments/comment56.xml" ContentType="application/vnd.openxmlformats-officedocument.presentationml.comments+xml"/>
  <Override PartName="/ppt/comments/comment57.xml" ContentType="application/vnd.openxmlformats-officedocument.presentationml.comments+xml"/>
  <Override PartName="/ppt/comments/comment58.xml" ContentType="application/vnd.openxmlformats-officedocument.presentationml.comments+xml"/>
  <Override PartName="/ppt/comments/comment59.xml" ContentType="application/vnd.openxmlformats-officedocument.presentationml.comments+xml"/>
  <Override PartName="/ppt/comments/comment6.xml" ContentType="application/vnd.openxmlformats-officedocument.presentationml.comments+xml"/>
  <Override PartName="/ppt/comments/comment60.xml" ContentType="application/vnd.openxmlformats-officedocument.presentationml.comments+xml"/>
  <Override PartName="/ppt/comments/comment61.xml" ContentType="application/vnd.openxmlformats-officedocument.presentationml.comments+xml"/>
  <Override PartName="/ppt/comments/comment62.xml" ContentType="application/vnd.openxmlformats-officedocument.presentationml.comments+xml"/>
  <Override PartName="/ppt/comments/comment63.xml" ContentType="application/vnd.openxmlformats-officedocument.presentationml.comments+xml"/>
  <Override PartName="/ppt/comments/comment64.xml" ContentType="application/vnd.openxmlformats-officedocument.presentationml.comments+xml"/>
  <Override PartName="/ppt/comments/comment65.xml" ContentType="application/vnd.openxmlformats-officedocument.presentationml.comments+xml"/>
  <Override PartName="/ppt/comments/comment66.xml" ContentType="application/vnd.openxmlformats-officedocument.presentationml.comments+xml"/>
  <Override PartName="/ppt/comments/comment67.xml" ContentType="application/vnd.openxmlformats-officedocument.presentationml.comments+xml"/>
  <Override PartName="/ppt/comments/comment7.xml" ContentType="application/vnd.openxmlformats-officedocument.presentationml.comments+xml"/>
  <Override PartName="/ppt/comments/comment8.xml" ContentType="application/vnd.openxmlformats-officedocument.presentationml.comments+xml"/>
  <Override PartName="/ppt/comments/comment9.xml" ContentType="application/vnd.openxmlformats-officedocument.presentationml.comment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0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960" r:id="rId3"/>
    <p:sldId id="1129" r:id="rId5"/>
    <p:sldId id="964" r:id="rId6"/>
    <p:sldId id="1047" r:id="rId7"/>
    <p:sldId id="1048" r:id="rId8"/>
    <p:sldId id="1049" r:id="rId9"/>
    <p:sldId id="1051" r:id="rId10"/>
    <p:sldId id="1050" r:id="rId11"/>
    <p:sldId id="1052" r:id="rId12"/>
    <p:sldId id="1196" r:id="rId13"/>
    <p:sldId id="1197" r:id="rId14"/>
    <p:sldId id="1198" r:id="rId15"/>
    <p:sldId id="1054" r:id="rId16"/>
    <p:sldId id="1055" r:id="rId17"/>
    <p:sldId id="1057" r:id="rId18"/>
    <p:sldId id="1058" r:id="rId19"/>
    <p:sldId id="1195" r:id="rId20"/>
    <p:sldId id="1199" r:id="rId21"/>
    <p:sldId id="1200" r:id="rId22"/>
    <p:sldId id="1201" r:id="rId23"/>
    <p:sldId id="1202" r:id="rId24"/>
    <p:sldId id="1061" r:id="rId25"/>
    <p:sldId id="1066" r:id="rId26"/>
    <p:sldId id="1062" r:id="rId27"/>
    <p:sldId id="1063" r:id="rId28"/>
    <p:sldId id="1064" r:id="rId29"/>
    <p:sldId id="1203" r:id="rId30"/>
    <p:sldId id="1067" r:id="rId31"/>
    <p:sldId id="1068" r:id="rId32"/>
    <p:sldId id="1069" r:id="rId33"/>
    <p:sldId id="1070" r:id="rId34"/>
    <p:sldId id="1071" r:id="rId35"/>
    <p:sldId id="1072" r:id="rId36"/>
    <p:sldId id="1204" r:id="rId37"/>
    <p:sldId id="1073" r:id="rId38"/>
    <p:sldId id="1074" r:id="rId39"/>
    <p:sldId id="1205" r:id="rId40"/>
    <p:sldId id="277" r:id="rId41"/>
    <p:sldId id="1128" r:id="rId42"/>
    <p:sldId id="258" r:id="rId43"/>
    <p:sldId id="1076" r:id="rId44"/>
    <p:sldId id="1077" r:id="rId45"/>
    <p:sldId id="1078" r:id="rId46"/>
    <p:sldId id="1081" r:id="rId47"/>
    <p:sldId id="1213" r:id="rId48"/>
    <p:sldId id="1082" r:id="rId49"/>
    <p:sldId id="1083" r:id="rId50"/>
    <p:sldId id="1084" r:id="rId51"/>
    <p:sldId id="1085" r:id="rId52"/>
    <p:sldId id="1086" r:id="rId53"/>
    <p:sldId id="1087" r:id="rId54"/>
    <p:sldId id="1088" r:id="rId55"/>
    <p:sldId id="1089" r:id="rId56"/>
    <p:sldId id="1090" r:id="rId57"/>
    <p:sldId id="1091" r:id="rId58"/>
    <p:sldId id="1093" r:id="rId59"/>
    <p:sldId id="1092" r:id="rId60"/>
    <p:sldId id="1095" r:id="rId61"/>
    <p:sldId id="1096" r:id="rId62"/>
    <p:sldId id="1098" r:id="rId63"/>
    <p:sldId id="1214" r:id="rId64"/>
    <p:sldId id="1097" r:id="rId65"/>
    <p:sldId id="1104" r:id="rId66"/>
    <p:sldId id="1099" r:id="rId67"/>
    <p:sldId id="1100" r:id="rId68"/>
    <p:sldId id="1102" r:id="rId69"/>
    <p:sldId id="1101" r:id="rId70"/>
    <p:sldId id="1103" r:id="rId71"/>
    <p:sldId id="1105" r:id="rId72"/>
    <p:sldId id="1107" r:id="rId73"/>
    <p:sldId id="1108" r:id="rId74"/>
    <p:sldId id="1109" r:id="rId75"/>
    <p:sldId id="1218" r:id="rId76"/>
    <p:sldId id="1216" r:id="rId77"/>
    <p:sldId id="1110" r:id="rId78"/>
    <p:sldId id="1219" r:id="rId79"/>
    <p:sldId id="1111" r:id="rId80"/>
    <p:sldId id="1112" r:id="rId81"/>
    <p:sldId id="1113" r:id="rId82"/>
    <p:sldId id="1114" r:id="rId83"/>
    <p:sldId id="1115" r:id="rId84"/>
    <p:sldId id="1116" r:id="rId85"/>
    <p:sldId id="1117" r:id="rId86"/>
    <p:sldId id="1118" r:id="rId87"/>
    <p:sldId id="1194" r:id="rId88"/>
    <p:sldId id="1119" r:id="rId89"/>
    <p:sldId id="1192" r:id="rId90"/>
    <p:sldId id="1220" r:id="rId91"/>
    <p:sldId id="1120" r:id="rId92"/>
    <p:sldId id="1121" r:id="rId93"/>
    <p:sldId id="1221" r:id="rId94"/>
    <p:sldId id="1122" r:id="rId95"/>
    <p:sldId id="1123" r:id="rId96"/>
    <p:sldId id="1125" r:id="rId97"/>
    <p:sldId id="1223" r:id="rId98"/>
    <p:sldId id="1224" r:id="rId99"/>
    <p:sldId id="1127" r:id="rId100"/>
    <p:sldId id="1222" r:id="rId101"/>
    <p:sldId id="1038" r:id="rId102"/>
    <p:sldId id="1079" r:id="rId103"/>
    <p:sldId id="1080" r:id="rId104"/>
    <p:sldId id="1094" r:id="rId10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enovo" initials="l" lastIdx="124"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10F90"/>
    <a:srgbClr val="0000A8"/>
    <a:srgbClr val="B5E7FF"/>
    <a:srgbClr val="A2C1FF"/>
    <a:srgbClr val="8FAADC"/>
    <a:srgbClr val="E40000"/>
    <a:srgbClr val="FFB3D3"/>
    <a:srgbClr val="0000A3"/>
    <a:srgbClr val="9CE0FA"/>
    <a:srgbClr val="3C6C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7"/>
    <p:restoredTop sz="62941"/>
  </p:normalViewPr>
  <p:slideViewPr>
    <p:cSldViewPr snapToGrid="0" snapToObjects="1">
      <p:cViewPr varScale="1">
        <p:scale>
          <a:sx n="80" d="100"/>
          <a:sy n="80" d="100"/>
        </p:scale>
        <p:origin x="192" y="328"/>
      </p:cViewPr>
      <p:guideLst>
        <p:guide pos="1440"/>
        <p:guide orient="horz" pos="3535"/>
      </p:guideLst>
    </p:cSldViewPr>
  </p:slideViewPr>
  <p:outlineViewPr>
    <p:cViewPr>
      <p:scale>
        <a:sx n="33" d="100"/>
        <a:sy n="33" d="100"/>
      </p:scale>
      <p:origin x="0" y="-2574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9" Type="http://schemas.openxmlformats.org/officeDocument/2006/relationships/slide" Target="slides/slide96.xml"/><Relationship Id="rId98" Type="http://schemas.openxmlformats.org/officeDocument/2006/relationships/slide" Target="slides/slide95.xml"/><Relationship Id="rId97" Type="http://schemas.openxmlformats.org/officeDocument/2006/relationships/slide" Target="slides/slide94.xml"/><Relationship Id="rId96" Type="http://schemas.openxmlformats.org/officeDocument/2006/relationships/slide" Target="slides/slide93.xml"/><Relationship Id="rId95" Type="http://schemas.openxmlformats.org/officeDocument/2006/relationships/slide" Target="slides/slide92.xml"/><Relationship Id="rId94" Type="http://schemas.openxmlformats.org/officeDocument/2006/relationships/slide" Target="slides/slide91.xml"/><Relationship Id="rId93" Type="http://schemas.openxmlformats.org/officeDocument/2006/relationships/slide" Target="slides/slide90.xml"/><Relationship Id="rId92" Type="http://schemas.openxmlformats.org/officeDocument/2006/relationships/slide" Target="slides/slide89.xml"/><Relationship Id="rId91" Type="http://schemas.openxmlformats.org/officeDocument/2006/relationships/slide" Target="slides/slide88.xml"/><Relationship Id="rId90" Type="http://schemas.openxmlformats.org/officeDocument/2006/relationships/slide" Target="slides/slide87.xml"/><Relationship Id="rId9" Type="http://schemas.openxmlformats.org/officeDocument/2006/relationships/slide" Target="slides/slide6.xml"/><Relationship Id="rId89" Type="http://schemas.openxmlformats.org/officeDocument/2006/relationships/slide" Target="slides/slide86.xml"/><Relationship Id="rId88" Type="http://schemas.openxmlformats.org/officeDocument/2006/relationships/slide" Target="slides/slide85.xml"/><Relationship Id="rId87" Type="http://schemas.openxmlformats.org/officeDocument/2006/relationships/slide" Target="slides/slide84.xml"/><Relationship Id="rId86" Type="http://schemas.openxmlformats.org/officeDocument/2006/relationships/slide" Target="slides/slide83.xml"/><Relationship Id="rId85" Type="http://schemas.openxmlformats.org/officeDocument/2006/relationships/slide" Target="slides/slide82.xml"/><Relationship Id="rId84" Type="http://schemas.openxmlformats.org/officeDocument/2006/relationships/slide" Target="slides/slide8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9" Type="http://schemas.openxmlformats.org/officeDocument/2006/relationships/commentAuthors" Target="commentAuthors.xml"/><Relationship Id="rId108" Type="http://schemas.openxmlformats.org/officeDocument/2006/relationships/tableStyles" Target="tableStyles.xml"/><Relationship Id="rId107" Type="http://schemas.openxmlformats.org/officeDocument/2006/relationships/viewProps" Target="viewProps.xml"/><Relationship Id="rId106" Type="http://schemas.openxmlformats.org/officeDocument/2006/relationships/presProps" Target="presProps.xml"/><Relationship Id="rId105" Type="http://schemas.openxmlformats.org/officeDocument/2006/relationships/slide" Target="slides/slide102.xml"/><Relationship Id="rId104" Type="http://schemas.openxmlformats.org/officeDocument/2006/relationships/slide" Target="slides/slide101.xml"/><Relationship Id="rId103" Type="http://schemas.openxmlformats.org/officeDocument/2006/relationships/slide" Target="slides/slide100.xml"/><Relationship Id="rId102" Type="http://schemas.openxmlformats.org/officeDocument/2006/relationships/slide" Target="slides/slide99.xml"/><Relationship Id="rId101" Type="http://schemas.openxmlformats.org/officeDocument/2006/relationships/slide" Target="slides/slide98.xml"/><Relationship Id="rId100" Type="http://schemas.openxmlformats.org/officeDocument/2006/relationships/slide" Target="slides/slide97.xml"/><Relationship Id="rId10" Type="http://schemas.openxmlformats.org/officeDocument/2006/relationships/slide" Target="slides/slide7.xml"/><Relationship Id="rId1" Type="http://schemas.openxmlformats.org/officeDocument/2006/relationships/slideMaster" Target="slideMasters/slide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4-13T23:22:50.042" idx="1">
    <p:pos x="4411" y="784"/>
    <p:text>instantiation：实例化</p:text>
  </p:cm>
  <p:cm authorId="1" dt="2021-04-13T23:24:49.554" idx="2">
    <p:pos x="5512" y="1660"/>
    <p:text>一种计算机网络设备，用于转换、检查、过滤或以其他方式操纵流量，而不是用于包转发。常见的中间件有防火墙和网络地址转换器，前者过滤不想要的或恶意的流量，后者修改数据包的源地址和目标地址</p:text>
  </p:cm>
</p:cmLst>
</file>

<file path=ppt/comments/comment10.xml><?xml version="1.0" encoding="utf-8"?>
<p:cmLst xmlns:a="http://schemas.openxmlformats.org/drawingml/2006/main" xmlns:r="http://schemas.openxmlformats.org/officeDocument/2006/relationships" xmlns:p="http://schemas.openxmlformats.org/presentationml/2006/main">
  <p:cm authorId="1" dt="2021-04-14T08:35:54.579" idx="16">
    <p:pos x="6511" y="2211"/>
    <p:text>路由、管理和控制平面（软件）在毫秒时间范围内工作
转发数据平面（硬件）在纳秒时间范围内工作</p:text>
  </p:cm>
</p:cmLst>
</file>

<file path=ppt/comments/comment11.xml><?xml version="1.0" encoding="utf-8"?>
<p:cmLst xmlns:a="http://schemas.openxmlformats.org/drawingml/2006/main" xmlns:r="http://schemas.openxmlformats.org/officeDocument/2006/relationships" xmlns:p="http://schemas.openxmlformats.org/presentationml/2006/main">
  <p:cm authorId="1" dt="2021-04-14T08:47:25.724" idx="17">
    <p:pos x="4232" y="3749"/>
    <p:text>交换机分散部署
交换机使用头字段，使用输入端口存储的转发表寻找输出端口（"匹配"+"操作"）
目标：以队列速度完成输入端口的处理
输入端排队：如果报文到达速率比转发到交换机结构的速率快</p:text>
  </p:cm>
</p:cmLst>
</file>

<file path=ppt/comments/comment12.xml><?xml version="1.0" encoding="utf-8"?>
<p:cmLst xmlns:a="http://schemas.openxmlformats.org/drawingml/2006/main" xmlns:r="http://schemas.openxmlformats.org/officeDocument/2006/relationships" xmlns:p="http://schemas.openxmlformats.org/presentationml/2006/main">
  <p:cm authorId="1" dt="2021-04-14T08:49:28.066" idx="18">
    <p:pos x="3423" y="4018"/>
    <p:text>基于头字段中一些数据（不只是目标的IP地址）向前转发</p:text>
  </p:cm>
</p:cmLst>
</file>

<file path=ppt/comments/comment13.xml><?xml version="1.0" encoding="utf-8"?>
<p:cmLst xmlns:a="http://schemas.openxmlformats.org/drawingml/2006/main" xmlns:r="http://schemas.openxmlformats.org/officeDocument/2006/relationships" xmlns:p="http://schemas.openxmlformats.org/presentationml/2006/main">
  <p:cm authorId="1" dt="2021-04-14T08:53:48.275" idx="19">
    <p:pos x="6780" y="302"/>
    <p:text>Routing information tabel：
RIB 存储所有的路由信息；
在路由器上运行的路由协议学到了新路由就会放到路由表中
目标地址不可达时，对应的路由条目先被标记为Unreachable,然后从RIB中删除。
有所有的直接网络
有另外配置的路由条目（如静态路由）
为了找到有效的下一跳，路由器必须进行递归查找。</p:text>
  </p:cm>
  <p:cm authorId="1" dt="2021-04-14T08:56:47.411" idx="20">
    <p:pos x="5231" y="336"/>
    <p:text>forwarding information base和RIB共享相同的信息。
当IP路由从RIB拷贝到FIB中时，它们下一跳的信息被明确地分析出来（包括下一跳的具体端口，以及下一跳有多条路径时，每条路径的具体端口）
通常FIB条目数越多，查找花费的事时间越长。</p:text>
  </p:cm>
  <p:cm authorId="1" dt="2021-04-14T09:04:50.104" idx="21">
    <p:pos x="6837" y="1458"/>
    <p:text>路由器将数据包目的地址前缀与表中条目匹配。（一般是21位前缀地址）
如果前缀和interface0、1、2对应的条目都不匹配时，路由器将包转发到默认接口3.
一个IP地址可能与多个条目相匹配。
当有多个匹配时，路由器使用最长的前缀匹配
规则；也就是说，它在表中找到最长的匹配项并将数据包转发给
与最长前缀匹配关联的链接接口。</p:text>
  </p:cm>
</p:cmLst>
</file>

<file path=ppt/comments/comment14.xml><?xml version="1.0" encoding="utf-8"?>
<p:cmLst xmlns:a="http://schemas.openxmlformats.org/drawingml/2006/main" xmlns:r="http://schemas.openxmlformats.org/officeDocument/2006/relationships" xmlns:p="http://schemas.openxmlformats.org/presentationml/2006/main">
  <p:cm authorId="1" dt="2021-04-14T09:11:13.067" idx="22">
    <p:pos x="4614" y="2578"/>
    <p:text>内容可寻址：向TCAM显示地址：在一个时钟周期内检索地址，与表大小无关</p:text>
  </p:cm>
  <p:cm authorId="1" dt="2021-04-14T09:12:45.556" idx="23">
    <p:pos x="5018" y="2020"/>
    <p:text>TCAM中每个bit位有三种状态，除掉“0”和“1”外，还有一个“don’t care”状态，通过掩码实现。
由于有don't care状态，使得TCMP能够进行精确匹配查找和模糊匹配查找（两态只能进行精确匹配查找）</p:text>
  </p:cm>
</p:cmLst>
</file>

<file path=ppt/comments/comment15.xml><?xml version="1.0" encoding="utf-8"?>
<p:cmLst xmlns:a="http://schemas.openxmlformats.org/drawingml/2006/main" xmlns:r="http://schemas.openxmlformats.org/officeDocument/2006/relationships" xmlns:p="http://schemas.openxmlformats.org/presentationml/2006/main">
  <p:cm authorId="1" dt="2021-04-14T09:14:17.982" idx="24">
    <p:pos x="4950" y="2065"/>
    <p:text>N倍线速率</p:text>
  </p:cm>
  <p:cm authorId="1" dt="2021-04-14T09:21:22.123" idx="25">
    <p:pos x="3311" y="448"/>
    <p:text>交换结构是硬件和软件的组合，通过使用多个交换机来控制进出网络节点的通信量。数据在一个端口输入，在另一个端口输出。它独立于路由器和用于在节点之间移动数据的总线基础设施技术。它通常使用共享内存和数据缓冲区。由网络中的连接、交换路径和节点组成一个复杂的网格。这个术语也泛指网络中的所有交换硬件和软件。</p:text>
  </p:cm>
  <p:cm authorId="1" dt="2021-04-14T09:22:35.731" idx="26">
    <p:pos x="2604" y="1480"/>
    <p:text>统计的是总的包裹1从输入端到输出端的传输速率
由于有多个端口，传输速率应为各个端口的线速率的加和</p:text>
  </p:cm>
</p:cmLst>
</file>

<file path=ppt/comments/comment16.xml><?xml version="1.0" encoding="utf-8"?>
<p:cmLst xmlns:a="http://schemas.openxmlformats.org/drawingml/2006/main" xmlns:r="http://schemas.openxmlformats.org/officeDocument/2006/relationships" xmlns:p="http://schemas.openxmlformats.org/presentationml/2006/main">
  <p:cm authorId="1" dt="2021-04-14T09:30:46.374" idx="27">
    <p:pos x="807" y="3872"/>
    <p:text>memory：
输入端口收到packet时，通过中断告知路由器。包裹会从输入端口拷贝到processor的内存中，然后routing processor从头字段提取出目的IP地址，在FIB中查询合适的输出端口，并将packet拷贝到输出端口缓存区中。。
如果memory的带宽最大为B Packets/per second（写入、读取），则总的forwarding throughput小于B/2</p:text>
  </p:cm>
  <p:cm authorId="1" dt="2021-04-14T09:33:51.890" idx="28">
    <p:pos x="1537" y="3873"/>
    <p:text>即使两个packet有不同的目的端口也不能够在同时传输，因为在共享的系统总线中一次只能够进行一次存取/读入一个</p:text>
  </p:cm>
</p:cmLst>
</file>

<file path=ppt/comments/comment17.xml><?xml version="1.0" encoding="utf-8"?>
<p:cmLst xmlns:a="http://schemas.openxmlformats.org/drawingml/2006/main" xmlns:r="http://schemas.openxmlformats.org/officeDocument/2006/relationships" xmlns:p="http://schemas.openxmlformats.org/presentationml/2006/main">
  <p:cm authorId="1" dt="2021-04-14T09:40:20.427" idx="29">
    <p:pos x="4232" y="1638"/>
    <p:text>有输入、输出两条总线</p:text>
  </p:cm>
</p:cmLst>
</file>

<file path=ppt/comments/comment18.xml><?xml version="1.0" encoding="utf-8"?>
<p:cmLst xmlns:a="http://schemas.openxmlformats.org/drawingml/2006/main" xmlns:r="http://schemas.openxmlformats.org/officeDocument/2006/relationships" xmlns:p="http://schemas.openxmlformats.org/presentationml/2006/main">
  <p:cm authorId="1" dt="2021-04-14T09:50:28.918" idx="30">
    <p:pos x="852" y="2244"/>
    <p:text>传输不受routing processor的干扰
通常是通过让输入端口预发送的一个交换内部标签(头)，并将数据包传输到总线（只有与标签匹配的端口才能够保留数据包)。
输出端口删除标签（因为标签只在交换机中用于跨总线）
如果多个数据包同时到达路由器（即使在不同的输入端口）除了一个数据包之外其他数据包必须等等待，因为一次只有一个数据包可以跨越总线。
路由器的交换速率受总线速率影响。</p:text>
  </p:cm>
</p:cmLst>
</file>

<file path=ppt/comments/comment19.xml><?xml version="1.0" encoding="utf-8"?>
<p:cmLst xmlns:a="http://schemas.openxmlformats.org/drawingml/2006/main" xmlns:r="http://schemas.openxmlformats.org/officeDocument/2006/relationships" xmlns:p="http://schemas.openxmlformats.org/presentationml/2006/main">
  <p:cm authorId="1" dt="2021-04-14T09:52:25.636" idx="31">
    <p:pos x="2301" y="3704"/>
    <p:text>输入时将数据包划分成固定长度的单元格
通过switching fabric，在出口重新组装数据报</p:text>
  </p:cm>
  <p:cm authorId="1" dt="2021-04-14T09:54:21.825" idx="32">
    <p:pos x="2502" y="1784"/>
    <p:text>横条交换机是一个由2N个总线组成的互联网络，它将N个输入端口连接到N个输出端口，如图4.6所示。每条垂直总线与每条水平总线在一个交叉交叉，开关结构控制器（其逻辑是开关结构本身的一部分）可以随时打开或关闭</p:text>
  </p:cm>
  <p:cm authorId="1" dt="2021-04-14T09:55:23.747" idx="33">
    <p:pos x="2963" y="1807"/>
    <p:text>当包从端口A到达并需要转发到端口Y时，交换机控制器关闭总线A和Y的交叉路口，端口A然后将包发送到其总线上，该总线仅由总线Y拾取。请注意，来自端口B的数据包可以同时转发到端口X，因为A到Y和B到X的数据包使用不同的输入和输出总线。因此，与前两种切换方法不同，横条开关能够并行转发多个数据包。</p:text>
  </p:cm>
  <p:cm authorId="1" dt="2021-04-14T09:57:14.438" idx="34">
    <p:pos x="4041" y="1840"/>
    <p:text>crossbar：
交叉条开关是不受阻塞的——只要当前没有其他数据包被转发到该输出端口，那么被转发到输出端口的数据包就不会被阻止到达该输出端口。但是，如果来自两个不同输入端口的两个数据包指向同一输出端口，那么其中一个数据包必须等待输入，因为一次只能通过任何一个给定的总线发送一个数据包。</p:text>
  </p:cm>
  <p:cm authorId="1" dt="2021-04-14T09:58:04.537" idx="35">
    <p:pos x="6814" y="3682"/>
    <p:text>更复杂的互连网络使用多个阶段的交换元件，允许来自不同输入端口的数据包通过多阶段交换结构同时进入同一输出端口。
输入端口将一个包分解成K个小块，并将这些N个交换结构的K发送到选定的输出端口，该输出端口将K个块重新组装回原始包中。</p:text>
  </p:cm>
</p:cmLst>
</file>

<file path=ppt/comments/comment2.xml><?xml version="1.0" encoding="utf-8"?>
<p:cmLst xmlns:a="http://schemas.openxmlformats.org/drawingml/2006/main" xmlns:r="http://schemas.openxmlformats.org/officeDocument/2006/relationships" xmlns:p="http://schemas.openxmlformats.org/presentationml/2006/main">
  <p:cm authorId="1" dt="2021-04-13T23:33:02.020" idx="3">
    <p:pos x="2110" y="1436"/>
    <p:text>Control Plane：
网络方面的逻辑交互
决定 datagram 在路由器之间的传递，并最终将这个 datagram 发到目的地
routing在这个层面实行</p:text>
  </p:cm>
  <p:cm authorId="1" dt="2021-04-13T23:32:50.094" idx="4">
    <p:pos x="1862" y="1211"/>
    <p:text>Data Plane：
主要是用于路由器里的 Forwarding
决定 datagram 怎么在路由器里从 Input link 传递到对应的 Output link
从input link到output link的过程称为forwarding</p:text>
  </p:cm>
  <p:cm authorId="1" dt="2021-04-13T23:28:02.776" idx="5">
    <p:pos x="6859" y="2424"/>
    <p:text>Software Defined Network，SDN</p:text>
  </p:cm>
  <p:cm authorId="1" dt="2021-04-13T23:29:05.824" idx="6">
    <p:pos x="7510" y="3198"/>
    <p:text/>
  </p:cm>
</p:cmLst>
</file>

<file path=ppt/comments/comment20.xml><?xml version="1.0" encoding="utf-8"?>
<p:cmLst xmlns:a="http://schemas.openxmlformats.org/drawingml/2006/main" xmlns:r="http://schemas.openxmlformats.org/officeDocument/2006/relationships" xmlns:p="http://schemas.openxmlformats.org/presentationml/2006/main">
  <p:cm authorId="1" dt="2021-04-14T13:20:56.492" idx="92">
    <p:pos x="2705" y="3008"/>
    <p:text>Scheduling discilpine:调度规则</p:text>
  </p:cm>
</p:cmLst>
</file>

<file path=ppt/comments/comment21.xml><?xml version="1.0" encoding="utf-8"?>
<p:cmLst xmlns:a="http://schemas.openxmlformats.org/drawingml/2006/main" xmlns:r="http://schemas.openxmlformats.org/officeDocument/2006/relationships" xmlns:p="http://schemas.openxmlformats.org/presentationml/2006/main">
  <p:cm authorId="1" dt="2021-04-14T13:23:37.251" idx="93">
    <p:pos x="5332" y="2986"/>
    <p:text>sluggish：迟缓的</p:text>
  </p:cm>
  <p:cm authorId="1" dt="2021-04-14T13:25:57.213" idx="94">
    <p:pos x="3480" y="2098"/>
    <p:text>N：独立的TCP流数目</p:text>
  </p:cm>
</p:cmLst>
</file>

<file path=ppt/comments/comment22.xml><?xml version="1.0" encoding="utf-8"?>
<p:cmLst xmlns:a="http://schemas.openxmlformats.org/drawingml/2006/main" xmlns:r="http://schemas.openxmlformats.org/officeDocument/2006/relationships" xmlns:p="http://schemas.openxmlformats.org/presentationml/2006/main">
  <p:cm authorId="1" dt="2021-04-14T13:29:18.743" idx="95">
    <p:pos x="2121" y="2177"/>
    <p:text>每一次把来自用户的请求轮流分配给内部中的服务器，从1开始，直到N（内部服务器个数），然后重新开始循环。
算法的优点是其简洁性，它无需记录当前所有连接的状态，所以它是一种无状态调度。</p:text>
  </p:cm>
  <p:cm authorId="1" dt="2021-04-14T13:30:53.245" idx="96">
    <p:pos x="2671" y="2121"/>
    <p:text>数据包按优先级排队排序为类。但是，类之间没有严格的服务优先级，而是循环调度程序在类之间交替使用服务。在最简单的循环调度形式中，传输1类包，然后是2类包，然后是类1包，然后是2类包，以此类推。</p:text>
  </p:cm>
  <p:cm authorId="1" dt="2021-04-14T13:35:27.223" idx="97">
    <p:pos x="3176" y="2402"/>
    <p:text>weighted fair queueing:到达的分组被分类，并在适当的每类等待区排队。在循环调度中，WFQ调度器将以循环方式服务类—首先服务类1，然后服务类2，然后服务类3</p:text>
  </p:cm>
  <p:cm authorId="1" dt="2021-04-14T13:38:57.139" idx="98">
    <p:pos x="3603" y="2402"/>
    <p:text>每个类可以在任何时间间隔内接收不同的服务量。具体地说，每个类i都被分配了一个权重wi。在WFQ下，在任何时间间隔有类i包发送，类我将保证收到一小部分的服务等于wi/(Σwj)，分母的和接管所有类也有包排队等待传输。在最坏的情况下，即使所有的类都有排队的数据包，第一类i仍然将保证收到一部分与wi/(Σwj)的带宽，在这种最坏的情况下，分母的和是在所有类上。因此，对于一个传输速率为R的链路，第一类将总是实现至少R·wi/(Σwj)的吞吐量</p:text>
  </p:cm>
</p:cmLst>
</file>

<file path=ppt/comments/comment23.xml><?xml version="1.0" encoding="utf-8"?>
<p:cmLst xmlns:a="http://schemas.openxmlformats.org/drawingml/2006/main" xmlns:r="http://schemas.openxmlformats.org/officeDocument/2006/relationships" xmlns:p="http://schemas.openxmlformats.org/presentationml/2006/main">
  <p:cm authorId="1" dt="2021-04-14T13:41:12.431" idx="99">
    <p:pos x="2750" y="3075"/>
    <p:text>从存有缓冲数据包的最高等级队列开始发送buffer</p:text>
  </p:cm>
</p:cmLst>
</file>

<file path=ppt/comments/comment24.xml><?xml version="1.0" encoding="utf-8"?>
<p:cmLst xmlns:a="http://schemas.openxmlformats.org/drawingml/2006/main" xmlns:r="http://schemas.openxmlformats.org/officeDocument/2006/relationships" xmlns:p="http://schemas.openxmlformats.org/presentationml/2006/main">
  <p:cm authorId="1" dt="2021-04-14T09:59:10.503" idx="36">
    <p:pos x="2536" y="1492"/>
    <p:text>数据包的调度（主要指排序）</p:text>
  </p:cm>
</p:cmLst>
</file>

<file path=ppt/comments/comment25.xml><?xml version="1.0" encoding="utf-8"?>
<p:cmLst xmlns:a="http://schemas.openxmlformats.org/drawingml/2006/main" xmlns:r="http://schemas.openxmlformats.org/officeDocument/2006/relationships" xmlns:p="http://schemas.openxmlformats.org/presentationml/2006/main">
  <p:cm authorId="1" dt="2021-04-14T09:59:59.449" idx="37">
    <p:pos x="7196" y="1908"/>
    <p:text>进行合理的网络管理</p:text>
  </p:cm>
  <p:cm authorId="1" dt="2021-04-14T10:00:39.675" idx="38">
    <p:pos x="3985" y="2300"/>
    <p:text>损坏或降低合法流量</p:text>
  </p:cm>
  <p:cm authorId="1" dt="2021-04-14T10:01:05.490" idx="39">
    <p:pos x="6545" y="3165"/>
    <p:text>不得进行有偿优先排序</p:text>
  </p:cm>
</p:cmLst>
</file>

<file path=ppt/comments/comment26.xml><?xml version="1.0" encoding="utf-8"?>
<p:cmLst xmlns:a="http://schemas.openxmlformats.org/drawingml/2006/main" xmlns:r="http://schemas.openxmlformats.org/officeDocument/2006/relationships" xmlns:p="http://schemas.openxmlformats.org/presentationml/2006/main">
  <p:cm authorId="1" dt="2021-04-14T10:02:53.434" idx="40">
    <p:pos x="2682" y="3558"/>
    <p:text>第二篇：对电信服务征收“共同承运人税”：合理费率、不歧视和要求监管
标题一：适用于信息服务：
无共同承运人职责（未规定）
但授予FCC授权“……执行其职能所需的权限”</p:text>
  </p:cm>
</p:cmLst>
</file>

<file path=ppt/comments/comment27.xml><?xml version="1.0" encoding="utf-8"?>
<p:cmLst xmlns:a="http://schemas.openxmlformats.org/drawingml/2006/main" xmlns:r="http://schemas.openxmlformats.org/officeDocument/2006/relationships" xmlns:p="http://schemas.openxmlformats.org/presentationml/2006/main">
  <p:cm authorId="1" dt="2021-04-14T10:03:50.242" idx="41">
    <p:pos x="3143" y="2705"/>
    <p:text>soft defined network:
负责流量控制以确保智能网络。SDN控制器是基于如OpenFlow等协议的，允许服务器告诉交换机向哪里发送数据包。</p:text>
  </p:cm>
  <p:cm authorId="1" dt="2021-04-14T10:04:36.388" idx="42">
    <p:pos x="5927" y="2177"/>
    <p:text>数据包处理约定</p:text>
  </p:cm>
</p:cmLst>
</file>

<file path=ppt/comments/comment28.xml><?xml version="1.0" encoding="utf-8"?>
<p:cmLst xmlns:a="http://schemas.openxmlformats.org/drawingml/2006/main" xmlns:r="http://schemas.openxmlformats.org/officeDocument/2006/relationships" xmlns:p="http://schemas.openxmlformats.org/presentationml/2006/main">
  <p:cm authorId="1" dt="2021-04-14T10:06:52.195" idx="43">
    <p:pos x="493" y="2154"/>
    <p:text>剩余最大跳数：经过一个路由器后递减</p:text>
  </p:cm>
  <p:cm authorId="1" dt="2021-04-14T10:15:49.751" idx="53">
    <p:pos x="2828" y="1470"/>
    <p:text>主机发送的每一份数据报的唯一标识。通常每发送一个报文，它的值加一。当IP报文长度超过传输网络的MTU（最大传输单元）时必须分片，这个标识字段的值被复制到所有数据分片的标识字段中，使得这些分片在达到最终目的地时可以依照标识字段的内容重新组成原先的数据。</p:text>
  </p:cm>
  <p:cm authorId="1" dt="2021-04-14T10:16:10.678" idx="54">
    <p:pos x="4142" y="1211"/>
    <p:text>共3位。R、DF、MF三位。目前只有后两位有效，DF位：为1表示不分片，为0表示分片。MF：为1表示“更多的片”，为0表示这是最后一片。</p:text>
  </p:cm>
  <p:cm authorId="1" dt="2021-04-14T10:16:36.284" idx="55">
    <p:pos x="6534" y="1458"/>
    <p:text>本分片在原先数据报文中相对首位的偏移位。（需要再乘以8）</p:text>
  </p:cm>
  <p:cm authorId="1" dt="2021-04-14T10:17:16.098" idx="56">
    <p:pos x="1840" y="2244"/>
    <p:text>TCP的协议号为6，UDP的协议号为17。ICMP的协议号为1，IGMP的协议号为2</p:text>
  </p:cm>
  <p:cm authorId="1" dt="2021-04-14T13:50:53.525" idx="79">
    <p:pos x="1825" y="2831"/>
    <p:text>overhead:开销
协议开销：协议本身的IP报头
等内容IP的head计算的是前五行，一般占20字节
TCP等的head也是前五行，一般占20字节
总共40个byte，还要加上application-layer里面的TCP/IP信息</p:text>
  </p:cm>
  <p:cm authorId="1" dt="2021-04-14T16:09:01.220" idx="106">
    <p:pos x="6365" y="2918"/>
    <p:text>松散源路由选择（ Loose Source Routing)—— 它给出了一连串路由器接口的IP地址序列。数据包必须沿着IP地址序列传送，但是允许在相继的两个地址之间跳过多台路由器。 　 
严格 源 路 由 选择（ Strict Source Routing）—— 它也给出了一系列路由器接口的IP地址序列。数据包必要严格按照路由转发。如果下一跳不再列表中，那么将会发生错误。 　 
记录路由（ Record Route）—— 当数据包离开时为每台路由器提供空间记录数据包的出站接口地址，以便保存数据包经过的 所有路由器的记录。记录路由选项记录了双向路径上的出站接口信息。 　 
时间戳（ Timestamp）—— 记录到达的时间。</p:text>
  </p:cm>
</p:cmLst>
</file>

<file path=ppt/comments/comment29.xml><?xml version="1.0" encoding="utf-8"?>
<p:cmLst xmlns:a="http://schemas.openxmlformats.org/drawingml/2006/main" xmlns:r="http://schemas.openxmlformats.org/officeDocument/2006/relationships" xmlns:p="http://schemas.openxmlformats.org/presentationml/2006/main">
  <p:cm authorId="1" dt="2021-04-14T10:07:35.606" idx="44">
    <p:pos x="2334" y="1425"/>
    <p:text>网卡接口</p:text>
  </p:cm>
  <p:cm authorId="1" dt="2021-04-14T10:08:30.132" idx="45">
    <p:pos x="4355" y="3064"/>
    <p:text>点分十进制IP地址。
每8位转化为一个十进制数</p:text>
  </p:cm>
  <p:cm authorId="1" dt="2021-04-14T10:08:49.593" idx="46">
    <p:pos x="3558" y="2009"/>
    <p:text>主机/路由器与物理链路的连接</p:text>
  </p:cm>
</p:cmLst>
</file>

<file path=ppt/comments/comment3.xml><?xml version="1.0" encoding="utf-8"?>
<p:cmLst xmlns:a="http://schemas.openxmlformats.org/drawingml/2006/main" xmlns:r="http://schemas.openxmlformats.org/officeDocument/2006/relationships" xmlns:p="http://schemas.openxmlformats.org/presentationml/2006/main">
  <p:cm authorId="1" dt="2021-04-14T08:05:31.933" idx="8">
    <p:pos x="6646" y="1627"/>
    <p:text>互通式立交桥</p:text>
  </p:cm>
</p:cmLst>
</file>

<file path=ppt/comments/comment30.xml><?xml version="1.0" encoding="utf-8"?>
<p:cmLst xmlns:a="http://schemas.openxmlformats.org/drawingml/2006/main" xmlns:r="http://schemas.openxmlformats.org/officeDocument/2006/relationships" xmlns:p="http://schemas.openxmlformats.org/presentationml/2006/main">
  <p:cm authorId="1" dt="2021-04-14T10:09:23.996" idx="47">
    <p:pos x="2806" y="2042"/>
    <p:text>无需通过中间路由器就可以物理地相互连接的设备接口</p:text>
  </p:cm>
  <p:cm authorId="1" dt="2021-04-14T10:09:58.811" idx="48">
    <p:pos x="3951" y="2940"/>
    <p:text>同一子网中的设备具有公共高位
主机部分：剩余低位</p:text>
  </p:cm>
</p:cmLst>
</file>

<file path=ppt/comments/comment31.xml><?xml version="1.0" encoding="utf-8"?>
<p:cmLst xmlns:a="http://schemas.openxmlformats.org/drawingml/2006/main" xmlns:r="http://schemas.openxmlformats.org/officeDocument/2006/relationships" xmlns:p="http://schemas.openxmlformats.org/presentationml/2006/main">
  <p:cm authorId="1" dt="2021-04-14T10:11:22.931" idx="49">
    <p:pos x="2548" y="2525"/>
    <p:text>将每个接口与其主机或路由器分离，从而创建孤立网络的“孤岛”
每个孤立的网络称为子网</p:text>
  </p:cm>
  <p:cm authorId="1" dt="2021-04-14T10:12:19.482" idx="50">
    <p:pos x="3412" y="1571"/>
    <p:text>IP地址是以网络号和主机号来表示网络上的主机的，只有在一个网络号下的计算机之间才能“直接”互通，不同网络号的计算机要通过网关（Gateway）才能互通。但这样的划分在某些情况下显得并不十分灵活。为此IP网络还允许划分成更小的网络，称为子网（Subnet）。</p:text>
  </p:cm>
  <p:cm authorId="1" dt="2021-04-14T10:12:39.005" idx="51">
    <p:pos x="1964" y="313"/>
    <p:text>由路由器和主机组成的互连系统</p:text>
  </p:cm>
  <p:cm authorId="1" dt="2021-04-14T10:13:18.006" idx="52">
    <p:pos x="6522" y="3154"/>
    <p:text>ipv4中高24位是子网地址</p:text>
  </p:cm>
</p:cmLst>
</file>

<file path=ppt/comments/comment32.xml><?xml version="1.0" encoding="utf-8"?>
<p:cmLst xmlns:a="http://schemas.openxmlformats.org/drawingml/2006/main" xmlns:r="http://schemas.openxmlformats.org/officeDocument/2006/relationships" xmlns:p="http://schemas.openxmlformats.org/presentationml/2006/main">
  <p:cm authorId="1" dt="2021-04-14T10:19:46.351" idx="57">
    <p:pos x="6646" y="291"/>
    <p:text>后缀/24表明二进制数位数</p:text>
  </p:cm>
</p:cmLst>
</file>

<file path=ppt/comments/comment33.xml><?xml version="1.0" encoding="utf-8"?>
<p:cmLst xmlns:a="http://schemas.openxmlformats.org/drawingml/2006/main" xmlns:r="http://schemas.openxmlformats.org/officeDocument/2006/relationships" xmlns:p="http://schemas.openxmlformats.org/presentationml/2006/main">
  <p:cm authorId="1" dt="2021-04-14T10:21:33.555" idx="58">
    <p:pos x="5894" y="1301"/>
    <p:text>基于可变长子网掩码（VLSM)来进行任意长度的前缀的分配的
遵从CIDR规则的地址有一个后缀说明前缀的位数，例如 192.168.0.0/16</p:text>
  </p:cm>
</p:cmLst>
</file>

<file path=ppt/comments/comment34.xml><?xml version="1.0" encoding="utf-8"?>
<p:cmLst xmlns:a="http://schemas.openxmlformats.org/drawingml/2006/main" xmlns:r="http://schemas.openxmlformats.org/officeDocument/2006/relationships" xmlns:p="http://schemas.openxmlformats.org/presentationml/2006/main">
  <p:cm authorId="1" dt="2021-04-14T10:22:56.917" idx="59">
    <p:pos x="4075" y="2694"/>
    <p:text>由系统管理员在配置文件中硬编码</p:text>
  </p:cm>
</p:cmLst>
</file>

<file path=ppt/comments/comment35.xml><?xml version="1.0" encoding="utf-8"?>
<p:cmLst xmlns:a="http://schemas.openxmlformats.org/drawingml/2006/main" xmlns:r="http://schemas.openxmlformats.org/officeDocument/2006/relationships" xmlns:p="http://schemas.openxmlformats.org/presentationml/2006/main">
  <p:cm authorId="1" dt="2021-04-14T10:24:20.092" idx="60">
    <p:pos x="4535" y="1402"/>
    <p:text>可在使用中更新租赁地址</p:text>
  </p:cm>
  <p:cm authorId="1" dt="2021-04-14T10:26:25.867" idx="61">
    <p:pos x="5670" y="2806"/>
    <p:text>主机先广播DHCP 的discover报文，DHCP服务器收到后回应。
随后才是DHCP请求与回应消息</p:text>
  </p:cm>
</p:cmLst>
</file>

<file path=ppt/comments/comment36.xml><?xml version="1.0" encoding="utf-8"?>
<p:cmLst xmlns:a="http://schemas.openxmlformats.org/drawingml/2006/main" xmlns:r="http://schemas.openxmlformats.org/officeDocument/2006/relationships" xmlns:p="http://schemas.openxmlformats.org/presentationml/2006/main">
  <p:cm authorId="1" dt="2021-04-14T10:27:28.298" idx="62">
    <p:pos x="5389" y="2422"/>
    <p:text>到达的DHCP客户端需要这个网络中的地址</p:text>
  </p:cm>
  <p:cm authorId="1" dt="2021-04-14T10:27:56.648" idx="63">
    <p:pos x="6770" y="1357"/>
    <p:text>一般DHCP服务器安装在路由器中，给所有子网提供服务</p:text>
  </p:cm>
</p:cmLst>
</file>

<file path=ppt/comments/comment37.xml><?xml version="1.0" encoding="utf-8"?>
<p:cmLst xmlns:a="http://schemas.openxmlformats.org/drawingml/2006/main" xmlns:r="http://schemas.openxmlformats.org/officeDocument/2006/relationships" xmlns:p="http://schemas.openxmlformats.org/presentationml/2006/main">
  <p:cm authorId="1" dt="2021-04-14T10:29:02.800" idx="64">
    <p:pos x="6224" y="2047"/>
    <p:text>如果用户想重新使用之前分配的网络地址，可以省却广播和广播回应的步骤</p:text>
  </p:cm>
</p:cmLst>
</file>

<file path=ppt/comments/comment38.xml><?xml version="1.0" encoding="utf-8"?>
<p:cmLst xmlns:a="http://schemas.openxmlformats.org/drawingml/2006/main" xmlns:r="http://schemas.openxmlformats.org/officeDocument/2006/relationships" xmlns:p="http://schemas.openxmlformats.org/presentationml/2006/main">
  <p:cm authorId="1" dt="2021-04-14T10:30:49.660" idx="65">
    <p:pos x="4468" y="1817"/>
    <p:text>DHCP可返回子网中比刚分配的IP地址更多的信息。
包括客户端第一条的路由地址。
DNS服务器名字和IP地址
子网掩码</p:text>
  </p:cm>
</p:cmLst>
</file>

<file path=ppt/comments/comment39.xml><?xml version="1.0" encoding="utf-8"?>
<p:cmLst xmlns:a="http://schemas.openxmlformats.org/drawingml/2006/main" xmlns:r="http://schemas.openxmlformats.org/officeDocument/2006/relationships" xmlns:p="http://schemas.openxmlformats.org/presentationml/2006/main">
  <p:cm authorId="1" dt="2021-04-14T10:31:46.744" idx="66">
    <p:pos x="5985" y="3760"/>
    <p:text>以太网解复用到IP解复用，UDP解复用到DHCP</p:text>
  </p:cm>
</p:cmLst>
</file>

<file path=ppt/comments/comment4.xml><?xml version="1.0" encoding="utf-8"?>
<p:cmLst xmlns:a="http://schemas.openxmlformats.org/drawingml/2006/main" xmlns:r="http://schemas.openxmlformats.org/officeDocument/2006/relationships" xmlns:p="http://schemas.openxmlformats.org/presentationml/2006/main">
  <p:cm authorId="1" dt="2021-04-13T23:38:05.595" idx="7">
    <p:pos x="3042" y="1290"/>
    <p:text>每台路由器都有的功能</p:text>
  </p:cm>
</p:cmLst>
</file>

<file path=ppt/comments/comment40.xml><?xml version="1.0" encoding="utf-8"?>
<p:cmLst xmlns:a="http://schemas.openxmlformats.org/drawingml/2006/main" xmlns:r="http://schemas.openxmlformats.org/officeDocument/2006/relationships" xmlns:p="http://schemas.openxmlformats.org/presentationml/2006/main">
  <p:cm authorId="1" dt="2021-04-14T10:44:59.151" idx="72">
    <p:pos x="5227" y="2490"/>
    <p:text>封装的DHCP服务器回复转发到客户端，在客户端解复用到DHCP</p:text>
  </p:cm>
</p:cmLst>
</file>

<file path=ppt/comments/comment41.xml><?xml version="1.0" encoding="utf-8"?>
<p:cmLst xmlns:a="http://schemas.openxmlformats.org/drawingml/2006/main" xmlns:r="http://schemas.openxmlformats.org/officeDocument/2006/relationships" xmlns:p="http://schemas.openxmlformats.org/presentationml/2006/main">
  <p:cm authorId="1" dt="2021-04-14T10:33:33.444" idx="67">
    <p:pos x="6497" y="1067"/>
    <p:text>获取其提供商ISP地址空间的分配部分
实质上是一个分级分配的过程</p:text>
  </p:cm>
  <p:cm authorId="1" dt="2021-04-14T10:35:12.069" idx="68">
    <p:pos x="6488" y="3386"/>
    <p:text>这里是因为ISP拥有前20IP地址相同的空间，而每个子网拥有前23位IP地址相同的空间</p:text>
  </p:cm>
</p:cmLst>
</file>

<file path=ppt/comments/comment42.xml><?xml version="1.0" encoding="utf-8"?>
<p:cmLst xmlns:a="http://schemas.openxmlformats.org/drawingml/2006/main" xmlns:r="http://schemas.openxmlformats.org/officeDocument/2006/relationships" xmlns:p="http://schemas.openxmlformats.org/presentationml/2006/main">
  <p:cm authorId="1" dt="2021-04-14T10:36:08.359" idx="69">
    <p:pos x="4195" y="1885"/>
    <p:text>按照等级进行发送消息。子网内先进行互通。不在同一子网内再向外连接</p:text>
  </p:cm>
  <p:cm authorId="1" dt="2021-04-14T13:53:30.641" idx="100">
    <p:pos x="5849" y="111"/>
    <p:text>route aggregation:路由聚合</p:text>
  </p:cm>
</p:cmLst>
</file>

<file path=ppt/comments/comment43.xml><?xml version="1.0" encoding="utf-8"?>
<p:cmLst xmlns:a="http://schemas.openxmlformats.org/drawingml/2006/main" xmlns:r="http://schemas.openxmlformats.org/officeDocument/2006/relationships" xmlns:p="http://schemas.openxmlformats.org/presentationml/2006/main">
  <p:cm authorId="1" dt="2021-04-14T13:56:29.346" idx="101">
    <p:pos x="3288" y="1986"/>
    <p:text>发送给Fly-By-Night-ISP的信息地址前20位为200.23.16.0/20，外部的网络无需知道该ISP内部有子网。</p:text>
  </p:cm>
  <p:cm authorId="1" dt="2021-04-14T14:05:18.938" idx="102">
    <p:pos x="10" y="10"/>
    <p:text>如果Fly-By-Night拥有子公司ISPs-R-Us时，但该子公司所拥有的地址块不包括Organization1.
在保持Organization1所拥有的所有IP地址不变的情况下，ISPs-R-Us可以宣传所拥有的地址块199.31.0.0/16，同时也宣传Organization1的地址200.23.18.0/23</p:text>
  </p:cm>
</p:cmLst>
</file>

<file path=ppt/comments/comment44.xml><?xml version="1.0" encoding="utf-8"?>
<p:cmLst xmlns:a="http://schemas.openxmlformats.org/drawingml/2006/main" xmlns:r="http://schemas.openxmlformats.org/officeDocument/2006/relationships" xmlns:p="http://schemas.openxmlformats.org/presentationml/2006/main">
  <p:cm authorId="1" dt="2021-04-14T10:38:44.246" idx="70">
    <p:pos x="3266" y="2695"/>
    <p:text>通过5个区域注册中心（RRs）分配IP地址（RRs可以分配到本地注册中心）
管理DNS根区域，包括单个TLD（.com，.edu，…）（顶级域名）管理的委派</p:text>
  </p:cm>
  <p:cm authorId="1" dt="2021-04-14T10:41:53.900" idx="71">
    <p:pos x="4741" y="1876"/>
    <p:text>在专用网内部的一些主机分配到了在专网内使用的专用地址，若想与Internet网上主机通信，可采用NAT方法，需要在私网IP连接到公网IP的路由器上安装NAT软件。NAT路由器至少有一个有效的外部全球IP地址
使用本地地址（私网IP地址）的主机在和外界通信时，都要在NAT路由器上将其本地地址转换成全球IP地址，才能和因特网连接。</p:text>
  </p:cm>
</p:cmLst>
</file>

<file path=ppt/comments/comment45.xml><?xml version="1.0" encoding="utf-8"?>
<p:cmLst xmlns:a="http://schemas.openxmlformats.org/drawingml/2006/main" xmlns:r="http://schemas.openxmlformats.org/officeDocument/2006/relationships" xmlns:p="http://schemas.openxmlformats.org/presentationml/2006/main">
  <p:cm authorId="1" dt="2021-04-14T10:45:44.850" idx="73">
    <p:pos x="4016" y="1195"/>
    <p:text>对外界而言，本地网络中的所有设备仅共享一个IPv4地址</p:text>
  </p:cm>
  <p:cm authorId="1" dt="2021-04-14T10:46:59.219" idx="74">
    <p:pos x="1646" y="3258"/>
    <p:text>源NAT IP地址相同，但是发送的端口号不同</p:text>
  </p:cm>
  <p:cm authorId="1" dt="2021-04-14T10:48:35.953" idx="75">
    <p:pos x="6360" y="3922"/>
    <p:text>如果目的地在这个子网中，则IP数据报的地址为10.0.24/24</p:text>
  </p:cm>
</p:cmLst>
</file>

<file path=ppt/comments/comment46.xml><?xml version="1.0" encoding="utf-8"?>
<p:cmLst xmlns:a="http://schemas.openxmlformats.org/drawingml/2006/main" xmlns:r="http://schemas.openxmlformats.org/officeDocument/2006/relationships" xmlns:p="http://schemas.openxmlformats.org/presentationml/2006/main">
  <p:cm authorId="1" dt="2021-04-14T10:50:35.597" idx="76">
    <p:pos x="2124" y="3027"/>
    <p:text>可在不改变私有地址的情况下更改ISP
本地网络中的设备不可被外界直接寻址，看见，具有安全性</p:text>
  </p:cm>
</p:cmLst>
</file>

<file path=ppt/comments/comment47.xml><?xml version="1.0" encoding="utf-8"?>
<p:cmLst xmlns:a="http://schemas.openxmlformats.org/drawingml/2006/main" xmlns:r="http://schemas.openxmlformats.org/officeDocument/2006/relationships" xmlns:p="http://schemas.openxmlformats.org/presentationml/2006/main">
  <p:cm authorId="1" dt="2021-04-14T15:51:59.457" idx="103">
    <p:pos x="5557" y="1526"/>
    <p:text>将源IP地址、端口号转换为IP外部有效的IP地址、端口号</p:text>
  </p:cm>
  <p:cm authorId="1" dt="2021-04-14T16:01:03.008" idx="104">
    <p:pos x="5108" y="3693"/>
    <p:text>外部数据报进入私网中时，路由器需要将其转换为私网中的源IP地址、端口号</p:text>
  </p:cm>
</p:cmLst>
</file>

<file path=ppt/comments/comment48.xml><?xml version="1.0" encoding="utf-8"?>
<p:cmLst xmlns:a="http://schemas.openxmlformats.org/drawingml/2006/main" xmlns:r="http://schemas.openxmlformats.org/officeDocument/2006/relationships" xmlns:p="http://schemas.openxmlformats.org/presentationml/2006/main">
  <p:cm authorId="1" dt="2021-04-14T10:53:15.963" idx="77">
    <p:pos x="5678" y="1800"/>
    <p:text>网路层设备操纵端口</p:text>
  </p:cm>
  <p:cm authorId="1" dt="2021-04-14T10:53:41.766" idx="78">
    <p:pos x="2158" y="2132"/>
    <p:text>NAT遍历问题</p:text>
  </p:cm>
</p:cmLst>
</file>

<file path=ppt/comments/comment49.xml><?xml version="1.0" encoding="utf-8"?>
<p:cmLst xmlns:a="http://schemas.openxmlformats.org/drawingml/2006/main" xmlns:r="http://schemas.openxmlformats.org/officeDocument/2006/relationships" xmlns:p="http://schemas.openxmlformats.org/presentationml/2006/main">
  <p:cm authorId="1" dt="2021-04-14T11:03:33.158" idx="80">
    <p:pos x="3078" y="1655"/>
    <p:text>相较于ipv4，ipv6将option中的内容指定了</p:text>
  </p:cm>
</p:cmLst>
</file>

<file path=ppt/comments/comment5.xml><?xml version="1.0" encoding="utf-8"?>
<p:cmLst xmlns:a="http://schemas.openxmlformats.org/drawingml/2006/main" xmlns:r="http://schemas.openxmlformats.org/officeDocument/2006/relationships" xmlns:p="http://schemas.openxmlformats.org/presentationml/2006/main">
  <p:cm authorId="1" dt="2021-04-14T08:19:20.457" idx="9">
    <p:pos x="4198" y="1122"/>
    <p:text>每个路由器中的各个路由算法组件在控制平面中进行交互
不同路由器实施的算法可能是不同的</p:text>
  </p:cm>
</p:cmLst>
</file>

<file path=ppt/comments/comment50.xml><?xml version="1.0" encoding="utf-8"?>
<p:cmLst xmlns:a="http://schemas.openxmlformats.org/drawingml/2006/main" xmlns:r="http://schemas.openxmlformats.org/officeDocument/2006/relationships" xmlns:p="http://schemas.openxmlformats.org/presentationml/2006/main">
  <p:cm authorId="1" dt="2021-04-14T11:05:01.053" idx="81">
    <p:pos x="2908" y="965"/>
    <p:text>IP报头部分固定为40字节长度</p:text>
  </p:cm>
  <p:cm authorId="1" dt="2021-04-14T16:04:30.313" idx="105">
    <p:pos x="3356" y="3592"/>
    <p:text>指明分段起始点相对于报头起始点的偏移量。由于分段到达时可能错序，所以分段 偏移字段可以使接收者按照正确的顺序重组数据包。请注意，如果一个分段在传输中丢失，那么必 在网络中同一点对整个数据 包重新分段并重新发送。 因此，容易发生故障的数据链路会造成时延不成比例。</p:text>
  </p:cm>
  <p:cm authorId="1" dt="2021-04-14T16:11:24.775" idx="107">
    <p:pos x="5602" y="729"/>
    <p:text>流标签字段有源节点分配，通过流标签、源地址、目的地址三元组方式就可以唯一标识一条通信流</p:text>
  </p:cm>
  <p:cm authorId="1" dt="2021-04-14T16:12:35.236" idx="108">
    <p:pos x="3278" y="1302"/>
    <p:text>标识除了IPv6的基本报头以外的其他部分的总长度，占20位。</p:text>
  </p:cm>
  <p:cm authorId="1" dt="2021-04-14T16:13:56.382" idx="109">
    <p:pos x="4816" y="1312"/>
    <p:text>指定了报文可以有效转发的次数，占8位。</p:text>
  </p:cm>
  <p:cm authorId="1" dt="2021-04-14T16:15:00.553" idx="110">
    <p:pos x="4164" y="1335"/>
    <p:text>在IPv4中，该字段IPv4包头中的protocol指定上层协议号，而IPv6中则由IPv6基本包头中的next head字段指定，该字段值固定8bit
IPv6中59 表示无下一头部</p:text>
  </p:cm>
</p:cmLst>
</file>

<file path=ppt/comments/comment51.xml><?xml version="1.0" encoding="utf-8"?>
<p:cmLst xmlns:a="http://schemas.openxmlformats.org/drawingml/2006/main" xmlns:r="http://schemas.openxmlformats.org/officeDocument/2006/relationships" xmlns:p="http://schemas.openxmlformats.org/presentationml/2006/main">
  <p:cm authorId="1" dt="2021-04-14T11:08:13.443" idx="82">
    <p:pos x="4033" y="1936"/>
    <p:text>ipv6数据报由ipv4数据报携带，经过ipv4路由器</p:text>
  </p:cm>
</p:cmLst>
</file>

<file path=ppt/comments/comment52.xml><?xml version="1.0" encoding="utf-8"?>
<p:cmLst xmlns:a="http://schemas.openxmlformats.org/drawingml/2006/main" xmlns:r="http://schemas.openxmlformats.org/officeDocument/2006/relationships" xmlns:p="http://schemas.openxmlformats.org/presentationml/2006/main">
  <p:cm authorId="1" dt="2021-04-14T16:16:14.504" idx="111">
    <p:pos x="6388" y="3603"/>
    <p:text>payload：有效载荷</p:text>
  </p:cm>
</p:cmLst>
</file>

<file path=ppt/comments/comment53.xml><?xml version="1.0" encoding="utf-8"?>
<p:cmLst xmlns:a="http://schemas.openxmlformats.org/drawingml/2006/main" xmlns:r="http://schemas.openxmlformats.org/officeDocument/2006/relationships" xmlns:p="http://schemas.openxmlformats.org/presentationml/2006/main">
  <p:cm authorId="1" dt="2021-04-14T11:12:04.807" idx="83">
    <p:pos x="6113" y="2192"/>
    <p:text>真正的源、目的IPv6地址包含在Ipv4数据报中，该IPv4数据报源、目的是能够处理IPv4和IPv6数据报的路由器IP地址，而纯IPv6路由器的IP地址隐藏在封装在IPv4数据报中的IPv6数据报中。</p:text>
  </p:cm>
</p:cmLst>
</file>

<file path=ppt/comments/comment54.xml><?xml version="1.0" encoding="utf-8"?>
<p:cmLst xmlns:a="http://schemas.openxmlformats.org/drawingml/2006/main" xmlns:r="http://schemas.openxmlformats.org/officeDocument/2006/relationships" xmlns:p="http://schemas.openxmlformats.org/presentationml/2006/main">
  <p:cm authorId="1" dt="2021-04-14T16:19:42.732" idx="112">
    <p:pos x="2390" y="1964"/>
    <p:text>disambiguate：消除歧义</p:text>
  </p:cm>
</p:cmLst>
</file>

<file path=ppt/comments/comment55.xml><?xml version="1.0" encoding="utf-8"?>
<p:cmLst xmlns:a="http://schemas.openxmlformats.org/drawingml/2006/main" xmlns:r="http://schemas.openxmlformats.org/officeDocument/2006/relationships" xmlns:p="http://schemas.openxmlformats.org/presentationml/2006/main">
  <p:cm authorId="1" dt="2021-04-14T16:21:58.449" idx="113">
    <p:pos x="3479" y="2338"/>
    <p:text>可能包括已与该表条目匹配的数据包数/字节数，以及自上次更新该表条目以来的时间。</p:text>
  </p:cm>
</p:cmLst>
</file>

<file path=ppt/comments/comment56.xml><?xml version="1.0" encoding="utf-8"?>
<p:cmLst xmlns:a="http://schemas.openxmlformats.org/drawingml/2006/main" xmlns:r="http://schemas.openxmlformats.org/officeDocument/2006/relationships" xmlns:p="http://schemas.openxmlformats.org/presentationml/2006/main">
  <p:cm authorId="1" dt="2021-04-14T16:26:56.051" idx="114">
    <p:pos x="5186" y="3053"/>
    <p:text>ToS：type of service</p:text>
  </p:cm>
  <p:cm authorId="1" dt="2021-04-14T16:32:34.122" idx="115">
    <p:pos x="5781" y="3008"/>
    <p:text>8个优先级的定义如下：
111--Network Control（网络控制）；
110--Internetwork Control（网间控制）；
101--Critic（关键）；
100--Flash Override（疾速）；
011--Flash（闪速）；
010--Immediate（快速）；
001--Priority（优先）；
000--Routine（普通）
第3到6比特含义：
0000--normal service
1000--minimize delay
0100--maximize throughput
0010--maximize reliability
0001--minimize monetary cost</p:text>
  </p:cm>
  <p:cm authorId="1" dt="2021-04-14T16:36:40.129" idx="117">
    <p:pos x="1414" y="2896"/>
    <p:text>ingress port:进入端口号</p:text>
  </p:cm>
</p:cmLst>
</file>

<file path=ppt/comments/comment57.xml><?xml version="1.0" encoding="utf-8"?>
<p:cmLst xmlns:a="http://schemas.openxmlformats.org/drawingml/2006/main" xmlns:r="http://schemas.openxmlformats.org/officeDocument/2006/relationships" xmlns:p="http://schemas.openxmlformats.org/presentationml/2006/main">
  <p:cm authorId="1" dt="2021-04-14T16:34:40.863" idx="116">
    <p:pos x="3345" y="3199"/>
    <p:text>flood：指交换机和网桥将某个接口收到的数据流从除该入口之外的所有接口转发出去</p:text>
  </p:cm>
</p:cmLst>
</file>

<file path=ppt/comments/comment58.xml><?xml version="1.0" encoding="utf-8"?>
<p:cmLst xmlns:a="http://schemas.openxmlformats.org/drawingml/2006/main" xmlns:r="http://schemas.openxmlformats.org/officeDocument/2006/relationships" xmlns:p="http://schemas.openxmlformats.org/presentationml/2006/main">
  <p:cm authorId="1" dt="2021-04-14T16:40:17.126" idx="118">
    <p:pos x="5552" y="1100"/>
    <p:text>对到达包裹的所有层级bit进行匹配</p:text>
  </p:cm>
</p:cmLst>
</file>

<file path=ppt/comments/comment59.xml><?xml version="1.0" encoding="utf-8"?>
<p:cmLst xmlns:a="http://schemas.openxmlformats.org/drawingml/2006/main" xmlns:r="http://schemas.openxmlformats.org/officeDocument/2006/relationships" xmlns:p="http://schemas.openxmlformats.org/presentationml/2006/main">
  <p:cm authorId="1" dt="2021-04-14T16:41:49.403" idx="119">
    <p:pos x="3176" y="2458"/>
    <p:text>在源和目的地的数据路径（data path）之间执行IP路由器正常的、标准之外的功能</p:text>
  </p:cm>
</p:cmLst>
</file>

<file path=ppt/comments/comment6.xml><?xml version="1.0" encoding="utf-8"?>
<p:cmLst xmlns:a="http://schemas.openxmlformats.org/drawingml/2006/main" xmlns:r="http://schemas.openxmlformats.org/officeDocument/2006/relationships" xmlns:p="http://schemas.openxmlformats.org/presentationml/2006/main">
  <p:cm authorId="1" dt="2021-04-14T08:21:40.065" idx="10">
    <p:pos x="10" y="10"/>
    <p:text>将data plane和control plane分离
在远程服务器上实施control plane的功能</p:text>
  </p:cm>
</p:cmLst>
</file>

<file path=ppt/comments/comment60.xml><?xml version="1.0" encoding="utf-8"?>
<p:cmLst xmlns:a="http://schemas.openxmlformats.org/drawingml/2006/main" xmlns:r="http://schemas.openxmlformats.org/officeDocument/2006/relationships" xmlns:p="http://schemas.openxmlformats.org/presentationml/2006/main">
  <p:cm authorId="1" dt="2021-04-14T16:42:32.663" idx="120">
    <p:pos x="5366" y="538"/>
    <p:text>intrusion detection system：入侵检测系统</p:text>
  </p:cm>
  <p:cm authorId="1" dt="2021-04-14T16:44:46.945" idx="121">
    <p:pos x="5972" y="1728"/>
    <p:text>负载均衡器：将请求/数据分摊到多个操作单元上执行，使操作单元负载量尽可能平衡</p:text>
  </p:cm>
  <p:cm authorId="1" dt="2021-04-14T16:45:43.685" idx="122">
    <p:pos x="1357" y="2525"/>
    <p:text>Content Delivery Network：内容分发网络</p:text>
  </p:cm>
</p:cmLst>
</file>

<file path=ppt/comments/comment61.xml><?xml version="1.0" encoding="utf-8"?>
<p:cmLst xmlns:a="http://schemas.openxmlformats.org/drawingml/2006/main" xmlns:r="http://schemas.openxmlformats.org/officeDocument/2006/relationships" xmlns:p="http://schemas.openxmlformats.org/presentationml/2006/main">
  <p:cm authorId="1" dt="2021-04-14T11:16:21.895" idx="86">
    <p:pos x="5252" y="1008"/>
    <p:text>专有的硬件解决方案</p:text>
  </p:cm>
  <p:cm authorId="1" dt="2021-04-14T11:18:06.071" idx="87">
    <p:pos x="5534" y="2004"/>
    <p:text>朝开放API的"白箱"硬件发展
远离专有的硬件方案。
通过匹配+操作的可编程的本地操作
朝软件的革新、差异化发展。</p:text>
  </p:cm>
  <p:cm authorId="1" dt="2021-04-14T11:19:07.945" idx="88">
    <p:pos x="3684" y="2882"/>
    <p:text>通常在私有/公有云上实施(逻辑上)的集中控制、配置管理</p:text>
  </p:cm>
</p:cmLst>
</file>

<file path=ppt/comments/comment62.xml><?xml version="1.0" encoding="utf-8"?>
<p:cmLst xmlns:a="http://schemas.openxmlformats.org/drawingml/2006/main" xmlns:r="http://schemas.openxmlformats.org/officeDocument/2006/relationships" xmlns:p="http://schemas.openxmlformats.org/presentationml/2006/main">
  <p:cm authorId="1" dt="2021-04-14T11:14:49.554" idx="84">
    <p:pos x="2951" y="428"/>
    <p:text>hourglass：沙漏</p:text>
  </p:cm>
  <p:cm authorId="1" dt="2021-04-14T11:15:34.517" idx="85">
    <p:pos x="3351" y="1544"/>
    <p:text>Quick UDP Internet Connection</p:text>
  </p:cm>
</p:cmLst>
</file>

<file path=ppt/comments/comment63.xml><?xml version="1.0" encoding="utf-8"?>
<p:cmLst xmlns:a="http://schemas.openxmlformats.org/drawingml/2006/main" xmlns:r="http://schemas.openxmlformats.org/officeDocument/2006/relationships" xmlns:p="http://schemas.openxmlformats.org/presentationml/2006/main">
  <p:cm authorId="1" dt="2021-04-14T11:21:18.920" idx="89">
    <p:pos x="4084" y="2780"/>
    <p:text>简单连接
IP协议尽量一致
网络边缘的智能、复杂性计算</p:text>
  </p:cm>
</p:cmLst>
</file>

<file path=ppt/comments/comment64.xml><?xml version="1.0" encoding="utf-8"?>
<p:cmLst xmlns:a="http://schemas.openxmlformats.org/drawingml/2006/main" xmlns:r="http://schemas.openxmlformats.org/officeDocument/2006/relationships" xmlns:p="http://schemas.openxmlformats.org/presentationml/2006/main">
  <p:cm authorId="1" dt="2021-04-14T16:48:04.834" idx="123">
    <p:pos x="2054" y="2952"/>
    <p:text>可靠数据传输的逐跳实现</p:text>
  </p:cm>
</p:cmLst>
</file>

<file path=ppt/comments/comment65.xml><?xml version="1.0" encoding="utf-8"?>
<p:cmLst xmlns:a="http://schemas.openxmlformats.org/drawingml/2006/main" xmlns:r="http://schemas.openxmlformats.org/officeDocument/2006/relationships" xmlns:p="http://schemas.openxmlformats.org/presentationml/2006/main">
  <p:cm authorId="1" dt="2021-04-14T11:25:52.099" idx="91">
    <p:pos x="4280" y="402"/>
    <p:text>关注端到端的实现</p:text>
  </p:cm>
</p:cmLst>
</file>

<file path=ppt/comments/comment66.xml><?xml version="1.0" encoding="utf-8"?>
<p:cmLst xmlns:a="http://schemas.openxmlformats.org/drawingml/2006/main" xmlns:r="http://schemas.openxmlformats.org/officeDocument/2006/relationships" xmlns:p="http://schemas.openxmlformats.org/presentationml/2006/main">
  <p:cm authorId="1" dt="2021-04-14T11:23:13.211" idx="90">
    <p:pos x="5150" y="3914"/>
    <p:text>网络边缘的智能、计算和大规模的应用程序级的基础设施</p:text>
  </p:cm>
</p:cmLst>
</file>

<file path=ppt/comments/comment67.xml><?xml version="1.0" encoding="utf-8"?>
<p:cmLst xmlns:a="http://schemas.openxmlformats.org/drawingml/2006/main" xmlns:r="http://schemas.openxmlformats.org/officeDocument/2006/relationships" xmlns:p="http://schemas.openxmlformats.org/presentationml/2006/main">
  <p:cm authorId="1" dt="2021-04-14T16:52:31.414" idx="124">
    <p:pos x="4872" y="2918"/>
    <p:text>最后一个分片fragflag设置为0，其他设置为1</p:text>
  </p:cm>
</p:cmLst>
</file>

<file path=ppt/comments/comment7.xml><?xml version="1.0" encoding="utf-8"?>
<p:cmLst xmlns:a="http://schemas.openxmlformats.org/drawingml/2006/main" xmlns:r="http://schemas.openxmlformats.org/officeDocument/2006/relationships" xmlns:p="http://schemas.openxmlformats.org/presentationml/2006/main">
  <p:cm authorId="1" dt="2021-04-14T08:23:34.369" idx="11">
    <p:pos x="5748" y="3446"/>
    <p:text>数据包间隔变化的限制</p:text>
  </p:cm>
</p:cmLst>
</file>

<file path=ppt/comments/comment8.xml><?xml version="1.0" encoding="utf-8"?>
<p:cmLst xmlns:a="http://schemas.openxmlformats.org/drawingml/2006/main" xmlns:r="http://schemas.openxmlformats.org/officeDocument/2006/relationships" xmlns:p="http://schemas.openxmlformats.org/presentationml/2006/main">
  <p:cm authorId="1" dt="2021-04-14T08:27:31.275" idx="12">
    <p:pos x="2918" y="3030"/>
    <p:text>可对单个应用会话提供服务质量的保证。
是端到端的基于流的QoS技术。在发送流量前，网络设备需要通过RSVP信令协议向网络申请特定服务质量，包括带宽、时延等。在确认网络已经为该流量预留了资源后，网络设备才开始发送报文。
要求所有的网络节点必须支持RSVP协议</p:text>
  </p:cm>
</p:cmLst>
</file>

<file path=ppt/comments/comment9.xml><?xml version="1.0" encoding="utf-8"?>
<p:cmLst xmlns:a="http://schemas.openxmlformats.org/drawingml/2006/main" xmlns:r="http://schemas.openxmlformats.org/officeDocument/2006/relationships" xmlns:p="http://schemas.openxmlformats.org/presentationml/2006/main">
  <p:cm authorId="1" dt="2021-04-14T08:30:00.139" idx="13">
    <p:pos x="6500" y="672"/>
    <p:text>deploy：部署</p:text>
  </p:cm>
  <p:cm authorId="1" dt="2021-04-14T08:30:45.721" idx="14">
    <p:pos x="2581" y="1964"/>
    <p:text>在网络带宽充足时，大多数情况下能够正常工作</p:text>
  </p:cm>
  <p:cm authorId="1" dt="2021-04-14T08:32:49.569" idx="15">
    <p:pos x="5164" y="2784"/>
    <p:text>复制的、应用层分布式服务和客户机网络紧密相连，允许从多个位置提供服务</p:text>
  </p:cm>
</p:cmLst>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jpeg>
</file>

<file path=ppt/media/image25.png>
</file>

<file path=ppt/media/image26.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53024D-5FCD-D142-BBE1-7B391F60AD88}"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91EEAC-CFEF-9647-876F-EABC6B8338D7}"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0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5.xml"/></Relationships>
</file>

<file path=ppt/notesSlides/_rels/notesSlide7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6.xml"/></Relationships>
</file>

<file path=ppt/notesSlides/_rels/notesSlide7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7.xml"/></Relationships>
</file>

<file path=ppt/notesSlides/_rels/notesSlide7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8.xml"/></Relationships>
</file>

<file path=ppt/notesSlides/_rels/notesSlide7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0.xml"/></Relationships>
</file>

<file path=ppt/notesSlides/_rels/notesSlide8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1.xml"/></Relationships>
</file>

<file path=ppt/notesSlides/_rels/notesSlide8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2.xml"/></Relationships>
</file>

<file path=ppt/notesSlides/_rels/notesSlide8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3.xml"/></Relationships>
</file>

<file path=ppt/notesSlides/_rels/notesSlide8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4.xml"/></Relationships>
</file>

<file path=ppt/notesSlides/_rels/notesSlide8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5.xml"/></Relationships>
</file>

<file path=ppt/notesSlides/_rels/notesSlide8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6.xml"/></Relationships>
</file>

<file path=ppt/notesSlides/_rels/notesSlide8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7.xml"/></Relationships>
</file>

<file path=ppt/notesSlides/_rels/notesSlide8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8.xml"/></Relationships>
</file>

<file path=ppt/notesSlides/_rels/notesSlide8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1.xml"/></Relationships>
</file>

<file path=ppt/notesSlides/_rels/notesSlide9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2.xml"/></Relationships>
</file>

<file path=ppt/notesSlides/_rels/notesSlide9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3.xml"/></Relationships>
</file>

<file path=ppt/notesSlides/_rels/notesSlide9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4.xml"/></Relationships>
</file>

<file path=ppt/notesSlides/_rels/notesSlide9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5.xml"/></Relationships>
</file>

<file path=ppt/notesSlides/_rels/notesSlide9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6.xml"/></Relationships>
</file>

<file path=ppt/notesSlides/_rels/notesSlide9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7.xml"/></Relationships>
</file>

<file path=ppt/notesSlides/_rels/notesSlide9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9.xml"/></Relationships>
</file>

<file path=ppt/notesSlides/_rels/notesSlide9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0.xml"/></Relationships>
</file>

<file path=ppt/notesSlides/_rels/notesSlide9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Version History</a:t>
            </a:r>
            <a:endParaRPr lang="en-US" dirty="0"/>
          </a:p>
          <a:p>
            <a:endParaRPr lang="en-US" dirty="0"/>
          </a:p>
          <a:p>
            <a:r>
              <a:rPr lang="en-US" dirty="0"/>
              <a:t>8.0  (May 2020)</a:t>
            </a:r>
            <a:endParaRPr lang="en-US" dirty="0"/>
          </a:p>
          <a:p>
            <a:pPr marL="171450" indent="-171450">
              <a:buFont typeface="Arial" panose="020B0604020202020204" pitchFamily="34" charset="0"/>
              <a:buChar char="•"/>
            </a:pPr>
            <a:r>
              <a:rPr lang="en-US" dirty="0"/>
              <a:t>All slides reformatted for 16:9 aspect ratio</a:t>
            </a:r>
            <a:endParaRPr lang="en-US" dirty="0"/>
          </a:p>
          <a:p>
            <a:pPr marL="171450" indent="-171450">
              <a:buFont typeface="Arial" panose="020B0604020202020204" pitchFamily="34" charset="0"/>
              <a:buChar char="•"/>
            </a:pPr>
            <a:r>
              <a:rPr lang="en-US" dirty="0"/>
              <a:t>All slides updated to 8</a:t>
            </a:r>
            <a:r>
              <a:rPr lang="en-US" baseline="30000" dirty="0"/>
              <a:t>th</a:t>
            </a:r>
            <a:r>
              <a:rPr lang="en-US" dirty="0"/>
              <a:t> edition material</a:t>
            </a:r>
            <a:endParaRPr lang="en-US" dirty="0"/>
          </a:p>
          <a:p>
            <a:pPr marL="171450" indent="-171450">
              <a:buFont typeface="Arial" panose="020B0604020202020204" pitchFamily="34" charset="0"/>
              <a:buChar char="•"/>
            </a:pPr>
            <a:r>
              <a:rPr lang="en-US" dirty="0"/>
              <a:t>Use of Calibri font, rather that Gill Sans MT</a:t>
            </a:r>
            <a:endParaRPr lang="en-US" dirty="0"/>
          </a:p>
          <a:p>
            <a:pPr marL="171450" indent="-171450">
              <a:buFont typeface="Arial" panose="020B0604020202020204" pitchFamily="34" charset="0"/>
              <a:buChar char="•"/>
            </a:pPr>
            <a:r>
              <a:rPr lang="en-US" dirty="0"/>
              <a:t>Add LOTS more animation throughout</a:t>
            </a:r>
            <a:endParaRPr lang="en-US" dirty="0"/>
          </a:p>
          <a:p>
            <a:pPr marL="171450" indent="-171450">
              <a:buFont typeface="Arial" panose="020B0604020202020204" pitchFamily="34" charset="0"/>
              <a:buChar char="•"/>
            </a:pPr>
            <a:r>
              <a:rPr lang="en-US" dirty="0"/>
              <a:t>added new  8</a:t>
            </a:r>
            <a:r>
              <a:rPr lang="en-US" baseline="30000" dirty="0"/>
              <a:t>th</a:t>
            </a:r>
            <a:r>
              <a:rPr lang="en-US" dirty="0"/>
              <a:t> edition material on middleboxes (and Internet arch), Net neutrality, buffering …</a:t>
            </a:r>
            <a:endParaRPr lang="en-US" dirty="0"/>
          </a:p>
          <a:p>
            <a:pPr marL="171450" indent="-171450">
              <a:buFont typeface="Arial" panose="020B0604020202020204" pitchFamily="34" charset="0"/>
              <a:buChar char="•"/>
            </a:pPr>
            <a:r>
              <a:rPr lang="en-US" dirty="0"/>
              <a:t>lighter header font</a:t>
            </a:r>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Text for this animation:</a:t>
            </a:r>
            <a:endParaRPr lang="en-US" dirty="0"/>
          </a:p>
          <a:p>
            <a:endParaRPr lang="en-US" dirty="0"/>
          </a:p>
          <a:p>
            <a:r>
              <a:rPr lang="en-US" sz="1200" kern="1200" dirty="0">
                <a:solidFill>
                  <a:schemeClr val="tx1"/>
                </a:solidFill>
                <a:effectLst/>
                <a:latin typeface="+mn-lt"/>
                <a:ea typeface="+mn-ea"/>
                <a:cs typeface="+mn-cs"/>
              </a:rPr>
              <a:t>This all works out pretty nice and looks pretty simple!</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But of course the devil is in the details, as the saying goes.</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What happens,  for example, when a subset of addresses say in this first range should go to say interface 3, rather than interface 0.  Well, of course we could split the first address range into multiple pieces, and add in this new subrange with its new destination output port.  But it turns out there’s a much simpler and elegant way to do this.  Known as longest prefix matching.</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16EA1AD-6EA3-1049-AB4E-FC15F4DC35F9}" type="slidenum">
              <a:rPr lang="en-US" smtClean="0"/>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You might think that more buffering is a good thing.  Buffering is a bit like salt—just the right amount of salt makes food better, but too much makes it inedible!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fld>
            <a:endParaRPr 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fld>
            <a:endParaRPr lang="en-US"/>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16EA1AD-6EA3-1049-AB4E-FC15F4DC35F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fld>
            <a:endParaRPr lang="en-US"/>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16EA1AD-6EA3-1049-AB4E-FC15F4DC35F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16EA1AD-6EA3-1049-AB4E-FC15F4DC35F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16EA1AD-6EA3-1049-AB4E-FC15F4DC35F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fld>
            <a:endParaRPr lang="en-US"/>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20</a:t>
            </a:r>
            <a:r>
              <a:rPr lang="en-US" sz="1200" kern="1200" baseline="30000" dirty="0">
                <a:solidFill>
                  <a:schemeClr val="tx1"/>
                </a:solidFill>
                <a:effectLst/>
                <a:latin typeface="+mn-lt"/>
                <a:ea typeface="+mn-ea"/>
                <a:cs typeface="+mn-cs"/>
              </a:rPr>
              <a:t>th</a:t>
            </a:r>
            <a:r>
              <a:rPr lang="en-US" sz="1200" kern="1200" dirty="0">
                <a:solidFill>
                  <a:schemeClr val="tx1"/>
                </a:solidFill>
                <a:effectLst/>
                <a:latin typeface="+mn-lt"/>
                <a:ea typeface="+mn-ea"/>
                <a:cs typeface="+mn-cs"/>
              </a:rPr>
              <a:t> century phone network had dumb network endpoints, really by definition.  The end points were rotary phones that maybe only your parents and grandparents remember; they weren’t computers.  They really </a:t>
            </a:r>
            <a:r>
              <a:rPr lang="en-US" sz="1200" b="1" i="1" kern="1200" dirty="0">
                <a:solidFill>
                  <a:schemeClr val="tx1"/>
                </a:solidFill>
                <a:effectLst/>
                <a:latin typeface="+mn-lt"/>
                <a:ea typeface="+mn-ea"/>
                <a:cs typeface="+mn-cs"/>
              </a:rPr>
              <a:t>were</a:t>
            </a:r>
            <a:r>
              <a:rPr lang="en-US" sz="1200" kern="1200" dirty="0">
                <a:solidFill>
                  <a:schemeClr val="tx1"/>
                </a:solidFill>
                <a:effectLst/>
                <a:latin typeface="+mn-lt"/>
                <a:ea typeface="+mn-ea"/>
                <a:cs typeface="+mn-cs"/>
              </a:rPr>
              <a:t> dumb devices, and therefore the phone network had programmable switches that were quite smart. </a:t>
            </a:r>
            <a:r>
              <a:rPr lang="en-US" sz="1200" b="1" kern="1200" dirty="0">
                <a:solidFill>
                  <a:schemeClr val="tx1"/>
                </a:solidFill>
                <a:effectLst/>
                <a:latin typeface="+mn-lt"/>
                <a:ea typeface="+mn-ea"/>
                <a:cs typeface="+mn-cs"/>
              </a:rPr>
              <a:t>All</a:t>
            </a:r>
            <a:r>
              <a:rPr lang="en-US" sz="1200" kern="1200" dirty="0">
                <a:solidFill>
                  <a:schemeClr val="tx1"/>
                </a:solidFill>
                <a:effectLst/>
                <a:latin typeface="+mn-lt"/>
                <a:ea typeface="+mn-ea"/>
                <a:cs typeface="+mn-cs"/>
              </a:rPr>
              <a:t> functionality – well, all of the intelligence - was implemented within the network. It HAD to be.  The end systems could not do anything more than send digits and send audio signals.</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When the Internet came along, the endpoints and the switches were both programmable computers.  So where to put the complexity?  RFC 1958 – the architectural principles of the Internet RFC -  that says “intelligence is end to end rather than hidden in the network.” That puts the intelligence clearly at the edge, like we see here.  And that’s possible because the edge devices are smart; they’re programmable.  Well that’s the diagram as I remember it 20 years ago.</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And in the 20 years since, as we see the rise of middleboxes and SDN, we’re now seeing intelligence (in software) layered on top of “dumb” </a:t>
            </a:r>
            <a:r>
              <a:rPr lang="en-US" sz="1200" kern="1200" dirty="0" err="1">
                <a:solidFill>
                  <a:schemeClr val="tx1"/>
                </a:solidFill>
                <a:effectLst/>
                <a:latin typeface="+mn-lt"/>
                <a:ea typeface="+mn-ea"/>
                <a:cs typeface="+mn-cs"/>
              </a:rPr>
              <a:t>whiteboxes</a:t>
            </a:r>
            <a:r>
              <a:rPr lang="en-US" sz="1200" kern="1200" dirty="0">
                <a:solidFill>
                  <a:schemeClr val="tx1"/>
                </a:solidFill>
                <a:effectLst/>
                <a:latin typeface="+mn-lt"/>
                <a:ea typeface="+mn-ea"/>
                <a:cs typeface="+mn-cs"/>
              </a:rPr>
              <a:t> within the network.  So I might add a brain here today. And with datacenters and content distribution networks, we see even smarter and more sophisticated application-level infrastructure being connected at points within the network.  So now there are clearly much much bigger, much more computationally intensive and complex, endpoints if you will in today’s Internet</a:t>
            </a:r>
            <a:r>
              <a:rPr lang="en-US" dirty="0">
                <a:effectLst/>
              </a:rPr>
              <a:t>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16EA1AD-6EA3-1049-AB4E-FC15F4DC35F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fld>
            <a:endParaRPr lang="en-US"/>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fld>
            <a:endParaRPr lang="en-US"/>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5" name="Slide Number Placeholder 5"/>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a:t>Network Layer: 4-</a:t>
            </a:r>
            <a:fld id="{C4204591-24BD-A542-B9D5-F8D8A88D2FEE}"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724027"/>
            <a:ext cx="10515600" cy="4351338"/>
          </a:xfrm>
        </p:spPr>
        <p:txBody>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8" name="Title 7"/>
          <p:cNvSpPr>
            <a:spLocks noGrp="1"/>
          </p:cNvSpPr>
          <p:nvPr>
            <p:ph type="title"/>
          </p:nvPr>
        </p:nvSpPr>
        <p:spPr/>
        <p:txBody>
          <a:bodyPr>
            <a:normAutofit/>
          </a:bodyPr>
          <a:lstStyle>
            <a:lvl1pPr>
              <a:defRPr sz="4400">
                <a:latin typeface="+mj-lt"/>
              </a:defRPr>
            </a:lvl1pPr>
          </a:lstStyle>
          <a:p>
            <a:r>
              <a:rPr lang="en-US" dirty="0"/>
              <a:t>Click to edit Master title style</a:t>
            </a:r>
            <a:endParaRPr lang="en-US" dirty="0"/>
          </a:p>
        </p:txBody>
      </p:sp>
      <p:sp>
        <p:nvSpPr>
          <p:cNvPr id="5" name="Slide Number Placeholder 5"/>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a:t>Network Layer: 4-</a:t>
            </a:r>
            <a:fld id="{C4204591-24BD-A542-B9D5-F8D8A88D2FEE}"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400">
                <a:latin typeface="+mj-lt"/>
              </a:defRPr>
            </a:lvl1pPr>
          </a:lstStyle>
          <a:p>
            <a:r>
              <a:rPr lang="en-US" dirty="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Slide Number Placeholder 5"/>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a:t>Network Layer: 4-</a:t>
            </a:r>
            <a:fld id="{C4204591-24BD-A542-B9D5-F8D8A88D2FEE}" type="slidenum">
              <a:rPr lang="en-US" smtClean="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400">
                <a:latin typeface="+mj-lt"/>
              </a:defRPr>
            </a:lvl1pPr>
          </a:lstStyle>
          <a:p>
            <a:r>
              <a:rPr lang="en-US" dirty="0"/>
              <a:t>Click to edit Master title style</a:t>
            </a:r>
            <a:endParaRPr lang="en-US" dirty="0"/>
          </a:p>
        </p:txBody>
      </p:sp>
      <p:sp>
        <p:nvSpPr>
          <p:cNvPr id="8" name="Slide Number Placeholder 5"/>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a:t>Network Layer: 4-</a:t>
            </a:r>
            <a:fld id="{C4204591-24BD-A542-B9D5-F8D8A88D2FEE}" type="slidenum">
              <a:rPr lang="en-US" smtClean="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5" Type="http://schemas.openxmlformats.org/officeDocument/2006/relationships/theme" Target="../theme/theme1.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451821"/>
            <a:ext cx="10515600" cy="894622"/>
          </a:xfrm>
          <a:prstGeom prst="rect">
            <a:avLst/>
          </a:prstGeom>
        </p:spPr>
        <p:txBody>
          <a:bodyPr vert="horz" lIns="91440" tIns="45720" rIns="91440" bIns="45720"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5" name="Slide Number Placeholder 5"/>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a:t>Network Layer: 4-</a:t>
            </a:r>
            <a:fld id="{C4204591-24BD-A542-B9D5-F8D8A88D2FEE}" type="slidenum">
              <a:rPr lang="en-US" smtClean="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hf hdr="0" ftr="0" dt="0"/>
  <p:txStyles>
    <p:titleStyle>
      <a:lvl1pPr algn="l" defTabSz="914400" rtl="0" eaLnBrk="1" latinLnBrk="0" hangingPunct="1">
        <a:lnSpc>
          <a:spcPct val="90000"/>
        </a:lnSpc>
        <a:spcBef>
          <a:spcPct val="0"/>
        </a:spcBef>
        <a:buNone/>
        <a:defRPr sz="4400" b="1" kern="1200">
          <a:solidFill>
            <a:srgbClr val="0000A3"/>
          </a:solidFill>
          <a:latin typeface="+mj-lt"/>
          <a:ea typeface="+mj-ea"/>
          <a:cs typeface="+mj-cs"/>
        </a:defRPr>
      </a:lvl1pPr>
    </p:titleStyle>
    <p:body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3" Type="http://schemas.openxmlformats.org/officeDocument/2006/relationships/notesSlide" Target="../notesSlides/notesSlide98.xml"/><Relationship Id="rId2" Type="http://schemas.openxmlformats.org/officeDocument/2006/relationships/slideLayout" Target="../slideLayouts/slideLayout2.xml"/><Relationship Id="rId1" Type="http://schemas.openxmlformats.org/officeDocument/2006/relationships/image" Target="../media/image33.png"/></Relationships>
</file>

<file path=ppt/slides/_rels/slide101.xml.rels><?xml version="1.0" encoding="UTF-8" standalone="yes"?>
<Relationships xmlns="http://schemas.openxmlformats.org/package/2006/relationships"><Relationship Id="rId3" Type="http://schemas.openxmlformats.org/officeDocument/2006/relationships/comments" Target="../comments/comment67.xml"/><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8.xml"/><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comments" Target="../comments/comment9.xml"/><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xml"/><Relationship Id="rId1" Type="http://schemas.openxmlformats.org/officeDocument/2006/relationships/image" Target="../media/image2.jpeg"/></Relationships>
</file>

<file path=ppt/slides/_rels/slide14.xml.rels><?xml version="1.0" encoding="UTF-8" standalone="yes"?>
<Relationships xmlns="http://schemas.openxmlformats.org/package/2006/relationships"><Relationship Id="rId3" Type="http://schemas.openxmlformats.org/officeDocument/2006/relationships/comments" Target="../comments/comment10.xml"/><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comments" Target="../comments/comment11.xml"/><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comments" Target="../comments/comment12.xml"/><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5" Type="http://schemas.openxmlformats.org/officeDocument/2006/relationships/comments" Target="../comments/comment13.xml"/><Relationship Id="rId4" Type="http://schemas.openxmlformats.org/officeDocument/2006/relationships/notesSlide" Target="../notesSlides/notesSlide17.xml"/><Relationship Id="rId3" Type="http://schemas.openxmlformats.org/officeDocument/2006/relationships/slideLayout" Target="../slideLayouts/slideLayout3.xml"/><Relationship Id="rId2" Type="http://schemas.openxmlformats.org/officeDocument/2006/relationships/image" Target="../media/image29.png"/><Relationship Id="rId1" Type="http://schemas.openxmlformats.org/officeDocument/2006/relationships/image" Target="../media/image28.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comments" Target="../comments/comment14.xm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comments" Target="../comments/comment15.xm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comments" Target="../comments/comment16.xm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4" Type="http://schemas.openxmlformats.org/officeDocument/2006/relationships/comments" Target="../comments/comment17.xml"/><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image" Target="../media/image30.png"/></Relationships>
</file>

<file path=ppt/slides/_rels/slide26.xml.rels><?xml version="1.0" encoding="UTF-8" standalone="yes"?>
<Relationships xmlns="http://schemas.openxmlformats.org/package/2006/relationships"><Relationship Id="rId3" Type="http://schemas.openxmlformats.org/officeDocument/2006/relationships/comments" Target="../comments/comment18.xm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comments" Target="../comments/comment19.xm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image" Target="../media/image31.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4" Type="http://schemas.openxmlformats.org/officeDocument/2006/relationships/comments" Target="../comments/comment2.xml"/><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image" Target="../media/image2.jpeg"/></Relationships>
</file>

<file path=ppt/slides/_rels/slide30.xml.rels><?xml version="1.0" encoding="UTF-8" standalone="yes"?>
<Relationships xmlns="http://schemas.openxmlformats.org/package/2006/relationships"><Relationship Id="rId4" Type="http://schemas.openxmlformats.org/officeDocument/2006/relationships/comments" Target="../comments/comment20.xml"/><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image" Target="../media/image32.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comments" Target="../comments/comment21.xml"/><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comments" Target="../comments/comment22.xm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comments" Target="../comments/comment23.xml"/><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comments" Target="../comments/comment24.xml"/><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comments" Target="../comments/comment25.xml"/><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9" Type="http://schemas.openxmlformats.org/officeDocument/2006/relationships/image" Target="../media/image11.png"/><Relationship Id="rId8" Type="http://schemas.openxmlformats.org/officeDocument/2006/relationships/image" Target="../media/image10.png"/><Relationship Id="rId7" Type="http://schemas.openxmlformats.org/officeDocument/2006/relationships/image" Target="../media/image9.png"/><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3" Type="http://schemas.openxmlformats.org/officeDocument/2006/relationships/image" Target="../media/image5.png"/><Relationship Id="rId23" Type="http://schemas.openxmlformats.org/officeDocument/2006/relationships/notesSlide" Target="../notesSlides/notesSlide4.xml"/><Relationship Id="rId22" Type="http://schemas.openxmlformats.org/officeDocument/2006/relationships/slideLayout" Target="../slideLayouts/slideLayout3.xml"/><Relationship Id="rId21" Type="http://schemas.openxmlformats.org/officeDocument/2006/relationships/image" Target="../media/image23.png"/><Relationship Id="rId20" Type="http://schemas.openxmlformats.org/officeDocument/2006/relationships/image" Target="../media/image22.png"/><Relationship Id="rId2" Type="http://schemas.openxmlformats.org/officeDocument/2006/relationships/image" Target="../media/image4.png"/><Relationship Id="rId19" Type="http://schemas.openxmlformats.org/officeDocument/2006/relationships/image" Target="../media/image21.png"/><Relationship Id="rId18" Type="http://schemas.openxmlformats.org/officeDocument/2006/relationships/image" Target="../media/image20.png"/><Relationship Id="rId17" Type="http://schemas.openxmlformats.org/officeDocument/2006/relationships/image" Target="../media/image19.png"/><Relationship Id="rId16" Type="http://schemas.openxmlformats.org/officeDocument/2006/relationships/image" Target="../media/image18.png"/><Relationship Id="rId15" Type="http://schemas.openxmlformats.org/officeDocument/2006/relationships/image" Target="../media/image17.png"/><Relationship Id="rId14" Type="http://schemas.openxmlformats.org/officeDocument/2006/relationships/image" Target="../media/image16.png"/><Relationship Id="rId13" Type="http://schemas.openxmlformats.org/officeDocument/2006/relationships/image" Target="../media/image15.png"/><Relationship Id="rId12" Type="http://schemas.openxmlformats.org/officeDocument/2006/relationships/image" Target="../media/image14.png"/><Relationship Id="rId11" Type="http://schemas.openxmlformats.org/officeDocument/2006/relationships/image" Target="../media/image13.png"/><Relationship Id="rId10" Type="http://schemas.openxmlformats.org/officeDocument/2006/relationships/image" Target="../media/image12.png"/><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comments" Target="../comments/comment26.xml"/><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3.xml"/><Relationship Id="rId1" Type="http://schemas.openxmlformats.org/officeDocument/2006/relationships/image" Target="../media/image2.jpeg"/></Relationships>
</file>

<file path=ppt/slides/_rels/slide42.xml.rels><?xml version="1.0" encoding="UTF-8" standalone="yes"?>
<Relationships xmlns="http://schemas.openxmlformats.org/package/2006/relationships"><Relationship Id="rId3" Type="http://schemas.openxmlformats.org/officeDocument/2006/relationships/comments" Target="../comments/comment27.xml"/><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comments" Target="../comments/comment28.xml"/><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4" Type="http://schemas.openxmlformats.org/officeDocument/2006/relationships/comments" Target="../comments/comment29.xml"/><Relationship Id="rId3" Type="http://schemas.openxmlformats.org/officeDocument/2006/relationships/notesSlide" Target="../notesSlides/notesSlide44.xml"/><Relationship Id="rId2" Type="http://schemas.openxmlformats.org/officeDocument/2006/relationships/slideLayout" Target="../slideLayouts/slideLayout2.xml"/><Relationship Id="rId1" Type="http://schemas.openxmlformats.org/officeDocument/2006/relationships/image" Target="../media/image33.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2.xml"/><Relationship Id="rId1" Type="http://schemas.openxmlformats.org/officeDocument/2006/relationships/image" Target="../media/image33.png"/></Relationships>
</file>

<file path=ppt/slides/_rels/slide46.xml.rels><?xml version="1.0" encoding="UTF-8" standalone="yes"?>
<Relationships xmlns="http://schemas.openxmlformats.org/package/2006/relationships"><Relationship Id="rId4" Type="http://schemas.openxmlformats.org/officeDocument/2006/relationships/notesSlide" Target="../notesSlides/notesSlide46.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33.png"/></Relationships>
</file>

<file path=ppt/slides/_rels/slide47.xml.rels><?xml version="1.0" encoding="UTF-8" standalone="yes"?>
<Relationships xmlns="http://schemas.openxmlformats.org/package/2006/relationships"><Relationship Id="rId4" Type="http://schemas.openxmlformats.org/officeDocument/2006/relationships/comments" Target="../comments/comment30.xml"/><Relationship Id="rId3" Type="http://schemas.openxmlformats.org/officeDocument/2006/relationships/notesSlide" Target="../notesSlides/notesSlide47.xml"/><Relationship Id="rId2" Type="http://schemas.openxmlformats.org/officeDocument/2006/relationships/slideLayout" Target="../slideLayouts/slideLayout2.xml"/><Relationship Id="rId1" Type="http://schemas.openxmlformats.org/officeDocument/2006/relationships/image" Target="../media/image33.png"/></Relationships>
</file>

<file path=ppt/slides/_rels/slide48.xml.rels><?xml version="1.0" encoding="UTF-8" standalone="yes"?>
<Relationships xmlns="http://schemas.openxmlformats.org/package/2006/relationships"><Relationship Id="rId4" Type="http://schemas.openxmlformats.org/officeDocument/2006/relationships/comments" Target="../comments/comment31.xml"/><Relationship Id="rId3" Type="http://schemas.openxmlformats.org/officeDocument/2006/relationships/notesSlide" Target="../notesSlides/notesSlide48.xml"/><Relationship Id="rId2" Type="http://schemas.openxmlformats.org/officeDocument/2006/relationships/slideLayout" Target="../slideLayouts/slideLayout2.xml"/><Relationship Id="rId1" Type="http://schemas.openxmlformats.org/officeDocument/2006/relationships/image" Target="../media/image33.png"/></Relationships>
</file>

<file path=ppt/slides/_rels/slide49.xml.rels><?xml version="1.0" encoding="UTF-8" standalone="yes"?>
<Relationships xmlns="http://schemas.openxmlformats.org/package/2006/relationships"><Relationship Id="rId4" Type="http://schemas.openxmlformats.org/officeDocument/2006/relationships/comments" Target="../comments/comment32.xml"/><Relationship Id="rId3" Type="http://schemas.openxmlformats.org/officeDocument/2006/relationships/notesSlide" Target="../notesSlides/notesSlide49.xml"/><Relationship Id="rId2" Type="http://schemas.openxmlformats.org/officeDocument/2006/relationships/slideLayout" Target="../slideLayouts/slideLayout2.xml"/><Relationship Id="rId1" Type="http://schemas.openxmlformats.org/officeDocument/2006/relationships/image" Target="../media/image33.png"/></Relationships>
</file>

<file path=ppt/slides/_rels/slide5.xml.rels><?xml version="1.0" encoding="UTF-8" standalone="yes"?>
<Relationships xmlns="http://schemas.openxmlformats.org/package/2006/relationships"><Relationship Id="rId5" Type="http://schemas.openxmlformats.org/officeDocument/2006/relationships/comments" Target="../comments/comment3.xml"/><Relationship Id="rId4" Type="http://schemas.openxmlformats.org/officeDocument/2006/relationships/notesSlide" Target="../notesSlides/notesSlide5.xml"/><Relationship Id="rId3" Type="http://schemas.openxmlformats.org/officeDocument/2006/relationships/slideLayout" Target="../slideLayouts/slideLayout3.xml"/><Relationship Id="rId2" Type="http://schemas.openxmlformats.org/officeDocument/2006/relationships/image" Target="../media/image25.png"/><Relationship Id="rId1" Type="http://schemas.openxmlformats.org/officeDocument/2006/relationships/image" Target="../media/image24.jpeg"/></Relationships>
</file>

<file path=ppt/slides/_rels/slide50.xml.rels><?xml version="1.0" encoding="UTF-8" standalone="yes"?>
<Relationships xmlns="http://schemas.openxmlformats.org/package/2006/relationships"><Relationship Id="rId3" Type="http://schemas.openxmlformats.org/officeDocument/2006/relationships/comments" Target="../comments/comment33.xml"/><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comments" Target="../comments/comment34.xml"/><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comments" Target="../comments/comment35.xml"/><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8" Type="http://schemas.openxmlformats.org/officeDocument/2006/relationships/comments" Target="../comments/comment36.xml"/><Relationship Id="rId7" Type="http://schemas.openxmlformats.org/officeDocument/2006/relationships/notesSlide" Target="../notesSlides/notesSlide53.xml"/><Relationship Id="rId6"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33.png"/></Relationships>
</file>

<file path=ppt/slides/_rels/slide54.xml.rels><?xml version="1.0" encoding="UTF-8" standalone="yes"?>
<Relationships xmlns="http://schemas.openxmlformats.org/package/2006/relationships"><Relationship Id="rId5" Type="http://schemas.openxmlformats.org/officeDocument/2006/relationships/comments" Target="../comments/comment37.xml"/><Relationship Id="rId4" Type="http://schemas.openxmlformats.org/officeDocument/2006/relationships/notesSlide" Target="../notesSlides/notesSlide54.xml"/><Relationship Id="rId3" Type="http://schemas.openxmlformats.org/officeDocument/2006/relationships/slideLayout" Target="../slideLayouts/slideLayout2.xml"/><Relationship Id="rId2" Type="http://schemas.openxmlformats.org/officeDocument/2006/relationships/image" Target="../media/image35.png"/><Relationship Id="rId1" Type="http://schemas.openxmlformats.org/officeDocument/2006/relationships/image" Target="../media/image34.png"/></Relationships>
</file>

<file path=ppt/slides/_rels/slide55.xml.rels><?xml version="1.0" encoding="UTF-8" standalone="yes"?>
<Relationships xmlns="http://schemas.openxmlformats.org/package/2006/relationships"><Relationship Id="rId3" Type="http://schemas.openxmlformats.org/officeDocument/2006/relationships/comments" Target="../comments/comment38.xml"/><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5" Type="http://schemas.openxmlformats.org/officeDocument/2006/relationships/comments" Target="../comments/comment39.xml"/><Relationship Id="rId4" Type="http://schemas.openxmlformats.org/officeDocument/2006/relationships/notesSlide" Target="../notesSlides/notesSlide56.xml"/><Relationship Id="rId3" Type="http://schemas.openxmlformats.org/officeDocument/2006/relationships/slideLayout" Target="../slideLayouts/slideLayout2.xml"/><Relationship Id="rId2" Type="http://schemas.openxmlformats.org/officeDocument/2006/relationships/image" Target="../media/image37.png"/><Relationship Id="rId1" Type="http://schemas.openxmlformats.org/officeDocument/2006/relationships/image" Target="../media/image36.png"/></Relationships>
</file>

<file path=ppt/slides/_rels/slide57.xml.rels><?xml version="1.0" encoding="UTF-8" standalone="yes"?>
<Relationships xmlns="http://schemas.openxmlformats.org/package/2006/relationships"><Relationship Id="rId5" Type="http://schemas.openxmlformats.org/officeDocument/2006/relationships/comments" Target="../comments/comment40.xml"/><Relationship Id="rId4" Type="http://schemas.openxmlformats.org/officeDocument/2006/relationships/notesSlide" Target="../notesSlides/notesSlide57.xml"/><Relationship Id="rId3" Type="http://schemas.openxmlformats.org/officeDocument/2006/relationships/slideLayout" Target="../slideLayouts/slideLayout2.xml"/><Relationship Id="rId2" Type="http://schemas.openxmlformats.org/officeDocument/2006/relationships/image" Target="../media/image37.png"/><Relationship Id="rId1" Type="http://schemas.openxmlformats.org/officeDocument/2006/relationships/image" Target="../media/image36.png"/></Relationships>
</file>

<file path=ppt/slides/_rels/slide58.xml.rels><?xml version="1.0" encoding="UTF-8" standalone="yes"?>
<Relationships xmlns="http://schemas.openxmlformats.org/package/2006/relationships"><Relationship Id="rId3" Type="http://schemas.openxmlformats.org/officeDocument/2006/relationships/comments" Target="../comments/comment41.xml"/><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comments" Target="../comments/comment42.xml"/><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comments" Target="../comments/comment43.xml"/><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comments" Target="../comments/comment44.xml"/><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3.xml"/><Relationship Id="rId1" Type="http://schemas.openxmlformats.org/officeDocument/2006/relationships/image" Target="../media/image2.jpeg"/></Relationships>
</file>

<file path=ppt/slides/_rels/slide64.xml.rels><?xml version="1.0" encoding="UTF-8" standalone="yes"?>
<Relationships xmlns="http://schemas.openxmlformats.org/package/2006/relationships"><Relationship Id="rId4" Type="http://schemas.openxmlformats.org/officeDocument/2006/relationships/comments" Target="../comments/comment45.xml"/><Relationship Id="rId3" Type="http://schemas.openxmlformats.org/officeDocument/2006/relationships/notesSlide" Target="../notesSlides/notesSlide64.xml"/><Relationship Id="rId2" Type="http://schemas.openxmlformats.org/officeDocument/2006/relationships/slideLayout" Target="../slideLayouts/slideLayout2.xml"/><Relationship Id="rId1" Type="http://schemas.openxmlformats.org/officeDocument/2006/relationships/image" Target="../media/image33.png"/></Relationships>
</file>

<file path=ppt/slides/_rels/slide65.xml.rels><?xml version="1.0" encoding="UTF-8" standalone="yes"?>
<Relationships xmlns="http://schemas.openxmlformats.org/package/2006/relationships"><Relationship Id="rId3" Type="http://schemas.openxmlformats.org/officeDocument/2006/relationships/comments" Target="../comments/comment46.xml"/><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comments" Target="../comments/comment47.xml"/><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2.xml"/><Relationship Id="rId1" Type="http://schemas.openxmlformats.org/officeDocument/2006/relationships/image" Target="../media/image33.png"/></Relationships>
</file>

<file path=ppt/slides/_rels/slide68.xml.rels><?xml version="1.0" encoding="UTF-8" standalone="yes"?>
<Relationships xmlns="http://schemas.openxmlformats.org/package/2006/relationships"><Relationship Id="rId3" Type="http://schemas.openxmlformats.org/officeDocument/2006/relationships/comments" Target="../comments/comment48.xml"/><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comments" Target="../comments/comment49.xml"/><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5" Type="http://schemas.openxmlformats.org/officeDocument/2006/relationships/comments" Target="../comments/comment5.xml"/><Relationship Id="rId4" Type="http://schemas.openxmlformats.org/officeDocument/2006/relationships/notesSlide" Target="../notesSlides/notesSlide7.xml"/><Relationship Id="rId3" Type="http://schemas.openxmlformats.org/officeDocument/2006/relationships/slideLayout" Target="../slideLayouts/slideLayout4.xml"/><Relationship Id="rId2" Type="http://schemas.openxmlformats.org/officeDocument/2006/relationships/image" Target="../media/image27.emf"/><Relationship Id="rId1" Type="http://schemas.openxmlformats.org/officeDocument/2006/relationships/image" Target="../media/image26.png"/></Relationships>
</file>

<file path=ppt/slides/_rels/slide70.xml.rels><?xml version="1.0" encoding="UTF-8" standalone="yes"?>
<Relationships xmlns="http://schemas.openxmlformats.org/package/2006/relationships"><Relationship Id="rId3" Type="http://schemas.openxmlformats.org/officeDocument/2006/relationships/comments" Target="../comments/comment50.xml"/><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comments" Target="../comments/comment51.xml"/><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comments" Target="../comments/comment52.xml"/><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comments" Target="../comments/comment53.xml"/><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notesSlide" Target="../notesSlides/notesSlide75.xml"/><Relationship Id="rId2" Type="http://schemas.openxmlformats.org/officeDocument/2006/relationships/slideLayout" Target="../slideLayouts/slideLayout2.xml"/><Relationship Id="rId1" Type="http://schemas.openxmlformats.org/officeDocument/2006/relationships/image" Target="../media/image38.png"/></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notesSlide" Target="../notesSlides/notesSlide77.xml"/><Relationship Id="rId2" Type="http://schemas.openxmlformats.org/officeDocument/2006/relationships/slideLayout" Target="../slideLayouts/slideLayout3.xml"/><Relationship Id="rId1" Type="http://schemas.openxmlformats.org/officeDocument/2006/relationships/image" Target="../media/image2.jpeg"/></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3" Type="http://schemas.openxmlformats.org/officeDocument/2006/relationships/comments" Target="../comments/comment54.xml"/><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6.xml"/><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3" Type="http://schemas.openxmlformats.org/officeDocument/2006/relationships/comments" Target="../comments/comment55.xml"/><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comments" Target="../comments/comment56.xml"/><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comments" Target="../comments/comment57.xml"/><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4" Type="http://schemas.openxmlformats.org/officeDocument/2006/relationships/notesSlide" Target="../notesSlides/notesSlide85.xml"/><Relationship Id="rId3" Type="http://schemas.openxmlformats.org/officeDocument/2006/relationships/slideLayout" Target="../slideLayouts/slideLayout2.xml"/><Relationship Id="rId2" Type="http://schemas.openxmlformats.org/officeDocument/2006/relationships/image" Target="../media/image40.png"/><Relationship Id="rId1" Type="http://schemas.openxmlformats.org/officeDocument/2006/relationships/image" Target="../media/image39.png"/></Relationships>
</file>

<file path=ppt/slides/_rels/slide86.xml.rels><?xml version="1.0" encoding="UTF-8" standalone="yes"?>
<Relationships xmlns="http://schemas.openxmlformats.org/package/2006/relationships"><Relationship Id="rId4" Type="http://schemas.openxmlformats.org/officeDocument/2006/relationships/notesSlide" Target="../notesSlides/notesSlide86.xml"/><Relationship Id="rId3" Type="http://schemas.openxmlformats.org/officeDocument/2006/relationships/slideLayout" Target="../slideLayouts/slideLayout2.xml"/><Relationship Id="rId2" Type="http://schemas.openxmlformats.org/officeDocument/2006/relationships/image" Target="../media/image40.png"/><Relationship Id="rId1" Type="http://schemas.openxmlformats.org/officeDocument/2006/relationships/image" Target="../media/image39.png"/></Relationships>
</file>

<file path=ppt/slides/_rels/slide87.xml.rels><?xml version="1.0" encoding="UTF-8" standalone="yes"?>
<Relationships xmlns="http://schemas.openxmlformats.org/package/2006/relationships"><Relationship Id="rId3" Type="http://schemas.openxmlformats.org/officeDocument/2006/relationships/comments" Target="../comments/comment58.xml"/><Relationship Id="rId2" Type="http://schemas.openxmlformats.org/officeDocument/2006/relationships/notesSlide" Target="../notesSlides/notesSlide87.xml"/><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3" Type="http://schemas.openxmlformats.org/officeDocument/2006/relationships/notesSlide" Target="../notesSlides/notesSlide88.xml"/><Relationship Id="rId2" Type="http://schemas.openxmlformats.org/officeDocument/2006/relationships/slideLayout" Target="../slideLayouts/slideLayout3.xml"/><Relationship Id="rId1" Type="http://schemas.openxmlformats.org/officeDocument/2006/relationships/image" Target="../media/image2.jpeg"/></Relationships>
</file>

<file path=ppt/slides/_rels/slide89.xml.rels><?xml version="1.0" encoding="UTF-8" standalone="yes"?>
<Relationships xmlns="http://schemas.openxmlformats.org/package/2006/relationships"><Relationship Id="rId3" Type="http://schemas.openxmlformats.org/officeDocument/2006/relationships/comments" Target="../comments/comment59.xml"/><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omments" Target="../comments/comment7.xm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9" Type="http://schemas.openxmlformats.org/officeDocument/2006/relationships/image" Target="../media/image13.png"/><Relationship Id="rId8" Type="http://schemas.openxmlformats.org/officeDocument/2006/relationships/image" Target="../media/image12.png"/><Relationship Id="rId7" Type="http://schemas.openxmlformats.org/officeDocument/2006/relationships/image" Target="../media/image11.png"/><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2" Type="http://schemas.openxmlformats.org/officeDocument/2006/relationships/comments" Target="../comments/comment60.xml"/><Relationship Id="rId21" Type="http://schemas.openxmlformats.org/officeDocument/2006/relationships/slideLayout" Target="../slideLayouts/slideLayout4.xml"/><Relationship Id="rId20" Type="http://schemas.openxmlformats.org/officeDocument/2006/relationships/image" Target="../media/image5.png"/><Relationship Id="rId2" Type="http://schemas.openxmlformats.org/officeDocument/2006/relationships/image" Target="../media/image4.png"/><Relationship Id="rId19" Type="http://schemas.openxmlformats.org/officeDocument/2006/relationships/image" Target="../media/image23.png"/><Relationship Id="rId18" Type="http://schemas.openxmlformats.org/officeDocument/2006/relationships/image" Target="../media/image22.png"/><Relationship Id="rId17" Type="http://schemas.openxmlformats.org/officeDocument/2006/relationships/image" Target="../media/image21.png"/><Relationship Id="rId16" Type="http://schemas.openxmlformats.org/officeDocument/2006/relationships/image" Target="../media/image20.png"/><Relationship Id="rId15" Type="http://schemas.openxmlformats.org/officeDocument/2006/relationships/image" Target="../media/image19.png"/><Relationship Id="rId14" Type="http://schemas.openxmlformats.org/officeDocument/2006/relationships/image" Target="../media/image18.png"/><Relationship Id="rId13" Type="http://schemas.openxmlformats.org/officeDocument/2006/relationships/image" Target="../media/image17.png"/><Relationship Id="rId12" Type="http://schemas.openxmlformats.org/officeDocument/2006/relationships/image" Target="../media/image16.png"/><Relationship Id="rId11" Type="http://schemas.openxmlformats.org/officeDocument/2006/relationships/image" Target="../media/image15.png"/><Relationship Id="rId10" Type="http://schemas.openxmlformats.org/officeDocument/2006/relationships/image" Target="../media/image14.png"/><Relationship Id="rId1" Type="http://schemas.openxmlformats.org/officeDocument/2006/relationships/image" Target="../media/image3.png"/></Relationships>
</file>

<file path=ppt/slides/_rels/slide91.xml.rels><?xml version="1.0" encoding="UTF-8" standalone="yes"?>
<Relationships xmlns="http://schemas.openxmlformats.org/package/2006/relationships"><Relationship Id="rId3" Type="http://schemas.openxmlformats.org/officeDocument/2006/relationships/comments" Target="../comments/comment61.xml"/><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comments" Target="../comments/comment62.xml"/><Relationship Id="rId2" Type="http://schemas.openxmlformats.org/officeDocument/2006/relationships/notesSlide" Target="../notesSlides/notesSlide91.xml"/><Relationship Id="rId1" Type="http://schemas.openxmlformats.org/officeDocument/2006/relationships/slideLayout" Target="../slideLayouts/slideLayout4.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3" Type="http://schemas.openxmlformats.org/officeDocument/2006/relationships/comments" Target="../comments/comment63.xml"/><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9" Type="http://schemas.openxmlformats.org/officeDocument/2006/relationships/notesSlide" Target="../notesSlides/notesSlide94.xml"/><Relationship Id="rId8" Type="http://schemas.openxmlformats.org/officeDocument/2006/relationships/slideLayout" Target="../slideLayouts/slideLayout2.xml"/><Relationship Id="rId7" Type="http://schemas.openxmlformats.org/officeDocument/2006/relationships/image" Target="../media/image14.png"/><Relationship Id="rId6" Type="http://schemas.openxmlformats.org/officeDocument/2006/relationships/image" Target="../media/image13.png"/><Relationship Id="rId5" Type="http://schemas.openxmlformats.org/officeDocument/2006/relationships/image" Target="../media/image6.png"/><Relationship Id="rId4" Type="http://schemas.openxmlformats.org/officeDocument/2006/relationships/image" Target="../media/image12.png"/><Relationship Id="rId3" Type="http://schemas.openxmlformats.org/officeDocument/2006/relationships/image" Target="../media/image16.png"/><Relationship Id="rId2" Type="http://schemas.openxmlformats.org/officeDocument/2006/relationships/image" Target="../media/image15.png"/><Relationship Id="rId10" Type="http://schemas.openxmlformats.org/officeDocument/2006/relationships/comments" Target="../comments/comment64.xml"/><Relationship Id="rId1" Type="http://schemas.openxmlformats.org/officeDocument/2006/relationships/image" Target="../media/image3.png"/></Relationships>
</file>

<file path=ppt/slides/_rels/slide96.xml.rels><?xml version="1.0" encoding="UTF-8" standalone="yes"?>
<Relationships xmlns="http://schemas.openxmlformats.org/package/2006/relationships"><Relationship Id="rId3" Type="http://schemas.openxmlformats.org/officeDocument/2006/relationships/comments" Target="../comments/comment65.xml"/><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9" Type="http://schemas.openxmlformats.org/officeDocument/2006/relationships/image" Target="../media/image22.png"/><Relationship Id="rId8" Type="http://schemas.openxmlformats.org/officeDocument/2006/relationships/image" Target="../media/image44.png"/><Relationship Id="rId7" Type="http://schemas.openxmlformats.org/officeDocument/2006/relationships/image" Target="../media/image18.png"/><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 Id="rId3" Type="http://schemas.openxmlformats.org/officeDocument/2006/relationships/image" Target="../media/image43.png"/><Relationship Id="rId2" Type="http://schemas.openxmlformats.org/officeDocument/2006/relationships/image" Target="../media/image42.png"/><Relationship Id="rId14" Type="http://schemas.openxmlformats.org/officeDocument/2006/relationships/comments" Target="../comments/comment66.xml"/><Relationship Id="rId13" Type="http://schemas.openxmlformats.org/officeDocument/2006/relationships/notesSlide" Target="../notesSlides/notesSlide96.xml"/><Relationship Id="rId12" Type="http://schemas.openxmlformats.org/officeDocument/2006/relationships/slideLayout" Target="../slideLayouts/slideLayout2.xml"/><Relationship Id="rId11" Type="http://schemas.openxmlformats.org/officeDocument/2006/relationships/image" Target="../media/image17.png"/><Relationship Id="rId10" Type="http://schemas.openxmlformats.org/officeDocument/2006/relationships/image" Target="../media/image23.png"/><Relationship Id="rId1" Type="http://schemas.openxmlformats.org/officeDocument/2006/relationships/image" Target="../media/image41.png"/></Relationships>
</file>

<file path=ppt/slides/_rels/slide9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jpeg"/></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ChangeArrowheads="1"/>
          </p:cNvSpPr>
          <p:nvPr/>
        </p:nvSpPr>
        <p:spPr bwMode="auto">
          <a:xfrm>
            <a:off x="7981312" y="4289908"/>
            <a:ext cx="3981504"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lnSpc>
                <a:spcPct val="85000"/>
              </a:lnSpc>
            </a:pPr>
            <a:r>
              <a:rPr lang="en-US" altLang="en-US" sz="2800" i="1" dirty="0">
                <a:solidFill>
                  <a:srgbClr val="0000A3"/>
                </a:solidFill>
                <a:latin typeface="+mn-lt"/>
              </a:rPr>
              <a:t>Computer Networking: A Top-Down Approach </a:t>
            </a:r>
            <a:br>
              <a:rPr lang="en-US" altLang="en-US" sz="2800" dirty="0">
                <a:solidFill>
                  <a:srgbClr val="008000"/>
                </a:solidFill>
                <a:latin typeface="+mn-lt"/>
              </a:rPr>
            </a:br>
            <a:r>
              <a:rPr lang="en-US" altLang="en-US" sz="1800" dirty="0">
                <a:latin typeface="+mn-lt"/>
              </a:rPr>
              <a:t>8</a:t>
            </a:r>
            <a:r>
              <a:rPr lang="en-US" altLang="en-US" sz="1800" baseline="30000" dirty="0">
                <a:latin typeface="+mn-lt"/>
              </a:rPr>
              <a:t>th</a:t>
            </a:r>
            <a:r>
              <a:rPr lang="en-US" altLang="en-US" sz="1800" dirty="0">
                <a:latin typeface="+mn-lt"/>
              </a:rPr>
              <a:t> edition </a:t>
            </a:r>
            <a:br>
              <a:rPr lang="en-US" altLang="en-US" sz="1800" dirty="0">
                <a:latin typeface="+mn-lt"/>
              </a:rPr>
            </a:br>
            <a:r>
              <a:rPr lang="en-US" altLang="en-US" sz="1800" dirty="0">
                <a:latin typeface="+mn-lt"/>
              </a:rPr>
              <a:t>Jim Kurose, Keith Ross</a:t>
            </a:r>
            <a:br>
              <a:rPr lang="en-US" altLang="en-US" sz="1800" dirty="0">
                <a:latin typeface="+mn-lt"/>
              </a:rPr>
            </a:br>
            <a:r>
              <a:rPr lang="en-US" altLang="en-US" sz="1800" dirty="0">
                <a:latin typeface="+mn-lt"/>
              </a:rPr>
              <a:t>Pearson, 2020</a:t>
            </a:r>
            <a:endParaRPr lang="en-US" altLang="en-US" sz="2000" dirty="0">
              <a:latin typeface="+mn-lt"/>
            </a:endParaRPr>
          </a:p>
        </p:txBody>
      </p:sp>
      <p:sp>
        <p:nvSpPr>
          <p:cNvPr id="6" name="Rectangle 3"/>
          <p:cNvSpPr>
            <a:spLocks noChangeArrowheads="1"/>
          </p:cNvSpPr>
          <p:nvPr/>
        </p:nvSpPr>
        <p:spPr bwMode="auto">
          <a:xfrm>
            <a:off x="1325034" y="561975"/>
            <a:ext cx="5127523" cy="1939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lnSpc>
                <a:spcPct val="85000"/>
              </a:lnSpc>
            </a:pPr>
            <a:r>
              <a:rPr lang="en-US" altLang="en-US" sz="5400" b="1" dirty="0">
                <a:solidFill>
                  <a:srgbClr val="000099"/>
                </a:solidFill>
                <a:latin typeface="+mj-lt"/>
              </a:rPr>
              <a:t>Chapter 4</a:t>
            </a:r>
            <a:br>
              <a:rPr lang="en-US" altLang="en-US" sz="6000" b="1" dirty="0">
                <a:solidFill>
                  <a:srgbClr val="000099"/>
                </a:solidFill>
                <a:latin typeface="+mj-lt"/>
              </a:rPr>
            </a:br>
            <a:r>
              <a:rPr lang="en-US" altLang="en-US" sz="5400" b="1" dirty="0">
                <a:solidFill>
                  <a:srgbClr val="000099"/>
                </a:solidFill>
                <a:latin typeface="+mj-lt"/>
              </a:rPr>
              <a:t>Network Layer:</a:t>
            </a:r>
            <a:endParaRPr lang="en-US" altLang="en-US" sz="5400" b="1" dirty="0">
              <a:solidFill>
                <a:srgbClr val="000099"/>
              </a:solidFill>
              <a:latin typeface="+mj-lt"/>
            </a:endParaRPr>
          </a:p>
          <a:p>
            <a:pPr eaLnBrk="1" hangingPunct="1">
              <a:lnSpc>
                <a:spcPct val="85000"/>
              </a:lnSpc>
            </a:pPr>
            <a:r>
              <a:rPr lang="en-US" altLang="en-US" sz="5400" b="1" dirty="0">
                <a:solidFill>
                  <a:srgbClr val="000099"/>
                </a:solidFill>
                <a:latin typeface="+mj-lt"/>
              </a:rPr>
              <a:t>Data Plane</a:t>
            </a:r>
            <a:endParaRPr lang="en-US" altLang="en-US" sz="5400" b="1" dirty="0">
              <a:solidFill>
                <a:srgbClr val="000099"/>
              </a:solidFill>
              <a:latin typeface="+mj-lt"/>
            </a:endParaRPr>
          </a:p>
        </p:txBody>
      </p:sp>
      <p:sp>
        <p:nvSpPr>
          <p:cNvPr id="7" name="Text Box 6"/>
          <p:cNvSpPr txBox="1">
            <a:spLocks noChangeArrowheads="1"/>
          </p:cNvSpPr>
          <p:nvPr/>
        </p:nvSpPr>
        <p:spPr bwMode="auto">
          <a:xfrm>
            <a:off x="1350014" y="2647662"/>
            <a:ext cx="5378450" cy="1629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en-US" altLang="en-US" sz="1800" dirty="0">
                <a:latin typeface="+mn-lt"/>
              </a:rPr>
              <a:t>A note on the use of these PowerPoint slides:</a:t>
            </a:r>
            <a:endParaRPr lang="en-US" altLang="en-US" sz="1800" dirty="0">
              <a:latin typeface="+mn-lt"/>
            </a:endParaRPr>
          </a:p>
          <a:p>
            <a:r>
              <a:rPr lang="en-US" altLang="en-US" sz="1400" dirty="0">
                <a:latin typeface="+mn-lt"/>
              </a:rPr>
              <a:t>We’</a:t>
            </a:r>
            <a:r>
              <a:rPr lang="en-US" altLang="ja-JP" sz="1400" dirty="0">
                <a:latin typeface="+mn-lt"/>
              </a:rPr>
              <a:t>re making these slides freely available to all (faculty, students, readers). They’re in PowerPoint form so you see the animations; and can add, modify, and delete slides  (including this one) and slide content to suit your needs. They obviously represent a </a:t>
            </a:r>
            <a:r>
              <a:rPr lang="en-US" altLang="ja-JP" sz="1400" i="1" dirty="0">
                <a:latin typeface="+mn-lt"/>
              </a:rPr>
              <a:t>lot</a:t>
            </a:r>
            <a:r>
              <a:rPr lang="en-US" altLang="ja-JP" sz="1400" dirty="0">
                <a:latin typeface="+mn-lt"/>
              </a:rPr>
              <a:t> of work on our part. In return for use, we only ask the following:</a:t>
            </a:r>
            <a:endParaRPr lang="en-US" altLang="ja-JP" sz="1400" dirty="0">
              <a:latin typeface="+mn-lt"/>
            </a:endParaRPr>
          </a:p>
          <a:p>
            <a:pPr>
              <a:lnSpc>
                <a:spcPct val="85000"/>
              </a:lnSpc>
            </a:pPr>
            <a:endParaRPr lang="en-US" altLang="en-US" sz="1400" dirty="0"/>
          </a:p>
        </p:txBody>
      </p:sp>
      <p:sp>
        <p:nvSpPr>
          <p:cNvPr id="8" name="Text Box 7"/>
          <p:cNvSpPr txBox="1">
            <a:spLocks noChangeArrowheads="1"/>
          </p:cNvSpPr>
          <p:nvPr/>
        </p:nvSpPr>
        <p:spPr bwMode="auto">
          <a:xfrm>
            <a:off x="1325035" y="3894603"/>
            <a:ext cx="5378450" cy="2636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73355" indent="-173355">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nSpc>
                <a:spcPct val="85000"/>
              </a:lnSpc>
            </a:pPr>
            <a:endParaRPr lang="en-US" altLang="en-US" sz="1400" dirty="0">
              <a:latin typeface="Gill Sans MT" panose="020B0502020104020203" pitchFamily="34" charset="77"/>
            </a:endParaRPr>
          </a:p>
          <a:p>
            <a:pPr marL="290830" indent="-168275">
              <a:buClr>
                <a:srgbClr val="0000A8"/>
              </a:buClr>
              <a:buSzPct val="75000"/>
              <a:buFont typeface="Wingdings" panose="05000000000000000000" pitchFamily="2" charset="2"/>
              <a:buChar char="§"/>
            </a:pPr>
            <a:r>
              <a:rPr lang="en-US" altLang="en-US" sz="1400" dirty="0">
                <a:latin typeface="+mn-lt"/>
                <a:cs typeface="Calibri" panose="020F0502020204030204" pitchFamily="34" charset="0"/>
              </a:rPr>
              <a:t>If you use these slides (e.g., in a class) that you mention their source (after all, we’</a:t>
            </a:r>
            <a:r>
              <a:rPr lang="en-US" altLang="ja-JP" sz="1400" dirty="0">
                <a:latin typeface="+mn-lt"/>
                <a:cs typeface="Calibri" panose="020F0502020204030204" pitchFamily="34" charset="0"/>
              </a:rPr>
              <a:t>d like people to use our book!)</a:t>
            </a:r>
            <a:endParaRPr lang="en-US" altLang="ja-JP" sz="1400" dirty="0">
              <a:latin typeface="+mn-lt"/>
              <a:cs typeface="Calibri" panose="020F0502020204030204" pitchFamily="34" charset="0"/>
            </a:endParaRPr>
          </a:p>
          <a:p>
            <a:pPr marL="290830" indent="-168275">
              <a:buClr>
                <a:srgbClr val="0000A8"/>
              </a:buClr>
              <a:buSzPct val="75000"/>
              <a:buFont typeface="Wingdings" panose="05000000000000000000" pitchFamily="2" charset="2"/>
              <a:buChar char="§"/>
            </a:pPr>
            <a:r>
              <a:rPr lang="en-US" altLang="en-US" sz="1400" dirty="0">
                <a:latin typeface="+mn-lt"/>
                <a:cs typeface="Calibri" panose="020F0502020204030204" pitchFamily="34" charset="0"/>
              </a:rPr>
              <a:t>If you post any slides on a www site, that you note that they are adapted from (or perhaps identical to) our slides, and note our copyright of this material.</a:t>
            </a:r>
            <a:endParaRPr lang="en-US" altLang="en-US" sz="1400" dirty="0">
              <a:latin typeface="+mn-lt"/>
              <a:cs typeface="Calibri" panose="020F0502020204030204" pitchFamily="34" charset="0"/>
            </a:endParaRPr>
          </a:p>
          <a:p>
            <a:pPr>
              <a:lnSpc>
                <a:spcPct val="85000"/>
              </a:lnSpc>
              <a:buClr>
                <a:schemeClr val="accent2"/>
              </a:buClr>
              <a:buFont typeface="Wingdings" panose="05000000000000000000" pitchFamily="2" charset="2"/>
              <a:buNone/>
            </a:pPr>
            <a:endParaRPr lang="en-US" altLang="en-US" sz="1400" dirty="0">
              <a:latin typeface="+mn-lt"/>
            </a:endParaRPr>
          </a:p>
          <a:p>
            <a:pPr marL="15875" indent="0">
              <a:lnSpc>
                <a:spcPct val="85000"/>
              </a:lnSpc>
              <a:buClr>
                <a:schemeClr val="accent2"/>
              </a:buClr>
              <a:buFont typeface="Wingdings" panose="05000000000000000000" pitchFamily="2" charset="2"/>
              <a:buNone/>
            </a:pPr>
            <a:r>
              <a:rPr lang="en-US" altLang="en-US" sz="1400" dirty="0">
                <a:latin typeface="+mn-lt"/>
              </a:rPr>
              <a:t>For a revision history, see the slide note for this page. </a:t>
            </a:r>
            <a:endParaRPr lang="en-US" altLang="en-US" sz="1400" dirty="0">
              <a:latin typeface="+mn-lt"/>
            </a:endParaRPr>
          </a:p>
          <a:p>
            <a:pPr marL="15875" indent="0">
              <a:lnSpc>
                <a:spcPct val="85000"/>
              </a:lnSpc>
              <a:buClr>
                <a:schemeClr val="accent2"/>
              </a:buClr>
              <a:buFont typeface="Wingdings" panose="05000000000000000000" pitchFamily="2" charset="2"/>
              <a:buNone/>
            </a:pPr>
            <a:endParaRPr lang="en-US" altLang="en-US" sz="1400" dirty="0">
              <a:latin typeface="+mn-lt"/>
            </a:endParaRPr>
          </a:p>
          <a:p>
            <a:pPr marL="15875" indent="0">
              <a:lnSpc>
                <a:spcPct val="85000"/>
              </a:lnSpc>
              <a:buClr>
                <a:schemeClr val="accent2"/>
              </a:buClr>
              <a:buFont typeface="Wingdings" panose="05000000000000000000" pitchFamily="2" charset="2"/>
              <a:buNone/>
            </a:pPr>
            <a:r>
              <a:rPr lang="en-US" altLang="en-US" sz="1400" dirty="0">
                <a:latin typeface="+mn-lt"/>
              </a:rPr>
              <a:t>Thanks and enjoy!  JFK/KWR</a:t>
            </a:r>
            <a:endParaRPr lang="en-US" altLang="en-US" sz="1400" dirty="0">
              <a:latin typeface="+mn-lt"/>
            </a:endParaRPr>
          </a:p>
          <a:p>
            <a:pPr>
              <a:lnSpc>
                <a:spcPct val="85000"/>
              </a:lnSpc>
            </a:pPr>
            <a:endParaRPr lang="en-US" altLang="en-US" sz="1400" dirty="0">
              <a:latin typeface="+mn-lt"/>
            </a:endParaRPr>
          </a:p>
          <a:p>
            <a:pPr>
              <a:lnSpc>
                <a:spcPct val="85000"/>
              </a:lnSpc>
            </a:pPr>
            <a:r>
              <a:rPr lang="en-US" altLang="en-US" sz="1400" dirty="0">
                <a:latin typeface="+mn-lt"/>
              </a:rPr>
              <a:t>     All material copyright 1996-2020</a:t>
            </a:r>
            <a:endParaRPr lang="en-US" altLang="en-US" sz="1400" dirty="0">
              <a:latin typeface="+mn-lt"/>
            </a:endParaRPr>
          </a:p>
          <a:p>
            <a:pPr>
              <a:lnSpc>
                <a:spcPct val="85000"/>
              </a:lnSpc>
            </a:pPr>
            <a:r>
              <a:rPr lang="en-US" altLang="en-US" sz="1400" dirty="0">
                <a:latin typeface="+mn-lt"/>
              </a:rPr>
              <a:t>     J.F Kurose and K.W. Ross, All Rights Reserved</a:t>
            </a:r>
            <a:endParaRPr lang="en-US" altLang="en-US" sz="1200" dirty="0">
              <a:latin typeface="+mn-lt"/>
            </a:endParaRPr>
          </a:p>
        </p:txBody>
      </p:sp>
      <p:pic>
        <p:nvPicPr>
          <p:cNvPr id="9" name="Picture 8" descr="A picture containing outdoor, water, bridge, building&#10;&#10;Description automatically generated"/>
          <p:cNvPicPr>
            <a:picLocks noChangeAspect="1"/>
          </p:cNvPicPr>
          <p:nvPr/>
        </p:nvPicPr>
        <p:blipFill>
          <a:blip r:embed="rId1"/>
          <a:stretch>
            <a:fillRect/>
          </a:stretch>
        </p:blipFill>
        <p:spPr>
          <a:xfrm>
            <a:off x="8135257" y="887185"/>
            <a:ext cx="3040743" cy="380092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98812"/>
            <a:ext cx="10515600" cy="894622"/>
          </a:xfrm>
        </p:spPr>
        <p:txBody>
          <a:bodyPr>
            <a:normAutofit/>
          </a:bodyPr>
          <a:lstStyle/>
          <a:p>
            <a:r>
              <a:rPr lang="en-US" sz="4800" dirty="0"/>
              <a:t>Network-layer service model</a:t>
            </a:r>
            <a:endParaRPr lang="en-US" sz="4800" dirty="0"/>
          </a:p>
        </p:txBody>
      </p:sp>
      <p:sp>
        <p:nvSpPr>
          <p:cNvPr id="9" name="Text Box 3"/>
          <p:cNvSpPr txBox="1">
            <a:spLocks noChangeArrowheads="1"/>
          </p:cNvSpPr>
          <p:nvPr/>
        </p:nvSpPr>
        <p:spPr bwMode="auto">
          <a:xfrm>
            <a:off x="549795" y="1745078"/>
            <a:ext cx="1552092" cy="3939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Network</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Architecture</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Internet</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ATM</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ATM</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Internet</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120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Internet</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S PGothic" panose="020B0600070205080204" pitchFamily="34" charset="-128"/>
              <a:cs typeface="+mn-cs"/>
            </a:endParaRPr>
          </a:p>
        </p:txBody>
      </p:sp>
      <p:sp>
        <p:nvSpPr>
          <p:cNvPr id="10" name="Text Box 4"/>
          <p:cNvSpPr txBox="1">
            <a:spLocks noChangeArrowheads="1"/>
          </p:cNvSpPr>
          <p:nvPr/>
        </p:nvSpPr>
        <p:spPr bwMode="auto">
          <a:xfrm>
            <a:off x="2453424" y="1760576"/>
            <a:ext cx="2645518" cy="39138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Service</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Model</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best effort</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Constant Bit Rate</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Available Bit Rate</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MS PGothic" panose="020B0600070205080204" pitchFamily="34" charset="-128"/>
                <a:cs typeface="+mn-cs"/>
              </a:rPr>
              <a:t>Intserv</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 Guaranteed</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(RFC 1633</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1000"/>
              </a:spcBef>
              <a:spcAft>
                <a:spcPts val="0"/>
              </a:spcAft>
              <a:buClrTx/>
              <a:buSzTx/>
              <a:buFontTx/>
              <a:buNone/>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MS PGothic" panose="020B0600070205080204" pitchFamily="34" charset="-128"/>
                <a:cs typeface="+mn-cs"/>
              </a:rPr>
              <a:t>Diffserv</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  </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(RFC 2475</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 </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S PGothic" panose="020B0600070205080204" pitchFamily="34" charset="-128"/>
              <a:cs typeface="+mn-cs"/>
            </a:endParaRPr>
          </a:p>
        </p:txBody>
      </p:sp>
      <p:sp>
        <p:nvSpPr>
          <p:cNvPr id="11" name="Text Box 5"/>
          <p:cNvSpPr txBox="1">
            <a:spLocks noChangeArrowheads="1"/>
          </p:cNvSpPr>
          <p:nvPr/>
        </p:nvSpPr>
        <p:spPr bwMode="auto">
          <a:xfrm>
            <a:off x="5253925" y="2071348"/>
            <a:ext cx="2137764" cy="36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Bandwidth</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none</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Constant rate</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Guaranteed min</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yes</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120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possible</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S PGothic" panose="020B0600070205080204" pitchFamily="34" charset="-128"/>
              <a:cs typeface="+mn-cs"/>
            </a:endParaRPr>
          </a:p>
        </p:txBody>
      </p:sp>
      <p:sp>
        <p:nvSpPr>
          <p:cNvPr id="12" name="Text Box 11"/>
          <p:cNvSpPr txBox="1">
            <a:spLocks noChangeArrowheads="1"/>
          </p:cNvSpPr>
          <p:nvPr/>
        </p:nvSpPr>
        <p:spPr bwMode="auto">
          <a:xfrm>
            <a:off x="7310368" y="2071348"/>
            <a:ext cx="1112805" cy="36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Loss</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no</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yes</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no</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yes</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120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possibly</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S PGothic" panose="020B0600070205080204" pitchFamily="34" charset="-128"/>
              <a:cs typeface="+mn-cs"/>
            </a:endParaRPr>
          </a:p>
        </p:txBody>
      </p:sp>
      <p:sp>
        <p:nvSpPr>
          <p:cNvPr id="13" name="Text Box 12"/>
          <p:cNvSpPr txBox="1">
            <a:spLocks noChangeArrowheads="1"/>
          </p:cNvSpPr>
          <p:nvPr/>
        </p:nvSpPr>
        <p:spPr bwMode="auto">
          <a:xfrm>
            <a:off x="8483715" y="2080873"/>
            <a:ext cx="1112805" cy="36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Order</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no</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yes</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yes</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yes</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120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possibly</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S PGothic" panose="020B0600070205080204" pitchFamily="34" charset="-128"/>
              <a:cs typeface="+mn-cs"/>
            </a:endParaRPr>
          </a:p>
        </p:txBody>
      </p:sp>
      <p:sp>
        <p:nvSpPr>
          <p:cNvPr id="14" name="Text Box 13"/>
          <p:cNvSpPr txBox="1">
            <a:spLocks noChangeArrowheads="1"/>
          </p:cNvSpPr>
          <p:nvPr/>
        </p:nvSpPr>
        <p:spPr bwMode="auto">
          <a:xfrm>
            <a:off x="9712924" y="2080873"/>
            <a:ext cx="946221" cy="36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Timing</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no</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yes</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no</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yes</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120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no</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S PGothic" panose="020B0600070205080204" pitchFamily="34" charset="-128"/>
              <a:cs typeface="+mn-cs"/>
            </a:endParaRPr>
          </a:p>
        </p:txBody>
      </p:sp>
      <p:sp>
        <p:nvSpPr>
          <p:cNvPr id="18" name="Line 19"/>
          <p:cNvSpPr>
            <a:spLocks noChangeShapeType="1"/>
          </p:cNvSpPr>
          <p:nvPr/>
        </p:nvSpPr>
        <p:spPr bwMode="auto">
          <a:xfrm>
            <a:off x="1070632" y="2577761"/>
            <a:ext cx="9623199" cy="0"/>
          </a:xfrm>
          <a:prstGeom prst="line">
            <a:avLst/>
          </a:prstGeom>
          <a:noFill/>
          <a:ln w="28575">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 name="Line 19"/>
          <p:cNvSpPr>
            <a:spLocks noChangeShapeType="1"/>
          </p:cNvSpPr>
          <p:nvPr/>
        </p:nvSpPr>
        <p:spPr bwMode="auto">
          <a:xfrm>
            <a:off x="1068049" y="3210609"/>
            <a:ext cx="9623199" cy="0"/>
          </a:xfrm>
          <a:prstGeom prst="line">
            <a:avLst/>
          </a:prstGeom>
          <a:noFill/>
          <a:ln w="28575">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Line 19"/>
          <p:cNvSpPr>
            <a:spLocks noChangeShapeType="1"/>
          </p:cNvSpPr>
          <p:nvPr/>
        </p:nvSpPr>
        <p:spPr bwMode="auto">
          <a:xfrm>
            <a:off x="1065466" y="3827958"/>
            <a:ext cx="9623199" cy="0"/>
          </a:xfrm>
          <a:prstGeom prst="line">
            <a:avLst/>
          </a:prstGeom>
          <a:noFill/>
          <a:ln w="28575">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Line 19"/>
          <p:cNvSpPr>
            <a:spLocks noChangeShapeType="1"/>
          </p:cNvSpPr>
          <p:nvPr/>
        </p:nvSpPr>
        <p:spPr bwMode="auto">
          <a:xfrm>
            <a:off x="1062883" y="4445307"/>
            <a:ext cx="9623199" cy="0"/>
          </a:xfrm>
          <a:prstGeom prst="line">
            <a:avLst/>
          </a:prstGeom>
          <a:noFill/>
          <a:ln w="28575">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Line 19"/>
          <p:cNvSpPr>
            <a:spLocks noChangeShapeType="1"/>
          </p:cNvSpPr>
          <p:nvPr/>
        </p:nvSpPr>
        <p:spPr bwMode="auto">
          <a:xfrm>
            <a:off x="1075798" y="5217639"/>
            <a:ext cx="9623199" cy="0"/>
          </a:xfrm>
          <a:prstGeom prst="line">
            <a:avLst/>
          </a:prstGeom>
          <a:noFill/>
          <a:ln w="28575">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Rectangle 2"/>
          <p:cNvSpPr/>
          <p:nvPr/>
        </p:nvSpPr>
        <p:spPr>
          <a:xfrm>
            <a:off x="821410" y="3093349"/>
            <a:ext cx="10120393" cy="29044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Line 16"/>
          <p:cNvSpPr>
            <a:spLocks noChangeShapeType="1"/>
          </p:cNvSpPr>
          <p:nvPr/>
        </p:nvSpPr>
        <p:spPr bwMode="auto">
          <a:xfrm flipV="1">
            <a:off x="5315919" y="2007768"/>
            <a:ext cx="5362413" cy="0"/>
          </a:xfrm>
          <a:prstGeom prst="line">
            <a:avLst/>
          </a:prstGeom>
          <a:noFill/>
          <a:ln w="28575">
            <a:solidFill>
              <a:srgbClr val="000099"/>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 name="Group 7"/>
          <p:cNvGrpSpPr/>
          <p:nvPr/>
        </p:nvGrpSpPr>
        <p:grpSpPr>
          <a:xfrm>
            <a:off x="1859797" y="3440624"/>
            <a:ext cx="8105613" cy="2557221"/>
            <a:chOff x="852407" y="3270142"/>
            <a:chExt cx="8105613" cy="2557221"/>
          </a:xfrm>
        </p:grpSpPr>
        <p:sp>
          <p:nvSpPr>
            <p:cNvPr id="28" name="TextBox 27"/>
            <p:cNvSpPr txBox="1"/>
            <p:nvPr/>
          </p:nvSpPr>
          <p:spPr>
            <a:xfrm>
              <a:off x="1175287" y="3794500"/>
              <a:ext cx="7516160" cy="181588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0" i="1" u="none" strike="noStrike" kern="1200" cap="none" spc="0" normalizeH="0" baseline="0" noProof="0" dirty="0">
                  <a:ln>
                    <a:noFill/>
                  </a:ln>
                  <a:solidFill>
                    <a:srgbClr val="0013A3"/>
                  </a:solidFill>
                  <a:effectLst/>
                  <a:uLnTx/>
                  <a:uFillTx/>
                  <a:latin typeface="Calibri" panose="020F0502020204030204"/>
                  <a:ea typeface="+mn-ea"/>
                  <a:cs typeface="+mn-cs"/>
                </a:rPr>
                <a:t>No</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guarantees on</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 </a:t>
              </a:r>
              <a:endPar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endParaRPr>
            </a:p>
            <a:p>
              <a:pPr marL="866775" marR="0" lvl="1" indent="-409575" algn="l" defTabSz="914400" rtl="0" eaLnBrk="1" fontAlgn="auto" latinLnBrk="0" hangingPunct="1">
                <a:lnSpc>
                  <a:spcPct val="100000"/>
                </a:lnSpc>
                <a:spcBef>
                  <a:spcPts val="0"/>
                </a:spcBef>
                <a:spcAft>
                  <a:spcPts val="0"/>
                </a:spcAft>
                <a:buClrTx/>
                <a:buSzTx/>
                <a:buFont typeface="+mj-lt"/>
                <a:buAutoNum type="romanLcPeriod"/>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successful</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datagram delivery to destination</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866775" marR="0" lvl="1" indent="-409575" algn="l" defTabSz="914400" rtl="0" eaLnBrk="1" fontAlgn="auto" latinLnBrk="0" hangingPunct="1">
                <a:lnSpc>
                  <a:spcPct val="100000"/>
                </a:lnSpc>
                <a:spcBef>
                  <a:spcPts val="0"/>
                </a:spcBef>
                <a:spcAft>
                  <a:spcPts val="0"/>
                </a:spcAft>
                <a:buClrTx/>
                <a:buSzTx/>
                <a:buFont typeface="+mj-lt"/>
                <a:buAutoNum type="romanLcPeriod"/>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timing or order of delivery</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866775" marR="0" lvl="1" indent="-409575" algn="l" defTabSz="914400" rtl="0" eaLnBrk="1" fontAlgn="auto" latinLnBrk="0" hangingPunct="1">
                <a:lnSpc>
                  <a:spcPct val="100000"/>
                </a:lnSpc>
                <a:spcBef>
                  <a:spcPts val="0"/>
                </a:spcBef>
                <a:spcAft>
                  <a:spcPts val="0"/>
                </a:spcAft>
                <a:buClrTx/>
                <a:buSzTx/>
                <a:buFont typeface="+mj-lt"/>
                <a:buAutoNum type="romanLcPeriod"/>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bandwidth available to end-end flow</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Rectangle 6"/>
            <p:cNvSpPr/>
            <p:nvPr/>
          </p:nvSpPr>
          <p:spPr>
            <a:xfrm>
              <a:off x="852407" y="3502617"/>
              <a:ext cx="8105613" cy="2324746"/>
            </a:xfrm>
            <a:prstGeom prst="rect">
              <a:avLst/>
            </a:prstGeom>
            <a:no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p:cNvSpPr txBox="1"/>
            <p:nvPr/>
          </p:nvSpPr>
          <p:spPr>
            <a:xfrm>
              <a:off x="1100380" y="3270142"/>
              <a:ext cx="5474191" cy="523220"/>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Internet  “best effort” service model</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29" name="Text Box 15"/>
          <p:cNvSpPr txBox="1">
            <a:spLocks noChangeArrowheads="1"/>
          </p:cNvSpPr>
          <p:nvPr/>
        </p:nvSpPr>
        <p:spPr bwMode="auto">
          <a:xfrm>
            <a:off x="5778457" y="1566819"/>
            <a:ext cx="456887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Qu</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MS PGothic" panose="020B0600070205080204" pitchFamily="34" charset="-128"/>
                <a:cs typeface="+mn-cs"/>
              </a:rPr>
              <a:t>ality</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 of Service (QoS) Guarantees ?</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S PGothic" panose="020B0600070205080204" pitchFamily="34" charset="-128"/>
              <a:cs typeface="+mn-cs"/>
            </a:endParaRPr>
          </a:p>
        </p:txBody>
      </p:sp>
      <p:sp>
        <p:nvSpPr>
          <p:cNvPr id="21"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22890" y="1409075"/>
            <a:ext cx="5557988" cy="5201586"/>
          </a:xfrm>
        </p:spPr>
        <p:txBody>
          <a:bodyPr>
            <a:normAutofit/>
          </a:bodyPr>
          <a:lstStyle/>
          <a:p>
            <a:r>
              <a:rPr lang="en-US" altLang="en-US" dirty="0">
                <a:ea typeface="MS PGothic" panose="020B0600070205080204" pitchFamily="34" charset="-128"/>
                <a:cs typeface="MS PGothic" panose="020B0600070205080204" pitchFamily="34" charset="-128"/>
              </a:rPr>
              <a:t>network links have MTU (max. transfer size) - largest possible link-level frame</a:t>
            </a:r>
            <a:endParaRPr lang="en-US" altLang="en-US" dirty="0">
              <a:ea typeface="MS PGothic" panose="020B0600070205080204" pitchFamily="34" charset="-128"/>
              <a:cs typeface="MS PGothic" panose="020B0600070205080204" pitchFamily="34" charset="-128"/>
            </a:endParaRPr>
          </a:p>
          <a:p>
            <a:pPr lvl="1"/>
            <a:r>
              <a:rPr lang="en-US" altLang="en-US" dirty="0">
                <a:ea typeface="MS PGothic" panose="020B0600070205080204" pitchFamily="34" charset="-128"/>
              </a:rPr>
              <a:t>different link types, different MTUs </a:t>
            </a:r>
            <a:endParaRPr lang="en-US" altLang="en-US" dirty="0">
              <a:ea typeface="MS PGothic" panose="020B0600070205080204" pitchFamily="34" charset="-128"/>
            </a:endParaRPr>
          </a:p>
          <a:p>
            <a:r>
              <a:rPr lang="en-US" altLang="en-US" dirty="0">
                <a:ea typeface="MS PGothic" panose="020B0600070205080204" pitchFamily="34" charset="-128"/>
                <a:cs typeface="MS PGothic" panose="020B0600070205080204" pitchFamily="34" charset="-128"/>
              </a:rPr>
              <a:t>large IP datagram divided (“</a:t>
            </a:r>
            <a:r>
              <a:rPr lang="en-US" altLang="ja-JP" dirty="0">
                <a:ea typeface="MS PGothic" panose="020B0600070205080204" pitchFamily="34" charset="-128"/>
                <a:cs typeface="MS PGothic" panose="020B0600070205080204" pitchFamily="34" charset="-128"/>
              </a:rPr>
              <a:t>fragmented”) within net</a:t>
            </a:r>
            <a:endParaRPr lang="en-US" altLang="ja-JP" dirty="0">
              <a:ea typeface="MS PGothic" panose="020B0600070205080204" pitchFamily="34" charset="-128"/>
              <a:cs typeface="MS PGothic" panose="020B0600070205080204" pitchFamily="34" charset="-128"/>
            </a:endParaRPr>
          </a:p>
          <a:p>
            <a:pPr lvl="1"/>
            <a:r>
              <a:rPr lang="en-US" altLang="en-US" dirty="0">
                <a:ea typeface="MS PGothic" panose="020B0600070205080204" pitchFamily="34" charset="-128"/>
              </a:rPr>
              <a:t>one datagram becomes several datagrams</a:t>
            </a:r>
            <a:endParaRPr lang="en-US" altLang="en-US" dirty="0">
              <a:ea typeface="MS PGothic" panose="020B0600070205080204" pitchFamily="34" charset="-128"/>
            </a:endParaRPr>
          </a:p>
          <a:p>
            <a:pPr lvl="1"/>
            <a:r>
              <a:rPr lang="en-US" altLang="ja-JP" dirty="0">
                <a:ea typeface="MS PGothic" panose="020B0600070205080204" pitchFamily="34" charset="-128"/>
              </a:rPr>
              <a:t>“reassembled” only at </a:t>
            </a:r>
            <a:r>
              <a:rPr lang="en-US" altLang="ja-JP" i="1" dirty="0">
                <a:ea typeface="MS PGothic" panose="020B0600070205080204" pitchFamily="34" charset="-128"/>
              </a:rPr>
              <a:t>destination</a:t>
            </a:r>
            <a:endParaRPr lang="en-US" altLang="ja-JP" dirty="0">
              <a:ea typeface="MS PGothic" panose="020B0600070205080204" pitchFamily="34" charset="-128"/>
            </a:endParaRPr>
          </a:p>
          <a:p>
            <a:pPr lvl="1"/>
            <a:r>
              <a:rPr lang="en-US" altLang="en-US" dirty="0">
                <a:ea typeface="MS PGothic" panose="020B0600070205080204" pitchFamily="34" charset="-128"/>
              </a:rPr>
              <a:t>IP header bits used to identify, order related fragments</a:t>
            </a:r>
            <a:endParaRPr lang="en-US" altLang="en-US" dirty="0">
              <a:ea typeface="MS PGothic" panose="020B0600070205080204" pitchFamily="34" charset="-128"/>
            </a:endParaRPr>
          </a:p>
        </p:txBody>
      </p:sp>
      <p:sp>
        <p:nvSpPr>
          <p:cNvPr id="3" name="Title 2"/>
          <p:cNvSpPr>
            <a:spLocks noGrp="1"/>
          </p:cNvSpPr>
          <p:nvPr>
            <p:ph type="title"/>
          </p:nvPr>
        </p:nvSpPr>
        <p:spPr>
          <a:xfrm>
            <a:off x="838200" y="311144"/>
            <a:ext cx="10515600" cy="894622"/>
          </a:xfrm>
        </p:spPr>
        <p:txBody>
          <a:bodyPr/>
          <a:lstStyle/>
          <a:p>
            <a:r>
              <a:rPr lang="en-US" altLang="en-US" dirty="0">
                <a:ea typeface="MS PGothic" panose="020B0600070205080204" pitchFamily="34" charset="-128"/>
              </a:rPr>
              <a:t>IP fragmentation/reassembly</a:t>
            </a:r>
            <a:endParaRPr lang="en-US" dirty="0"/>
          </a:p>
        </p:txBody>
      </p:sp>
      <p:sp>
        <p:nvSpPr>
          <p:cNvPr id="4" name="Slide Number Placeholder 3"/>
          <p:cNvSpPr>
            <a:spLocks noGrp="1"/>
          </p:cNvSpPr>
          <p:nvPr>
            <p:ph type="sldNum" sz="quarter" idx="4"/>
          </p:nvPr>
        </p:nvSpPr>
        <p:spPr>
          <a:xfrm>
            <a:off x="9219616" y="6499361"/>
            <a:ext cx="2743200" cy="365125"/>
          </a:xfrm>
        </p:spPr>
        <p:txBody>
          <a:bodyPr/>
          <a:lstStyle/>
          <a:p>
            <a:r>
              <a:rPr lang="en-US" dirty="0"/>
              <a:t>Network Layer: 4-</a:t>
            </a:r>
            <a:fld id="{C4204591-24BD-A542-B9D5-F8D8A88D2FEE}" type="slidenum">
              <a:rPr lang="en-US" smtClean="0"/>
            </a:fld>
            <a:endParaRPr lang="en-US" dirty="0"/>
          </a:p>
        </p:txBody>
      </p:sp>
      <p:sp>
        <p:nvSpPr>
          <p:cNvPr id="135" name="Freeform 4"/>
          <p:cNvSpPr/>
          <p:nvPr/>
        </p:nvSpPr>
        <p:spPr bwMode="auto">
          <a:xfrm>
            <a:off x="7707312" y="1493863"/>
            <a:ext cx="2436813" cy="2255838"/>
          </a:xfrm>
          <a:custGeom>
            <a:avLst/>
            <a:gdLst>
              <a:gd name="T0" fmla="*/ 2147483647 w 1292"/>
              <a:gd name="T1" fmla="*/ 2147483647 h 1255"/>
              <a:gd name="T2" fmla="*/ 2147483647 w 1292"/>
              <a:gd name="T3" fmla="*/ 2147483647 h 1255"/>
              <a:gd name="T4" fmla="*/ 2147483647 w 1292"/>
              <a:gd name="T5" fmla="*/ 2147483647 h 1255"/>
              <a:gd name="T6" fmla="*/ 2147483647 w 1292"/>
              <a:gd name="T7" fmla="*/ 2147483647 h 1255"/>
              <a:gd name="T8" fmla="*/ 2147483647 w 1292"/>
              <a:gd name="T9" fmla="*/ 2147483647 h 1255"/>
              <a:gd name="T10" fmla="*/ 2147483647 w 1292"/>
              <a:gd name="T11" fmla="*/ 2147483647 h 1255"/>
              <a:gd name="T12" fmla="*/ 2147483647 w 1292"/>
              <a:gd name="T13" fmla="*/ 2147483647 h 1255"/>
              <a:gd name="T14" fmla="*/ 2147483647 w 1292"/>
              <a:gd name="T15" fmla="*/ 2147483647 h 1255"/>
              <a:gd name="T16" fmla="*/ 2147483647 w 1292"/>
              <a:gd name="T17" fmla="*/ 2147483647 h 1255"/>
              <a:gd name="T18" fmla="*/ 2147483647 w 1292"/>
              <a:gd name="T19" fmla="*/ 2147483647 h 1255"/>
              <a:gd name="T20" fmla="*/ 2147483647 w 1292"/>
              <a:gd name="T21" fmla="*/ 2147483647 h 1255"/>
              <a:gd name="T22" fmla="*/ 2147483647 w 1292"/>
              <a:gd name="T23" fmla="*/ 2147483647 h 12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92"/>
              <a:gd name="T37" fmla="*/ 0 h 1255"/>
              <a:gd name="T38" fmla="*/ 1292 w 1292"/>
              <a:gd name="T39" fmla="*/ 1255 h 12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92" h="1255">
                <a:moveTo>
                  <a:pt x="239" y="7"/>
                </a:moveTo>
                <a:cubicBezTo>
                  <a:pt x="120" y="14"/>
                  <a:pt x="70" y="71"/>
                  <a:pt x="35" y="157"/>
                </a:cubicBezTo>
                <a:cubicBezTo>
                  <a:pt x="0" y="243"/>
                  <a:pt x="26" y="411"/>
                  <a:pt x="29" y="523"/>
                </a:cubicBezTo>
                <a:cubicBezTo>
                  <a:pt x="32" y="635"/>
                  <a:pt x="17" y="771"/>
                  <a:pt x="53" y="829"/>
                </a:cubicBezTo>
                <a:cubicBezTo>
                  <a:pt x="89" y="887"/>
                  <a:pt x="146" y="821"/>
                  <a:pt x="245" y="871"/>
                </a:cubicBezTo>
                <a:cubicBezTo>
                  <a:pt x="344" y="921"/>
                  <a:pt x="522" y="1068"/>
                  <a:pt x="647" y="1129"/>
                </a:cubicBezTo>
                <a:cubicBezTo>
                  <a:pt x="772" y="1190"/>
                  <a:pt x="903" y="1255"/>
                  <a:pt x="995" y="1237"/>
                </a:cubicBezTo>
                <a:cubicBezTo>
                  <a:pt x="1087" y="1219"/>
                  <a:pt x="1153" y="1153"/>
                  <a:pt x="1199" y="1021"/>
                </a:cubicBezTo>
                <a:cubicBezTo>
                  <a:pt x="1245" y="889"/>
                  <a:pt x="1270" y="580"/>
                  <a:pt x="1271" y="445"/>
                </a:cubicBezTo>
                <a:cubicBezTo>
                  <a:pt x="1272" y="310"/>
                  <a:pt x="1292" y="266"/>
                  <a:pt x="1205" y="211"/>
                </a:cubicBezTo>
                <a:cubicBezTo>
                  <a:pt x="1118" y="156"/>
                  <a:pt x="908" y="150"/>
                  <a:pt x="749" y="115"/>
                </a:cubicBezTo>
                <a:cubicBezTo>
                  <a:pt x="590" y="80"/>
                  <a:pt x="358" y="0"/>
                  <a:pt x="239" y="7"/>
                </a:cubicBezTo>
                <a:close/>
              </a:path>
            </a:pathLst>
          </a:custGeom>
          <a:solidFill>
            <a:srgbClr val="9CE0FA"/>
          </a:solidFill>
          <a:ln>
            <a:noFill/>
          </a:ln>
        </p:spPr>
        <p:txBody>
          <a:bodyPr wrap="none" anchor="ctr"/>
          <a:lstStyle/>
          <a:p>
            <a:pPr eaLnBrk="0" fontAlgn="base" hangingPunct="0">
              <a:spcBef>
                <a:spcPct val="0"/>
              </a:spcBef>
              <a:spcAft>
                <a:spcPct val="0"/>
              </a:spcAft>
            </a:pPr>
            <a:endParaRPr lang="en-US">
              <a:solidFill>
                <a:srgbClr val="000000"/>
              </a:solidFill>
              <a:latin typeface="Arial" panose="020B0604020202020204" pitchFamily="34" charset="0"/>
              <a:ea typeface="MS PGothic" panose="020B0600070205080204" pitchFamily="34" charset="-128"/>
            </a:endParaRPr>
          </a:p>
        </p:txBody>
      </p:sp>
      <p:sp>
        <p:nvSpPr>
          <p:cNvPr id="136" name="Freeform 5"/>
          <p:cNvSpPr/>
          <p:nvPr/>
        </p:nvSpPr>
        <p:spPr bwMode="auto">
          <a:xfrm>
            <a:off x="7707312" y="3895751"/>
            <a:ext cx="1976438" cy="1987550"/>
          </a:xfrm>
          <a:custGeom>
            <a:avLst/>
            <a:gdLst>
              <a:gd name="T0" fmla="*/ 2147483647 w 873"/>
              <a:gd name="T1" fmla="*/ 2147483647 h 940"/>
              <a:gd name="T2" fmla="*/ 2147483647 w 873"/>
              <a:gd name="T3" fmla="*/ 2147483647 h 940"/>
              <a:gd name="T4" fmla="*/ 2147483647 w 873"/>
              <a:gd name="T5" fmla="*/ 2147483647 h 940"/>
              <a:gd name="T6" fmla="*/ 2147483647 w 873"/>
              <a:gd name="T7" fmla="*/ 2147483647 h 940"/>
              <a:gd name="T8" fmla="*/ 2147483647 w 873"/>
              <a:gd name="T9" fmla="*/ 2147483647 h 940"/>
              <a:gd name="T10" fmla="*/ 2147483647 w 873"/>
              <a:gd name="T11" fmla="*/ 2147483647 h 940"/>
              <a:gd name="T12" fmla="*/ 2147483647 w 873"/>
              <a:gd name="T13" fmla="*/ 2147483647 h 940"/>
              <a:gd name="T14" fmla="*/ 2147483647 w 873"/>
              <a:gd name="T15" fmla="*/ 2147483647 h 940"/>
              <a:gd name="T16" fmla="*/ 2147483647 w 873"/>
              <a:gd name="T17" fmla="*/ 2147483647 h 940"/>
              <a:gd name="T18" fmla="*/ 2147483647 w 873"/>
              <a:gd name="T19" fmla="*/ 2147483647 h 940"/>
              <a:gd name="T20" fmla="*/ 2147483647 w 873"/>
              <a:gd name="T21" fmla="*/ 2147483647 h 94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73"/>
              <a:gd name="T34" fmla="*/ 0 h 940"/>
              <a:gd name="T35" fmla="*/ 873 w 873"/>
              <a:gd name="T36" fmla="*/ 940 h 94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73" h="940">
                <a:moveTo>
                  <a:pt x="2" y="405"/>
                </a:moveTo>
                <a:cubicBezTo>
                  <a:pt x="17" y="290"/>
                  <a:pt x="138" y="129"/>
                  <a:pt x="230" y="65"/>
                </a:cubicBezTo>
                <a:cubicBezTo>
                  <a:pt x="322" y="1"/>
                  <a:pt x="460" y="0"/>
                  <a:pt x="555" y="22"/>
                </a:cubicBezTo>
                <a:cubicBezTo>
                  <a:pt x="650" y="44"/>
                  <a:pt x="748" y="143"/>
                  <a:pt x="800" y="197"/>
                </a:cubicBezTo>
                <a:cubicBezTo>
                  <a:pt x="852" y="251"/>
                  <a:pt x="859" y="292"/>
                  <a:pt x="866" y="347"/>
                </a:cubicBezTo>
                <a:cubicBezTo>
                  <a:pt x="873" y="402"/>
                  <a:pt x="855" y="457"/>
                  <a:pt x="842" y="527"/>
                </a:cubicBezTo>
                <a:cubicBezTo>
                  <a:pt x="829" y="597"/>
                  <a:pt x="827" y="714"/>
                  <a:pt x="788" y="767"/>
                </a:cubicBezTo>
                <a:cubicBezTo>
                  <a:pt x="749" y="820"/>
                  <a:pt x="670" y="819"/>
                  <a:pt x="608" y="845"/>
                </a:cubicBezTo>
                <a:cubicBezTo>
                  <a:pt x="546" y="871"/>
                  <a:pt x="496" y="940"/>
                  <a:pt x="418" y="925"/>
                </a:cubicBezTo>
                <a:cubicBezTo>
                  <a:pt x="340" y="910"/>
                  <a:pt x="208" y="840"/>
                  <a:pt x="139" y="754"/>
                </a:cubicBezTo>
                <a:cubicBezTo>
                  <a:pt x="69" y="667"/>
                  <a:pt x="0" y="546"/>
                  <a:pt x="2" y="405"/>
                </a:cubicBezTo>
                <a:close/>
              </a:path>
            </a:pathLst>
          </a:custGeom>
          <a:solidFill>
            <a:srgbClr val="9CE0FA"/>
          </a:solidFill>
          <a:ln>
            <a:noFill/>
          </a:ln>
        </p:spPr>
        <p:txBody>
          <a:bodyPr wrap="none" anchor="ctr"/>
          <a:lstStyle/>
          <a:p>
            <a:pPr eaLnBrk="0" fontAlgn="base" hangingPunct="0">
              <a:spcBef>
                <a:spcPct val="0"/>
              </a:spcBef>
              <a:spcAft>
                <a:spcPct val="0"/>
              </a:spcAft>
            </a:pPr>
            <a:endParaRPr lang="en-US">
              <a:solidFill>
                <a:srgbClr val="000000"/>
              </a:solidFill>
              <a:latin typeface="Arial" panose="020B0604020202020204" pitchFamily="34" charset="0"/>
              <a:ea typeface="MS PGothic" panose="020B0600070205080204" pitchFamily="34" charset="-128"/>
            </a:endParaRPr>
          </a:p>
        </p:txBody>
      </p:sp>
      <p:sp>
        <p:nvSpPr>
          <p:cNvPr id="137" name="Line 16"/>
          <p:cNvSpPr>
            <a:spLocks noChangeShapeType="1"/>
          </p:cNvSpPr>
          <p:nvPr/>
        </p:nvSpPr>
        <p:spPr bwMode="auto">
          <a:xfrm flipV="1">
            <a:off x="7780337" y="2449538"/>
            <a:ext cx="127000" cy="3175"/>
          </a:xfrm>
          <a:prstGeom prst="line">
            <a:avLst/>
          </a:prstGeom>
          <a:noFill/>
          <a:ln w="1270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38" name="Line 17"/>
          <p:cNvSpPr>
            <a:spLocks noChangeShapeType="1"/>
          </p:cNvSpPr>
          <p:nvPr/>
        </p:nvSpPr>
        <p:spPr bwMode="auto">
          <a:xfrm>
            <a:off x="8356600" y="1774851"/>
            <a:ext cx="658812" cy="279400"/>
          </a:xfrm>
          <a:prstGeom prst="line">
            <a:avLst/>
          </a:prstGeom>
          <a:noFill/>
          <a:ln w="1270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39" name="Line 18"/>
          <p:cNvSpPr>
            <a:spLocks noChangeShapeType="1"/>
          </p:cNvSpPr>
          <p:nvPr/>
        </p:nvSpPr>
        <p:spPr bwMode="auto">
          <a:xfrm>
            <a:off x="9202737" y="2111401"/>
            <a:ext cx="196850" cy="669925"/>
          </a:xfrm>
          <a:prstGeom prst="line">
            <a:avLst/>
          </a:prstGeom>
          <a:noFill/>
          <a:ln w="1270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40" name="Line 19"/>
          <p:cNvSpPr>
            <a:spLocks noChangeShapeType="1"/>
          </p:cNvSpPr>
          <p:nvPr/>
        </p:nvSpPr>
        <p:spPr bwMode="auto">
          <a:xfrm>
            <a:off x="8105775" y="1887563"/>
            <a:ext cx="1587" cy="582613"/>
          </a:xfrm>
          <a:prstGeom prst="line">
            <a:avLst/>
          </a:prstGeom>
          <a:noFill/>
          <a:ln w="1270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41" name="Line 20"/>
          <p:cNvSpPr>
            <a:spLocks noChangeShapeType="1"/>
          </p:cNvSpPr>
          <p:nvPr/>
        </p:nvSpPr>
        <p:spPr bwMode="auto">
          <a:xfrm>
            <a:off x="8340725" y="2541613"/>
            <a:ext cx="971550" cy="401638"/>
          </a:xfrm>
          <a:prstGeom prst="line">
            <a:avLst/>
          </a:prstGeom>
          <a:noFill/>
          <a:ln w="1270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42" name="Line 21"/>
          <p:cNvSpPr>
            <a:spLocks noChangeShapeType="1"/>
          </p:cNvSpPr>
          <p:nvPr/>
        </p:nvSpPr>
        <p:spPr bwMode="auto">
          <a:xfrm flipH="1" flipV="1">
            <a:off x="9613900" y="3071838"/>
            <a:ext cx="476250" cy="687388"/>
          </a:xfrm>
          <a:prstGeom prst="line">
            <a:avLst/>
          </a:prstGeom>
          <a:noFill/>
          <a:ln w="1270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43" name="Line 22"/>
          <p:cNvSpPr>
            <a:spLocks noChangeShapeType="1"/>
          </p:cNvSpPr>
          <p:nvPr/>
        </p:nvSpPr>
        <p:spPr bwMode="auto">
          <a:xfrm flipH="1">
            <a:off x="8364537" y="2079651"/>
            <a:ext cx="758825" cy="517525"/>
          </a:xfrm>
          <a:prstGeom prst="line">
            <a:avLst/>
          </a:prstGeom>
          <a:noFill/>
          <a:ln w="1270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44" name="Line 23"/>
          <p:cNvSpPr>
            <a:spLocks noChangeShapeType="1"/>
          </p:cNvSpPr>
          <p:nvPr/>
        </p:nvSpPr>
        <p:spPr bwMode="auto">
          <a:xfrm flipH="1">
            <a:off x="8374062" y="1519263"/>
            <a:ext cx="476250" cy="342900"/>
          </a:xfrm>
          <a:prstGeom prst="line">
            <a:avLst/>
          </a:prstGeom>
          <a:noFill/>
          <a:ln w="1270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45" name="Line 24"/>
          <p:cNvSpPr>
            <a:spLocks noChangeShapeType="1"/>
          </p:cNvSpPr>
          <p:nvPr/>
        </p:nvSpPr>
        <p:spPr bwMode="auto">
          <a:xfrm flipH="1">
            <a:off x="9091612" y="1695476"/>
            <a:ext cx="273050" cy="236537"/>
          </a:xfrm>
          <a:prstGeom prst="line">
            <a:avLst/>
          </a:prstGeom>
          <a:noFill/>
          <a:ln w="1270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46" name="Line 119"/>
          <p:cNvSpPr>
            <a:spLocks noChangeShapeType="1"/>
          </p:cNvSpPr>
          <p:nvPr/>
        </p:nvSpPr>
        <p:spPr bwMode="auto">
          <a:xfrm flipH="1">
            <a:off x="9508303" y="4069262"/>
            <a:ext cx="644816" cy="976332"/>
          </a:xfrm>
          <a:prstGeom prst="line">
            <a:avLst/>
          </a:prstGeom>
          <a:noFill/>
          <a:ln w="1270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nvGrpSpPr>
          <p:cNvPr id="147" name="Group 199"/>
          <p:cNvGrpSpPr/>
          <p:nvPr/>
        </p:nvGrpSpPr>
        <p:grpSpPr bwMode="auto">
          <a:xfrm>
            <a:off x="8113712" y="2821013"/>
            <a:ext cx="1222375" cy="403225"/>
            <a:chOff x="3152" y="1862"/>
            <a:chExt cx="770" cy="254"/>
          </a:xfrm>
        </p:grpSpPr>
        <p:grpSp>
          <p:nvGrpSpPr>
            <p:cNvPr id="148" name="Group 120"/>
            <p:cNvGrpSpPr/>
            <p:nvPr/>
          </p:nvGrpSpPr>
          <p:grpSpPr bwMode="auto">
            <a:xfrm rot="1433392">
              <a:off x="3152" y="1862"/>
              <a:ext cx="648" cy="108"/>
              <a:chOff x="4712" y="1742"/>
              <a:chExt cx="648" cy="108"/>
            </a:xfrm>
          </p:grpSpPr>
          <p:sp>
            <p:nvSpPr>
              <p:cNvPr id="150" name="Rectangle 121"/>
              <p:cNvSpPr>
                <a:spLocks noChangeArrowheads="1"/>
              </p:cNvSpPr>
              <p:nvPr/>
            </p:nvSpPr>
            <p:spPr bwMode="auto">
              <a:xfrm>
                <a:off x="4712" y="1742"/>
                <a:ext cx="648"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51" name="Rectangle 122"/>
              <p:cNvSpPr>
                <a:spLocks noChangeArrowheads="1"/>
              </p:cNvSpPr>
              <p:nvPr/>
            </p:nvSpPr>
            <p:spPr bwMode="auto">
              <a:xfrm>
                <a:off x="4710" y="1742"/>
                <a:ext cx="534"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sp>
          <p:nvSpPr>
            <p:cNvPr id="149" name="Line 132"/>
            <p:cNvSpPr>
              <a:spLocks noChangeShapeType="1"/>
            </p:cNvSpPr>
            <p:nvPr/>
          </p:nvSpPr>
          <p:spPr bwMode="auto">
            <a:xfrm>
              <a:off x="3784" y="2060"/>
              <a:ext cx="138" cy="56"/>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sp>
        <p:nvSpPr>
          <p:cNvPr id="152" name="Text Box 136"/>
          <p:cNvSpPr txBox="1">
            <a:spLocks noChangeArrowheads="1"/>
          </p:cNvSpPr>
          <p:nvPr/>
        </p:nvSpPr>
        <p:spPr bwMode="auto">
          <a:xfrm>
            <a:off x="9725025" y="2106638"/>
            <a:ext cx="2466975" cy="82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r>
              <a:rPr kumimoji="0" lang="en-US" altLang="en-US" sz="1600" b="0" i="1" u="none" strike="noStrike" kern="0" cap="none" spc="0" normalizeH="0" baseline="0" noProof="0">
                <a:ln>
                  <a:noFill/>
                </a:ln>
                <a:solidFill>
                  <a:srgbClr val="CC0000"/>
                </a:solidFill>
                <a:effectLst/>
                <a:uLnTx/>
                <a:uFillTx/>
                <a:latin typeface="Arial" panose="020B0604020202020204" pitchFamily="34" charset="0"/>
                <a:ea typeface="MS PGothic" panose="020B0600070205080204" pitchFamily="34" charset="-128"/>
              </a:rPr>
              <a:t>fragmentation:</a:t>
            </a: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 </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a:p>
            <a:pPr marL="0" marR="0" lvl="0" indent="0" defTabSz="914400" eaLnBrk="0" fontAlgn="base" latinLnBrk="0" hangingPunct="0">
              <a:lnSpc>
                <a:spcPct val="100000"/>
              </a:lnSpc>
              <a:spcBef>
                <a:spcPct val="0"/>
              </a:spcBef>
              <a:spcAft>
                <a:spcPct val="0"/>
              </a:spcAft>
              <a:buClrTx/>
              <a:buSzTx/>
              <a:buFontTx/>
              <a:buNone/>
              <a:defRPr/>
            </a:pPr>
            <a:r>
              <a:rPr kumimoji="0" lang="en-US" altLang="en-US" sz="1600" b="1" i="1" u="none" strike="noStrike" kern="0" cap="none" spc="0" normalizeH="0" baseline="0" noProof="0">
                <a:ln>
                  <a:noFill/>
                </a:ln>
                <a:solidFill>
                  <a:srgbClr val="000099"/>
                </a:solidFill>
                <a:effectLst/>
                <a:uLnTx/>
                <a:uFillTx/>
                <a:latin typeface="Arial" panose="020B0604020202020204" pitchFamily="34" charset="0"/>
                <a:ea typeface="MS PGothic" panose="020B0600070205080204" pitchFamily="34" charset="-128"/>
              </a:rPr>
              <a:t>in:</a:t>
            </a: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 one large datagram</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a:p>
            <a:pPr marL="0" marR="0" lvl="0" indent="0" defTabSz="914400" eaLnBrk="0" fontAlgn="base" latinLnBrk="0" hangingPunct="0">
              <a:lnSpc>
                <a:spcPct val="100000"/>
              </a:lnSpc>
              <a:spcBef>
                <a:spcPct val="0"/>
              </a:spcBef>
              <a:spcAft>
                <a:spcPct val="0"/>
              </a:spcAft>
              <a:buClrTx/>
              <a:buSzTx/>
              <a:buFontTx/>
              <a:buNone/>
              <a:defRPr/>
            </a:pPr>
            <a:r>
              <a:rPr kumimoji="0" lang="en-US" altLang="en-US" sz="1600" b="1" i="1" u="none" strike="noStrike" kern="0" cap="none" spc="0" normalizeH="0" baseline="0" noProof="0">
                <a:ln>
                  <a:noFill/>
                </a:ln>
                <a:solidFill>
                  <a:srgbClr val="000099"/>
                </a:solidFill>
                <a:effectLst/>
                <a:uLnTx/>
                <a:uFillTx/>
                <a:latin typeface="Arial" panose="020B0604020202020204" pitchFamily="34" charset="0"/>
                <a:ea typeface="MS PGothic" panose="020B0600070205080204" pitchFamily="34" charset="-128"/>
              </a:rPr>
              <a:t>out:</a:t>
            </a: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 3 smaller datagrams</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53" name="Line 118"/>
          <p:cNvSpPr>
            <a:spLocks noChangeShapeType="1"/>
          </p:cNvSpPr>
          <p:nvPr/>
        </p:nvSpPr>
        <p:spPr bwMode="auto">
          <a:xfrm>
            <a:off x="8594725" y="5043513"/>
            <a:ext cx="287337" cy="3175"/>
          </a:xfrm>
          <a:prstGeom prst="line">
            <a:avLst/>
          </a:prstGeom>
          <a:noFill/>
          <a:ln w="1270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nvGrpSpPr>
          <p:cNvPr id="154" name="Group 220"/>
          <p:cNvGrpSpPr/>
          <p:nvPr/>
        </p:nvGrpSpPr>
        <p:grpSpPr bwMode="auto">
          <a:xfrm>
            <a:off x="8516937" y="4218013"/>
            <a:ext cx="708025" cy="558800"/>
            <a:chOff x="3406" y="2742"/>
            <a:chExt cx="446" cy="352"/>
          </a:xfrm>
        </p:grpSpPr>
        <p:grpSp>
          <p:nvGrpSpPr>
            <p:cNvPr id="155" name="Group 137"/>
            <p:cNvGrpSpPr/>
            <p:nvPr/>
          </p:nvGrpSpPr>
          <p:grpSpPr bwMode="auto">
            <a:xfrm rot="-10773343">
              <a:off x="3566" y="2742"/>
              <a:ext cx="282" cy="108"/>
              <a:chOff x="5078" y="1860"/>
              <a:chExt cx="282" cy="108"/>
            </a:xfrm>
          </p:grpSpPr>
          <p:sp>
            <p:nvSpPr>
              <p:cNvPr id="165" name="Rectangle 138"/>
              <p:cNvSpPr>
                <a:spLocks noChangeArrowheads="1"/>
              </p:cNvSpPr>
              <p:nvPr/>
            </p:nvSpPr>
            <p:spPr bwMode="auto">
              <a:xfrm>
                <a:off x="5216" y="1860"/>
                <a:ext cx="144"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66" name="Rectangle 139"/>
              <p:cNvSpPr>
                <a:spLocks noChangeArrowheads="1"/>
              </p:cNvSpPr>
              <p:nvPr/>
            </p:nvSpPr>
            <p:spPr bwMode="auto">
              <a:xfrm>
                <a:off x="5080" y="1860"/>
                <a:ext cx="166"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grpSp>
          <p:nvGrpSpPr>
            <p:cNvPr id="156" name="Group 140"/>
            <p:cNvGrpSpPr/>
            <p:nvPr/>
          </p:nvGrpSpPr>
          <p:grpSpPr bwMode="auto">
            <a:xfrm rot="-10773343">
              <a:off x="3568" y="2864"/>
              <a:ext cx="282" cy="108"/>
              <a:chOff x="5078" y="1860"/>
              <a:chExt cx="282" cy="108"/>
            </a:xfrm>
          </p:grpSpPr>
          <p:sp>
            <p:nvSpPr>
              <p:cNvPr id="163" name="Rectangle 141"/>
              <p:cNvSpPr>
                <a:spLocks noChangeArrowheads="1"/>
              </p:cNvSpPr>
              <p:nvPr/>
            </p:nvSpPr>
            <p:spPr bwMode="auto">
              <a:xfrm>
                <a:off x="5216" y="1860"/>
                <a:ext cx="144"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64" name="Rectangle 142"/>
              <p:cNvSpPr>
                <a:spLocks noChangeArrowheads="1"/>
              </p:cNvSpPr>
              <p:nvPr/>
            </p:nvSpPr>
            <p:spPr bwMode="auto">
              <a:xfrm>
                <a:off x="5080" y="1860"/>
                <a:ext cx="166"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grpSp>
          <p:nvGrpSpPr>
            <p:cNvPr id="157" name="Group 143"/>
            <p:cNvGrpSpPr/>
            <p:nvPr/>
          </p:nvGrpSpPr>
          <p:grpSpPr bwMode="auto">
            <a:xfrm rot="-10773343">
              <a:off x="3570" y="2986"/>
              <a:ext cx="282" cy="108"/>
              <a:chOff x="5078" y="1860"/>
              <a:chExt cx="282" cy="108"/>
            </a:xfrm>
          </p:grpSpPr>
          <p:sp>
            <p:nvSpPr>
              <p:cNvPr id="161" name="Rectangle 144"/>
              <p:cNvSpPr>
                <a:spLocks noChangeArrowheads="1"/>
              </p:cNvSpPr>
              <p:nvPr/>
            </p:nvSpPr>
            <p:spPr bwMode="auto">
              <a:xfrm>
                <a:off x="5216" y="1860"/>
                <a:ext cx="144"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62" name="Rectangle 145"/>
              <p:cNvSpPr>
                <a:spLocks noChangeArrowheads="1"/>
              </p:cNvSpPr>
              <p:nvPr/>
            </p:nvSpPr>
            <p:spPr bwMode="auto">
              <a:xfrm>
                <a:off x="5080" y="1860"/>
                <a:ext cx="166"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sp>
          <p:nvSpPr>
            <p:cNvPr id="158" name="Line 146"/>
            <p:cNvSpPr>
              <a:spLocks noChangeShapeType="1"/>
            </p:cNvSpPr>
            <p:nvPr/>
          </p:nvSpPr>
          <p:spPr bwMode="auto">
            <a:xfrm rot="9691848">
              <a:off x="3412" y="2778"/>
              <a:ext cx="138" cy="44"/>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59" name="Line 147"/>
            <p:cNvSpPr>
              <a:spLocks noChangeShapeType="1"/>
            </p:cNvSpPr>
            <p:nvPr/>
          </p:nvSpPr>
          <p:spPr bwMode="auto">
            <a:xfrm rot="9691848">
              <a:off x="3406" y="2888"/>
              <a:ext cx="138" cy="44"/>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60" name="Line 148"/>
            <p:cNvSpPr>
              <a:spLocks noChangeShapeType="1"/>
            </p:cNvSpPr>
            <p:nvPr/>
          </p:nvSpPr>
          <p:spPr bwMode="auto">
            <a:xfrm rot="9691848">
              <a:off x="3408" y="3018"/>
              <a:ext cx="138" cy="44"/>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grpSp>
        <p:nvGrpSpPr>
          <p:cNvPr id="167" name="Group 233"/>
          <p:cNvGrpSpPr/>
          <p:nvPr/>
        </p:nvGrpSpPr>
        <p:grpSpPr bwMode="auto">
          <a:xfrm>
            <a:off x="7397750" y="3737001"/>
            <a:ext cx="1395412" cy="490537"/>
            <a:chOff x="2701" y="2439"/>
            <a:chExt cx="879" cy="309"/>
          </a:xfrm>
        </p:grpSpPr>
        <p:grpSp>
          <p:nvGrpSpPr>
            <p:cNvPr id="168" name="Group 232"/>
            <p:cNvGrpSpPr/>
            <p:nvPr/>
          </p:nvGrpSpPr>
          <p:grpSpPr bwMode="auto">
            <a:xfrm>
              <a:off x="2701" y="2639"/>
              <a:ext cx="806" cy="109"/>
              <a:chOff x="2540" y="2639"/>
              <a:chExt cx="806" cy="109"/>
            </a:xfrm>
          </p:grpSpPr>
          <p:grpSp>
            <p:nvGrpSpPr>
              <p:cNvPr id="170" name="Group 149"/>
              <p:cNvGrpSpPr/>
              <p:nvPr/>
            </p:nvGrpSpPr>
            <p:grpSpPr bwMode="auto">
              <a:xfrm rot="10793026">
                <a:off x="2697" y="2639"/>
                <a:ext cx="649" cy="109"/>
                <a:chOff x="4712" y="1742"/>
                <a:chExt cx="648" cy="108"/>
              </a:xfrm>
            </p:grpSpPr>
            <p:sp>
              <p:nvSpPr>
                <p:cNvPr id="172" name="Rectangle 150"/>
                <p:cNvSpPr>
                  <a:spLocks noChangeArrowheads="1"/>
                </p:cNvSpPr>
                <p:nvPr/>
              </p:nvSpPr>
              <p:spPr bwMode="auto">
                <a:xfrm>
                  <a:off x="4712" y="1742"/>
                  <a:ext cx="648"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73" name="Rectangle 151"/>
                <p:cNvSpPr>
                  <a:spLocks noChangeArrowheads="1"/>
                </p:cNvSpPr>
                <p:nvPr/>
              </p:nvSpPr>
              <p:spPr bwMode="auto">
                <a:xfrm>
                  <a:off x="4714" y="1744"/>
                  <a:ext cx="534"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sp>
            <p:nvSpPr>
              <p:cNvPr id="171" name="Line 152"/>
              <p:cNvSpPr>
                <a:spLocks noChangeShapeType="1"/>
              </p:cNvSpPr>
              <p:nvPr/>
            </p:nvSpPr>
            <p:spPr bwMode="auto">
              <a:xfrm rot="9691848">
                <a:off x="2540" y="2666"/>
                <a:ext cx="138" cy="44"/>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sp>
          <p:nvSpPr>
            <p:cNvPr id="169" name="Text Box 153"/>
            <p:cNvSpPr txBox="1">
              <a:spLocks noChangeArrowheads="1"/>
            </p:cNvSpPr>
            <p:nvPr/>
          </p:nvSpPr>
          <p:spPr bwMode="auto">
            <a:xfrm>
              <a:off x="2810" y="2439"/>
              <a:ext cx="770"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r>
                <a:rPr kumimoji="0" lang="en-US" altLang="en-US" sz="1600" b="0" i="1" u="none" strike="noStrike" kern="0" cap="none" spc="0" normalizeH="0" baseline="0" noProof="0">
                  <a:ln>
                    <a:noFill/>
                  </a:ln>
                  <a:solidFill>
                    <a:srgbClr val="CC0000"/>
                  </a:solidFill>
                  <a:effectLst/>
                  <a:uLnTx/>
                  <a:uFillTx/>
                  <a:latin typeface="Arial" panose="020B0604020202020204" pitchFamily="34" charset="0"/>
                  <a:ea typeface="MS PGothic" panose="020B0600070205080204" pitchFamily="34" charset="-128"/>
                </a:rPr>
                <a:t>reassembly</a:t>
              </a:r>
              <a:endParaRPr kumimoji="0" lang="en-US" altLang="en-US" sz="1800" b="0" i="1" u="none" strike="noStrike" kern="0" cap="none" spc="0" normalizeH="0" baseline="0" noProof="0">
                <a:ln>
                  <a:noFill/>
                </a:ln>
                <a:solidFill>
                  <a:srgbClr val="CC0000"/>
                </a:solidFill>
                <a:effectLst/>
                <a:uLnTx/>
                <a:uFillTx/>
                <a:latin typeface="Arial" panose="020B0604020202020204" pitchFamily="34" charset="0"/>
                <a:ea typeface="MS PGothic" panose="020B0600070205080204" pitchFamily="34" charset="-128"/>
              </a:endParaRPr>
            </a:p>
          </p:txBody>
        </p:sp>
      </p:grpSp>
      <p:grpSp>
        <p:nvGrpSpPr>
          <p:cNvPr id="174" name="Group 162"/>
          <p:cNvGrpSpPr/>
          <p:nvPr/>
        </p:nvGrpSpPr>
        <p:grpSpPr bwMode="auto">
          <a:xfrm>
            <a:off x="6959600" y="1573238"/>
            <a:ext cx="838200" cy="1720850"/>
            <a:chOff x="2345" y="1140"/>
            <a:chExt cx="528" cy="1084"/>
          </a:xfrm>
        </p:grpSpPr>
        <p:sp>
          <p:nvSpPr>
            <p:cNvPr id="175" name="Line 8"/>
            <p:cNvSpPr>
              <a:spLocks noChangeShapeType="1"/>
            </p:cNvSpPr>
            <p:nvPr/>
          </p:nvSpPr>
          <p:spPr bwMode="auto">
            <a:xfrm flipV="1">
              <a:off x="2811" y="1459"/>
              <a:ext cx="62" cy="5"/>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76" name="Line 10"/>
            <p:cNvSpPr>
              <a:spLocks noChangeShapeType="1"/>
            </p:cNvSpPr>
            <p:nvPr/>
          </p:nvSpPr>
          <p:spPr bwMode="auto">
            <a:xfrm flipV="1">
              <a:off x="2811" y="1967"/>
              <a:ext cx="62" cy="2"/>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77" name="Line 15"/>
            <p:cNvSpPr>
              <a:spLocks noChangeShapeType="1"/>
            </p:cNvSpPr>
            <p:nvPr/>
          </p:nvSpPr>
          <p:spPr bwMode="auto">
            <a:xfrm>
              <a:off x="2868" y="1456"/>
              <a:ext cx="0" cy="510"/>
            </a:xfrm>
            <a:prstGeom prst="line">
              <a:avLst/>
            </a:prstGeom>
            <a:noFill/>
            <a:ln w="1270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nvGrpSpPr>
            <p:cNvPr id="178" name="Group 155"/>
            <p:cNvGrpSpPr/>
            <p:nvPr/>
          </p:nvGrpSpPr>
          <p:grpSpPr bwMode="auto">
            <a:xfrm>
              <a:off x="2345" y="1140"/>
              <a:ext cx="503" cy="444"/>
              <a:chOff x="-44" y="1473"/>
              <a:chExt cx="981" cy="1105"/>
            </a:xfrm>
          </p:grpSpPr>
          <p:pic>
            <p:nvPicPr>
              <p:cNvPr id="183" name="Picture 156"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 name="Freeform 157"/>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sp>
          <p:nvSpPr>
            <p:cNvPr id="179" name="Text Box 158"/>
            <p:cNvSpPr txBox="1">
              <a:spLocks noChangeArrowheads="1"/>
            </p:cNvSpPr>
            <p:nvPr/>
          </p:nvSpPr>
          <p:spPr bwMode="auto">
            <a:xfrm rot="5400000">
              <a:off x="2526" y="1509"/>
              <a:ext cx="340"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r>
                <a:rPr kumimoji="0" lang="en-US" altLang="en-US" sz="2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a:t>
              </a:r>
              <a:endParaRPr kumimoji="0" lang="en-US" altLang="en-US" sz="2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nvGrpSpPr>
            <p:cNvPr id="180" name="Group 159"/>
            <p:cNvGrpSpPr/>
            <p:nvPr/>
          </p:nvGrpSpPr>
          <p:grpSpPr bwMode="auto">
            <a:xfrm>
              <a:off x="2357" y="1780"/>
              <a:ext cx="503" cy="444"/>
              <a:chOff x="-44" y="1473"/>
              <a:chExt cx="981" cy="1105"/>
            </a:xfrm>
          </p:grpSpPr>
          <p:pic>
            <p:nvPicPr>
              <p:cNvPr id="181" name="Picture 160"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2" name="Freeform 161"/>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grpSp>
      <p:grpSp>
        <p:nvGrpSpPr>
          <p:cNvPr id="252" name="Group 221"/>
          <p:cNvGrpSpPr/>
          <p:nvPr/>
        </p:nvGrpSpPr>
        <p:grpSpPr bwMode="auto">
          <a:xfrm>
            <a:off x="7862887" y="4265638"/>
            <a:ext cx="738188" cy="1385888"/>
            <a:chOff x="2345" y="1140"/>
            <a:chExt cx="528" cy="1084"/>
          </a:xfrm>
        </p:grpSpPr>
        <p:sp>
          <p:nvSpPr>
            <p:cNvPr id="253" name="Line 222"/>
            <p:cNvSpPr>
              <a:spLocks noChangeShapeType="1"/>
            </p:cNvSpPr>
            <p:nvPr/>
          </p:nvSpPr>
          <p:spPr bwMode="auto">
            <a:xfrm flipV="1">
              <a:off x="2811" y="1459"/>
              <a:ext cx="62" cy="5"/>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54" name="Line 223"/>
            <p:cNvSpPr>
              <a:spLocks noChangeShapeType="1"/>
            </p:cNvSpPr>
            <p:nvPr/>
          </p:nvSpPr>
          <p:spPr bwMode="auto">
            <a:xfrm flipV="1">
              <a:off x="2811" y="1967"/>
              <a:ext cx="62" cy="2"/>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55" name="Line 224"/>
            <p:cNvSpPr>
              <a:spLocks noChangeShapeType="1"/>
            </p:cNvSpPr>
            <p:nvPr/>
          </p:nvSpPr>
          <p:spPr bwMode="auto">
            <a:xfrm>
              <a:off x="2868" y="1455"/>
              <a:ext cx="0" cy="509"/>
            </a:xfrm>
            <a:prstGeom prst="line">
              <a:avLst/>
            </a:prstGeom>
            <a:noFill/>
            <a:ln w="1270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nvGrpSpPr>
            <p:cNvPr id="256" name="Group 225"/>
            <p:cNvGrpSpPr/>
            <p:nvPr/>
          </p:nvGrpSpPr>
          <p:grpSpPr bwMode="auto">
            <a:xfrm>
              <a:off x="2345" y="1140"/>
              <a:ext cx="503" cy="444"/>
              <a:chOff x="-44" y="1473"/>
              <a:chExt cx="981" cy="1105"/>
            </a:xfrm>
          </p:grpSpPr>
          <p:pic>
            <p:nvPicPr>
              <p:cNvPr id="261" name="Picture 226"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2" name="Freeform 227"/>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sp>
          <p:nvSpPr>
            <p:cNvPr id="257" name="Text Box 228"/>
            <p:cNvSpPr txBox="1">
              <a:spLocks noChangeArrowheads="1"/>
            </p:cNvSpPr>
            <p:nvPr/>
          </p:nvSpPr>
          <p:spPr bwMode="auto">
            <a:xfrm rot="5400000">
              <a:off x="2463" y="1529"/>
              <a:ext cx="422" cy="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r>
                <a:rPr kumimoji="0" lang="en-US" altLang="en-US" sz="2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a:t>
              </a:r>
              <a:endParaRPr kumimoji="0" lang="en-US" altLang="en-US" sz="2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nvGrpSpPr>
            <p:cNvPr id="258" name="Group 229"/>
            <p:cNvGrpSpPr/>
            <p:nvPr/>
          </p:nvGrpSpPr>
          <p:grpSpPr bwMode="auto">
            <a:xfrm>
              <a:off x="2357" y="1780"/>
              <a:ext cx="503" cy="444"/>
              <a:chOff x="-44" y="1473"/>
              <a:chExt cx="981" cy="1105"/>
            </a:xfrm>
          </p:grpSpPr>
          <p:pic>
            <p:nvPicPr>
              <p:cNvPr id="259" name="Picture 230"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0" name="Freeform 231"/>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grpSp>
      <p:grpSp>
        <p:nvGrpSpPr>
          <p:cNvPr id="263" name="Group 262"/>
          <p:cNvGrpSpPr/>
          <p:nvPr/>
        </p:nvGrpSpPr>
        <p:grpSpPr>
          <a:xfrm>
            <a:off x="7884408" y="1659012"/>
            <a:ext cx="632991" cy="300938"/>
            <a:chOff x="7493876" y="2774731"/>
            <a:chExt cx="1481958" cy="894622"/>
          </a:xfrm>
        </p:grpSpPr>
        <p:sp>
          <p:nvSpPr>
            <p:cNvPr id="264" name="Freeform 263"/>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65" name="Oval 264"/>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66" name="Group 265"/>
            <p:cNvGrpSpPr/>
            <p:nvPr/>
          </p:nvGrpSpPr>
          <p:grpSpPr>
            <a:xfrm>
              <a:off x="7713663" y="2848339"/>
              <a:ext cx="1042107" cy="425543"/>
              <a:chOff x="7786941" y="2884917"/>
              <a:chExt cx="897649" cy="353919"/>
            </a:xfrm>
          </p:grpSpPr>
          <p:sp>
            <p:nvSpPr>
              <p:cNvPr id="267" name="Freeform 266"/>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 name="Freeform 267"/>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 name="Freeform 268"/>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 name="Freeform 269"/>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87" name="Group 286"/>
          <p:cNvGrpSpPr/>
          <p:nvPr/>
        </p:nvGrpSpPr>
        <p:grpSpPr>
          <a:xfrm>
            <a:off x="7880158" y="2314150"/>
            <a:ext cx="632991" cy="300938"/>
            <a:chOff x="7493876" y="2774731"/>
            <a:chExt cx="1481958" cy="894622"/>
          </a:xfrm>
        </p:grpSpPr>
        <p:sp>
          <p:nvSpPr>
            <p:cNvPr id="288" name="Freeform 287"/>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9" name="Oval 288"/>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90" name="Group 289"/>
            <p:cNvGrpSpPr/>
            <p:nvPr/>
          </p:nvGrpSpPr>
          <p:grpSpPr>
            <a:xfrm>
              <a:off x="7713663" y="2848339"/>
              <a:ext cx="1042107" cy="425543"/>
              <a:chOff x="7786941" y="2884917"/>
              <a:chExt cx="897649" cy="353919"/>
            </a:xfrm>
          </p:grpSpPr>
          <p:sp>
            <p:nvSpPr>
              <p:cNvPr id="291" name="Freeform 290"/>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2" name="Freeform 291"/>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3" name="Freeform 292"/>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4" name="Freeform 293"/>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95" name="Group 294"/>
          <p:cNvGrpSpPr/>
          <p:nvPr/>
        </p:nvGrpSpPr>
        <p:grpSpPr>
          <a:xfrm>
            <a:off x="8793951" y="1869094"/>
            <a:ext cx="632991" cy="300938"/>
            <a:chOff x="7493876" y="2774731"/>
            <a:chExt cx="1481958" cy="894622"/>
          </a:xfrm>
        </p:grpSpPr>
        <p:sp>
          <p:nvSpPr>
            <p:cNvPr id="296" name="Freeform 29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97" name="Oval 296"/>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98" name="Group 297"/>
            <p:cNvGrpSpPr/>
            <p:nvPr/>
          </p:nvGrpSpPr>
          <p:grpSpPr>
            <a:xfrm>
              <a:off x="7713663" y="2848339"/>
              <a:ext cx="1042107" cy="425543"/>
              <a:chOff x="7786941" y="2884917"/>
              <a:chExt cx="897649" cy="353919"/>
            </a:xfrm>
          </p:grpSpPr>
          <p:sp>
            <p:nvSpPr>
              <p:cNvPr id="299" name="Freeform 29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0" name="Freeform 29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1" name="Freeform 300"/>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2" name="Freeform 301"/>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03" name="Group 302"/>
          <p:cNvGrpSpPr/>
          <p:nvPr/>
        </p:nvGrpSpPr>
        <p:grpSpPr>
          <a:xfrm>
            <a:off x="9121216" y="2764672"/>
            <a:ext cx="632991" cy="300938"/>
            <a:chOff x="7493876" y="2774731"/>
            <a:chExt cx="1481958" cy="894622"/>
          </a:xfrm>
        </p:grpSpPr>
        <p:sp>
          <p:nvSpPr>
            <p:cNvPr id="304" name="Freeform 303"/>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5" name="Oval 304"/>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06" name="Group 305"/>
            <p:cNvGrpSpPr/>
            <p:nvPr/>
          </p:nvGrpSpPr>
          <p:grpSpPr>
            <a:xfrm>
              <a:off x="7713663" y="2848339"/>
              <a:ext cx="1042107" cy="425543"/>
              <a:chOff x="7786941" y="2884917"/>
              <a:chExt cx="897649" cy="353919"/>
            </a:xfrm>
          </p:grpSpPr>
          <p:sp>
            <p:nvSpPr>
              <p:cNvPr id="307" name="Freeform 306"/>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8" name="Freeform 307"/>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9" name="Freeform 308"/>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0" name="Freeform 309"/>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21" name="Group 200"/>
          <p:cNvGrpSpPr/>
          <p:nvPr/>
        </p:nvGrpSpPr>
        <p:grpSpPr bwMode="auto">
          <a:xfrm>
            <a:off x="9531350" y="2968651"/>
            <a:ext cx="1033462" cy="801687"/>
            <a:chOff x="4045" y="1955"/>
            <a:chExt cx="651" cy="505"/>
          </a:xfrm>
        </p:grpSpPr>
        <p:grpSp>
          <p:nvGrpSpPr>
            <p:cNvPr id="222" name="Group 123"/>
            <p:cNvGrpSpPr/>
            <p:nvPr/>
          </p:nvGrpSpPr>
          <p:grpSpPr bwMode="auto">
            <a:xfrm rot="3346875">
              <a:off x="3958" y="2042"/>
              <a:ext cx="282" cy="108"/>
              <a:chOff x="5078" y="1860"/>
              <a:chExt cx="282" cy="108"/>
            </a:xfrm>
          </p:grpSpPr>
          <p:sp>
            <p:nvSpPr>
              <p:cNvPr id="232" name="Rectangle 124"/>
              <p:cNvSpPr>
                <a:spLocks noChangeArrowheads="1"/>
              </p:cNvSpPr>
              <p:nvPr/>
            </p:nvSpPr>
            <p:spPr bwMode="auto">
              <a:xfrm>
                <a:off x="5215" y="1861"/>
                <a:ext cx="144"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33" name="Rectangle 125"/>
              <p:cNvSpPr>
                <a:spLocks noChangeArrowheads="1"/>
              </p:cNvSpPr>
              <p:nvPr/>
            </p:nvSpPr>
            <p:spPr bwMode="auto">
              <a:xfrm>
                <a:off x="5078" y="1860"/>
                <a:ext cx="166"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grpSp>
          <p:nvGrpSpPr>
            <p:cNvPr id="223" name="Group 126"/>
            <p:cNvGrpSpPr/>
            <p:nvPr/>
          </p:nvGrpSpPr>
          <p:grpSpPr bwMode="auto">
            <a:xfrm rot="3215306">
              <a:off x="4158" y="2108"/>
              <a:ext cx="282" cy="108"/>
              <a:chOff x="5078" y="1860"/>
              <a:chExt cx="282" cy="108"/>
            </a:xfrm>
          </p:grpSpPr>
          <p:sp>
            <p:nvSpPr>
              <p:cNvPr id="230" name="Rectangle 127"/>
              <p:cNvSpPr>
                <a:spLocks noChangeArrowheads="1"/>
              </p:cNvSpPr>
              <p:nvPr/>
            </p:nvSpPr>
            <p:spPr bwMode="auto">
              <a:xfrm>
                <a:off x="5214" y="1860"/>
                <a:ext cx="144"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31" name="Rectangle 128"/>
              <p:cNvSpPr>
                <a:spLocks noChangeArrowheads="1"/>
              </p:cNvSpPr>
              <p:nvPr/>
            </p:nvSpPr>
            <p:spPr bwMode="auto">
              <a:xfrm>
                <a:off x="5076" y="1860"/>
                <a:ext cx="166"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grpSp>
          <p:nvGrpSpPr>
            <p:cNvPr id="224" name="Group 129"/>
            <p:cNvGrpSpPr/>
            <p:nvPr/>
          </p:nvGrpSpPr>
          <p:grpSpPr bwMode="auto">
            <a:xfrm rot="3051000">
              <a:off x="4380" y="2184"/>
              <a:ext cx="282" cy="108"/>
              <a:chOff x="5078" y="1860"/>
              <a:chExt cx="282" cy="108"/>
            </a:xfrm>
          </p:grpSpPr>
          <p:sp>
            <p:nvSpPr>
              <p:cNvPr id="228" name="Rectangle 130"/>
              <p:cNvSpPr>
                <a:spLocks noChangeArrowheads="1"/>
              </p:cNvSpPr>
              <p:nvPr/>
            </p:nvSpPr>
            <p:spPr bwMode="auto">
              <a:xfrm>
                <a:off x="5214" y="1860"/>
                <a:ext cx="144" cy="108"/>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29" name="Rectangle 131"/>
              <p:cNvSpPr>
                <a:spLocks noChangeArrowheads="1"/>
              </p:cNvSpPr>
              <p:nvPr/>
            </p:nvSpPr>
            <p:spPr bwMode="auto">
              <a:xfrm>
                <a:off x="5078" y="1860"/>
                <a:ext cx="166" cy="108"/>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sp>
          <p:nvSpPr>
            <p:cNvPr id="225" name="Line 133"/>
            <p:cNvSpPr>
              <a:spLocks noChangeShapeType="1"/>
            </p:cNvSpPr>
            <p:nvPr/>
          </p:nvSpPr>
          <p:spPr bwMode="auto">
            <a:xfrm>
              <a:off x="4184" y="2216"/>
              <a:ext cx="84" cy="112"/>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26" name="Line 134"/>
            <p:cNvSpPr>
              <a:spLocks noChangeShapeType="1"/>
            </p:cNvSpPr>
            <p:nvPr/>
          </p:nvSpPr>
          <p:spPr bwMode="auto">
            <a:xfrm>
              <a:off x="4388" y="2278"/>
              <a:ext cx="82" cy="112"/>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27" name="Line 135"/>
            <p:cNvSpPr>
              <a:spLocks noChangeShapeType="1"/>
            </p:cNvSpPr>
            <p:nvPr/>
          </p:nvSpPr>
          <p:spPr bwMode="auto">
            <a:xfrm>
              <a:off x="4620" y="2350"/>
              <a:ext cx="76" cy="110"/>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grpSp>
        <p:nvGrpSpPr>
          <p:cNvPr id="311" name="Group 310"/>
          <p:cNvGrpSpPr/>
          <p:nvPr/>
        </p:nvGrpSpPr>
        <p:grpSpPr>
          <a:xfrm>
            <a:off x="9820071" y="3769540"/>
            <a:ext cx="632991" cy="300938"/>
            <a:chOff x="7493876" y="2774731"/>
            <a:chExt cx="1481958" cy="894622"/>
          </a:xfrm>
        </p:grpSpPr>
        <p:sp>
          <p:nvSpPr>
            <p:cNvPr id="312" name="Freeform 311"/>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3" name="Oval 312"/>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14" name="Group 313"/>
            <p:cNvGrpSpPr/>
            <p:nvPr/>
          </p:nvGrpSpPr>
          <p:grpSpPr>
            <a:xfrm>
              <a:off x="7713663" y="2848339"/>
              <a:ext cx="1042107" cy="425543"/>
              <a:chOff x="7786941" y="2884917"/>
              <a:chExt cx="897649" cy="353919"/>
            </a:xfrm>
          </p:grpSpPr>
          <p:sp>
            <p:nvSpPr>
              <p:cNvPr id="315" name="Freeform 314"/>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6" name="Freeform 315"/>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7" name="Freeform 316"/>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8" name="Freeform 317"/>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19" name="Group 318"/>
          <p:cNvGrpSpPr/>
          <p:nvPr/>
        </p:nvGrpSpPr>
        <p:grpSpPr>
          <a:xfrm>
            <a:off x="8883206" y="4890985"/>
            <a:ext cx="632991" cy="300938"/>
            <a:chOff x="7493876" y="2774731"/>
            <a:chExt cx="1481958" cy="894622"/>
          </a:xfrm>
        </p:grpSpPr>
        <p:sp>
          <p:nvSpPr>
            <p:cNvPr id="320" name="Freeform 319"/>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21" name="Oval 320"/>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22" name="Group 321"/>
            <p:cNvGrpSpPr/>
            <p:nvPr/>
          </p:nvGrpSpPr>
          <p:grpSpPr>
            <a:xfrm>
              <a:off x="7713663" y="2848339"/>
              <a:ext cx="1042107" cy="425543"/>
              <a:chOff x="7786941" y="2884917"/>
              <a:chExt cx="897649" cy="353919"/>
            </a:xfrm>
          </p:grpSpPr>
          <p:sp>
            <p:nvSpPr>
              <p:cNvPr id="323" name="Freeform 322"/>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4" name="Freeform 323"/>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5" name="Freeform 324"/>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6" name="Freeform 325"/>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47"/>
                                        </p:tgtEl>
                                        <p:attrNameLst>
                                          <p:attrName>style.visibility</p:attrName>
                                        </p:attrNameLst>
                                      </p:cBhvr>
                                      <p:to>
                                        <p:strVal val="visible"/>
                                      </p:to>
                                    </p:set>
                                    <p:animEffect transition="in" filter="wipe(left)">
                                      <p:cBhvr>
                                        <p:cTn id="7" dur="1000"/>
                                        <p:tgtEl>
                                          <p:spTgt spid="14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221"/>
                                        </p:tgtEl>
                                        <p:attrNameLst>
                                          <p:attrName>style.visibility</p:attrName>
                                        </p:attrNameLst>
                                      </p:cBhvr>
                                      <p:to>
                                        <p:strVal val="visible"/>
                                      </p:to>
                                    </p:set>
                                    <p:animEffect transition="in" filter="wipe(up)">
                                      <p:cBhvr>
                                        <p:cTn id="12" dur="1000"/>
                                        <p:tgtEl>
                                          <p:spTgt spid="221"/>
                                        </p:tgtEl>
                                      </p:cBhvr>
                                    </p:animEffect>
                                  </p:childTnLst>
                                </p:cTn>
                              </p:par>
                              <p:par>
                                <p:cTn id="13" presetID="9" presetClass="entr" presetSubtype="0" fill="hold" nodeType="withEffect">
                                  <p:stCondLst>
                                    <p:cond delay="0"/>
                                  </p:stCondLst>
                                  <p:childTnLst>
                                    <p:set>
                                      <p:cBhvr>
                                        <p:cTn id="14" dur="1" fill="hold">
                                          <p:stCondLst>
                                            <p:cond delay="0"/>
                                          </p:stCondLst>
                                        </p:cTn>
                                        <p:tgtEl>
                                          <p:spTgt spid="152">
                                            <p:txEl>
                                              <p:pRg st="0" end="0"/>
                                            </p:txEl>
                                          </p:spTgt>
                                        </p:tgtEl>
                                        <p:attrNameLst>
                                          <p:attrName>style.visibility</p:attrName>
                                        </p:attrNameLst>
                                      </p:cBhvr>
                                      <p:to>
                                        <p:strVal val="visible"/>
                                      </p:to>
                                    </p:set>
                                    <p:animEffect transition="in" filter="dissolve">
                                      <p:cBhvr>
                                        <p:cTn id="15" dur="500"/>
                                        <p:tgtEl>
                                          <p:spTgt spid="152">
                                            <p:txEl>
                                              <p:pRg st="0" end="0"/>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152">
                                            <p:txEl>
                                              <p:pRg st="1" end="1"/>
                                            </p:txEl>
                                          </p:spTgt>
                                        </p:tgtEl>
                                        <p:attrNameLst>
                                          <p:attrName>style.visibility</p:attrName>
                                        </p:attrNameLst>
                                      </p:cBhvr>
                                      <p:to>
                                        <p:strVal val="visible"/>
                                      </p:to>
                                    </p:set>
                                    <p:animEffect transition="in" filter="dissolve">
                                      <p:cBhvr>
                                        <p:cTn id="18" dur="500"/>
                                        <p:tgtEl>
                                          <p:spTgt spid="152">
                                            <p:txEl>
                                              <p:pRg st="1" end="1"/>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152">
                                            <p:txEl>
                                              <p:pRg st="2" end="2"/>
                                            </p:txEl>
                                          </p:spTgt>
                                        </p:tgtEl>
                                        <p:attrNameLst>
                                          <p:attrName>style.visibility</p:attrName>
                                        </p:attrNameLst>
                                      </p:cBhvr>
                                      <p:to>
                                        <p:strVal val="visible"/>
                                      </p:to>
                                    </p:set>
                                    <p:animEffect transition="in" filter="dissolve">
                                      <p:cBhvr>
                                        <p:cTn id="21" dur="500"/>
                                        <p:tgtEl>
                                          <p:spTgt spid="152">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2" fill="hold" nodeType="clickEffect">
                                  <p:stCondLst>
                                    <p:cond delay="0"/>
                                  </p:stCondLst>
                                  <p:childTnLst>
                                    <p:set>
                                      <p:cBhvr>
                                        <p:cTn id="25" dur="1" fill="hold">
                                          <p:stCondLst>
                                            <p:cond delay="0"/>
                                          </p:stCondLst>
                                        </p:cTn>
                                        <p:tgtEl>
                                          <p:spTgt spid="154"/>
                                        </p:tgtEl>
                                        <p:attrNameLst>
                                          <p:attrName>style.visibility</p:attrName>
                                        </p:attrNameLst>
                                      </p:cBhvr>
                                      <p:to>
                                        <p:strVal val="visible"/>
                                      </p:to>
                                    </p:set>
                                    <p:animEffect transition="in" filter="wipe(right)">
                                      <p:cBhvr>
                                        <p:cTn id="26" dur="1000"/>
                                        <p:tgtEl>
                                          <p:spTgt spid="154"/>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2" fill="hold" nodeType="clickEffect">
                                  <p:stCondLst>
                                    <p:cond delay="0"/>
                                  </p:stCondLst>
                                  <p:childTnLst>
                                    <p:set>
                                      <p:cBhvr>
                                        <p:cTn id="30" dur="1" fill="hold">
                                          <p:stCondLst>
                                            <p:cond delay="0"/>
                                          </p:stCondLst>
                                        </p:cTn>
                                        <p:tgtEl>
                                          <p:spTgt spid="167"/>
                                        </p:tgtEl>
                                        <p:attrNameLst>
                                          <p:attrName>style.visibility</p:attrName>
                                        </p:attrNameLst>
                                      </p:cBhvr>
                                      <p:to>
                                        <p:strVal val="visible"/>
                                      </p:to>
                                    </p:set>
                                    <p:animEffect transition="in" filter="wipe(right)">
                                      <p:cBhvr>
                                        <p:cTn id="31" dur="500"/>
                                        <p:tgtEl>
                                          <p:spTgt spid="1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8200" y="311144"/>
            <a:ext cx="10515600" cy="894622"/>
          </a:xfrm>
        </p:spPr>
        <p:txBody>
          <a:bodyPr/>
          <a:lstStyle/>
          <a:p>
            <a:r>
              <a:rPr lang="en-US" altLang="en-US" dirty="0">
                <a:ea typeface="MS PGothic" panose="020B0600070205080204" pitchFamily="34" charset="-128"/>
              </a:rPr>
              <a:t>IP fragmentation/reassembly</a:t>
            </a:r>
            <a:endParaRPr lang="en-US" dirty="0"/>
          </a:p>
        </p:txBody>
      </p:sp>
      <p:sp>
        <p:nvSpPr>
          <p:cNvPr id="4" name="Slide Number Placeholder 3"/>
          <p:cNvSpPr>
            <a:spLocks noGrp="1"/>
          </p:cNvSpPr>
          <p:nvPr>
            <p:ph type="sldNum" sz="quarter" idx="4"/>
          </p:nvPr>
        </p:nvSpPr>
        <p:spPr>
          <a:xfrm>
            <a:off x="9219616" y="6499361"/>
            <a:ext cx="2743200" cy="365125"/>
          </a:xfrm>
        </p:spPr>
        <p:txBody>
          <a:bodyPr/>
          <a:lstStyle/>
          <a:p>
            <a:r>
              <a:rPr lang="en-US" dirty="0"/>
              <a:t>Network Layer: 4-</a:t>
            </a:r>
            <a:fld id="{C4204591-24BD-A542-B9D5-F8D8A88D2FEE}" type="slidenum">
              <a:rPr lang="en-US" smtClean="0"/>
            </a:fld>
            <a:endParaRPr lang="en-US" dirty="0"/>
          </a:p>
        </p:txBody>
      </p:sp>
      <p:grpSp>
        <p:nvGrpSpPr>
          <p:cNvPr id="273" name="Group 4"/>
          <p:cNvGrpSpPr/>
          <p:nvPr/>
        </p:nvGrpSpPr>
        <p:grpSpPr bwMode="auto">
          <a:xfrm>
            <a:off x="4989773" y="1527175"/>
            <a:ext cx="4181475" cy="660400"/>
            <a:chOff x="3006" y="1205"/>
            <a:chExt cx="2634" cy="416"/>
          </a:xfrm>
        </p:grpSpPr>
        <p:sp>
          <p:nvSpPr>
            <p:cNvPr id="275" name="Rectangle 6"/>
            <p:cNvSpPr>
              <a:spLocks noChangeArrowheads="1"/>
            </p:cNvSpPr>
            <p:nvPr/>
          </p:nvSpPr>
          <p:spPr bwMode="auto">
            <a:xfrm>
              <a:off x="3006" y="1242"/>
              <a:ext cx="2634" cy="342"/>
            </a:xfrm>
            <a:prstGeom prst="rect">
              <a:avLst/>
            </a:prstGeom>
            <a:solidFill>
              <a:srgbClr val="FFFFFF"/>
            </a:solidFill>
            <a:ln w="19050">
              <a:solidFill>
                <a:srgbClr val="000000"/>
              </a:solidFill>
              <a:miter lim="800000"/>
            </a:ln>
            <a:effectLst>
              <a:outerShdw blurRad="508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76" name="Text Box 7"/>
            <p:cNvSpPr txBox="1">
              <a:spLocks noChangeArrowheads="1"/>
            </p:cNvSpPr>
            <p:nvPr/>
          </p:nvSpPr>
          <p:spPr bwMode="auto">
            <a:xfrm>
              <a:off x="3734" y="1205"/>
              <a:ext cx="272"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ID</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a:p>
              <a:pPr marL="0" marR="0" lvl="0" indent="0"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=x</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77" name="Text Box 8"/>
            <p:cNvSpPr txBox="1">
              <a:spLocks noChangeArrowheads="1"/>
            </p:cNvSpPr>
            <p:nvPr/>
          </p:nvSpPr>
          <p:spPr bwMode="auto">
            <a:xfrm>
              <a:off x="4648" y="1217"/>
              <a:ext cx="46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offset</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a:p>
              <a:pPr marL="0" marR="0" lvl="0" indent="0" algn="ctr"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=0</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78" name="Text Box 9"/>
            <p:cNvSpPr txBox="1">
              <a:spLocks noChangeArrowheads="1"/>
            </p:cNvSpPr>
            <p:nvPr/>
          </p:nvSpPr>
          <p:spPr bwMode="auto">
            <a:xfrm>
              <a:off x="4017" y="1217"/>
              <a:ext cx="596"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fragflag</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a:p>
              <a:pPr marL="0" marR="0" lvl="0" indent="0" algn="ctr"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=0</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79" name="Text Box 10"/>
            <p:cNvSpPr txBox="1">
              <a:spLocks noChangeArrowheads="1"/>
            </p:cNvSpPr>
            <p:nvPr/>
          </p:nvSpPr>
          <p:spPr bwMode="auto">
            <a:xfrm>
              <a:off x="3230" y="1205"/>
              <a:ext cx="520"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length</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a:p>
              <a:pPr marL="0" marR="0" lvl="0" indent="0"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=4000</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80" name="Line 11"/>
            <p:cNvSpPr>
              <a:spLocks noChangeShapeType="1"/>
            </p:cNvSpPr>
            <p:nvPr/>
          </p:nvSpPr>
          <p:spPr bwMode="auto">
            <a:xfrm>
              <a:off x="3246" y="1242"/>
              <a:ext cx="0" cy="342"/>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81" name="Line 12"/>
            <p:cNvSpPr>
              <a:spLocks noChangeShapeType="1"/>
            </p:cNvSpPr>
            <p:nvPr/>
          </p:nvSpPr>
          <p:spPr bwMode="auto">
            <a:xfrm>
              <a:off x="3750" y="1242"/>
              <a:ext cx="0" cy="342"/>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82" name="Line 13"/>
            <p:cNvSpPr>
              <a:spLocks noChangeShapeType="1"/>
            </p:cNvSpPr>
            <p:nvPr/>
          </p:nvSpPr>
          <p:spPr bwMode="auto">
            <a:xfrm>
              <a:off x="4020" y="1254"/>
              <a:ext cx="0" cy="342"/>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83" name="Line 14"/>
            <p:cNvSpPr>
              <a:spLocks noChangeShapeType="1"/>
            </p:cNvSpPr>
            <p:nvPr/>
          </p:nvSpPr>
          <p:spPr bwMode="auto">
            <a:xfrm>
              <a:off x="4638" y="1242"/>
              <a:ext cx="0" cy="342"/>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84" name="Line 15"/>
            <p:cNvSpPr>
              <a:spLocks noChangeShapeType="1"/>
            </p:cNvSpPr>
            <p:nvPr/>
          </p:nvSpPr>
          <p:spPr bwMode="auto">
            <a:xfrm>
              <a:off x="5112" y="1242"/>
              <a:ext cx="0" cy="342"/>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85" name="Rectangle 16"/>
            <p:cNvSpPr>
              <a:spLocks noChangeArrowheads="1"/>
            </p:cNvSpPr>
            <p:nvPr/>
          </p:nvSpPr>
          <p:spPr bwMode="auto">
            <a:xfrm>
              <a:off x="5232" y="1237"/>
              <a:ext cx="138" cy="35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grpSp>
        <p:nvGrpSpPr>
          <p:cNvPr id="286" name="Group 70"/>
          <p:cNvGrpSpPr/>
          <p:nvPr/>
        </p:nvGrpSpPr>
        <p:grpSpPr bwMode="auto">
          <a:xfrm>
            <a:off x="5078673" y="2290763"/>
            <a:ext cx="4645025" cy="3330574"/>
            <a:chOff x="2321" y="1443"/>
            <a:chExt cx="2926" cy="2098"/>
          </a:xfrm>
        </p:grpSpPr>
        <p:grpSp>
          <p:nvGrpSpPr>
            <p:cNvPr id="327" name="Group 17"/>
            <p:cNvGrpSpPr/>
            <p:nvPr/>
          </p:nvGrpSpPr>
          <p:grpSpPr bwMode="auto">
            <a:xfrm>
              <a:off x="2613" y="2066"/>
              <a:ext cx="2634" cy="416"/>
              <a:chOff x="3006" y="1205"/>
              <a:chExt cx="2634" cy="416"/>
            </a:xfrm>
          </p:grpSpPr>
          <p:sp>
            <p:nvSpPr>
              <p:cNvPr id="359" name="Rectangle 19"/>
              <p:cNvSpPr>
                <a:spLocks noChangeArrowheads="1"/>
              </p:cNvSpPr>
              <p:nvPr/>
            </p:nvSpPr>
            <p:spPr bwMode="auto">
              <a:xfrm>
                <a:off x="3006" y="1242"/>
                <a:ext cx="2634" cy="342"/>
              </a:xfrm>
              <a:prstGeom prst="rect">
                <a:avLst/>
              </a:prstGeom>
              <a:solidFill>
                <a:srgbClr val="FFFFFF"/>
              </a:solidFill>
              <a:ln w="19050">
                <a:solidFill>
                  <a:srgbClr val="000000"/>
                </a:solidFill>
                <a:miter lim="800000"/>
              </a:ln>
              <a:effectLst>
                <a:outerShdw blurRad="508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60" name="Text Box 20"/>
              <p:cNvSpPr txBox="1">
                <a:spLocks noChangeArrowheads="1"/>
              </p:cNvSpPr>
              <p:nvPr/>
            </p:nvSpPr>
            <p:spPr bwMode="auto">
              <a:xfrm>
                <a:off x="3734" y="1205"/>
                <a:ext cx="272"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ID</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a:p>
                <a:pPr marL="0" marR="0" lvl="0" indent="0"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=x</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61" name="Text Box 21"/>
              <p:cNvSpPr txBox="1">
                <a:spLocks noChangeArrowheads="1"/>
              </p:cNvSpPr>
              <p:nvPr/>
            </p:nvSpPr>
            <p:spPr bwMode="auto">
              <a:xfrm>
                <a:off x="4648" y="1217"/>
                <a:ext cx="46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offset</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a:p>
                <a:pPr marL="0" marR="0" lvl="0" indent="0" algn="ctr"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=0</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62" name="Text Box 22"/>
              <p:cNvSpPr txBox="1">
                <a:spLocks noChangeArrowheads="1"/>
              </p:cNvSpPr>
              <p:nvPr/>
            </p:nvSpPr>
            <p:spPr bwMode="auto">
              <a:xfrm>
                <a:off x="4017" y="1217"/>
                <a:ext cx="596"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fragflag</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a:p>
                <a:pPr marL="0" marR="0" lvl="0" indent="0" algn="ctr"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=1</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63" name="Text Box 23"/>
              <p:cNvSpPr txBox="1">
                <a:spLocks noChangeArrowheads="1"/>
              </p:cNvSpPr>
              <p:nvPr/>
            </p:nvSpPr>
            <p:spPr bwMode="auto">
              <a:xfrm>
                <a:off x="3230" y="1205"/>
                <a:ext cx="520"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length</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a:p>
                <a:pPr marL="0" marR="0" lvl="0" indent="0"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=1500</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64" name="Line 24"/>
              <p:cNvSpPr>
                <a:spLocks noChangeShapeType="1"/>
              </p:cNvSpPr>
              <p:nvPr/>
            </p:nvSpPr>
            <p:spPr bwMode="auto">
              <a:xfrm>
                <a:off x="3246" y="1242"/>
                <a:ext cx="0" cy="342"/>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65" name="Line 25"/>
              <p:cNvSpPr>
                <a:spLocks noChangeShapeType="1"/>
              </p:cNvSpPr>
              <p:nvPr/>
            </p:nvSpPr>
            <p:spPr bwMode="auto">
              <a:xfrm>
                <a:off x="3750" y="1242"/>
                <a:ext cx="0" cy="342"/>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66" name="Line 26"/>
              <p:cNvSpPr>
                <a:spLocks noChangeShapeType="1"/>
              </p:cNvSpPr>
              <p:nvPr/>
            </p:nvSpPr>
            <p:spPr bwMode="auto">
              <a:xfrm>
                <a:off x="4020" y="1254"/>
                <a:ext cx="0" cy="342"/>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67" name="Line 27"/>
              <p:cNvSpPr>
                <a:spLocks noChangeShapeType="1"/>
              </p:cNvSpPr>
              <p:nvPr/>
            </p:nvSpPr>
            <p:spPr bwMode="auto">
              <a:xfrm>
                <a:off x="4638" y="1242"/>
                <a:ext cx="0" cy="342"/>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68" name="Line 28"/>
              <p:cNvSpPr>
                <a:spLocks noChangeShapeType="1"/>
              </p:cNvSpPr>
              <p:nvPr/>
            </p:nvSpPr>
            <p:spPr bwMode="auto">
              <a:xfrm>
                <a:off x="5112" y="1242"/>
                <a:ext cx="0" cy="342"/>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69" name="Rectangle 29"/>
              <p:cNvSpPr>
                <a:spLocks noChangeArrowheads="1"/>
              </p:cNvSpPr>
              <p:nvPr/>
            </p:nvSpPr>
            <p:spPr bwMode="auto">
              <a:xfrm>
                <a:off x="5232" y="1235"/>
                <a:ext cx="138" cy="35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grpSp>
          <p:nvGrpSpPr>
            <p:cNvPr id="328" name="Group 30"/>
            <p:cNvGrpSpPr/>
            <p:nvPr/>
          </p:nvGrpSpPr>
          <p:grpSpPr bwMode="auto">
            <a:xfrm>
              <a:off x="2613" y="2570"/>
              <a:ext cx="2634" cy="416"/>
              <a:chOff x="3006" y="1205"/>
              <a:chExt cx="2634" cy="416"/>
            </a:xfrm>
          </p:grpSpPr>
          <p:sp>
            <p:nvSpPr>
              <p:cNvPr id="347" name="Rectangle 32"/>
              <p:cNvSpPr>
                <a:spLocks noChangeArrowheads="1"/>
              </p:cNvSpPr>
              <p:nvPr/>
            </p:nvSpPr>
            <p:spPr bwMode="auto">
              <a:xfrm>
                <a:off x="3006" y="1242"/>
                <a:ext cx="2634" cy="342"/>
              </a:xfrm>
              <a:prstGeom prst="rect">
                <a:avLst/>
              </a:prstGeom>
              <a:solidFill>
                <a:srgbClr val="FFFFFF"/>
              </a:solidFill>
              <a:ln w="19050">
                <a:solidFill>
                  <a:srgbClr val="000000"/>
                </a:solidFill>
                <a:miter lim="800000"/>
              </a:ln>
              <a:effectLst>
                <a:outerShdw blurRad="508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48" name="Text Box 33"/>
              <p:cNvSpPr txBox="1">
                <a:spLocks noChangeArrowheads="1"/>
              </p:cNvSpPr>
              <p:nvPr/>
            </p:nvSpPr>
            <p:spPr bwMode="auto">
              <a:xfrm>
                <a:off x="3734" y="1205"/>
                <a:ext cx="272"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ID</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a:p>
                <a:pPr marL="0" marR="0" lvl="0" indent="0"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=x</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49" name="Text Box 34"/>
              <p:cNvSpPr txBox="1">
                <a:spLocks noChangeArrowheads="1"/>
              </p:cNvSpPr>
              <p:nvPr/>
            </p:nvSpPr>
            <p:spPr bwMode="auto">
              <a:xfrm>
                <a:off x="4648" y="1217"/>
                <a:ext cx="46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offset</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a:p>
                <a:pPr marL="0" marR="0" lvl="0" indent="0" algn="ctr"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=185</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50" name="Text Box 35"/>
              <p:cNvSpPr txBox="1">
                <a:spLocks noChangeArrowheads="1"/>
              </p:cNvSpPr>
              <p:nvPr/>
            </p:nvSpPr>
            <p:spPr bwMode="auto">
              <a:xfrm>
                <a:off x="4017" y="1217"/>
                <a:ext cx="596"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fragflag</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a:p>
                <a:pPr marL="0" marR="0" lvl="0" indent="0" algn="ctr"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=1</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51" name="Text Box 36"/>
              <p:cNvSpPr txBox="1">
                <a:spLocks noChangeArrowheads="1"/>
              </p:cNvSpPr>
              <p:nvPr/>
            </p:nvSpPr>
            <p:spPr bwMode="auto">
              <a:xfrm>
                <a:off x="3230" y="1205"/>
                <a:ext cx="520"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length</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a:p>
                <a:pPr marL="0" marR="0" lvl="0" indent="0"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=1500</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52" name="Line 37"/>
              <p:cNvSpPr>
                <a:spLocks noChangeShapeType="1"/>
              </p:cNvSpPr>
              <p:nvPr/>
            </p:nvSpPr>
            <p:spPr bwMode="auto">
              <a:xfrm>
                <a:off x="3246" y="1242"/>
                <a:ext cx="0" cy="342"/>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53" name="Line 38"/>
              <p:cNvSpPr>
                <a:spLocks noChangeShapeType="1"/>
              </p:cNvSpPr>
              <p:nvPr/>
            </p:nvSpPr>
            <p:spPr bwMode="auto">
              <a:xfrm>
                <a:off x="3750" y="1242"/>
                <a:ext cx="0" cy="342"/>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54" name="Line 39"/>
              <p:cNvSpPr>
                <a:spLocks noChangeShapeType="1"/>
              </p:cNvSpPr>
              <p:nvPr/>
            </p:nvSpPr>
            <p:spPr bwMode="auto">
              <a:xfrm>
                <a:off x="4020" y="1254"/>
                <a:ext cx="0" cy="342"/>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55" name="Line 40"/>
              <p:cNvSpPr>
                <a:spLocks noChangeShapeType="1"/>
              </p:cNvSpPr>
              <p:nvPr/>
            </p:nvSpPr>
            <p:spPr bwMode="auto">
              <a:xfrm>
                <a:off x="4638" y="1242"/>
                <a:ext cx="0" cy="342"/>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56" name="Line 41"/>
              <p:cNvSpPr>
                <a:spLocks noChangeShapeType="1"/>
              </p:cNvSpPr>
              <p:nvPr/>
            </p:nvSpPr>
            <p:spPr bwMode="auto">
              <a:xfrm>
                <a:off x="5112" y="1242"/>
                <a:ext cx="0" cy="342"/>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57" name="Rectangle 42"/>
              <p:cNvSpPr>
                <a:spLocks noChangeArrowheads="1"/>
              </p:cNvSpPr>
              <p:nvPr/>
            </p:nvSpPr>
            <p:spPr bwMode="auto">
              <a:xfrm>
                <a:off x="5232" y="1235"/>
                <a:ext cx="138" cy="35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grpSp>
          <p:nvGrpSpPr>
            <p:cNvPr id="329" name="Group 43"/>
            <p:cNvGrpSpPr/>
            <p:nvPr/>
          </p:nvGrpSpPr>
          <p:grpSpPr bwMode="auto">
            <a:xfrm>
              <a:off x="2607" y="3092"/>
              <a:ext cx="2634" cy="449"/>
              <a:chOff x="3006" y="1205"/>
              <a:chExt cx="2634" cy="449"/>
            </a:xfrm>
          </p:grpSpPr>
          <p:sp>
            <p:nvSpPr>
              <p:cNvPr id="335" name="Rectangle 45"/>
              <p:cNvSpPr>
                <a:spLocks noChangeArrowheads="1"/>
              </p:cNvSpPr>
              <p:nvPr/>
            </p:nvSpPr>
            <p:spPr bwMode="auto">
              <a:xfrm>
                <a:off x="3006" y="1242"/>
                <a:ext cx="2634" cy="342"/>
              </a:xfrm>
              <a:prstGeom prst="rect">
                <a:avLst/>
              </a:prstGeom>
              <a:solidFill>
                <a:srgbClr val="FFFFFF"/>
              </a:solidFill>
              <a:ln w="19050">
                <a:solidFill>
                  <a:srgbClr val="000000"/>
                </a:solidFill>
                <a:miter lim="800000"/>
              </a:ln>
              <a:effectLst>
                <a:outerShdw blurRad="508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36" name="Text Box 46"/>
              <p:cNvSpPr txBox="1">
                <a:spLocks noChangeArrowheads="1"/>
              </p:cNvSpPr>
              <p:nvPr/>
            </p:nvSpPr>
            <p:spPr bwMode="auto">
              <a:xfrm>
                <a:off x="3734" y="1205"/>
                <a:ext cx="272"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ID</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a:p>
                <a:pPr marL="0" marR="0" lvl="0" indent="0"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=x</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37" name="Text Box 47"/>
              <p:cNvSpPr txBox="1">
                <a:spLocks noChangeArrowheads="1"/>
              </p:cNvSpPr>
              <p:nvPr/>
            </p:nvSpPr>
            <p:spPr bwMode="auto">
              <a:xfrm>
                <a:off x="4648" y="1217"/>
                <a:ext cx="46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offset</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a:p>
                <a:pPr marL="0" marR="0" lvl="0" indent="0" algn="ctr"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=370</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38" name="Text Box 48"/>
              <p:cNvSpPr txBox="1">
                <a:spLocks noChangeArrowheads="1"/>
              </p:cNvSpPr>
              <p:nvPr/>
            </p:nvSpPr>
            <p:spPr bwMode="auto">
              <a:xfrm>
                <a:off x="4017" y="1217"/>
                <a:ext cx="596"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fragflag</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a:p>
                <a:pPr marL="0" marR="0" lvl="0" indent="0" algn="ctr"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=0</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39" name="Text Box 49"/>
              <p:cNvSpPr txBox="1">
                <a:spLocks noChangeArrowheads="1"/>
              </p:cNvSpPr>
              <p:nvPr/>
            </p:nvSpPr>
            <p:spPr bwMode="auto">
              <a:xfrm>
                <a:off x="3230" y="1205"/>
                <a:ext cx="520"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length</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a:p>
                <a:pPr marL="0" marR="0" lvl="0" indent="0"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=1040</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40" name="Line 50"/>
              <p:cNvSpPr>
                <a:spLocks noChangeShapeType="1"/>
              </p:cNvSpPr>
              <p:nvPr/>
            </p:nvSpPr>
            <p:spPr bwMode="auto">
              <a:xfrm>
                <a:off x="3246" y="1242"/>
                <a:ext cx="0" cy="342"/>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41" name="Line 51"/>
              <p:cNvSpPr>
                <a:spLocks noChangeShapeType="1"/>
              </p:cNvSpPr>
              <p:nvPr/>
            </p:nvSpPr>
            <p:spPr bwMode="auto">
              <a:xfrm>
                <a:off x="3750" y="1242"/>
                <a:ext cx="0" cy="342"/>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42" name="Line 52"/>
              <p:cNvSpPr>
                <a:spLocks noChangeShapeType="1"/>
              </p:cNvSpPr>
              <p:nvPr/>
            </p:nvSpPr>
            <p:spPr bwMode="auto">
              <a:xfrm>
                <a:off x="4020" y="1254"/>
                <a:ext cx="0" cy="342"/>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43" name="Line 53"/>
              <p:cNvSpPr>
                <a:spLocks noChangeShapeType="1"/>
              </p:cNvSpPr>
              <p:nvPr/>
            </p:nvSpPr>
            <p:spPr bwMode="auto">
              <a:xfrm>
                <a:off x="4638" y="1242"/>
                <a:ext cx="0" cy="342"/>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44" name="Line 54"/>
              <p:cNvSpPr>
                <a:spLocks noChangeShapeType="1"/>
              </p:cNvSpPr>
              <p:nvPr/>
            </p:nvSpPr>
            <p:spPr bwMode="auto">
              <a:xfrm>
                <a:off x="5112" y="1242"/>
                <a:ext cx="0" cy="342"/>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45" name="Rectangle 55"/>
              <p:cNvSpPr>
                <a:spLocks noChangeArrowheads="1"/>
              </p:cNvSpPr>
              <p:nvPr/>
            </p:nvSpPr>
            <p:spPr bwMode="auto">
              <a:xfrm>
                <a:off x="5224" y="1235"/>
                <a:ext cx="146" cy="41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grpSp>
        <p:sp>
          <p:nvSpPr>
            <p:cNvPr id="330" name="Freeform 56"/>
            <p:cNvSpPr/>
            <p:nvPr/>
          </p:nvSpPr>
          <p:spPr bwMode="auto">
            <a:xfrm>
              <a:off x="2337" y="1443"/>
              <a:ext cx="210" cy="1362"/>
            </a:xfrm>
            <a:custGeom>
              <a:avLst/>
              <a:gdLst>
                <a:gd name="T0" fmla="*/ 0 w 210"/>
                <a:gd name="T1" fmla="*/ 0 h 1362"/>
                <a:gd name="T2" fmla="*/ 0 w 210"/>
                <a:gd name="T3" fmla="*/ 1362 h 1362"/>
                <a:gd name="T4" fmla="*/ 210 w 210"/>
                <a:gd name="T5" fmla="*/ 858 h 1362"/>
                <a:gd name="T6" fmla="*/ 0 60000 65536"/>
                <a:gd name="T7" fmla="*/ 0 60000 65536"/>
                <a:gd name="T8" fmla="*/ 0 60000 65536"/>
                <a:gd name="T9" fmla="*/ 0 w 210"/>
                <a:gd name="T10" fmla="*/ 0 h 1362"/>
                <a:gd name="T11" fmla="*/ 210 w 210"/>
                <a:gd name="T12" fmla="*/ 1362 h 1362"/>
              </a:gdLst>
              <a:ahLst/>
              <a:cxnLst>
                <a:cxn ang="T6">
                  <a:pos x="T0" y="T1"/>
                </a:cxn>
                <a:cxn ang="T7">
                  <a:pos x="T2" y="T3"/>
                </a:cxn>
                <a:cxn ang="T8">
                  <a:pos x="T4" y="T5"/>
                </a:cxn>
              </a:cxnLst>
              <a:rect l="T9" t="T10" r="T11" b="T12"/>
              <a:pathLst>
                <a:path w="210" h="1362">
                  <a:moveTo>
                    <a:pt x="0" y="0"/>
                  </a:moveTo>
                  <a:lnTo>
                    <a:pt x="0" y="1362"/>
                  </a:lnTo>
                  <a:lnTo>
                    <a:pt x="210" y="858"/>
                  </a:lnTo>
                </a:path>
              </a:pathLst>
            </a:custGeom>
            <a:noFill/>
            <a:ln w="19050" cap="flat" cmpd="sng">
              <a:solidFill>
                <a:srgbClr val="CC0000"/>
              </a:solidFill>
              <a:prstDash val="solid"/>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31" name="Line 57"/>
            <p:cNvSpPr>
              <a:spLocks noChangeShapeType="1"/>
            </p:cNvSpPr>
            <p:nvPr/>
          </p:nvSpPr>
          <p:spPr bwMode="auto">
            <a:xfrm>
              <a:off x="2337" y="2787"/>
              <a:ext cx="228" cy="0"/>
            </a:xfrm>
            <a:prstGeom prst="line">
              <a:avLst/>
            </a:prstGeom>
            <a:noFill/>
            <a:ln w="19050">
              <a:solidFill>
                <a:srgbClr val="CC0000"/>
              </a:solidFill>
              <a:rou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32" name="Line 58"/>
            <p:cNvSpPr>
              <a:spLocks noChangeShapeType="1"/>
            </p:cNvSpPr>
            <p:nvPr/>
          </p:nvSpPr>
          <p:spPr bwMode="auto">
            <a:xfrm>
              <a:off x="2343" y="2793"/>
              <a:ext cx="210" cy="498"/>
            </a:xfrm>
            <a:prstGeom prst="line">
              <a:avLst/>
            </a:prstGeom>
            <a:noFill/>
            <a:ln w="19050">
              <a:solidFill>
                <a:srgbClr val="CC0000"/>
              </a:solidFill>
              <a:roun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33" name="Text Box 59"/>
            <p:cNvSpPr txBox="1">
              <a:spLocks noChangeArrowheads="1"/>
            </p:cNvSpPr>
            <p:nvPr/>
          </p:nvSpPr>
          <p:spPr bwMode="auto">
            <a:xfrm>
              <a:off x="2321" y="1490"/>
              <a:ext cx="198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r>
                <a:rPr kumimoji="0" lang="en-US" altLang="en-US" sz="1800" b="0" i="1" u="none" strike="noStrike" kern="0" cap="none" spc="0" normalizeH="0" baseline="0" noProof="0">
                  <a:ln>
                    <a:noFill/>
                  </a:ln>
                  <a:solidFill>
                    <a:srgbClr val="CC0000"/>
                  </a:solidFill>
                  <a:effectLst/>
                  <a:uLnTx/>
                  <a:uFillTx/>
                  <a:latin typeface="Arial" panose="020B0604020202020204" pitchFamily="34" charset="0"/>
                  <a:ea typeface="MS PGothic" panose="020B0600070205080204" pitchFamily="34" charset="-128"/>
                </a:rPr>
                <a:t>one large datagram becomes</a:t>
              </a:r>
              <a:endParaRPr kumimoji="0" lang="en-US" altLang="en-US" sz="1800" b="0" i="1" u="none" strike="noStrike" kern="0" cap="none" spc="0" normalizeH="0" baseline="0" noProof="0">
                <a:ln>
                  <a:noFill/>
                </a:ln>
                <a:solidFill>
                  <a:srgbClr val="CC0000"/>
                </a:solidFill>
                <a:effectLst/>
                <a:uLnTx/>
                <a:uFillTx/>
                <a:latin typeface="Arial" panose="020B0604020202020204" pitchFamily="34" charset="0"/>
                <a:ea typeface="MS PGothic" panose="020B0600070205080204" pitchFamily="34" charset="-128"/>
              </a:endParaRPr>
            </a:p>
            <a:p>
              <a:pPr marL="0" marR="0" lvl="0" indent="0" defTabSz="914400" eaLnBrk="0" fontAlgn="base" latinLnBrk="0" hangingPunct="0">
                <a:lnSpc>
                  <a:spcPct val="100000"/>
                </a:lnSpc>
                <a:spcBef>
                  <a:spcPct val="0"/>
                </a:spcBef>
                <a:spcAft>
                  <a:spcPct val="0"/>
                </a:spcAft>
                <a:buClrTx/>
                <a:buSzTx/>
                <a:buFontTx/>
                <a:buNone/>
                <a:defRPr/>
              </a:pPr>
              <a:r>
                <a:rPr kumimoji="0" lang="en-US" altLang="en-US" sz="1800" b="0" i="1" u="none" strike="noStrike" kern="0" cap="none" spc="0" normalizeH="0" baseline="0" noProof="0">
                  <a:ln>
                    <a:noFill/>
                  </a:ln>
                  <a:solidFill>
                    <a:srgbClr val="CC0000"/>
                  </a:solidFill>
                  <a:effectLst/>
                  <a:uLnTx/>
                  <a:uFillTx/>
                  <a:latin typeface="Arial" panose="020B0604020202020204" pitchFamily="34" charset="0"/>
                  <a:ea typeface="MS PGothic" panose="020B0600070205080204" pitchFamily="34" charset="-128"/>
                </a:rPr>
                <a:t>several smaller datagrams</a:t>
              </a:r>
              <a:endParaRPr kumimoji="0" lang="en-US" altLang="en-US" sz="1800" b="0" i="1" u="none" strike="noStrike" kern="0" cap="none" spc="0" normalizeH="0" baseline="0" noProof="0">
                <a:ln>
                  <a:noFill/>
                </a:ln>
                <a:solidFill>
                  <a:srgbClr val="CC0000"/>
                </a:solidFill>
                <a:effectLst/>
                <a:uLnTx/>
                <a:uFillTx/>
                <a:latin typeface="Arial" panose="020B0604020202020204" pitchFamily="34" charset="0"/>
                <a:ea typeface="MS PGothic" panose="020B0600070205080204" pitchFamily="34" charset="-128"/>
              </a:endParaRPr>
            </a:p>
          </p:txBody>
        </p:sp>
      </p:grpSp>
      <p:sp>
        <p:nvSpPr>
          <p:cNvPr id="370" name="Rectangle 60"/>
          <p:cNvSpPr>
            <a:spLocks noChangeArrowheads="1"/>
          </p:cNvSpPr>
          <p:nvPr/>
        </p:nvSpPr>
        <p:spPr bwMode="auto">
          <a:xfrm>
            <a:off x="734518" y="1472029"/>
            <a:ext cx="3806877" cy="1677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0" fontAlgn="base" hangingPunct="0">
              <a:lnSpc>
                <a:spcPct val="85000"/>
              </a:lnSpc>
              <a:spcBef>
                <a:spcPct val="20000"/>
              </a:spcBef>
              <a:spcAft>
                <a:spcPct val="0"/>
              </a:spcAft>
              <a:buClr>
                <a:srgbClr val="000099"/>
              </a:buClr>
              <a:buSzPct val="65000"/>
              <a:buFont typeface="Wingdings" panose="05000000000000000000" pitchFamily="2" charset="2"/>
              <a:buNone/>
            </a:pPr>
            <a:r>
              <a:rPr lang="en-US" altLang="en-US" sz="3200" dirty="0">
                <a:solidFill>
                  <a:srgbClr val="0000A3"/>
                </a:solidFill>
                <a:latin typeface="+mn-lt"/>
              </a:rPr>
              <a:t>example:</a:t>
            </a:r>
            <a:endParaRPr lang="en-US" altLang="en-US" sz="3200" dirty="0">
              <a:solidFill>
                <a:srgbClr val="0000A3"/>
              </a:solidFill>
              <a:latin typeface="+mn-lt"/>
            </a:endParaRPr>
          </a:p>
          <a:p>
            <a:pPr marL="403225" indent="-284480" eaLnBrk="0" fontAlgn="base" hangingPunct="0">
              <a:lnSpc>
                <a:spcPct val="85000"/>
              </a:lnSpc>
              <a:spcBef>
                <a:spcPct val="20000"/>
              </a:spcBef>
              <a:spcAft>
                <a:spcPct val="0"/>
              </a:spcAft>
              <a:buClr>
                <a:srgbClr val="000099"/>
              </a:buClr>
              <a:buSzPct val="100000"/>
              <a:buFont typeface="Wingdings" panose="05000000000000000000" pitchFamily="2" charset="2"/>
              <a:buChar char="§"/>
            </a:pPr>
            <a:r>
              <a:rPr lang="en-US" altLang="en-US" dirty="0">
                <a:solidFill>
                  <a:srgbClr val="000000"/>
                </a:solidFill>
                <a:latin typeface="+mn-lt"/>
              </a:rPr>
              <a:t>4000 byte datagram</a:t>
            </a:r>
            <a:endParaRPr lang="en-US" altLang="en-US" dirty="0">
              <a:solidFill>
                <a:srgbClr val="000000"/>
              </a:solidFill>
              <a:latin typeface="+mn-lt"/>
            </a:endParaRPr>
          </a:p>
          <a:p>
            <a:pPr marL="403225" indent="-284480" eaLnBrk="0" fontAlgn="base" hangingPunct="0">
              <a:lnSpc>
                <a:spcPct val="85000"/>
              </a:lnSpc>
              <a:spcBef>
                <a:spcPct val="20000"/>
              </a:spcBef>
              <a:spcAft>
                <a:spcPct val="0"/>
              </a:spcAft>
              <a:buClr>
                <a:srgbClr val="000099"/>
              </a:buClr>
              <a:buSzPct val="100000"/>
              <a:buFont typeface="Wingdings" panose="05000000000000000000" pitchFamily="2" charset="2"/>
              <a:buChar char="§"/>
            </a:pPr>
            <a:r>
              <a:rPr lang="en-US" altLang="en-US" dirty="0">
                <a:solidFill>
                  <a:srgbClr val="000000"/>
                </a:solidFill>
                <a:latin typeface="+mn-lt"/>
              </a:rPr>
              <a:t>MTU = 1500 bytes</a:t>
            </a:r>
            <a:endParaRPr lang="en-US" altLang="en-US" dirty="0">
              <a:solidFill>
                <a:srgbClr val="000000"/>
              </a:solidFill>
              <a:latin typeface="+mn-lt"/>
            </a:endParaRPr>
          </a:p>
          <a:p>
            <a:pPr eaLnBrk="0" fontAlgn="base" hangingPunct="0">
              <a:lnSpc>
                <a:spcPct val="85000"/>
              </a:lnSpc>
              <a:spcBef>
                <a:spcPct val="20000"/>
              </a:spcBef>
              <a:spcAft>
                <a:spcPct val="0"/>
              </a:spcAft>
              <a:buClr>
                <a:srgbClr val="000099"/>
              </a:buClr>
              <a:buSzPct val="65000"/>
              <a:buFont typeface="Wingdings" panose="05000000000000000000" pitchFamily="2" charset="2"/>
              <a:buChar char="v"/>
            </a:pPr>
            <a:endParaRPr lang="en-US" altLang="en-US" sz="2000" dirty="0">
              <a:solidFill>
                <a:srgbClr val="000000"/>
              </a:solidFill>
              <a:latin typeface="Gill Sans MT" panose="020B0502020104020203" pitchFamily="34" charset="77"/>
            </a:endParaRPr>
          </a:p>
        </p:txBody>
      </p:sp>
      <p:sp>
        <p:nvSpPr>
          <p:cNvPr id="371" name="Text Box 61"/>
          <p:cNvSpPr txBox="1">
            <a:spLocks noChangeArrowheads="1"/>
          </p:cNvSpPr>
          <p:nvPr/>
        </p:nvSpPr>
        <p:spPr bwMode="auto">
          <a:xfrm>
            <a:off x="2437073" y="3238500"/>
            <a:ext cx="16065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1480 bytes in </a:t>
            </a:r>
            <a:b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b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data field</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72" name="Text Box 63"/>
          <p:cNvSpPr txBox="1">
            <a:spLocks noChangeArrowheads="1"/>
          </p:cNvSpPr>
          <p:nvPr/>
        </p:nvSpPr>
        <p:spPr bwMode="auto">
          <a:xfrm>
            <a:off x="2899035" y="4071938"/>
            <a:ext cx="9461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offset =</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a:p>
            <a:pPr marL="0" marR="0" lvl="0" indent="0" defTabSz="91440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rPr>
              <a:t>1480/8 </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73" name="Line 68"/>
          <p:cNvSpPr>
            <a:spLocks noChangeShapeType="1"/>
          </p:cNvSpPr>
          <p:nvPr/>
        </p:nvSpPr>
        <p:spPr bwMode="auto">
          <a:xfrm>
            <a:off x="3380048" y="3590925"/>
            <a:ext cx="2619375"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374" name="Line 69"/>
          <p:cNvSpPr>
            <a:spLocks noChangeShapeType="1"/>
          </p:cNvSpPr>
          <p:nvPr/>
        </p:nvSpPr>
        <p:spPr bwMode="auto">
          <a:xfrm flipH="1">
            <a:off x="3713423" y="4394200"/>
            <a:ext cx="4672012"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86"/>
                                        </p:tgtEl>
                                        <p:attrNameLst>
                                          <p:attrName>style.visibility</p:attrName>
                                        </p:attrNameLst>
                                      </p:cBhvr>
                                      <p:to>
                                        <p:strVal val="visible"/>
                                      </p:to>
                                    </p:set>
                                    <p:animEffect transition="in" filter="wipe(up)">
                                      <p:cBhvr>
                                        <p:cTn id="7" dur="1000"/>
                                        <p:tgtEl>
                                          <p:spTgt spid="28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71"/>
                                        </p:tgtEl>
                                        <p:attrNameLst>
                                          <p:attrName>style.visibility</p:attrName>
                                        </p:attrNameLst>
                                      </p:cBhvr>
                                      <p:to>
                                        <p:strVal val="visible"/>
                                      </p:to>
                                    </p:set>
                                    <p:animEffect transition="in" filter="dissolve">
                                      <p:cBhvr>
                                        <p:cTn id="12" dur="500"/>
                                        <p:tgtEl>
                                          <p:spTgt spid="371"/>
                                        </p:tgtEl>
                                      </p:cBhvr>
                                    </p:animEffect>
                                  </p:childTnLst>
                                </p:cTn>
                              </p:par>
                              <p:par>
                                <p:cTn id="13" presetID="9" presetClass="entr" presetSubtype="0" fill="hold" nodeType="withEffect">
                                  <p:stCondLst>
                                    <p:cond delay="0"/>
                                  </p:stCondLst>
                                  <p:childTnLst>
                                    <p:set>
                                      <p:cBhvr>
                                        <p:cTn id="14" dur="1" fill="hold">
                                          <p:stCondLst>
                                            <p:cond delay="0"/>
                                          </p:stCondLst>
                                        </p:cTn>
                                        <p:tgtEl>
                                          <p:spTgt spid="373"/>
                                        </p:tgtEl>
                                        <p:attrNameLst>
                                          <p:attrName>style.visibility</p:attrName>
                                        </p:attrNameLst>
                                      </p:cBhvr>
                                      <p:to>
                                        <p:strVal val="visible"/>
                                      </p:to>
                                    </p:set>
                                    <p:animEffect transition="in" filter="dissolve">
                                      <p:cBhvr>
                                        <p:cTn id="15" dur="500"/>
                                        <p:tgtEl>
                                          <p:spTgt spid="373"/>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372"/>
                                        </p:tgtEl>
                                        <p:attrNameLst>
                                          <p:attrName>style.visibility</p:attrName>
                                        </p:attrNameLst>
                                      </p:cBhvr>
                                      <p:to>
                                        <p:strVal val="visible"/>
                                      </p:to>
                                    </p:set>
                                    <p:animEffect transition="in" filter="dissolve">
                                      <p:cBhvr>
                                        <p:cTn id="20" dur="500"/>
                                        <p:tgtEl>
                                          <p:spTgt spid="372"/>
                                        </p:tgtEl>
                                      </p:cBhvr>
                                    </p:animEffect>
                                  </p:childTnLst>
                                </p:cTn>
                              </p:par>
                              <p:par>
                                <p:cTn id="21" presetID="9" presetClass="entr" presetSubtype="0" fill="hold" nodeType="withEffect">
                                  <p:stCondLst>
                                    <p:cond delay="0"/>
                                  </p:stCondLst>
                                  <p:childTnLst>
                                    <p:set>
                                      <p:cBhvr>
                                        <p:cTn id="22" dur="1" fill="hold">
                                          <p:stCondLst>
                                            <p:cond delay="0"/>
                                          </p:stCondLst>
                                        </p:cTn>
                                        <p:tgtEl>
                                          <p:spTgt spid="374"/>
                                        </p:tgtEl>
                                        <p:attrNameLst>
                                          <p:attrName>style.visibility</p:attrName>
                                        </p:attrNameLst>
                                      </p:cBhvr>
                                      <p:to>
                                        <p:strVal val="visible"/>
                                      </p:to>
                                    </p:set>
                                    <p:animEffect transition="in" filter="dissolve">
                                      <p:cBhvr>
                                        <p:cTn id="23" dur="500"/>
                                        <p:tgtEl>
                                          <p:spTgt spid="3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1" grpId="0"/>
      <p:bldP spid="372" grpId="0"/>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48259" y="236193"/>
            <a:ext cx="10515600" cy="894622"/>
          </a:xfrm>
        </p:spPr>
        <p:txBody>
          <a:bodyPr/>
          <a:lstStyle/>
          <a:p>
            <a:r>
              <a:rPr lang="en-US" dirty="0"/>
              <a:t>DHCP: Wireshark output </a:t>
            </a:r>
            <a:r>
              <a:rPr lang="en-US" sz="4000" dirty="0"/>
              <a:t>(home LAN)</a:t>
            </a:r>
            <a:endParaRPr lang="en-US" dirty="0"/>
          </a:p>
        </p:txBody>
      </p:sp>
      <p:sp>
        <p:nvSpPr>
          <p:cNvPr id="4" name="Slide Number Placeholder 3"/>
          <p:cNvSpPr>
            <a:spLocks noGrp="1"/>
          </p:cNvSpPr>
          <p:nvPr>
            <p:ph type="sldNum" sz="quarter" idx="4"/>
          </p:nvPr>
        </p:nvSpPr>
        <p:spPr>
          <a:xfrm>
            <a:off x="9219616" y="6499361"/>
            <a:ext cx="2743200" cy="365125"/>
          </a:xfrm>
        </p:spPr>
        <p:txBody>
          <a:bodyPr/>
          <a:lstStyle/>
          <a:p>
            <a:r>
              <a:rPr lang="en-US" dirty="0"/>
              <a:t>Network Layer: 4-</a:t>
            </a:r>
            <a:fld id="{C4204591-24BD-A542-B9D5-F8D8A88D2FEE}" type="slidenum">
              <a:rPr lang="en-US" smtClean="0"/>
            </a:fld>
            <a:endParaRPr lang="en-US" dirty="0"/>
          </a:p>
        </p:txBody>
      </p:sp>
      <p:sp>
        <p:nvSpPr>
          <p:cNvPr id="62" name="Text Box 4"/>
          <p:cNvSpPr txBox="1">
            <a:spLocks noChangeArrowheads="1"/>
          </p:cNvSpPr>
          <p:nvPr/>
        </p:nvSpPr>
        <p:spPr bwMode="auto">
          <a:xfrm>
            <a:off x="6509140" y="1334125"/>
            <a:ext cx="5682860" cy="5272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nSpc>
                <a:spcPct val="90000"/>
              </a:lnSpc>
            </a:pPr>
            <a:r>
              <a:rPr lang="en-US" altLang="en-US" sz="1400" dirty="0"/>
              <a:t>Message type: </a:t>
            </a:r>
            <a:r>
              <a:rPr lang="en-US" altLang="en-US" sz="1400" b="1" dirty="0">
                <a:solidFill>
                  <a:srgbClr val="FF0000"/>
                </a:solidFill>
              </a:rPr>
              <a:t>Boot Reply (2)</a:t>
            </a:r>
            <a:endParaRPr lang="en-US" altLang="en-US" sz="1400" b="1" dirty="0">
              <a:solidFill>
                <a:srgbClr val="FF0000"/>
              </a:solidFill>
            </a:endParaRPr>
          </a:p>
          <a:p>
            <a:pPr>
              <a:lnSpc>
                <a:spcPct val="90000"/>
              </a:lnSpc>
            </a:pPr>
            <a:r>
              <a:rPr lang="en-US" altLang="en-US" sz="1400" dirty="0"/>
              <a:t>Hardware type: Ethernet</a:t>
            </a:r>
            <a:endParaRPr lang="en-US" altLang="en-US" sz="1400" dirty="0"/>
          </a:p>
          <a:p>
            <a:pPr>
              <a:lnSpc>
                <a:spcPct val="90000"/>
              </a:lnSpc>
            </a:pPr>
            <a:r>
              <a:rPr lang="en-US" altLang="en-US" sz="1400" dirty="0"/>
              <a:t>Hardware address length: 6</a:t>
            </a:r>
            <a:endParaRPr lang="en-US" altLang="en-US" sz="1400" dirty="0"/>
          </a:p>
          <a:p>
            <a:pPr>
              <a:lnSpc>
                <a:spcPct val="90000"/>
              </a:lnSpc>
            </a:pPr>
            <a:r>
              <a:rPr lang="en-US" altLang="en-US" sz="1400" dirty="0"/>
              <a:t>Hops: 0</a:t>
            </a:r>
            <a:endParaRPr lang="en-US" altLang="en-US" sz="1400" dirty="0"/>
          </a:p>
          <a:p>
            <a:pPr>
              <a:lnSpc>
                <a:spcPct val="90000"/>
              </a:lnSpc>
            </a:pPr>
            <a:r>
              <a:rPr lang="en-US" altLang="en-US" sz="1400" b="1" dirty="0">
                <a:solidFill>
                  <a:srgbClr val="FF0000"/>
                </a:solidFill>
              </a:rPr>
              <a:t>Transaction ID: 0x6b3a11b7</a:t>
            </a:r>
            <a:endParaRPr lang="en-US" altLang="en-US" sz="1400" b="1" dirty="0">
              <a:solidFill>
                <a:srgbClr val="FF0000"/>
              </a:solidFill>
            </a:endParaRPr>
          </a:p>
          <a:p>
            <a:pPr>
              <a:lnSpc>
                <a:spcPct val="90000"/>
              </a:lnSpc>
            </a:pPr>
            <a:r>
              <a:rPr lang="en-US" altLang="en-US" sz="1400" dirty="0"/>
              <a:t>Seconds elapsed: 0</a:t>
            </a:r>
            <a:endParaRPr lang="en-US" altLang="en-US" sz="1400" dirty="0"/>
          </a:p>
          <a:p>
            <a:pPr>
              <a:lnSpc>
                <a:spcPct val="90000"/>
              </a:lnSpc>
            </a:pPr>
            <a:r>
              <a:rPr lang="en-US" altLang="en-US" sz="1400" dirty="0" err="1"/>
              <a:t>Bootp</a:t>
            </a:r>
            <a:r>
              <a:rPr lang="en-US" altLang="en-US" sz="1400" dirty="0"/>
              <a:t> flags: 0x0000 (Unicast)</a:t>
            </a:r>
            <a:endParaRPr lang="en-US" altLang="en-US" sz="1400" dirty="0"/>
          </a:p>
          <a:p>
            <a:pPr>
              <a:lnSpc>
                <a:spcPct val="90000"/>
              </a:lnSpc>
            </a:pPr>
            <a:r>
              <a:rPr lang="en-US" altLang="en-US" sz="1400" b="1" dirty="0">
                <a:solidFill>
                  <a:srgbClr val="FF0000"/>
                </a:solidFill>
              </a:rPr>
              <a:t>Client IP address: 192.168.1.101 (192.168.1.101)</a:t>
            </a:r>
            <a:endParaRPr lang="en-US" altLang="en-US" sz="1400" b="1" dirty="0">
              <a:solidFill>
                <a:srgbClr val="FF0000"/>
              </a:solidFill>
            </a:endParaRPr>
          </a:p>
          <a:p>
            <a:pPr>
              <a:lnSpc>
                <a:spcPct val="90000"/>
              </a:lnSpc>
            </a:pPr>
            <a:r>
              <a:rPr lang="en-US" altLang="en-US" sz="1400" dirty="0"/>
              <a:t>Your (client) IP address: 0.0.0.0 (0.0.0.0)</a:t>
            </a:r>
            <a:endParaRPr lang="en-US" altLang="en-US" sz="1400" dirty="0"/>
          </a:p>
          <a:p>
            <a:pPr>
              <a:lnSpc>
                <a:spcPct val="90000"/>
              </a:lnSpc>
            </a:pPr>
            <a:r>
              <a:rPr lang="en-US" altLang="en-US" sz="1400" b="1" dirty="0">
                <a:solidFill>
                  <a:srgbClr val="FF0000"/>
                </a:solidFill>
              </a:rPr>
              <a:t>Next server IP address: 192.168.1.1 (192.168.1.1)</a:t>
            </a:r>
            <a:endParaRPr lang="en-US" altLang="en-US" sz="1400" b="1" dirty="0">
              <a:solidFill>
                <a:srgbClr val="FF0000"/>
              </a:solidFill>
            </a:endParaRPr>
          </a:p>
          <a:p>
            <a:pPr>
              <a:lnSpc>
                <a:spcPct val="90000"/>
              </a:lnSpc>
            </a:pPr>
            <a:r>
              <a:rPr lang="en-US" altLang="en-US" sz="1400" dirty="0"/>
              <a:t>Relay agent IP address: 0.0.0.0 (0.0.0.0)</a:t>
            </a:r>
            <a:endParaRPr lang="en-US" altLang="en-US" sz="1400" dirty="0"/>
          </a:p>
          <a:p>
            <a:pPr>
              <a:lnSpc>
                <a:spcPct val="90000"/>
              </a:lnSpc>
            </a:pPr>
            <a:r>
              <a:rPr lang="en-US" altLang="en-US" sz="1400" dirty="0"/>
              <a:t>Client MAC address: Wistron_23:68:8a (00:16:d3:23:68:8a)</a:t>
            </a:r>
            <a:endParaRPr lang="en-US" altLang="en-US" sz="1400" dirty="0"/>
          </a:p>
          <a:p>
            <a:pPr>
              <a:lnSpc>
                <a:spcPct val="90000"/>
              </a:lnSpc>
            </a:pPr>
            <a:r>
              <a:rPr lang="en-US" altLang="en-US" sz="1400" dirty="0"/>
              <a:t>Server host name not given</a:t>
            </a:r>
            <a:endParaRPr lang="en-US" altLang="en-US" sz="1400" dirty="0"/>
          </a:p>
          <a:p>
            <a:pPr>
              <a:lnSpc>
                <a:spcPct val="90000"/>
              </a:lnSpc>
            </a:pPr>
            <a:r>
              <a:rPr lang="en-US" altLang="en-US" sz="1400" dirty="0"/>
              <a:t>Boot file name not given</a:t>
            </a:r>
            <a:endParaRPr lang="en-US" altLang="en-US" sz="1400" dirty="0"/>
          </a:p>
          <a:p>
            <a:pPr>
              <a:lnSpc>
                <a:spcPct val="90000"/>
              </a:lnSpc>
            </a:pPr>
            <a:r>
              <a:rPr lang="en-US" altLang="en-US" sz="1400" dirty="0"/>
              <a:t>Magic cookie: (OK)</a:t>
            </a:r>
            <a:endParaRPr lang="en-US" altLang="en-US" sz="1400" dirty="0"/>
          </a:p>
          <a:p>
            <a:pPr>
              <a:lnSpc>
                <a:spcPct val="90000"/>
              </a:lnSpc>
            </a:pPr>
            <a:r>
              <a:rPr lang="en-US" altLang="en-US" sz="1400" b="1" dirty="0">
                <a:solidFill>
                  <a:srgbClr val="FF0000"/>
                </a:solidFill>
              </a:rPr>
              <a:t>Option: (t=53,l=1) DHCP Message Type = DHCP ACK</a:t>
            </a:r>
            <a:endParaRPr lang="en-US" altLang="en-US" sz="1400" b="1" dirty="0">
              <a:solidFill>
                <a:srgbClr val="FF0000"/>
              </a:solidFill>
            </a:endParaRPr>
          </a:p>
          <a:p>
            <a:pPr>
              <a:lnSpc>
                <a:spcPct val="90000"/>
              </a:lnSpc>
            </a:pPr>
            <a:r>
              <a:rPr lang="en-US" altLang="en-US" sz="1400" b="1" dirty="0">
                <a:solidFill>
                  <a:srgbClr val="FF0000"/>
                </a:solidFill>
              </a:rPr>
              <a:t>Option: (t=54,l=4) Server Identifier = 192.168.1.1</a:t>
            </a:r>
            <a:endParaRPr lang="en-US" altLang="en-US" sz="1400" b="1" dirty="0">
              <a:solidFill>
                <a:srgbClr val="FF0000"/>
              </a:solidFill>
            </a:endParaRPr>
          </a:p>
          <a:p>
            <a:pPr>
              <a:lnSpc>
                <a:spcPct val="90000"/>
              </a:lnSpc>
            </a:pPr>
            <a:r>
              <a:rPr lang="en-US" altLang="en-US" sz="1400" b="1" dirty="0">
                <a:solidFill>
                  <a:srgbClr val="FF0000"/>
                </a:solidFill>
              </a:rPr>
              <a:t>Option: (t=1,l=4) Subnet Mask = 255.255.255.0</a:t>
            </a:r>
            <a:endParaRPr lang="en-US" altLang="en-US" sz="1400" b="1" dirty="0">
              <a:solidFill>
                <a:srgbClr val="FF0000"/>
              </a:solidFill>
            </a:endParaRPr>
          </a:p>
          <a:p>
            <a:pPr>
              <a:lnSpc>
                <a:spcPct val="90000"/>
              </a:lnSpc>
            </a:pPr>
            <a:r>
              <a:rPr lang="en-US" altLang="en-US" sz="1400" b="1" dirty="0">
                <a:solidFill>
                  <a:srgbClr val="FF0000"/>
                </a:solidFill>
              </a:rPr>
              <a:t>Option: (t=3,l=4) Router = 192.168.1.1</a:t>
            </a:r>
            <a:endParaRPr lang="en-US" altLang="en-US" sz="1400" b="1" dirty="0">
              <a:solidFill>
                <a:srgbClr val="FF0000"/>
              </a:solidFill>
            </a:endParaRPr>
          </a:p>
          <a:p>
            <a:pPr>
              <a:lnSpc>
                <a:spcPct val="90000"/>
              </a:lnSpc>
            </a:pPr>
            <a:r>
              <a:rPr lang="en-US" altLang="en-US" sz="1400" b="1" dirty="0">
                <a:solidFill>
                  <a:srgbClr val="FF0000"/>
                </a:solidFill>
              </a:rPr>
              <a:t>Option: (6) Domain Name Server</a:t>
            </a:r>
            <a:endParaRPr lang="en-US" altLang="en-US" sz="1400" b="1" dirty="0">
              <a:solidFill>
                <a:srgbClr val="FF0000"/>
              </a:solidFill>
            </a:endParaRPr>
          </a:p>
          <a:p>
            <a:pPr>
              <a:lnSpc>
                <a:spcPct val="90000"/>
              </a:lnSpc>
            </a:pPr>
            <a:r>
              <a:rPr lang="en-US" altLang="en-US" sz="1400" b="1" dirty="0">
                <a:solidFill>
                  <a:srgbClr val="FF0000"/>
                </a:solidFill>
              </a:rPr>
              <a:t>     Length: 12; Value: 445747E2445749F244574092; </a:t>
            </a:r>
            <a:endParaRPr lang="en-US" altLang="en-US" sz="1400" b="1" dirty="0">
              <a:solidFill>
                <a:srgbClr val="FF0000"/>
              </a:solidFill>
            </a:endParaRPr>
          </a:p>
          <a:p>
            <a:pPr>
              <a:lnSpc>
                <a:spcPct val="90000"/>
              </a:lnSpc>
            </a:pPr>
            <a:r>
              <a:rPr lang="en-US" altLang="en-US" sz="1400" b="1" dirty="0">
                <a:solidFill>
                  <a:srgbClr val="FF0000"/>
                </a:solidFill>
              </a:rPr>
              <a:t>      IP Address: 68.87.71.226;</a:t>
            </a:r>
            <a:endParaRPr lang="en-US" altLang="en-US" sz="1400" b="1" dirty="0">
              <a:solidFill>
                <a:srgbClr val="FF0000"/>
              </a:solidFill>
            </a:endParaRPr>
          </a:p>
          <a:p>
            <a:pPr>
              <a:lnSpc>
                <a:spcPct val="90000"/>
              </a:lnSpc>
            </a:pPr>
            <a:r>
              <a:rPr lang="en-US" altLang="en-US" sz="1400" b="1" dirty="0">
                <a:solidFill>
                  <a:srgbClr val="FF0000"/>
                </a:solidFill>
              </a:rPr>
              <a:t>      IP Address: 68.87.73.242; </a:t>
            </a:r>
            <a:endParaRPr lang="en-US" altLang="en-US" sz="1400" b="1" dirty="0">
              <a:solidFill>
                <a:srgbClr val="FF0000"/>
              </a:solidFill>
            </a:endParaRPr>
          </a:p>
          <a:p>
            <a:pPr>
              <a:lnSpc>
                <a:spcPct val="90000"/>
              </a:lnSpc>
            </a:pPr>
            <a:r>
              <a:rPr lang="en-US" altLang="en-US" sz="1400" b="1" dirty="0">
                <a:solidFill>
                  <a:srgbClr val="FF0000"/>
                </a:solidFill>
              </a:rPr>
              <a:t>      IP Address: 68.87.64.146</a:t>
            </a:r>
            <a:endParaRPr lang="en-US" altLang="en-US" sz="1400" b="1" dirty="0">
              <a:solidFill>
                <a:srgbClr val="FF0000"/>
              </a:solidFill>
            </a:endParaRPr>
          </a:p>
          <a:p>
            <a:pPr>
              <a:lnSpc>
                <a:spcPct val="90000"/>
              </a:lnSpc>
            </a:pPr>
            <a:r>
              <a:rPr lang="en-US" altLang="en-US" sz="1400" b="1" dirty="0">
                <a:solidFill>
                  <a:srgbClr val="FF0000"/>
                </a:solidFill>
              </a:rPr>
              <a:t>Option: (t=15,l=20) Domain Name = "hsd1.ma.comcast.net."</a:t>
            </a:r>
            <a:endParaRPr lang="en-US" altLang="en-US" sz="1400" b="1" dirty="0">
              <a:solidFill>
                <a:srgbClr val="FF0000"/>
              </a:solidFill>
            </a:endParaRPr>
          </a:p>
          <a:p>
            <a:pPr>
              <a:lnSpc>
                <a:spcPct val="90000"/>
              </a:lnSpc>
            </a:pPr>
            <a:endParaRPr lang="en-US" altLang="en-US" sz="1000" dirty="0"/>
          </a:p>
        </p:txBody>
      </p:sp>
      <p:sp>
        <p:nvSpPr>
          <p:cNvPr id="63" name="Text Box 7"/>
          <p:cNvSpPr txBox="1">
            <a:spLocks noChangeArrowheads="1"/>
          </p:cNvSpPr>
          <p:nvPr/>
        </p:nvSpPr>
        <p:spPr bwMode="auto">
          <a:xfrm>
            <a:off x="861699" y="1214204"/>
            <a:ext cx="5808925" cy="5521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nSpc>
                <a:spcPct val="90000"/>
              </a:lnSpc>
            </a:pPr>
            <a:r>
              <a:rPr lang="en-US" altLang="en-US" sz="1400" dirty="0"/>
              <a:t>Message type: </a:t>
            </a:r>
            <a:r>
              <a:rPr lang="en-US" altLang="en-US" sz="1400" b="1" u="sng" dirty="0">
                <a:solidFill>
                  <a:srgbClr val="FF0000"/>
                </a:solidFill>
              </a:rPr>
              <a:t>Boot Request (1)</a:t>
            </a:r>
            <a:endParaRPr lang="en-US" altLang="en-US" sz="1400" b="1" u="sng" dirty="0">
              <a:solidFill>
                <a:srgbClr val="FF0000"/>
              </a:solidFill>
            </a:endParaRPr>
          </a:p>
          <a:p>
            <a:pPr>
              <a:lnSpc>
                <a:spcPct val="90000"/>
              </a:lnSpc>
            </a:pPr>
            <a:r>
              <a:rPr lang="en-US" altLang="en-US" sz="1400" dirty="0"/>
              <a:t>Hardware type: Ethernet</a:t>
            </a:r>
            <a:endParaRPr lang="en-US" altLang="en-US" sz="1400" dirty="0"/>
          </a:p>
          <a:p>
            <a:pPr>
              <a:lnSpc>
                <a:spcPct val="90000"/>
              </a:lnSpc>
            </a:pPr>
            <a:r>
              <a:rPr lang="en-US" altLang="en-US" sz="1400" dirty="0"/>
              <a:t>Hardware address length: 6</a:t>
            </a:r>
            <a:endParaRPr lang="en-US" altLang="en-US" sz="1400" dirty="0"/>
          </a:p>
          <a:p>
            <a:pPr>
              <a:lnSpc>
                <a:spcPct val="90000"/>
              </a:lnSpc>
            </a:pPr>
            <a:r>
              <a:rPr lang="en-US" altLang="en-US" sz="1400" dirty="0"/>
              <a:t>Hops: 0</a:t>
            </a:r>
            <a:endParaRPr lang="en-US" altLang="en-US" sz="1400" dirty="0"/>
          </a:p>
          <a:p>
            <a:pPr>
              <a:lnSpc>
                <a:spcPct val="90000"/>
              </a:lnSpc>
            </a:pPr>
            <a:r>
              <a:rPr lang="en-US" altLang="en-US" sz="1400" b="1" dirty="0">
                <a:solidFill>
                  <a:srgbClr val="FF0000"/>
                </a:solidFill>
              </a:rPr>
              <a:t>Transaction ID: 0x6b3a11b7</a:t>
            </a:r>
            <a:endParaRPr lang="en-US" altLang="en-US" sz="1400" b="1" dirty="0">
              <a:solidFill>
                <a:srgbClr val="FF0000"/>
              </a:solidFill>
            </a:endParaRPr>
          </a:p>
          <a:p>
            <a:pPr>
              <a:lnSpc>
                <a:spcPct val="90000"/>
              </a:lnSpc>
            </a:pPr>
            <a:r>
              <a:rPr lang="en-US" altLang="en-US" sz="1400" dirty="0"/>
              <a:t>Seconds elapsed: 0</a:t>
            </a:r>
            <a:endParaRPr lang="en-US" altLang="en-US" sz="1400" dirty="0"/>
          </a:p>
          <a:p>
            <a:pPr>
              <a:lnSpc>
                <a:spcPct val="90000"/>
              </a:lnSpc>
            </a:pPr>
            <a:r>
              <a:rPr lang="en-US" altLang="en-US" sz="1400" dirty="0" err="1"/>
              <a:t>Bootp</a:t>
            </a:r>
            <a:r>
              <a:rPr lang="en-US" altLang="en-US" sz="1400" dirty="0"/>
              <a:t> flags: 0x0000 (Unicast)</a:t>
            </a:r>
            <a:endParaRPr lang="en-US" altLang="en-US" sz="1400" dirty="0"/>
          </a:p>
          <a:p>
            <a:pPr>
              <a:lnSpc>
                <a:spcPct val="90000"/>
              </a:lnSpc>
            </a:pPr>
            <a:r>
              <a:rPr lang="en-US" altLang="en-US" sz="1400" dirty="0"/>
              <a:t>Client IP address: 0.0.0.0 (0.0.0.0)</a:t>
            </a:r>
            <a:endParaRPr lang="en-US" altLang="en-US" sz="1400" dirty="0"/>
          </a:p>
          <a:p>
            <a:pPr>
              <a:lnSpc>
                <a:spcPct val="90000"/>
              </a:lnSpc>
            </a:pPr>
            <a:r>
              <a:rPr lang="en-US" altLang="en-US" sz="1400" dirty="0"/>
              <a:t>Your (client) IP address: 0.0.0.0 (0.0.0.0)</a:t>
            </a:r>
            <a:endParaRPr lang="en-US" altLang="en-US" sz="1400" dirty="0"/>
          </a:p>
          <a:p>
            <a:pPr>
              <a:lnSpc>
                <a:spcPct val="90000"/>
              </a:lnSpc>
            </a:pPr>
            <a:r>
              <a:rPr lang="en-US" altLang="en-US" sz="1400" dirty="0"/>
              <a:t>Next server IP address: 0.0.0.0 (0.0.0.0)</a:t>
            </a:r>
            <a:endParaRPr lang="en-US" altLang="en-US" sz="1400" dirty="0"/>
          </a:p>
          <a:p>
            <a:pPr>
              <a:lnSpc>
                <a:spcPct val="90000"/>
              </a:lnSpc>
            </a:pPr>
            <a:r>
              <a:rPr lang="en-US" altLang="en-US" sz="1400" dirty="0"/>
              <a:t>Relay agent IP address: 0.0.0.0 (0.0.0.0)</a:t>
            </a:r>
            <a:endParaRPr lang="en-US" altLang="en-US" sz="1400" dirty="0"/>
          </a:p>
          <a:p>
            <a:pPr>
              <a:lnSpc>
                <a:spcPct val="90000"/>
              </a:lnSpc>
            </a:pPr>
            <a:r>
              <a:rPr lang="en-US" altLang="en-US" sz="1400" b="1" dirty="0">
                <a:solidFill>
                  <a:srgbClr val="FF0000"/>
                </a:solidFill>
              </a:rPr>
              <a:t>Client MAC address: Wistron_23:68:8a (00:16:d3:23:68:8a)</a:t>
            </a:r>
            <a:endParaRPr lang="en-US" altLang="en-US" sz="1400" b="1" dirty="0">
              <a:solidFill>
                <a:srgbClr val="FF0000"/>
              </a:solidFill>
            </a:endParaRPr>
          </a:p>
          <a:p>
            <a:pPr>
              <a:lnSpc>
                <a:spcPct val="90000"/>
              </a:lnSpc>
            </a:pPr>
            <a:r>
              <a:rPr lang="en-US" altLang="en-US" sz="1400" dirty="0"/>
              <a:t>Server host name not given</a:t>
            </a:r>
            <a:endParaRPr lang="en-US" altLang="en-US" sz="1400" dirty="0"/>
          </a:p>
          <a:p>
            <a:pPr>
              <a:lnSpc>
                <a:spcPct val="90000"/>
              </a:lnSpc>
            </a:pPr>
            <a:r>
              <a:rPr lang="en-US" altLang="en-US" sz="1400" dirty="0"/>
              <a:t>Boot file name not given</a:t>
            </a:r>
            <a:endParaRPr lang="en-US" altLang="en-US" sz="1400" dirty="0"/>
          </a:p>
          <a:p>
            <a:pPr>
              <a:lnSpc>
                <a:spcPct val="90000"/>
              </a:lnSpc>
            </a:pPr>
            <a:r>
              <a:rPr lang="en-US" altLang="en-US" sz="1400" dirty="0"/>
              <a:t>Magic cookie: (OK)</a:t>
            </a:r>
            <a:endParaRPr lang="en-US" altLang="en-US" sz="1400" dirty="0"/>
          </a:p>
          <a:p>
            <a:pPr>
              <a:lnSpc>
                <a:spcPct val="90000"/>
              </a:lnSpc>
            </a:pPr>
            <a:r>
              <a:rPr lang="en-US" altLang="en-US" sz="1400" dirty="0"/>
              <a:t>Option: (t=53,l=1) </a:t>
            </a:r>
            <a:r>
              <a:rPr lang="en-US" altLang="en-US" sz="1400" b="1" dirty="0">
                <a:solidFill>
                  <a:srgbClr val="FF0000"/>
                </a:solidFill>
              </a:rPr>
              <a:t>DHCP Message Type = DHCP Request</a:t>
            </a:r>
            <a:endParaRPr lang="en-US" altLang="en-US" sz="1400" b="1" dirty="0">
              <a:solidFill>
                <a:srgbClr val="FF0000"/>
              </a:solidFill>
            </a:endParaRPr>
          </a:p>
          <a:p>
            <a:pPr>
              <a:lnSpc>
                <a:spcPct val="90000"/>
              </a:lnSpc>
            </a:pPr>
            <a:r>
              <a:rPr lang="en-US" altLang="en-US" sz="1400" dirty="0"/>
              <a:t>Option: (61) Client identifier</a:t>
            </a:r>
            <a:endParaRPr lang="en-US" altLang="en-US" sz="1400" dirty="0"/>
          </a:p>
          <a:p>
            <a:pPr>
              <a:lnSpc>
                <a:spcPct val="90000"/>
              </a:lnSpc>
            </a:pPr>
            <a:r>
              <a:rPr lang="en-US" altLang="en-US" sz="1400" dirty="0"/>
              <a:t>     Length: 7; Value: 010016D323688A; </a:t>
            </a:r>
            <a:endParaRPr lang="en-US" altLang="en-US" sz="1400" dirty="0"/>
          </a:p>
          <a:p>
            <a:pPr>
              <a:lnSpc>
                <a:spcPct val="90000"/>
              </a:lnSpc>
            </a:pPr>
            <a:r>
              <a:rPr lang="en-US" altLang="en-US" sz="1400" dirty="0"/>
              <a:t>     Hardware type: Ethernet</a:t>
            </a:r>
            <a:endParaRPr lang="en-US" altLang="en-US" sz="1400" dirty="0"/>
          </a:p>
          <a:p>
            <a:pPr>
              <a:lnSpc>
                <a:spcPct val="90000"/>
              </a:lnSpc>
            </a:pPr>
            <a:r>
              <a:rPr lang="en-US" altLang="en-US" sz="1400" dirty="0"/>
              <a:t>     Client MAC address: Wistron_23:68:8a (00:16:d3:23:68:8a)</a:t>
            </a:r>
            <a:endParaRPr lang="en-US" altLang="en-US" sz="1400" dirty="0"/>
          </a:p>
          <a:p>
            <a:pPr>
              <a:lnSpc>
                <a:spcPct val="90000"/>
              </a:lnSpc>
            </a:pPr>
            <a:r>
              <a:rPr lang="en-US" altLang="en-US" sz="1400" dirty="0"/>
              <a:t>Option: (t=50,l=4) Requested IP Address = 192.168.1.101</a:t>
            </a:r>
            <a:endParaRPr lang="en-US" altLang="en-US" sz="1400" dirty="0"/>
          </a:p>
          <a:p>
            <a:pPr>
              <a:lnSpc>
                <a:spcPct val="90000"/>
              </a:lnSpc>
            </a:pPr>
            <a:r>
              <a:rPr lang="en-US" altLang="en-US" sz="1400" dirty="0"/>
              <a:t>Option: (t=12,l=5) Host Name = "nomad"</a:t>
            </a:r>
            <a:endParaRPr lang="en-US" altLang="en-US" sz="1400" dirty="0"/>
          </a:p>
          <a:p>
            <a:pPr>
              <a:lnSpc>
                <a:spcPct val="90000"/>
              </a:lnSpc>
            </a:pPr>
            <a:r>
              <a:rPr lang="en-US" altLang="en-US" sz="1400" b="1" dirty="0">
                <a:solidFill>
                  <a:srgbClr val="FF0000"/>
                </a:solidFill>
              </a:rPr>
              <a:t>Option: (55) Parameter Request List</a:t>
            </a:r>
            <a:endParaRPr lang="en-US" altLang="en-US" sz="1400" b="1" dirty="0">
              <a:solidFill>
                <a:srgbClr val="FF0000"/>
              </a:solidFill>
            </a:endParaRPr>
          </a:p>
          <a:p>
            <a:pPr>
              <a:lnSpc>
                <a:spcPct val="90000"/>
              </a:lnSpc>
            </a:pPr>
            <a:r>
              <a:rPr lang="en-US" altLang="en-US" sz="1400" dirty="0"/>
              <a:t>     Length: 11; Value: 010F03062C2E2F1F21F92B</a:t>
            </a:r>
            <a:endParaRPr lang="en-US" altLang="en-US" sz="1400" dirty="0"/>
          </a:p>
          <a:p>
            <a:pPr>
              <a:lnSpc>
                <a:spcPct val="90000"/>
              </a:lnSpc>
            </a:pPr>
            <a:r>
              <a:rPr lang="en-US" altLang="en-US" sz="1400" dirty="0"/>
              <a:t>     </a:t>
            </a:r>
            <a:r>
              <a:rPr lang="en-US" altLang="en-US" sz="1400" b="1" dirty="0">
                <a:solidFill>
                  <a:srgbClr val="FF0000"/>
                </a:solidFill>
              </a:rPr>
              <a:t>1 = Subnet Mask; 15 = Domain Name</a:t>
            </a:r>
            <a:endParaRPr lang="en-US" altLang="en-US" sz="1400" b="1" dirty="0">
              <a:solidFill>
                <a:srgbClr val="FF0000"/>
              </a:solidFill>
            </a:endParaRPr>
          </a:p>
          <a:p>
            <a:pPr>
              <a:lnSpc>
                <a:spcPct val="90000"/>
              </a:lnSpc>
            </a:pPr>
            <a:r>
              <a:rPr lang="en-US" altLang="en-US" sz="1400" b="1" dirty="0">
                <a:solidFill>
                  <a:srgbClr val="FF0000"/>
                </a:solidFill>
              </a:rPr>
              <a:t>     3 = Router; 6 = Domain Name Server</a:t>
            </a:r>
            <a:endParaRPr lang="en-US" altLang="en-US" sz="1400" b="1" dirty="0">
              <a:solidFill>
                <a:srgbClr val="FF0000"/>
              </a:solidFill>
            </a:endParaRPr>
          </a:p>
          <a:p>
            <a:pPr>
              <a:lnSpc>
                <a:spcPct val="90000"/>
              </a:lnSpc>
            </a:pPr>
            <a:r>
              <a:rPr lang="en-US" altLang="en-US" sz="1400" dirty="0"/>
              <a:t>     44 = NetBIOS over TCP/IP Name Server</a:t>
            </a:r>
            <a:endParaRPr lang="en-US" altLang="en-US" sz="1400" dirty="0"/>
          </a:p>
          <a:p>
            <a:pPr>
              <a:lnSpc>
                <a:spcPct val="90000"/>
              </a:lnSpc>
            </a:pPr>
            <a:r>
              <a:rPr lang="en-US" altLang="en-US" sz="1400" dirty="0"/>
              <a:t>     ……</a:t>
            </a:r>
            <a:endParaRPr lang="en-US" altLang="en-US" sz="1200" dirty="0"/>
          </a:p>
        </p:txBody>
      </p:sp>
      <p:sp>
        <p:nvSpPr>
          <p:cNvPr id="64" name="Text Box 6"/>
          <p:cNvSpPr txBox="1">
            <a:spLocks noChangeArrowheads="1"/>
          </p:cNvSpPr>
          <p:nvPr/>
        </p:nvSpPr>
        <p:spPr bwMode="auto">
          <a:xfrm>
            <a:off x="9687941" y="1610037"/>
            <a:ext cx="96532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en-US" altLang="en-US" sz="2800" dirty="0">
                <a:solidFill>
                  <a:srgbClr val="0000A3"/>
                </a:solidFill>
              </a:rPr>
              <a:t>reply</a:t>
            </a:r>
            <a:endParaRPr lang="en-US" altLang="en-US" dirty="0">
              <a:solidFill>
                <a:srgbClr val="0000A3"/>
              </a:solidFill>
            </a:endParaRPr>
          </a:p>
        </p:txBody>
      </p:sp>
      <p:sp>
        <p:nvSpPr>
          <p:cNvPr id="65" name="Text Box 8"/>
          <p:cNvSpPr txBox="1">
            <a:spLocks noChangeArrowheads="1"/>
          </p:cNvSpPr>
          <p:nvPr/>
        </p:nvSpPr>
        <p:spPr bwMode="auto">
          <a:xfrm>
            <a:off x="3572396" y="1556166"/>
            <a:ext cx="138531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en-US" altLang="en-US" sz="2800" dirty="0">
                <a:solidFill>
                  <a:srgbClr val="0000A3"/>
                </a:solidFill>
              </a:rPr>
              <a:t>request</a:t>
            </a:r>
            <a:endParaRPr lang="en-US" altLang="en-US" sz="2800" dirty="0">
              <a:solidFill>
                <a:srgbClr val="0000A3"/>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98812"/>
            <a:ext cx="10515600" cy="894622"/>
          </a:xfrm>
        </p:spPr>
        <p:txBody>
          <a:bodyPr>
            <a:normAutofit/>
          </a:bodyPr>
          <a:lstStyle/>
          <a:p>
            <a:r>
              <a:rPr lang="en-US" sz="4800" dirty="0"/>
              <a:t>Network-layer service model</a:t>
            </a:r>
            <a:endParaRPr lang="en-US" sz="4800" dirty="0"/>
          </a:p>
        </p:txBody>
      </p:sp>
      <p:sp>
        <p:nvSpPr>
          <p:cNvPr id="9" name="Text Box 3"/>
          <p:cNvSpPr txBox="1">
            <a:spLocks noChangeArrowheads="1"/>
          </p:cNvSpPr>
          <p:nvPr/>
        </p:nvSpPr>
        <p:spPr bwMode="auto">
          <a:xfrm>
            <a:off x="549795" y="1745078"/>
            <a:ext cx="1552092" cy="3939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Network</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Architecture</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Internet</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ATM</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ATM</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Internet</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120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Internet</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S PGothic" panose="020B0600070205080204" pitchFamily="34" charset="-128"/>
              <a:cs typeface="+mn-cs"/>
            </a:endParaRPr>
          </a:p>
        </p:txBody>
      </p:sp>
      <p:sp>
        <p:nvSpPr>
          <p:cNvPr id="10" name="Text Box 4"/>
          <p:cNvSpPr txBox="1">
            <a:spLocks noChangeArrowheads="1"/>
          </p:cNvSpPr>
          <p:nvPr/>
        </p:nvSpPr>
        <p:spPr bwMode="auto">
          <a:xfrm>
            <a:off x="2453424" y="1760576"/>
            <a:ext cx="2645518" cy="39138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Service</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Model</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best effort</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Constant Bit Rate</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Available Bit Rate</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MS PGothic" panose="020B0600070205080204" pitchFamily="34" charset="-128"/>
                <a:cs typeface="+mn-cs"/>
              </a:rPr>
              <a:t>Intserv</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 Guaranteed</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(RFC 1633</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1000"/>
              </a:spcBef>
              <a:spcAft>
                <a:spcPts val="0"/>
              </a:spcAft>
              <a:buClrTx/>
              <a:buSzTx/>
              <a:buFontTx/>
              <a:buNone/>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MS PGothic" panose="020B0600070205080204" pitchFamily="34" charset="-128"/>
                <a:cs typeface="+mn-cs"/>
              </a:rPr>
              <a:t>Diffserv</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  </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(RFC 2475</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 </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S PGothic" panose="020B0600070205080204" pitchFamily="34" charset="-128"/>
              <a:cs typeface="+mn-cs"/>
            </a:endParaRPr>
          </a:p>
        </p:txBody>
      </p:sp>
      <p:sp>
        <p:nvSpPr>
          <p:cNvPr id="11" name="Text Box 5"/>
          <p:cNvSpPr txBox="1">
            <a:spLocks noChangeArrowheads="1"/>
          </p:cNvSpPr>
          <p:nvPr/>
        </p:nvSpPr>
        <p:spPr bwMode="auto">
          <a:xfrm>
            <a:off x="5253925" y="2071348"/>
            <a:ext cx="2137764" cy="36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Bandwidth</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none</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Constant rate</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Guaranteed min</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yes</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120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possible</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S PGothic" panose="020B0600070205080204" pitchFamily="34" charset="-128"/>
              <a:cs typeface="+mn-cs"/>
            </a:endParaRPr>
          </a:p>
        </p:txBody>
      </p:sp>
      <p:sp>
        <p:nvSpPr>
          <p:cNvPr id="12" name="Text Box 11"/>
          <p:cNvSpPr txBox="1">
            <a:spLocks noChangeArrowheads="1"/>
          </p:cNvSpPr>
          <p:nvPr/>
        </p:nvSpPr>
        <p:spPr bwMode="auto">
          <a:xfrm>
            <a:off x="7310368" y="2071348"/>
            <a:ext cx="1112805" cy="36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Loss</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no</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yes</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no</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yes</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120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possibly</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S PGothic" panose="020B0600070205080204" pitchFamily="34" charset="-128"/>
              <a:cs typeface="+mn-cs"/>
            </a:endParaRPr>
          </a:p>
        </p:txBody>
      </p:sp>
      <p:sp>
        <p:nvSpPr>
          <p:cNvPr id="13" name="Text Box 12"/>
          <p:cNvSpPr txBox="1">
            <a:spLocks noChangeArrowheads="1"/>
          </p:cNvSpPr>
          <p:nvPr/>
        </p:nvSpPr>
        <p:spPr bwMode="auto">
          <a:xfrm>
            <a:off x="8483715" y="2080873"/>
            <a:ext cx="1112805" cy="36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Order</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no</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yes</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yes</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yes</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120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possibly</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S PGothic" panose="020B0600070205080204" pitchFamily="34" charset="-128"/>
              <a:cs typeface="+mn-cs"/>
            </a:endParaRPr>
          </a:p>
        </p:txBody>
      </p:sp>
      <p:sp>
        <p:nvSpPr>
          <p:cNvPr id="14" name="Text Box 13"/>
          <p:cNvSpPr txBox="1">
            <a:spLocks noChangeArrowheads="1"/>
          </p:cNvSpPr>
          <p:nvPr/>
        </p:nvSpPr>
        <p:spPr bwMode="auto">
          <a:xfrm>
            <a:off x="9712924" y="2080873"/>
            <a:ext cx="946221" cy="36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Timing</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no</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yes</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no</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yes</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120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no</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S PGothic" panose="020B0600070205080204" pitchFamily="34" charset="-128"/>
              <a:cs typeface="+mn-cs"/>
            </a:endParaRPr>
          </a:p>
        </p:txBody>
      </p:sp>
      <p:sp>
        <p:nvSpPr>
          <p:cNvPr id="16" name="Text Box 15"/>
          <p:cNvSpPr txBox="1">
            <a:spLocks noChangeArrowheads="1"/>
          </p:cNvSpPr>
          <p:nvPr/>
        </p:nvSpPr>
        <p:spPr bwMode="auto">
          <a:xfrm>
            <a:off x="5778457" y="1566819"/>
            <a:ext cx="456887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Qu</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MS PGothic" panose="020B0600070205080204" pitchFamily="34" charset="-128"/>
                <a:cs typeface="+mn-cs"/>
              </a:rPr>
              <a:t>ality</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 of Service (QoS) Guarantees ?</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S PGothic" panose="020B0600070205080204" pitchFamily="34" charset="-128"/>
              <a:cs typeface="+mn-cs"/>
            </a:endParaRPr>
          </a:p>
        </p:txBody>
      </p:sp>
      <p:sp>
        <p:nvSpPr>
          <p:cNvPr id="17" name="Line 16"/>
          <p:cNvSpPr>
            <a:spLocks noChangeShapeType="1"/>
          </p:cNvSpPr>
          <p:nvPr/>
        </p:nvSpPr>
        <p:spPr bwMode="auto">
          <a:xfrm flipV="1">
            <a:off x="5315919" y="2007768"/>
            <a:ext cx="5362413" cy="0"/>
          </a:xfrm>
          <a:prstGeom prst="line">
            <a:avLst/>
          </a:prstGeom>
          <a:noFill/>
          <a:ln w="28575">
            <a:solidFill>
              <a:srgbClr val="000099"/>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Line 19"/>
          <p:cNvSpPr>
            <a:spLocks noChangeShapeType="1"/>
          </p:cNvSpPr>
          <p:nvPr/>
        </p:nvSpPr>
        <p:spPr bwMode="auto">
          <a:xfrm>
            <a:off x="1070632" y="2577761"/>
            <a:ext cx="9623199" cy="0"/>
          </a:xfrm>
          <a:prstGeom prst="line">
            <a:avLst/>
          </a:prstGeom>
          <a:noFill/>
          <a:ln w="28575">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 name="Line 19"/>
          <p:cNvSpPr>
            <a:spLocks noChangeShapeType="1"/>
          </p:cNvSpPr>
          <p:nvPr/>
        </p:nvSpPr>
        <p:spPr bwMode="auto">
          <a:xfrm>
            <a:off x="1068049" y="3210609"/>
            <a:ext cx="9623199" cy="0"/>
          </a:xfrm>
          <a:prstGeom prst="line">
            <a:avLst/>
          </a:prstGeom>
          <a:noFill/>
          <a:ln w="28575">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Line 19"/>
          <p:cNvSpPr>
            <a:spLocks noChangeShapeType="1"/>
          </p:cNvSpPr>
          <p:nvPr/>
        </p:nvSpPr>
        <p:spPr bwMode="auto">
          <a:xfrm>
            <a:off x="1065466" y="3827958"/>
            <a:ext cx="9623199" cy="0"/>
          </a:xfrm>
          <a:prstGeom prst="line">
            <a:avLst/>
          </a:prstGeom>
          <a:noFill/>
          <a:ln w="28575">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Line 19"/>
          <p:cNvSpPr>
            <a:spLocks noChangeShapeType="1"/>
          </p:cNvSpPr>
          <p:nvPr/>
        </p:nvSpPr>
        <p:spPr bwMode="auto">
          <a:xfrm>
            <a:off x="1062883" y="4445307"/>
            <a:ext cx="9623199" cy="0"/>
          </a:xfrm>
          <a:prstGeom prst="line">
            <a:avLst/>
          </a:prstGeom>
          <a:noFill/>
          <a:ln w="28575">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Line 19"/>
          <p:cNvSpPr>
            <a:spLocks noChangeShapeType="1"/>
          </p:cNvSpPr>
          <p:nvPr/>
        </p:nvSpPr>
        <p:spPr bwMode="auto">
          <a:xfrm>
            <a:off x="1075798" y="5217639"/>
            <a:ext cx="9623199" cy="0"/>
          </a:xfrm>
          <a:prstGeom prst="line">
            <a:avLst/>
          </a:prstGeom>
          <a:noFill/>
          <a:ln w="28575">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98812"/>
            <a:ext cx="10515600" cy="894622"/>
          </a:xfrm>
        </p:spPr>
        <p:txBody>
          <a:bodyPr>
            <a:normAutofit/>
          </a:bodyPr>
          <a:lstStyle/>
          <a:p>
            <a:r>
              <a:rPr lang="en-US" sz="4800" dirty="0"/>
              <a:t>Reflections on best-effort  service:</a:t>
            </a:r>
            <a:endParaRPr lang="en-US" sz="4800" dirty="0"/>
          </a:p>
        </p:txBody>
      </p:sp>
      <p:sp>
        <p:nvSpPr>
          <p:cNvPr id="3" name="Content Placeholder 2"/>
          <p:cNvSpPr>
            <a:spLocks noGrp="1"/>
          </p:cNvSpPr>
          <p:nvPr>
            <p:ph sz="half" idx="1"/>
          </p:nvPr>
        </p:nvSpPr>
        <p:spPr>
          <a:xfrm>
            <a:off x="848755" y="1399565"/>
            <a:ext cx="10836967" cy="4691268"/>
          </a:xfrm>
        </p:spPr>
        <p:txBody>
          <a:bodyPr>
            <a:normAutofit/>
          </a:bodyPr>
          <a:lstStyle/>
          <a:p>
            <a:pPr>
              <a:buFont typeface="Wingdings" panose="05000000000000000000" pitchFamily="2" charset="2"/>
              <a:buChar char="§"/>
              <a:defRPr/>
            </a:pPr>
            <a:r>
              <a:rPr lang="en-US" dirty="0">
                <a:solidFill>
                  <a:srgbClr val="0013A3"/>
                </a:solidFill>
              </a:rPr>
              <a:t>simplicity of mechanism </a:t>
            </a:r>
            <a:r>
              <a:rPr lang="en-US" dirty="0"/>
              <a:t>has allowed Internet to be widely deployed adopted</a:t>
            </a:r>
            <a:endParaRPr lang="en-US" dirty="0"/>
          </a:p>
          <a:p>
            <a:pPr>
              <a:buFont typeface="Wingdings" panose="05000000000000000000" pitchFamily="2" charset="2"/>
              <a:buChar char="§"/>
              <a:defRPr/>
            </a:pPr>
            <a:r>
              <a:rPr lang="en-US" dirty="0"/>
              <a:t>sufficient </a:t>
            </a:r>
            <a:r>
              <a:rPr lang="en-US" dirty="0">
                <a:solidFill>
                  <a:srgbClr val="0013A3"/>
                </a:solidFill>
              </a:rPr>
              <a:t>provisioning of bandwidth</a:t>
            </a:r>
            <a:r>
              <a:rPr lang="en-US" dirty="0"/>
              <a:t> allows performance of real-time applications (e.g., interactive voice, video) to be “good enough” for “most of the time”</a:t>
            </a:r>
            <a:endParaRPr lang="en-US" dirty="0"/>
          </a:p>
          <a:p>
            <a:pPr>
              <a:buFont typeface="Wingdings" panose="05000000000000000000" pitchFamily="2" charset="2"/>
              <a:buChar char="§"/>
              <a:defRPr/>
            </a:pPr>
            <a:r>
              <a:rPr lang="en-US" dirty="0">
                <a:solidFill>
                  <a:srgbClr val="0013A3"/>
                </a:solidFill>
              </a:rPr>
              <a:t>replicated, application-layer distributed services </a:t>
            </a:r>
            <a:r>
              <a:rPr lang="en-US" dirty="0"/>
              <a:t>(datacenters, content distribution networks) connecting close to clients’ networks, allow services to be provided from multiple locations</a:t>
            </a:r>
            <a:endParaRPr lang="en-US" dirty="0"/>
          </a:p>
          <a:p>
            <a:pPr>
              <a:buFont typeface="Wingdings" panose="05000000000000000000" pitchFamily="2" charset="2"/>
              <a:buChar char="§"/>
              <a:defRPr/>
            </a:pPr>
            <a:r>
              <a:rPr lang="en-US" dirty="0"/>
              <a:t>congestion control of “elastic” services helps</a:t>
            </a:r>
            <a:endParaRPr lang="en-US" dirty="0"/>
          </a:p>
          <a:p>
            <a:pPr marL="130175" indent="0">
              <a:buNone/>
            </a:pPr>
            <a:endParaRPr lang="en-US" dirty="0"/>
          </a:p>
        </p:txBody>
      </p:sp>
      <p:sp>
        <p:nvSpPr>
          <p:cNvPr id="7" name="TextBox 6"/>
          <p:cNvSpPr txBox="1"/>
          <p:nvPr/>
        </p:nvSpPr>
        <p:spPr>
          <a:xfrm flipH="1">
            <a:off x="1131375" y="5749871"/>
            <a:ext cx="10104895"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It’s hard to argue with success of best-effort service model </a:t>
            </a:r>
            <a:endPar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endParaRPr>
          </a:p>
        </p:txBody>
      </p:sp>
      <p:sp>
        <p:nvSpPr>
          <p:cNvPr id="5"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dissolve">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Network layer: “data plane” roadmap</a:t>
            </a:r>
            <a:endParaRPr lang="en-US" sz="4400" dirty="0"/>
          </a:p>
        </p:txBody>
      </p:sp>
      <p:sp>
        <p:nvSpPr>
          <p:cNvPr id="9" name="Rectangle 4"/>
          <p:cNvSpPr>
            <a:spLocks noGrp="1" noChangeArrowheads="1"/>
          </p:cNvSpPr>
          <p:nvPr>
            <p:ph sz="half" idx="2"/>
          </p:nvPr>
        </p:nvSpPr>
        <p:spPr>
          <a:xfrm>
            <a:off x="570089" y="1428299"/>
            <a:ext cx="6618109" cy="5001077"/>
          </a:xfrm>
        </p:spPr>
        <p:txBody>
          <a:bodyPr>
            <a:noAutofit/>
          </a:bodyPr>
          <a:lstStyle/>
          <a:p>
            <a:pPr marL="408305" indent="-278130">
              <a:spcBef>
                <a:spcPts val="600"/>
              </a:spcBef>
              <a:buClr>
                <a:schemeClr val="bg1">
                  <a:lumMod val="75000"/>
                </a:schemeClr>
              </a:buClr>
            </a:pPr>
            <a:r>
              <a:rPr lang="en-US" altLang="en-US" sz="3200" dirty="0">
                <a:solidFill>
                  <a:schemeClr val="bg1">
                    <a:lumMod val="75000"/>
                  </a:schemeClr>
                </a:solidFill>
                <a:ea typeface="MS PGothic" panose="020B0600070205080204" pitchFamily="34" charset="-128"/>
                <a:cs typeface="Arial" panose="020B0604020202020204" pitchFamily="34" charset="0"/>
              </a:rPr>
              <a:t>Network layer: overview</a:t>
            </a:r>
            <a:endParaRPr lang="en-US" altLang="en-US" sz="3200" dirty="0">
              <a:solidFill>
                <a:schemeClr val="bg1">
                  <a:lumMod val="75000"/>
                </a:schemeClr>
              </a:solidFill>
              <a:ea typeface="MS PGothic" panose="020B0600070205080204" pitchFamily="34" charset="-128"/>
              <a:cs typeface="Arial" panose="020B0604020202020204" pitchFamily="34" charset="0"/>
            </a:endParaRPr>
          </a:p>
          <a:p>
            <a:pPr lvl="1">
              <a:spcBef>
                <a:spcPts val="0"/>
              </a:spcBef>
              <a:buClr>
                <a:schemeClr val="bg1">
                  <a:lumMod val="75000"/>
                </a:schemeClr>
              </a:buClr>
            </a:pPr>
            <a:r>
              <a:rPr lang="en-US" altLang="en-US" sz="2800" dirty="0">
                <a:solidFill>
                  <a:schemeClr val="bg1">
                    <a:lumMod val="75000"/>
                  </a:schemeClr>
                </a:solidFill>
                <a:ea typeface="MS PGothic" panose="020B0600070205080204" pitchFamily="34" charset="-128"/>
                <a:cs typeface="Arial" panose="020B0604020202020204" pitchFamily="34" charset="0"/>
              </a:rPr>
              <a:t>data plane</a:t>
            </a:r>
            <a:endParaRPr lang="en-US" altLang="en-US" sz="2800" dirty="0">
              <a:solidFill>
                <a:schemeClr val="bg1">
                  <a:lumMod val="75000"/>
                </a:schemeClr>
              </a:solidFill>
              <a:ea typeface="MS PGothic" panose="020B0600070205080204" pitchFamily="34" charset="-128"/>
              <a:cs typeface="Arial" panose="020B0604020202020204" pitchFamily="34" charset="0"/>
            </a:endParaRPr>
          </a:p>
          <a:p>
            <a:pPr lvl="1">
              <a:spcBef>
                <a:spcPts val="0"/>
              </a:spcBef>
              <a:buClr>
                <a:schemeClr val="bg1">
                  <a:lumMod val="75000"/>
                </a:schemeClr>
              </a:buClr>
            </a:pPr>
            <a:r>
              <a:rPr lang="en-US" altLang="en-US" sz="2800" dirty="0">
                <a:solidFill>
                  <a:schemeClr val="bg1">
                    <a:lumMod val="75000"/>
                  </a:schemeClr>
                </a:solidFill>
                <a:ea typeface="MS PGothic" panose="020B0600070205080204" pitchFamily="34" charset="-128"/>
                <a:cs typeface="Arial" panose="020B0604020202020204" pitchFamily="34" charset="0"/>
              </a:rPr>
              <a:t>control plane</a:t>
            </a:r>
            <a:endParaRPr lang="en-US" altLang="en-US" sz="2800" dirty="0">
              <a:solidFill>
                <a:schemeClr val="bg1">
                  <a:lumMod val="75000"/>
                </a:schemeClr>
              </a:solidFill>
              <a:ea typeface="MS PGothic" panose="020B0600070205080204" pitchFamily="34" charset="-128"/>
              <a:cs typeface="Arial" panose="020B0604020202020204" pitchFamily="34" charset="0"/>
            </a:endParaRPr>
          </a:p>
          <a:p>
            <a:pPr marL="408305" indent="-278130">
              <a:spcBef>
                <a:spcPts val="600"/>
              </a:spcBef>
            </a:pPr>
            <a:r>
              <a:rPr lang="en-US" altLang="en-US" sz="3200" dirty="0">
                <a:ea typeface="MS PGothic" panose="020B0600070205080204" pitchFamily="34" charset="-128"/>
                <a:cs typeface="Arial" panose="020B0604020202020204" pitchFamily="34" charset="0"/>
              </a:rPr>
              <a:t>What</a:t>
            </a:r>
            <a:r>
              <a:rPr lang="en-US" altLang="ja-JP" sz="3200" dirty="0">
                <a:ea typeface="MS PGothic" panose="020B0600070205080204" pitchFamily="34" charset="-128"/>
                <a:cs typeface="Arial" panose="020B0604020202020204" pitchFamily="34" charset="0"/>
              </a:rPr>
              <a:t>’s inside a router</a:t>
            </a:r>
            <a:endParaRPr lang="en-US" altLang="ja-JP" sz="3200" dirty="0">
              <a:ea typeface="MS PGothic" panose="020B0600070205080204" pitchFamily="34" charset="-128"/>
              <a:cs typeface="Arial" panose="020B0604020202020204" pitchFamily="34" charset="0"/>
            </a:endParaRPr>
          </a:p>
          <a:p>
            <a:pPr lvl="1">
              <a:spcBef>
                <a:spcPts val="0"/>
              </a:spcBef>
            </a:pPr>
            <a:r>
              <a:rPr lang="en-US" altLang="ja-JP" sz="2800" dirty="0">
                <a:ea typeface="MS PGothic" panose="020B0600070205080204" pitchFamily="34" charset="-128"/>
                <a:cs typeface="Arial" panose="020B0604020202020204" pitchFamily="34" charset="0"/>
              </a:rPr>
              <a:t>input ports, switching, output ports</a:t>
            </a:r>
            <a:endParaRPr lang="en-US" altLang="ja-JP" sz="2800" dirty="0">
              <a:ea typeface="MS PGothic" panose="020B0600070205080204" pitchFamily="34" charset="-128"/>
              <a:cs typeface="Arial" panose="020B0604020202020204" pitchFamily="34" charset="0"/>
            </a:endParaRPr>
          </a:p>
          <a:p>
            <a:pPr lvl="1">
              <a:spcBef>
                <a:spcPts val="0"/>
              </a:spcBef>
            </a:pPr>
            <a:r>
              <a:rPr lang="en-US" altLang="ja-JP" sz="2800" dirty="0">
                <a:ea typeface="MS PGothic" panose="020B0600070205080204" pitchFamily="34" charset="-128"/>
                <a:cs typeface="Arial" panose="020B0604020202020204" pitchFamily="34" charset="0"/>
              </a:rPr>
              <a:t>buffer management, scheduling</a:t>
            </a:r>
            <a:endParaRPr lang="en-US" altLang="ja-JP" sz="2800" dirty="0">
              <a:ea typeface="MS PGothic" panose="020B0600070205080204" pitchFamily="34" charset="-128"/>
              <a:cs typeface="Arial" panose="020B0604020202020204" pitchFamily="34" charset="0"/>
            </a:endParaRPr>
          </a:p>
          <a:p>
            <a:pPr marL="408305" indent="-278130">
              <a:spcBef>
                <a:spcPts val="600"/>
              </a:spcBef>
              <a:buClr>
                <a:schemeClr val="bg1">
                  <a:lumMod val="75000"/>
                </a:schemeClr>
              </a:buClr>
            </a:pPr>
            <a:r>
              <a:rPr lang="en-US" altLang="en-US" sz="3200" dirty="0">
                <a:solidFill>
                  <a:schemeClr val="bg1">
                    <a:lumMod val="75000"/>
                  </a:schemeClr>
                </a:solidFill>
                <a:ea typeface="MS PGothic" panose="020B0600070205080204" pitchFamily="34" charset="-128"/>
                <a:cs typeface="Arial" panose="020B0604020202020204" pitchFamily="34" charset="0"/>
              </a:rPr>
              <a:t>IP: the Internet Protocol</a:t>
            </a:r>
            <a:endParaRPr lang="en-US" altLang="en-US" sz="3200" dirty="0">
              <a:solidFill>
                <a:schemeClr val="bg1">
                  <a:lumMod val="75000"/>
                </a:schemeClr>
              </a:solidFill>
              <a:ea typeface="MS PGothic" panose="020B0600070205080204" pitchFamily="34" charset="-128"/>
              <a:cs typeface="Arial" panose="020B0604020202020204" pitchFamily="34" charset="0"/>
            </a:endParaRPr>
          </a:p>
          <a:p>
            <a:pPr lvl="1">
              <a:spcBef>
                <a:spcPts val="0"/>
              </a:spcBef>
              <a:buClr>
                <a:schemeClr val="bg1">
                  <a:lumMod val="75000"/>
                </a:schemeClr>
              </a:buClr>
            </a:pPr>
            <a:r>
              <a:rPr lang="en-US" altLang="en-US" sz="2800" dirty="0">
                <a:solidFill>
                  <a:schemeClr val="bg1">
                    <a:lumMod val="75000"/>
                  </a:schemeClr>
                </a:solidFill>
                <a:ea typeface="MS PGothic" panose="020B0600070205080204" pitchFamily="34" charset="-128"/>
                <a:cs typeface="Arial" panose="020B0604020202020204" pitchFamily="34" charset="0"/>
              </a:rPr>
              <a:t>datagram format</a:t>
            </a:r>
            <a:endParaRPr lang="en-US" altLang="en-US" sz="2800" dirty="0">
              <a:solidFill>
                <a:schemeClr val="bg1">
                  <a:lumMod val="75000"/>
                </a:schemeClr>
              </a:solidFill>
              <a:ea typeface="MS PGothic" panose="020B0600070205080204" pitchFamily="34" charset="-128"/>
              <a:cs typeface="Arial" panose="020B0604020202020204" pitchFamily="34" charset="0"/>
            </a:endParaRPr>
          </a:p>
          <a:p>
            <a:pPr lvl="1">
              <a:spcBef>
                <a:spcPts val="0"/>
              </a:spcBef>
              <a:buClr>
                <a:schemeClr val="bg1">
                  <a:lumMod val="75000"/>
                </a:schemeClr>
              </a:buClr>
            </a:pPr>
            <a:r>
              <a:rPr lang="en-US" altLang="en-US" sz="2800" dirty="0">
                <a:solidFill>
                  <a:schemeClr val="bg1">
                    <a:lumMod val="75000"/>
                  </a:schemeClr>
                </a:solidFill>
                <a:ea typeface="MS PGothic" panose="020B0600070205080204" pitchFamily="34" charset="-128"/>
                <a:cs typeface="Arial" panose="020B0604020202020204" pitchFamily="34" charset="0"/>
              </a:rPr>
              <a:t>addressing</a:t>
            </a:r>
            <a:endParaRPr lang="en-US" altLang="en-US" sz="2800" dirty="0">
              <a:solidFill>
                <a:schemeClr val="bg1">
                  <a:lumMod val="75000"/>
                </a:schemeClr>
              </a:solidFill>
              <a:ea typeface="MS PGothic" panose="020B0600070205080204" pitchFamily="34" charset="-128"/>
              <a:cs typeface="Arial" panose="020B0604020202020204" pitchFamily="34" charset="0"/>
            </a:endParaRPr>
          </a:p>
          <a:p>
            <a:pPr lvl="1">
              <a:spcBef>
                <a:spcPts val="0"/>
              </a:spcBef>
              <a:buClr>
                <a:schemeClr val="bg1">
                  <a:lumMod val="75000"/>
                </a:schemeClr>
              </a:buClr>
            </a:pPr>
            <a:r>
              <a:rPr lang="en-US" altLang="en-US" sz="2800" dirty="0">
                <a:solidFill>
                  <a:schemeClr val="bg1">
                    <a:lumMod val="75000"/>
                  </a:schemeClr>
                </a:solidFill>
                <a:ea typeface="MS PGothic" panose="020B0600070205080204" pitchFamily="34" charset="-128"/>
                <a:cs typeface="Arial" panose="020B0604020202020204" pitchFamily="34" charset="0"/>
              </a:rPr>
              <a:t>network address translation</a:t>
            </a:r>
            <a:endParaRPr lang="en-US" altLang="en-US" sz="2800" dirty="0">
              <a:solidFill>
                <a:schemeClr val="bg1">
                  <a:lumMod val="75000"/>
                </a:schemeClr>
              </a:solidFill>
              <a:ea typeface="MS PGothic" panose="020B0600070205080204" pitchFamily="34" charset="-128"/>
              <a:cs typeface="Arial" panose="020B0604020202020204" pitchFamily="34" charset="0"/>
            </a:endParaRPr>
          </a:p>
          <a:p>
            <a:pPr lvl="1">
              <a:spcBef>
                <a:spcPts val="0"/>
              </a:spcBef>
              <a:buClr>
                <a:schemeClr val="bg1">
                  <a:lumMod val="75000"/>
                </a:schemeClr>
              </a:buClr>
            </a:pPr>
            <a:r>
              <a:rPr lang="en-US" altLang="en-US" sz="2800" dirty="0">
                <a:solidFill>
                  <a:schemeClr val="bg1">
                    <a:lumMod val="75000"/>
                  </a:schemeClr>
                </a:solidFill>
                <a:ea typeface="MS PGothic" panose="020B0600070205080204" pitchFamily="34" charset="-128"/>
                <a:cs typeface="Arial" panose="020B0604020202020204" pitchFamily="34" charset="0"/>
              </a:rPr>
              <a:t>IPv6</a:t>
            </a:r>
            <a:endParaRPr lang="en-US" altLang="en-US" sz="2800" dirty="0">
              <a:solidFill>
                <a:schemeClr val="bg1">
                  <a:lumMod val="75000"/>
                </a:schemeClr>
              </a:solidFill>
              <a:ea typeface="MS PGothic" panose="020B0600070205080204" pitchFamily="34" charset="-128"/>
              <a:cs typeface="Arial" panose="020B0604020202020204" pitchFamily="34" charset="0"/>
            </a:endParaRPr>
          </a:p>
        </p:txBody>
      </p:sp>
      <p:pic>
        <p:nvPicPr>
          <p:cNvPr id="6" name="Picture 5" descr="A train crossing a bridge over a body of water&#10;&#10;Description automatically generated"/>
          <p:cNvPicPr>
            <a:picLocks noChangeAspect="1"/>
          </p:cNvPicPr>
          <p:nvPr/>
        </p:nvPicPr>
        <p:blipFill>
          <a:blip r:embed="rId1"/>
          <a:stretch>
            <a:fillRect/>
          </a:stretch>
        </p:blipFill>
        <p:spPr>
          <a:xfrm>
            <a:off x="8015288" y="1379196"/>
            <a:ext cx="3102316" cy="2326737"/>
          </a:xfrm>
          <a:prstGeom prst="rect">
            <a:avLst/>
          </a:prstGeom>
        </p:spPr>
      </p:pic>
      <p:sp>
        <p:nvSpPr>
          <p:cNvPr id="7" name="Rectangle 4"/>
          <p:cNvSpPr txBox="1">
            <a:spLocks noChangeArrowheads="1"/>
          </p:cNvSpPr>
          <p:nvPr/>
        </p:nvSpPr>
        <p:spPr>
          <a:xfrm>
            <a:off x="6186488" y="4277300"/>
            <a:ext cx="6005512" cy="193776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8305" indent="-278130">
              <a:buClr>
                <a:schemeClr val="bg1">
                  <a:lumMod val="75000"/>
                </a:schemeClr>
              </a:buClr>
            </a:pPr>
            <a:r>
              <a:rPr lang="en-US" altLang="en-US" sz="3200" dirty="0">
                <a:solidFill>
                  <a:schemeClr val="bg1">
                    <a:lumMod val="75000"/>
                  </a:schemeClr>
                </a:solidFill>
                <a:ea typeface="MS PGothic" panose="020B0600070205080204" pitchFamily="34" charset="-128"/>
                <a:cs typeface="MS PGothic" panose="020B0600070205080204" pitchFamily="34" charset="-128"/>
              </a:rPr>
              <a:t>Generalized Forwarding, SDN</a:t>
            </a:r>
            <a:endParaRPr lang="en-US" altLang="en-US" sz="3200" dirty="0">
              <a:solidFill>
                <a:schemeClr val="bg1">
                  <a:lumMod val="75000"/>
                </a:schemeClr>
              </a:solidFill>
              <a:ea typeface="MS PGothic" panose="020B0600070205080204" pitchFamily="34" charset="-128"/>
              <a:cs typeface="MS PGothic" panose="020B0600070205080204" pitchFamily="34" charset="-128"/>
            </a:endParaRPr>
          </a:p>
          <a:p>
            <a:pPr lvl="1">
              <a:spcBef>
                <a:spcPts val="0"/>
              </a:spcBef>
              <a:buClr>
                <a:schemeClr val="bg1">
                  <a:lumMod val="75000"/>
                </a:schemeClr>
              </a:buClr>
            </a:pPr>
            <a:r>
              <a:rPr lang="en-US" altLang="en-US" sz="2800" dirty="0" err="1">
                <a:solidFill>
                  <a:schemeClr val="bg1">
                    <a:lumMod val="75000"/>
                  </a:schemeClr>
                </a:solidFill>
                <a:ea typeface="MS PGothic" panose="020B0600070205080204" pitchFamily="34" charset="-128"/>
              </a:rPr>
              <a:t>Match+action</a:t>
            </a:r>
            <a:endParaRPr lang="en-US" altLang="en-US" sz="2800" dirty="0">
              <a:solidFill>
                <a:schemeClr val="bg1">
                  <a:lumMod val="75000"/>
                </a:schemeClr>
              </a:solidFill>
              <a:ea typeface="MS PGothic" panose="020B0600070205080204" pitchFamily="34" charset="-128"/>
            </a:endParaRPr>
          </a:p>
          <a:p>
            <a:pPr lvl="1">
              <a:spcBef>
                <a:spcPts val="0"/>
              </a:spcBef>
              <a:buClr>
                <a:schemeClr val="bg1">
                  <a:lumMod val="75000"/>
                </a:schemeClr>
              </a:buClr>
            </a:pPr>
            <a:r>
              <a:rPr lang="en-US" altLang="en-US" sz="2800" dirty="0">
                <a:solidFill>
                  <a:schemeClr val="bg1">
                    <a:lumMod val="75000"/>
                  </a:schemeClr>
                </a:solidFill>
                <a:ea typeface="MS PGothic" panose="020B0600070205080204" pitchFamily="34" charset="-128"/>
              </a:rPr>
              <a:t>OpenFlow: </a:t>
            </a:r>
            <a:r>
              <a:rPr lang="en-US" altLang="en-US" sz="2800" dirty="0" err="1">
                <a:solidFill>
                  <a:schemeClr val="bg1">
                    <a:lumMod val="75000"/>
                  </a:schemeClr>
                </a:solidFill>
                <a:ea typeface="MS PGothic" panose="020B0600070205080204" pitchFamily="34" charset="-128"/>
              </a:rPr>
              <a:t>match+action</a:t>
            </a:r>
            <a:r>
              <a:rPr lang="en-US" altLang="en-US" sz="2800" dirty="0">
                <a:solidFill>
                  <a:schemeClr val="bg1">
                    <a:lumMod val="75000"/>
                  </a:schemeClr>
                </a:solidFill>
                <a:ea typeface="MS PGothic" panose="020B0600070205080204" pitchFamily="34" charset="-128"/>
              </a:rPr>
              <a:t> in action</a:t>
            </a:r>
            <a:endParaRPr lang="en-US" altLang="en-US" sz="2800" dirty="0">
              <a:solidFill>
                <a:schemeClr val="bg1">
                  <a:lumMod val="75000"/>
                </a:schemeClr>
              </a:solidFill>
              <a:ea typeface="MS PGothic" panose="020B0600070205080204" pitchFamily="34" charset="-128"/>
            </a:endParaRPr>
          </a:p>
          <a:p>
            <a:pPr marL="408305" indent="-278130">
              <a:spcBef>
                <a:spcPts val="600"/>
              </a:spcBef>
              <a:buClr>
                <a:schemeClr val="bg1">
                  <a:lumMod val="75000"/>
                </a:schemeClr>
              </a:buClr>
            </a:pPr>
            <a:r>
              <a:rPr lang="en-US" altLang="en-US" sz="3200" dirty="0">
                <a:solidFill>
                  <a:schemeClr val="bg1">
                    <a:lumMod val="75000"/>
                  </a:schemeClr>
                </a:solidFill>
                <a:ea typeface="MS PGothic" panose="020B0600070205080204" pitchFamily="34" charset="-128"/>
              </a:rPr>
              <a:t>Middleboxes</a:t>
            </a:r>
            <a:endParaRPr lang="en-US" altLang="en-US" sz="3200" dirty="0">
              <a:solidFill>
                <a:schemeClr val="bg1">
                  <a:lumMod val="75000"/>
                </a:schemeClr>
              </a:solidFill>
              <a:ea typeface="MS PGothic" panose="020B0600070205080204" pitchFamily="34" charset="-128"/>
            </a:endParaRPr>
          </a:p>
          <a:p>
            <a:pPr lvl="1"/>
            <a:endParaRPr lang="en-US" altLang="en-US" dirty="0"/>
          </a:p>
        </p:txBody>
      </p:sp>
      <p:sp>
        <p:nvSpPr>
          <p:cNvPr id="8"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98812"/>
            <a:ext cx="10515600" cy="894622"/>
          </a:xfrm>
        </p:spPr>
        <p:txBody>
          <a:bodyPr>
            <a:normAutofit/>
          </a:bodyPr>
          <a:lstStyle/>
          <a:p>
            <a:r>
              <a:rPr lang="en-US" altLang="en-US" sz="4800" dirty="0">
                <a:ea typeface="MS PGothic" panose="020B0600070205080204" pitchFamily="34" charset="-128"/>
              </a:rPr>
              <a:t>Router architecture overview</a:t>
            </a:r>
            <a:endParaRPr lang="en-US" sz="4800" dirty="0"/>
          </a:p>
        </p:txBody>
      </p:sp>
      <p:sp>
        <p:nvSpPr>
          <p:cNvPr id="62" name="Rectangle 13"/>
          <p:cNvSpPr>
            <a:spLocks noChangeArrowheads="1"/>
          </p:cNvSpPr>
          <p:nvPr/>
        </p:nvSpPr>
        <p:spPr bwMode="auto">
          <a:xfrm>
            <a:off x="874641" y="1443590"/>
            <a:ext cx="1078727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32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S PGothic" panose="020B0600070205080204" pitchFamily="34" charset="-128"/>
              </a:rPr>
              <a:t>high-level view of generic router architecture:</a:t>
            </a:r>
            <a:endParaRPr kumimoji="0" lang="en-US" altLang="en-US" sz="32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S PGothic" panose="020B0600070205080204" pitchFamily="34" charset="-128"/>
            </a:endParaRPr>
          </a:p>
        </p:txBody>
      </p:sp>
      <p:grpSp>
        <p:nvGrpSpPr>
          <p:cNvPr id="11" name="Group 60"/>
          <p:cNvGrpSpPr/>
          <p:nvPr/>
        </p:nvGrpSpPr>
        <p:grpSpPr bwMode="auto">
          <a:xfrm>
            <a:off x="4324902" y="3466272"/>
            <a:ext cx="1609725" cy="2343150"/>
            <a:chOff x="2418" y="1882"/>
            <a:chExt cx="1014" cy="1476"/>
          </a:xfrm>
          <a:effectLst>
            <a:outerShdw blurRad="50800" dist="38100" dir="2700000" algn="tl" rotWithShape="0">
              <a:prstClr val="black">
                <a:alpha val="40000"/>
              </a:prstClr>
            </a:outerShdw>
          </a:effectLst>
        </p:grpSpPr>
        <p:sp>
          <p:nvSpPr>
            <p:cNvPr id="12" name="Rectangle 45"/>
            <p:cNvSpPr>
              <a:spLocks noChangeArrowheads="1"/>
            </p:cNvSpPr>
            <p:nvPr/>
          </p:nvSpPr>
          <p:spPr bwMode="auto">
            <a:xfrm>
              <a:off x="2418" y="1882"/>
              <a:ext cx="1014" cy="1476"/>
            </a:xfrm>
            <a:prstGeom prst="rect">
              <a:avLst/>
            </a:prstGeom>
            <a:solidFill>
              <a:schemeClr val="bg1"/>
            </a:solidFill>
            <a:ln w="28575">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3" name="Text Box 48"/>
            <p:cNvSpPr txBox="1">
              <a:spLocks noChangeArrowheads="1"/>
            </p:cNvSpPr>
            <p:nvPr/>
          </p:nvSpPr>
          <p:spPr bwMode="auto">
            <a:xfrm>
              <a:off x="2485" y="2418"/>
              <a:ext cx="876" cy="5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high-speed </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switching</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fabric</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grpSp>
        <p:nvGrpSpPr>
          <p:cNvPr id="3" name="Group 2"/>
          <p:cNvGrpSpPr/>
          <p:nvPr/>
        </p:nvGrpSpPr>
        <p:grpSpPr>
          <a:xfrm>
            <a:off x="4342365" y="2504247"/>
            <a:ext cx="1590675" cy="1090613"/>
            <a:chOff x="4342365" y="2504247"/>
            <a:chExt cx="1590675" cy="1090613"/>
          </a:xfrm>
        </p:grpSpPr>
        <p:sp>
          <p:nvSpPr>
            <p:cNvPr id="14" name="Rectangle 46"/>
            <p:cNvSpPr>
              <a:spLocks noChangeArrowheads="1"/>
            </p:cNvSpPr>
            <p:nvPr/>
          </p:nvSpPr>
          <p:spPr bwMode="auto">
            <a:xfrm>
              <a:off x="4342365" y="2504247"/>
              <a:ext cx="1590675" cy="647700"/>
            </a:xfrm>
            <a:prstGeom prst="rect">
              <a:avLst/>
            </a:prstGeom>
            <a:solidFill>
              <a:schemeClr val="bg1"/>
            </a:solidFill>
            <a:ln w="28575">
              <a:solidFill>
                <a:srgbClr val="FF0000"/>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5" name="Text Box 47"/>
            <p:cNvSpPr txBox="1">
              <a:spLocks noChangeArrowheads="1"/>
            </p:cNvSpPr>
            <p:nvPr/>
          </p:nvSpPr>
          <p:spPr bwMode="auto">
            <a:xfrm>
              <a:off x="4520165" y="2545522"/>
              <a:ext cx="1187450"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routing </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processor</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6" name="Line 50"/>
            <p:cNvSpPr>
              <a:spLocks noChangeShapeType="1"/>
            </p:cNvSpPr>
            <p:nvPr/>
          </p:nvSpPr>
          <p:spPr bwMode="auto">
            <a:xfrm>
              <a:off x="5071027" y="3023360"/>
              <a:ext cx="19050" cy="571500"/>
            </a:xfrm>
            <a:prstGeom prst="line">
              <a:avLst/>
            </a:prstGeom>
            <a:noFill/>
            <a:ln w="38100">
              <a:solidFill>
                <a:srgbClr val="FF0000"/>
              </a:solidFill>
              <a:round/>
              <a:headEnd type="triangle" w="med" len="me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 name="Group 17"/>
          <p:cNvGrpSpPr/>
          <p:nvPr/>
        </p:nvGrpSpPr>
        <p:grpSpPr bwMode="auto">
          <a:xfrm>
            <a:off x="2281790" y="3480560"/>
            <a:ext cx="2033587" cy="566737"/>
            <a:chOff x="930" y="1989"/>
            <a:chExt cx="1482" cy="357"/>
          </a:xfrm>
        </p:grpSpPr>
        <p:sp>
          <p:nvSpPr>
            <p:cNvPr id="18" name="Rectangle 9"/>
            <p:cNvSpPr>
              <a:spLocks noChangeArrowheads="1"/>
            </p:cNvSpPr>
            <p:nvPr/>
          </p:nvSpPr>
          <p:spPr bwMode="auto">
            <a:xfrm>
              <a:off x="1152" y="1989"/>
              <a:ext cx="1086" cy="357"/>
            </a:xfrm>
            <a:prstGeom prst="rect">
              <a:avLst/>
            </a:prstGeom>
            <a:solidFill>
              <a:schemeClr val="bg1"/>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9" name="Rectangle 5"/>
            <p:cNvSpPr>
              <a:spLocks noChangeArrowheads="1"/>
            </p:cNvSpPr>
            <p:nvPr/>
          </p:nvSpPr>
          <p:spPr bwMode="auto">
            <a:xfrm>
              <a:off x="1197" y="2089"/>
              <a:ext cx="337" cy="161"/>
            </a:xfrm>
            <a:prstGeom prst="rect">
              <a:avLst/>
            </a:prstGeom>
            <a:solidFill>
              <a:schemeClr val="bg1"/>
            </a:solidFill>
            <a:ln w="28575">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0" name="Rectangle 6"/>
            <p:cNvSpPr>
              <a:spLocks noChangeArrowheads="1"/>
            </p:cNvSpPr>
            <p:nvPr/>
          </p:nvSpPr>
          <p:spPr bwMode="auto">
            <a:xfrm>
              <a:off x="1582" y="2025"/>
              <a:ext cx="273" cy="274"/>
            </a:xfrm>
            <a:prstGeom prst="rect">
              <a:avLst/>
            </a:prstGeom>
            <a:solidFill>
              <a:schemeClr val="bg1"/>
            </a:solidFill>
            <a:ln w="28575">
              <a:solidFill>
                <a:srgbClr val="3C6CD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1" name="Rectangle 8"/>
            <p:cNvSpPr>
              <a:spLocks noChangeArrowheads="1"/>
            </p:cNvSpPr>
            <p:nvPr/>
          </p:nvSpPr>
          <p:spPr bwMode="auto">
            <a:xfrm>
              <a:off x="1904" y="2023"/>
              <a:ext cx="274" cy="274"/>
            </a:xfrm>
            <a:prstGeom prst="rect">
              <a:avLst/>
            </a:prstGeom>
            <a:solidFill>
              <a:schemeClr val="bg1"/>
            </a:solidFill>
            <a:ln w="28575">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2" name="Line 16"/>
            <p:cNvSpPr>
              <a:spLocks noChangeShapeType="1"/>
            </p:cNvSpPr>
            <p:nvPr/>
          </p:nvSpPr>
          <p:spPr bwMode="auto">
            <a:xfrm>
              <a:off x="930" y="2169"/>
              <a:ext cx="1482" cy="0"/>
            </a:xfrm>
            <a:prstGeom prst="line">
              <a:avLst/>
            </a:prstGeom>
            <a:noFill/>
            <a:ln w="28575">
              <a:solidFill>
                <a:schemeClr val="tx1"/>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3" name="Group 18"/>
          <p:cNvGrpSpPr/>
          <p:nvPr/>
        </p:nvGrpSpPr>
        <p:grpSpPr bwMode="auto">
          <a:xfrm>
            <a:off x="2270677" y="5218872"/>
            <a:ext cx="2058988" cy="566738"/>
            <a:chOff x="930" y="1989"/>
            <a:chExt cx="1482" cy="357"/>
          </a:xfrm>
        </p:grpSpPr>
        <p:sp>
          <p:nvSpPr>
            <p:cNvPr id="24" name="Rectangle 19"/>
            <p:cNvSpPr>
              <a:spLocks noChangeArrowheads="1"/>
            </p:cNvSpPr>
            <p:nvPr/>
          </p:nvSpPr>
          <p:spPr bwMode="auto">
            <a:xfrm>
              <a:off x="1152" y="1989"/>
              <a:ext cx="1088" cy="357"/>
            </a:xfrm>
            <a:prstGeom prst="rect">
              <a:avLst/>
            </a:prstGeom>
            <a:solidFill>
              <a:schemeClr val="bg1"/>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5" name="Rectangle 20"/>
            <p:cNvSpPr>
              <a:spLocks noChangeArrowheads="1"/>
            </p:cNvSpPr>
            <p:nvPr/>
          </p:nvSpPr>
          <p:spPr bwMode="auto">
            <a:xfrm>
              <a:off x="1197" y="2089"/>
              <a:ext cx="337" cy="161"/>
            </a:xfrm>
            <a:prstGeom prst="rect">
              <a:avLst/>
            </a:prstGeom>
            <a:solidFill>
              <a:schemeClr val="bg1"/>
            </a:solidFill>
            <a:ln w="28575">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6" name="Rectangle 21"/>
            <p:cNvSpPr>
              <a:spLocks noChangeArrowheads="1"/>
            </p:cNvSpPr>
            <p:nvPr/>
          </p:nvSpPr>
          <p:spPr bwMode="auto">
            <a:xfrm>
              <a:off x="1582" y="2025"/>
              <a:ext cx="273" cy="274"/>
            </a:xfrm>
            <a:prstGeom prst="rect">
              <a:avLst/>
            </a:prstGeom>
            <a:solidFill>
              <a:schemeClr val="bg1"/>
            </a:solidFill>
            <a:ln w="28575">
              <a:solidFill>
                <a:srgbClr val="3C6CD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7" name="Rectangle 22"/>
            <p:cNvSpPr>
              <a:spLocks noChangeArrowheads="1"/>
            </p:cNvSpPr>
            <p:nvPr/>
          </p:nvSpPr>
          <p:spPr bwMode="auto">
            <a:xfrm>
              <a:off x="1904" y="2023"/>
              <a:ext cx="274" cy="274"/>
            </a:xfrm>
            <a:prstGeom prst="rect">
              <a:avLst/>
            </a:prstGeom>
            <a:solidFill>
              <a:schemeClr val="bg1"/>
            </a:solidFill>
            <a:ln w="28575">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8" name="Line 23"/>
            <p:cNvSpPr>
              <a:spLocks noChangeShapeType="1"/>
            </p:cNvSpPr>
            <p:nvPr/>
          </p:nvSpPr>
          <p:spPr bwMode="auto">
            <a:xfrm>
              <a:off x="930" y="2169"/>
              <a:ext cx="1482" cy="0"/>
            </a:xfrm>
            <a:prstGeom prst="line">
              <a:avLst/>
            </a:prstGeom>
            <a:noFill/>
            <a:ln w="28575">
              <a:solidFill>
                <a:schemeClr val="tx1"/>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9" name="Group 29"/>
          <p:cNvGrpSpPr/>
          <p:nvPr/>
        </p:nvGrpSpPr>
        <p:grpSpPr bwMode="auto">
          <a:xfrm rot="2656396">
            <a:off x="2900915" y="4371147"/>
            <a:ext cx="546100" cy="546100"/>
            <a:chOff x="354" y="2715"/>
            <a:chExt cx="344" cy="344"/>
          </a:xfrm>
        </p:grpSpPr>
        <p:sp>
          <p:nvSpPr>
            <p:cNvPr id="30" name="Oval 25"/>
            <p:cNvSpPr>
              <a:spLocks noChangeArrowheads="1"/>
            </p:cNvSpPr>
            <p:nvPr/>
          </p:nvSpPr>
          <p:spPr bwMode="auto">
            <a:xfrm>
              <a:off x="352" y="2715"/>
              <a:ext cx="56" cy="56"/>
            </a:xfrm>
            <a:prstGeom prst="ellipse">
              <a:avLst/>
            </a:prstGeom>
            <a:solidFill>
              <a:schemeClr val="tx2"/>
            </a:solidFill>
            <a:ln w="9525">
              <a:solidFill>
                <a:schemeClr val="tx1"/>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1" name="Oval 26"/>
            <p:cNvSpPr>
              <a:spLocks noChangeArrowheads="1"/>
            </p:cNvSpPr>
            <p:nvPr/>
          </p:nvSpPr>
          <p:spPr bwMode="auto">
            <a:xfrm>
              <a:off x="450" y="2811"/>
              <a:ext cx="56" cy="56"/>
            </a:xfrm>
            <a:prstGeom prst="ellipse">
              <a:avLst/>
            </a:prstGeom>
            <a:solidFill>
              <a:schemeClr val="tx2"/>
            </a:solidFill>
            <a:ln w="9525">
              <a:solidFill>
                <a:schemeClr val="tx1"/>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2" name="Oval 27"/>
            <p:cNvSpPr>
              <a:spLocks noChangeArrowheads="1"/>
            </p:cNvSpPr>
            <p:nvPr/>
          </p:nvSpPr>
          <p:spPr bwMode="auto">
            <a:xfrm>
              <a:off x="545" y="2907"/>
              <a:ext cx="56" cy="56"/>
            </a:xfrm>
            <a:prstGeom prst="ellipse">
              <a:avLst/>
            </a:prstGeom>
            <a:solidFill>
              <a:schemeClr val="tx2"/>
            </a:solidFill>
            <a:ln w="9525">
              <a:solidFill>
                <a:schemeClr val="tx1"/>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3" name="Oval 28"/>
            <p:cNvSpPr>
              <a:spLocks noChangeArrowheads="1"/>
            </p:cNvSpPr>
            <p:nvPr/>
          </p:nvSpPr>
          <p:spPr bwMode="auto">
            <a:xfrm>
              <a:off x="640" y="3003"/>
              <a:ext cx="56" cy="56"/>
            </a:xfrm>
            <a:prstGeom prst="ellipse">
              <a:avLst/>
            </a:prstGeom>
            <a:solidFill>
              <a:schemeClr val="tx2"/>
            </a:solidFill>
            <a:ln w="9525">
              <a:solidFill>
                <a:schemeClr val="tx1"/>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34" name="Text Box 57"/>
          <p:cNvSpPr txBox="1">
            <a:spLocks noChangeArrowheads="1"/>
          </p:cNvSpPr>
          <p:nvPr/>
        </p:nvSpPr>
        <p:spPr bwMode="auto">
          <a:xfrm>
            <a:off x="2177015" y="5864985"/>
            <a:ext cx="19113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router input ports</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nvGrpSpPr>
          <p:cNvPr id="35" name="Group 37"/>
          <p:cNvGrpSpPr/>
          <p:nvPr/>
        </p:nvGrpSpPr>
        <p:grpSpPr bwMode="auto">
          <a:xfrm>
            <a:off x="5882240" y="3485322"/>
            <a:ext cx="1957387" cy="566738"/>
            <a:chOff x="-51" y="2454"/>
            <a:chExt cx="1482" cy="357"/>
          </a:xfrm>
          <a:effectLst>
            <a:outerShdw blurRad="50800" dist="38100" dir="2700000" algn="tl" rotWithShape="0">
              <a:prstClr val="black">
                <a:alpha val="40000"/>
              </a:prstClr>
            </a:outerShdw>
          </a:effectLst>
        </p:grpSpPr>
        <p:grpSp>
          <p:nvGrpSpPr>
            <p:cNvPr id="36" name="Group 36"/>
            <p:cNvGrpSpPr/>
            <p:nvPr/>
          </p:nvGrpSpPr>
          <p:grpSpPr bwMode="auto">
            <a:xfrm flipH="1">
              <a:off x="171" y="2454"/>
              <a:ext cx="1086" cy="357"/>
              <a:chOff x="171" y="2454"/>
              <a:chExt cx="1086" cy="357"/>
            </a:xfrm>
          </p:grpSpPr>
          <p:sp>
            <p:nvSpPr>
              <p:cNvPr id="38" name="Rectangle 31"/>
              <p:cNvSpPr>
                <a:spLocks noChangeArrowheads="1"/>
              </p:cNvSpPr>
              <p:nvPr/>
            </p:nvSpPr>
            <p:spPr bwMode="auto">
              <a:xfrm>
                <a:off x="171" y="2454"/>
                <a:ext cx="1084" cy="357"/>
              </a:xfrm>
              <a:prstGeom prst="rect">
                <a:avLst/>
              </a:prstGeom>
              <a:solidFill>
                <a:schemeClr val="bg1"/>
              </a:solidFill>
              <a:ln w="19050">
                <a:solidFill>
                  <a:srgbClr val="5F5F5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9" name="Rectangle 32"/>
              <p:cNvSpPr>
                <a:spLocks noChangeArrowheads="1"/>
              </p:cNvSpPr>
              <p:nvPr/>
            </p:nvSpPr>
            <p:spPr bwMode="auto">
              <a:xfrm>
                <a:off x="216" y="2554"/>
                <a:ext cx="338" cy="161"/>
              </a:xfrm>
              <a:prstGeom prst="rect">
                <a:avLst/>
              </a:prstGeom>
              <a:solidFill>
                <a:schemeClr val="bg1"/>
              </a:solidFill>
              <a:ln w="28575">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40" name="Rectangle 33"/>
              <p:cNvSpPr>
                <a:spLocks noChangeArrowheads="1"/>
              </p:cNvSpPr>
              <p:nvPr/>
            </p:nvSpPr>
            <p:spPr bwMode="auto">
              <a:xfrm>
                <a:off x="602" y="2490"/>
                <a:ext cx="274" cy="274"/>
              </a:xfrm>
              <a:prstGeom prst="rect">
                <a:avLst/>
              </a:prstGeom>
              <a:solidFill>
                <a:schemeClr val="bg1"/>
              </a:solidFill>
              <a:ln w="28575">
                <a:solidFill>
                  <a:srgbClr val="3C6CD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41" name="Rectangle 34"/>
              <p:cNvSpPr>
                <a:spLocks noChangeArrowheads="1"/>
              </p:cNvSpPr>
              <p:nvPr/>
            </p:nvSpPr>
            <p:spPr bwMode="auto">
              <a:xfrm>
                <a:off x="921" y="2488"/>
                <a:ext cx="274" cy="274"/>
              </a:xfrm>
              <a:prstGeom prst="rect">
                <a:avLst/>
              </a:prstGeom>
              <a:solidFill>
                <a:schemeClr val="bg1"/>
              </a:solidFill>
              <a:ln w="28575">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37" name="Line 35"/>
            <p:cNvSpPr>
              <a:spLocks noChangeShapeType="1"/>
            </p:cNvSpPr>
            <p:nvPr/>
          </p:nvSpPr>
          <p:spPr bwMode="auto">
            <a:xfrm>
              <a:off x="-51" y="2634"/>
              <a:ext cx="1482" cy="0"/>
            </a:xfrm>
            <a:prstGeom prst="line">
              <a:avLst/>
            </a:prstGeom>
            <a:noFill/>
            <a:ln w="28575">
              <a:solidFill>
                <a:schemeClr val="tx1"/>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2" name="Group 38"/>
          <p:cNvGrpSpPr/>
          <p:nvPr/>
        </p:nvGrpSpPr>
        <p:grpSpPr bwMode="auto">
          <a:xfrm>
            <a:off x="5901290" y="5218872"/>
            <a:ext cx="2011362" cy="566738"/>
            <a:chOff x="-51" y="2454"/>
            <a:chExt cx="1482" cy="357"/>
          </a:xfrm>
        </p:grpSpPr>
        <p:grpSp>
          <p:nvGrpSpPr>
            <p:cNvPr id="43" name="Group 39"/>
            <p:cNvGrpSpPr/>
            <p:nvPr/>
          </p:nvGrpSpPr>
          <p:grpSpPr bwMode="auto">
            <a:xfrm flipH="1">
              <a:off x="171" y="2454"/>
              <a:ext cx="1086" cy="357"/>
              <a:chOff x="171" y="2454"/>
              <a:chExt cx="1086" cy="357"/>
            </a:xfrm>
          </p:grpSpPr>
          <p:sp>
            <p:nvSpPr>
              <p:cNvPr id="45" name="Rectangle 40"/>
              <p:cNvSpPr>
                <a:spLocks noChangeArrowheads="1"/>
              </p:cNvSpPr>
              <p:nvPr/>
            </p:nvSpPr>
            <p:spPr bwMode="auto">
              <a:xfrm>
                <a:off x="171" y="2454"/>
                <a:ext cx="1084" cy="357"/>
              </a:xfrm>
              <a:prstGeom prst="rect">
                <a:avLst/>
              </a:prstGeom>
              <a:solidFill>
                <a:schemeClr val="bg1"/>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46" name="Rectangle 41"/>
              <p:cNvSpPr>
                <a:spLocks noChangeArrowheads="1"/>
              </p:cNvSpPr>
              <p:nvPr/>
            </p:nvSpPr>
            <p:spPr bwMode="auto">
              <a:xfrm>
                <a:off x="216" y="2554"/>
                <a:ext cx="337" cy="161"/>
              </a:xfrm>
              <a:prstGeom prst="rect">
                <a:avLst/>
              </a:prstGeom>
              <a:solidFill>
                <a:schemeClr val="bg1"/>
              </a:solidFill>
              <a:ln w="28575">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47" name="Rectangle 42"/>
              <p:cNvSpPr>
                <a:spLocks noChangeArrowheads="1"/>
              </p:cNvSpPr>
              <p:nvPr/>
            </p:nvSpPr>
            <p:spPr bwMode="auto">
              <a:xfrm>
                <a:off x="602" y="2490"/>
                <a:ext cx="274" cy="274"/>
              </a:xfrm>
              <a:prstGeom prst="rect">
                <a:avLst/>
              </a:prstGeom>
              <a:solidFill>
                <a:schemeClr val="bg1"/>
              </a:solidFill>
              <a:ln w="28575">
                <a:solidFill>
                  <a:srgbClr val="3C6CD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48" name="Rectangle 43"/>
              <p:cNvSpPr>
                <a:spLocks noChangeArrowheads="1"/>
              </p:cNvSpPr>
              <p:nvPr/>
            </p:nvSpPr>
            <p:spPr bwMode="auto">
              <a:xfrm>
                <a:off x="923" y="2488"/>
                <a:ext cx="274" cy="274"/>
              </a:xfrm>
              <a:prstGeom prst="rect">
                <a:avLst/>
              </a:prstGeom>
              <a:solidFill>
                <a:schemeClr val="bg1"/>
              </a:solidFill>
              <a:ln w="28575">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44" name="Line 44"/>
            <p:cNvSpPr>
              <a:spLocks noChangeShapeType="1"/>
            </p:cNvSpPr>
            <p:nvPr/>
          </p:nvSpPr>
          <p:spPr bwMode="auto">
            <a:xfrm>
              <a:off x="-51" y="2634"/>
              <a:ext cx="1482" cy="0"/>
            </a:xfrm>
            <a:prstGeom prst="line">
              <a:avLst/>
            </a:prstGeom>
            <a:noFill/>
            <a:ln w="28575">
              <a:solidFill>
                <a:schemeClr val="tx1"/>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9" name="Group 51"/>
          <p:cNvGrpSpPr/>
          <p:nvPr/>
        </p:nvGrpSpPr>
        <p:grpSpPr bwMode="auto">
          <a:xfrm rot="2656396">
            <a:off x="6768065" y="4361622"/>
            <a:ext cx="546100" cy="546100"/>
            <a:chOff x="354" y="2715"/>
            <a:chExt cx="344" cy="344"/>
          </a:xfrm>
        </p:grpSpPr>
        <p:sp>
          <p:nvSpPr>
            <p:cNvPr id="50" name="Oval 52"/>
            <p:cNvSpPr>
              <a:spLocks noChangeArrowheads="1"/>
            </p:cNvSpPr>
            <p:nvPr/>
          </p:nvSpPr>
          <p:spPr bwMode="auto">
            <a:xfrm>
              <a:off x="352" y="2715"/>
              <a:ext cx="56" cy="56"/>
            </a:xfrm>
            <a:prstGeom prst="ellipse">
              <a:avLst/>
            </a:prstGeom>
            <a:solidFill>
              <a:schemeClr val="tx2"/>
            </a:solidFill>
            <a:ln w="9525">
              <a:solidFill>
                <a:schemeClr val="tx1"/>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51" name="Oval 53"/>
            <p:cNvSpPr>
              <a:spLocks noChangeArrowheads="1"/>
            </p:cNvSpPr>
            <p:nvPr/>
          </p:nvSpPr>
          <p:spPr bwMode="auto">
            <a:xfrm>
              <a:off x="450" y="2811"/>
              <a:ext cx="56" cy="56"/>
            </a:xfrm>
            <a:prstGeom prst="ellipse">
              <a:avLst/>
            </a:prstGeom>
            <a:solidFill>
              <a:schemeClr val="tx2"/>
            </a:solidFill>
            <a:ln w="9525">
              <a:solidFill>
                <a:schemeClr val="tx1"/>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52" name="Oval 54"/>
            <p:cNvSpPr>
              <a:spLocks noChangeArrowheads="1"/>
            </p:cNvSpPr>
            <p:nvPr/>
          </p:nvSpPr>
          <p:spPr bwMode="auto">
            <a:xfrm>
              <a:off x="545" y="2907"/>
              <a:ext cx="56" cy="56"/>
            </a:xfrm>
            <a:prstGeom prst="ellipse">
              <a:avLst/>
            </a:prstGeom>
            <a:solidFill>
              <a:schemeClr val="tx2"/>
            </a:solidFill>
            <a:ln w="9525">
              <a:solidFill>
                <a:schemeClr val="tx1"/>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53" name="Oval 55"/>
            <p:cNvSpPr>
              <a:spLocks noChangeArrowheads="1"/>
            </p:cNvSpPr>
            <p:nvPr/>
          </p:nvSpPr>
          <p:spPr bwMode="auto">
            <a:xfrm>
              <a:off x="640" y="3003"/>
              <a:ext cx="56" cy="56"/>
            </a:xfrm>
            <a:prstGeom prst="ellipse">
              <a:avLst/>
            </a:prstGeom>
            <a:solidFill>
              <a:schemeClr val="tx2"/>
            </a:solidFill>
            <a:ln w="9525">
              <a:solidFill>
                <a:schemeClr val="tx1"/>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54" name="Text Box 58"/>
          <p:cNvSpPr txBox="1">
            <a:spLocks noChangeArrowheads="1"/>
          </p:cNvSpPr>
          <p:nvPr/>
        </p:nvSpPr>
        <p:spPr bwMode="auto">
          <a:xfrm>
            <a:off x="6201327" y="5906260"/>
            <a:ext cx="20510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router output ports</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cxnSp>
        <p:nvCxnSpPr>
          <p:cNvPr id="55" name="Straight Connector 54"/>
          <p:cNvCxnSpPr>
            <a:cxnSpLocks noChangeShapeType="1"/>
          </p:cNvCxnSpPr>
          <p:nvPr/>
        </p:nvCxnSpPr>
        <p:spPr bwMode="auto">
          <a:xfrm>
            <a:off x="2270677" y="3275772"/>
            <a:ext cx="7802563" cy="12700"/>
          </a:xfrm>
          <a:prstGeom prst="line">
            <a:avLst/>
          </a:prstGeom>
          <a:noFill/>
          <a:ln w="9525">
            <a:solidFill>
              <a:schemeClr val="tx1"/>
            </a:solidFill>
            <a:prstDash val="dash"/>
            <a:round/>
          </a:ln>
          <a:extLst>
            <a:ext uri="{909E8E84-426E-40DD-AFC4-6F175D3DCCD1}">
              <a14:hiddenFill xmlns:a14="http://schemas.microsoft.com/office/drawing/2010/main">
                <a:noFill/>
              </a14:hiddenFill>
            </a:ext>
          </a:extLst>
        </p:spPr>
      </p:cxnSp>
      <p:sp>
        <p:nvSpPr>
          <p:cNvPr id="56" name="TextBox 55"/>
          <p:cNvSpPr txBox="1">
            <a:spLocks noChangeArrowheads="1"/>
          </p:cNvSpPr>
          <p:nvPr/>
        </p:nvSpPr>
        <p:spPr bwMode="auto">
          <a:xfrm>
            <a:off x="8177765" y="3312285"/>
            <a:ext cx="2185987" cy="1077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en-US" sz="16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rPr>
              <a:t>forwarding data plane  </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(hardware) operates in nanosecond timeframe</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57" name="Rectangle 56"/>
          <p:cNvSpPr>
            <a:spLocks noChangeArrowheads="1"/>
          </p:cNvSpPr>
          <p:nvPr/>
        </p:nvSpPr>
        <p:spPr bwMode="auto">
          <a:xfrm>
            <a:off x="7490377" y="2208972"/>
            <a:ext cx="287972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en-US" sz="1600" b="0" i="1" u="none" strike="noStrike" kern="1200" cap="none" spc="0" normalizeH="0" baseline="0" noProof="0">
                <a:ln>
                  <a:noFill/>
                </a:ln>
                <a:solidFill>
                  <a:srgbClr val="CC0000"/>
                </a:solidFill>
                <a:effectLst/>
                <a:uLnTx/>
                <a:uFillTx/>
                <a:latin typeface="Arial" panose="020B0604020202020204" pitchFamily="34" charset="0"/>
                <a:ea typeface="MS PGothic" panose="020B0600070205080204" pitchFamily="34" charset="-128"/>
                <a:cs typeface="+mn-cs"/>
              </a:rPr>
              <a:t>routing, management</a:t>
            </a:r>
            <a:endParaRPr kumimoji="0" lang="en-US" altLang="en-US" sz="1600" b="0" i="1" u="none" strike="noStrike" kern="1200" cap="none" spc="0" normalizeH="0" baseline="0" noProof="0">
              <a:ln>
                <a:noFill/>
              </a:ln>
              <a:solidFill>
                <a:srgbClr val="CC0000"/>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en-US" sz="1600" b="0" i="1" u="none" strike="noStrike" kern="1200" cap="none" spc="0" normalizeH="0" baseline="0" noProof="0">
                <a:ln>
                  <a:noFill/>
                </a:ln>
                <a:solidFill>
                  <a:srgbClr val="CC0000"/>
                </a:solidFill>
                <a:effectLst/>
                <a:uLnTx/>
                <a:uFillTx/>
                <a:latin typeface="Arial" panose="020B0604020202020204" pitchFamily="34" charset="0"/>
                <a:ea typeface="MS PGothic" panose="020B0600070205080204" pitchFamily="34" charset="-128"/>
                <a:cs typeface="+mn-cs"/>
              </a:rPr>
              <a:t>control plane </a:t>
            </a: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(software)</a:t>
            </a:r>
            <a:endPar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operates in millisecond </a:t>
            </a:r>
            <a:endPar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time frame</a:t>
            </a:r>
            <a:endPar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58" name="Freeform 10"/>
          <p:cNvSpPr/>
          <p:nvPr/>
        </p:nvSpPr>
        <p:spPr bwMode="auto">
          <a:xfrm>
            <a:off x="3735940" y="2799522"/>
            <a:ext cx="512762" cy="73025"/>
          </a:xfrm>
          <a:custGeom>
            <a:avLst/>
            <a:gdLst>
              <a:gd name="T0" fmla="*/ 487003 w 512919"/>
              <a:gd name="T1" fmla="*/ 70891 h 73266"/>
              <a:gd name="T2" fmla="*/ 511349 w 512919"/>
              <a:gd name="T3" fmla="*/ 0 h 73266"/>
              <a:gd name="T4" fmla="*/ 146098 w 512919"/>
              <a:gd name="T5" fmla="*/ 11815 h 73266"/>
              <a:gd name="T6" fmla="*/ 97399 w 512919"/>
              <a:gd name="T7" fmla="*/ 23630 h 73266"/>
              <a:gd name="T8" fmla="*/ 0 w 512919"/>
              <a:gd name="T9" fmla="*/ 11815 h 73266"/>
              <a:gd name="T10" fmla="*/ 0 w 512919"/>
              <a:gd name="T11" fmla="*/ 11815 h 73266"/>
              <a:gd name="T12" fmla="*/ 511349 w 512919"/>
              <a:gd name="T13" fmla="*/ 11815 h 73266"/>
              <a:gd name="T14" fmla="*/ 0 60000 65536"/>
              <a:gd name="T15" fmla="*/ 0 60000 65536"/>
              <a:gd name="T16" fmla="*/ 0 60000 65536"/>
              <a:gd name="T17" fmla="*/ 0 60000 65536"/>
              <a:gd name="T18" fmla="*/ 0 60000 65536"/>
              <a:gd name="T19" fmla="*/ 0 60000 65536"/>
              <a:gd name="T20" fmla="*/ 0 60000 65536"/>
              <a:gd name="T21" fmla="*/ 0 w 512919"/>
              <a:gd name="T22" fmla="*/ 0 h 73266"/>
              <a:gd name="T23" fmla="*/ 512919 w 512919"/>
              <a:gd name="T24" fmla="*/ 73266 h 7326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12919" h="73266">
                <a:moveTo>
                  <a:pt x="488494" y="73266"/>
                </a:moveTo>
                <a:lnTo>
                  <a:pt x="512919" y="0"/>
                </a:lnTo>
                <a:cubicBezTo>
                  <a:pt x="390795" y="4070"/>
                  <a:pt x="268529" y="5036"/>
                  <a:pt x="146548" y="12211"/>
                </a:cubicBezTo>
                <a:cubicBezTo>
                  <a:pt x="129793" y="13196"/>
                  <a:pt x="114483" y="24422"/>
                  <a:pt x="97699" y="24422"/>
                </a:cubicBezTo>
                <a:cubicBezTo>
                  <a:pt x="64879" y="24422"/>
                  <a:pt x="0" y="12211"/>
                  <a:pt x="0" y="12211"/>
                </a:cubicBezTo>
                <a:lnTo>
                  <a:pt x="512919" y="122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59" name="Elbow Connector 58"/>
          <p:cNvCxnSpPr>
            <a:cxnSpLocks noChangeShapeType="1"/>
            <a:endCxn id="27" idx="0"/>
          </p:cNvCxnSpPr>
          <p:nvPr/>
        </p:nvCxnSpPr>
        <p:spPr bwMode="auto">
          <a:xfrm rot="5400000">
            <a:off x="2752483" y="3862354"/>
            <a:ext cx="2473325" cy="347662"/>
          </a:xfrm>
          <a:prstGeom prst="bentConnector3">
            <a:avLst>
              <a:gd name="adj1" fmla="val -60"/>
            </a:avLst>
          </a:prstGeom>
          <a:noFill/>
          <a:ln w="19050">
            <a:solidFill>
              <a:schemeClr val="tx1"/>
            </a:solidFill>
            <a:round/>
            <a:tailEnd type="arrow" w="med" len="med"/>
          </a:ln>
          <a:extLst>
            <a:ext uri="{909E8E84-426E-40DD-AFC4-6F175D3DCCD1}">
              <a14:hiddenFill xmlns:a14="http://schemas.microsoft.com/office/drawing/2010/main">
                <a:noFill/>
              </a14:hiddenFill>
            </a:ext>
          </a:extLst>
        </p:spPr>
      </p:cxnSp>
      <p:sp>
        <p:nvSpPr>
          <p:cNvPr id="60"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dissolve">
                                      <p:cBhvr>
                                        <p:cTn id="7" dur="10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9"/>
                                        </p:tgtEl>
                                        <p:attrNameLst>
                                          <p:attrName>style.visibility</p:attrName>
                                        </p:attrNameLst>
                                      </p:cBhvr>
                                      <p:to>
                                        <p:strVal val="visible"/>
                                      </p:to>
                                    </p:set>
                                    <p:animEffect transition="in" filter="dissolve">
                                      <p:cBhvr>
                                        <p:cTn id="17" dur="500"/>
                                        <p:tgtEl>
                                          <p:spTgt spid="59"/>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56"/>
                                        </p:tgtEl>
                                        <p:attrNameLst>
                                          <p:attrName>style.visibility</p:attrName>
                                        </p:attrNameLst>
                                      </p:cBhvr>
                                      <p:to>
                                        <p:strVal val="visible"/>
                                      </p:to>
                                    </p:set>
                                    <p:animEffect transition="in" filter="dissolve">
                                      <p:cBhvr>
                                        <p:cTn id="22" dur="500"/>
                                        <p:tgtEl>
                                          <p:spTgt spid="56"/>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57"/>
                                        </p:tgtEl>
                                        <p:attrNameLst>
                                          <p:attrName>style.visibility</p:attrName>
                                        </p:attrNameLst>
                                      </p:cBhvr>
                                      <p:to>
                                        <p:strVal val="visible"/>
                                      </p:to>
                                    </p:set>
                                    <p:animEffect transition="in" filter="dissolve">
                                      <p:cBhvr>
                                        <p:cTn id="25" dur="500"/>
                                        <p:tgtEl>
                                          <p:spTgt spid="57"/>
                                        </p:tgtEl>
                                      </p:cBhvr>
                                    </p:animEffect>
                                  </p:childTnLst>
                                </p:cTn>
                              </p:par>
                              <p:par>
                                <p:cTn id="26" presetID="9" presetClass="entr" presetSubtype="0" fill="hold" nodeType="withEffect">
                                  <p:stCondLst>
                                    <p:cond delay="0"/>
                                  </p:stCondLst>
                                  <p:childTnLst>
                                    <p:set>
                                      <p:cBhvr>
                                        <p:cTn id="27" dur="1" fill="hold">
                                          <p:stCondLst>
                                            <p:cond delay="0"/>
                                          </p:stCondLst>
                                        </p:cTn>
                                        <p:tgtEl>
                                          <p:spTgt spid="55"/>
                                        </p:tgtEl>
                                        <p:attrNameLst>
                                          <p:attrName>style.visibility</p:attrName>
                                        </p:attrNameLst>
                                      </p:cBhvr>
                                      <p:to>
                                        <p:strVal val="visible"/>
                                      </p:to>
                                    </p:set>
                                    <p:animEffect transition="in" filter="dissolve">
                                      <p:cBhvr>
                                        <p:cTn id="28"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5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98812"/>
            <a:ext cx="10515600" cy="894622"/>
          </a:xfrm>
        </p:spPr>
        <p:txBody>
          <a:bodyPr>
            <a:normAutofit/>
          </a:bodyPr>
          <a:lstStyle/>
          <a:p>
            <a:r>
              <a:rPr lang="en-US" altLang="en-US" sz="4800" dirty="0">
                <a:ea typeface="MS PGothic" panose="020B0600070205080204" pitchFamily="34" charset="-128"/>
              </a:rPr>
              <a:t>Input port functions</a:t>
            </a:r>
            <a:endParaRPr lang="en-US" sz="4800" dirty="0"/>
          </a:p>
        </p:txBody>
      </p:sp>
      <p:sp>
        <p:nvSpPr>
          <p:cNvPr id="91" name="Rectangle 12"/>
          <p:cNvSpPr>
            <a:spLocks noChangeArrowheads="1"/>
          </p:cNvSpPr>
          <p:nvPr/>
        </p:nvSpPr>
        <p:spPr bwMode="auto">
          <a:xfrm>
            <a:off x="2275508" y="1518548"/>
            <a:ext cx="4568825" cy="1836737"/>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5" name="Line 16"/>
          <p:cNvSpPr>
            <a:spLocks noChangeShapeType="1"/>
          </p:cNvSpPr>
          <p:nvPr/>
        </p:nvSpPr>
        <p:spPr bwMode="auto">
          <a:xfrm>
            <a:off x="1999283" y="2444060"/>
            <a:ext cx="423863" cy="0"/>
          </a:xfrm>
          <a:prstGeom prst="line">
            <a:avLst/>
          </a:prstGeom>
          <a:noFill/>
          <a:ln w="28575">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8" name="Line 32"/>
          <p:cNvSpPr>
            <a:spLocks noChangeShapeType="1"/>
          </p:cNvSpPr>
          <p:nvPr/>
        </p:nvSpPr>
        <p:spPr bwMode="auto">
          <a:xfrm flipV="1">
            <a:off x="6601446" y="2421835"/>
            <a:ext cx="736600" cy="1588"/>
          </a:xfrm>
          <a:prstGeom prst="line">
            <a:avLst/>
          </a:prstGeom>
          <a:noFill/>
          <a:ln w="28575">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4" name="Line 45"/>
          <p:cNvSpPr>
            <a:spLocks noChangeShapeType="1"/>
          </p:cNvSpPr>
          <p:nvPr/>
        </p:nvSpPr>
        <p:spPr bwMode="auto">
          <a:xfrm>
            <a:off x="7326933" y="902598"/>
            <a:ext cx="11113" cy="2865437"/>
          </a:xfrm>
          <a:prstGeom prst="line">
            <a:avLst/>
          </a:prstGeom>
          <a:noFill/>
          <a:ln w="9525">
            <a:solidFill>
              <a:srgbClr val="C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5" name="Rectangle 46"/>
          <p:cNvSpPr>
            <a:spLocks noChangeArrowheads="1"/>
          </p:cNvSpPr>
          <p:nvPr/>
        </p:nvSpPr>
        <p:spPr bwMode="auto">
          <a:xfrm>
            <a:off x="7419008" y="2031310"/>
            <a:ext cx="1055688" cy="8286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switch</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fabric</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3" name="Group 2"/>
          <p:cNvGrpSpPr/>
          <p:nvPr/>
        </p:nvGrpSpPr>
        <p:grpSpPr>
          <a:xfrm>
            <a:off x="258938" y="2032898"/>
            <a:ext cx="3589783" cy="2064484"/>
            <a:chOff x="258938" y="2032898"/>
            <a:chExt cx="3589783" cy="2064484"/>
          </a:xfrm>
        </p:grpSpPr>
        <p:sp>
          <p:nvSpPr>
            <p:cNvPr id="92" name="Rectangle 13"/>
            <p:cNvSpPr>
              <a:spLocks noChangeArrowheads="1"/>
            </p:cNvSpPr>
            <p:nvPr/>
          </p:nvSpPr>
          <p:spPr bwMode="auto">
            <a:xfrm>
              <a:off x="2431083" y="2032898"/>
              <a:ext cx="1417638" cy="828675"/>
            </a:xfrm>
            <a:prstGeom prst="rect">
              <a:avLst/>
            </a:prstGeom>
            <a:solidFill>
              <a:srgbClr val="FFFFFF"/>
            </a:solidFill>
            <a:ln w="28575">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line</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termination</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2" name="Text Box 5"/>
            <p:cNvSpPr txBox="1">
              <a:spLocks noChangeArrowheads="1"/>
            </p:cNvSpPr>
            <p:nvPr/>
          </p:nvSpPr>
          <p:spPr bwMode="auto">
            <a:xfrm>
              <a:off x="258938" y="3266385"/>
              <a:ext cx="247535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defRPr/>
              </a:pPr>
              <a:r>
                <a:rPr kumimoji="0" lang="en-US" altLang="en-US" sz="2400" b="0" i="0"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physical layer:</a:t>
              </a:r>
              <a:endParaRPr kumimoji="0" lang="en-US" altLang="en-US" sz="2400" b="0" i="0"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endParaRPr>
            </a:p>
            <a:p>
              <a:pPr marL="0" marR="0" lvl="0" indent="0" algn="r" defTabSz="914400" rtl="0" eaLnBrk="0" fontAlgn="base" latinLnBrk="0" hangingPunct="0">
                <a:lnSpc>
                  <a:spcPct val="100000"/>
                </a:lnSpc>
                <a:spcBef>
                  <a:spcPct val="0"/>
                </a:spcBef>
                <a:spcAft>
                  <a:spcPct val="0"/>
                </a:spcAft>
                <a:buClrTx/>
                <a:buSzTx/>
                <a:buFontTx/>
                <a:buNone/>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bit-level reception</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16" name="Line 58"/>
            <p:cNvSpPr>
              <a:spLocks noChangeShapeType="1"/>
            </p:cNvSpPr>
            <p:nvPr/>
          </p:nvSpPr>
          <p:spPr bwMode="auto">
            <a:xfrm flipV="1">
              <a:off x="2743821" y="2955235"/>
              <a:ext cx="446087" cy="490538"/>
            </a:xfrm>
            <a:prstGeom prst="line">
              <a:avLst/>
            </a:prstGeom>
            <a:noFill/>
            <a:ln w="19050">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7" name="Group 6"/>
          <p:cNvGrpSpPr/>
          <p:nvPr/>
        </p:nvGrpSpPr>
        <p:grpSpPr>
          <a:xfrm>
            <a:off x="871146" y="1664528"/>
            <a:ext cx="4336475" cy="3729630"/>
            <a:chOff x="871146" y="1664528"/>
            <a:chExt cx="4336475" cy="3729630"/>
          </a:xfrm>
        </p:grpSpPr>
        <p:sp>
          <p:nvSpPr>
            <p:cNvPr id="99" name="Rectangle 33"/>
            <p:cNvSpPr>
              <a:spLocks noChangeArrowheads="1"/>
            </p:cNvSpPr>
            <p:nvPr/>
          </p:nvSpPr>
          <p:spPr bwMode="auto">
            <a:xfrm>
              <a:off x="4114937" y="1947588"/>
              <a:ext cx="1055688" cy="828675"/>
            </a:xfrm>
            <a:prstGeom prst="rect">
              <a:avLst/>
            </a:prstGeom>
            <a:noFill/>
            <a:ln>
              <a:noFill/>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link </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layer </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protocol</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(receive)</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 name="Group 3"/>
            <p:cNvGrpSpPr/>
            <p:nvPr/>
          </p:nvGrpSpPr>
          <p:grpSpPr>
            <a:xfrm>
              <a:off x="871146" y="1664528"/>
              <a:ext cx="4336475" cy="3729630"/>
              <a:chOff x="871146" y="1664528"/>
              <a:chExt cx="4336475" cy="3729630"/>
            </a:xfrm>
          </p:grpSpPr>
          <p:sp>
            <p:nvSpPr>
              <p:cNvPr id="93" name="Rectangle 14"/>
              <p:cNvSpPr>
                <a:spLocks noChangeArrowheads="1"/>
              </p:cNvSpPr>
              <p:nvPr/>
            </p:nvSpPr>
            <p:spPr bwMode="auto">
              <a:xfrm>
                <a:off x="4055096" y="1664528"/>
                <a:ext cx="1152525" cy="1409700"/>
              </a:xfrm>
              <a:prstGeom prst="rect">
                <a:avLst/>
              </a:prstGeom>
              <a:noFill/>
              <a:ln w="28575">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6" name="Line 30"/>
              <p:cNvSpPr>
                <a:spLocks noChangeShapeType="1"/>
              </p:cNvSpPr>
              <p:nvPr/>
            </p:nvSpPr>
            <p:spPr bwMode="auto">
              <a:xfrm>
                <a:off x="3867771" y="2423423"/>
                <a:ext cx="190500" cy="1587"/>
              </a:xfrm>
              <a:prstGeom prst="line">
                <a:avLst/>
              </a:prstGeom>
              <a:noFill/>
              <a:ln w="28575">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3" name="Text Box 6"/>
              <p:cNvSpPr txBox="1">
                <a:spLocks noChangeArrowheads="1"/>
              </p:cNvSpPr>
              <p:nvPr/>
            </p:nvSpPr>
            <p:spPr bwMode="auto">
              <a:xfrm>
                <a:off x="871146" y="4193829"/>
                <a:ext cx="1877437"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defRPr/>
                </a:pPr>
                <a:r>
                  <a:rPr kumimoji="0" lang="en-US" altLang="en-US" sz="2400" b="0" i="0"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link layer:</a:t>
                </a:r>
                <a:endParaRPr kumimoji="0" lang="en-US" altLang="en-US" sz="2400" b="0" i="0"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endParaRPr>
              </a:p>
              <a:p>
                <a:pPr marL="0" marR="0" lvl="0" indent="0" algn="r" defTabSz="914400" rtl="0" eaLnBrk="0" fontAlgn="base" latinLnBrk="0" hangingPunct="0">
                  <a:lnSpc>
                    <a:spcPct val="100000"/>
                  </a:lnSpc>
                  <a:spcBef>
                    <a:spcPct val="0"/>
                  </a:spcBef>
                  <a:spcAft>
                    <a:spcPct val="0"/>
                  </a:spcAft>
                  <a:buClrTx/>
                  <a:buSzTx/>
                  <a:buFontTx/>
                  <a:buNone/>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e.g., Ethernet</a:t>
                </a:r>
                <a:endParaRPr kumimoji="0" lang="en-US" altLang="en-US" sz="24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a:p>
                <a:pPr marL="0" marR="0" lvl="0" indent="0" algn="r" defTabSz="914400" rtl="0" eaLnBrk="0" fontAlgn="base" latinLnBrk="0" hangingPunct="0">
                  <a:lnSpc>
                    <a:spcPct val="100000"/>
                  </a:lnSpc>
                  <a:spcBef>
                    <a:spcPct val="0"/>
                  </a:spcBef>
                  <a:spcAft>
                    <a:spcPct val="0"/>
                  </a:spcAft>
                  <a:buClrTx/>
                  <a:buSzTx/>
                  <a:buFontTx/>
                  <a:buNone/>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(chapter 6)</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17" name="Line 59"/>
              <p:cNvSpPr>
                <a:spLocks noChangeShapeType="1"/>
              </p:cNvSpPr>
              <p:nvPr/>
            </p:nvSpPr>
            <p:spPr bwMode="auto">
              <a:xfrm flipV="1">
                <a:off x="2762871" y="3152085"/>
                <a:ext cx="1193800" cy="1338263"/>
              </a:xfrm>
              <a:prstGeom prst="line">
                <a:avLst/>
              </a:prstGeom>
              <a:noFill/>
              <a:ln w="19050">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grpSp>
        <p:nvGrpSpPr>
          <p:cNvPr id="8" name="Group 7"/>
          <p:cNvGrpSpPr/>
          <p:nvPr/>
        </p:nvGrpSpPr>
        <p:grpSpPr>
          <a:xfrm>
            <a:off x="3458817" y="1655073"/>
            <a:ext cx="8189844" cy="5023471"/>
            <a:chOff x="3458817" y="1655073"/>
            <a:chExt cx="8189844" cy="5023471"/>
          </a:xfrm>
        </p:grpSpPr>
        <p:sp>
          <p:nvSpPr>
            <p:cNvPr id="100" name="Text Box 35"/>
            <p:cNvSpPr txBox="1">
              <a:spLocks noChangeArrowheads="1"/>
            </p:cNvSpPr>
            <p:nvPr/>
          </p:nvSpPr>
          <p:spPr bwMode="auto">
            <a:xfrm>
              <a:off x="5437808" y="1667773"/>
              <a:ext cx="1250950" cy="146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lookup,</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forwarding</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queueing</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06" name="Group 56"/>
            <p:cNvGrpSpPr/>
            <p:nvPr/>
          </p:nvGrpSpPr>
          <p:grpSpPr bwMode="auto">
            <a:xfrm>
              <a:off x="5533058" y="2274198"/>
              <a:ext cx="993775" cy="468312"/>
              <a:chOff x="310" y="3526"/>
              <a:chExt cx="1040" cy="457"/>
            </a:xfrm>
          </p:grpSpPr>
          <p:sp>
            <p:nvSpPr>
              <p:cNvPr id="107" name="Rectangle 47"/>
              <p:cNvSpPr>
                <a:spLocks noChangeArrowheads="1"/>
              </p:cNvSpPr>
              <p:nvPr/>
            </p:nvSpPr>
            <p:spPr bwMode="auto">
              <a:xfrm>
                <a:off x="310" y="3526"/>
                <a:ext cx="1040" cy="457"/>
              </a:xfrm>
              <a:prstGeom prst="rect">
                <a:avLst/>
              </a:prstGeom>
              <a:solidFill>
                <a:srgbClr val="FF0000"/>
              </a:solidFill>
              <a:ln w="38100">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8" name="Line 48"/>
              <p:cNvSpPr>
                <a:spLocks noChangeShapeType="1"/>
              </p:cNvSpPr>
              <p:nvPr/>
            </p:nvSpPr>
            <p:spPr bwMode="auto">
              <a:xfrm>
                <a:off x="446" y="3535"/>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9" name="Line 49"/>
              <p:cNvSpPr>
                <a:spLocks noChangeShapeType="1"/>
              </p:cNvSpPr>
              <p:nvPr/>
            </p:nvSpPr>
            <p:spPr bwMode="auto">
              <a:xfrm>
                <a:off x="558" y="3538"/>
                <a:ext cx="2" cy="435"/>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0" name="Line 50"/>
              <p:cNvSpPr>
                <a:spLocks noChangeShapeType="1"/>
              </p:cNvSpPr>
              <p:nvPr/>
            </p:nvSpPr>
            <p:spPr bwMode="auto">
              <a:xfrm>
                <a:off x="671" y="3534"/>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1" name="Line 51"/>
              <p:cNvSpPr>
                <a:spLocks noChangeShapeType="1"/>
              </p:cNvSpPr>
              <p:nvPr/>
            </p:nvSpPr>
            <p:spPr bwMode="auto">
              <a:xfrm>
                <a:off x="782" y="3535"/>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2" name="Line 52"/>
              <p:cNvSpPr>
                <a:spLocks noChangeShapeType="1"/>
              </p:cNvSpPr>
              <p:nvPr/>
            </p:nvSpPr>
            <p:spPr bwMode="auto">
              <a:xfrm>
                <a:off x="895" y="3534"/>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3" name="Line 53"/>
              <p:cNvSpPr>
                <a:spLocks noChangeShapeType="1"/>
              </p:cNvSpPr>
              <p:nvPr/>
            </p:nvSpPr>
            <p:spPr bwMode="auto">
              <a:xfrm>
                <a:off x="1006" y="3534"/>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4" name="Line 54"/>
              <p:cNvSpPr>
                <a:spLocks noChangeShapeType="1"/>
              </p:cNvSpPr>
              <p:nvPr/>
            </p:nvSpPr>
            <p:spPr bwMode="auto">
              <a:xfrm>
                <a:off x="1121" y="3535"/>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5" name="Line 55"/>
              <p:cNvSpPr>
                <a:spLocks noChangeShapeType="1"/>
              </p:cNvSpPr>
              <p:nvPr/>
            </p:nvSpPr>
            <p:spPr bwMode="auto">
              <a:xfrm>
                <a:off x="1229" y="3538"/>
                <a:ext cx="2" cy="435"/>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6" name="Group 5"/>
            <p:cNvGrpSpPr/>
            <p:nvPr/>
          </p:nvGrpSpPr>
          <p:grpSpPr>
            <a:xfrm>
              <a:off x="3458817" y="1655073"/>
              <a:ext cx="8189844" cy="5023471"/>
              <a:chOff x="3458817" y="1655073"/>
              <a:chExt cx="8189844" cy="5023471"/>
            </a:xfrm>
          </p:grpSpPr>
          <p:sp>
            <p:nvSpPr>
              <p:cNvPr id="94" name="Rectangle 15"/>
              <p:cNvSpPr>
                <a:spLocks noChangeArrowheads="1"/>
              </p:cNvSpPr>
              <p:nvPr/>
            </p:nvSpPr>
            <p:spPr bwMode="auto">
              <a:xfrm>
                <a:off x="5406058" y="1655073"/>
                <a:ext cx="1247775" cy="1504950"/>
              </a:xfrm>
              <a:prstGeom prst="rect">
                <a:avLst/>
              </a:prstGeom>
              <a:noFill/>
              <a:ln w="28575">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7" name="Line 31"/>
              <p:cNvSpPr>
                <a:spLocks noChangeShapeType="1"/>
              </p:cNvSpPr>
              <p:nvPr/>
            </p:nvSpPr>
            <p:spPr bwMode="auto">
              <a:xfrm>
                <a:off x="5210796" y="2380560"/>
                <a:ext cx="190500" cy="1588"/>
              </a:xfrm>
              <a:prstGeom prst="line">
                <a:avLst/>
              </a:prstGeom>
              <a:noFill/>
              <a:ln w="28575">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1" name="Rectangle 4"/>
              <p:cNvSpPr txBox="1">
                <a:spLocks noChangeArrowheads="1"/>
              </p:cNvSpPr>
              <p:nvPr/>
            </p:nvSpPr>
            <p:spPr bwMode="auto">
              <a:xfrm>
                <a:off x="3458817" y="4011544"/>
                <a:ext cx="8189844" cy="266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lnSpc>
                    <a:spcPct val="85000"/>
                  </a:lnSpc>
                  <a:spcBef>
                    <a:spcPct val="20000"/>
                  </a:spcBef>
                  <a:spcAft>
                    <a:spcPct val="0"/>
                  </a:spcAft>
                  <a:buClr>
                    <a:srgbClr val="000099"/>
                  </a:buClr>
                  <a:buSzPct val="100000"/>
                  <a:buFont typeface="Wingdings" panose="05000000000000000000" pitchFamily="2" charset="2"/>
                  <a:buChar char="§"/>
                  <a:defRPr sz="2800">
                    <a:solidFill>
                      <a:schemeClr val="tx1"/>
                    </a:solidFill>
                    <a:latin typeface="+mn-lt"/>
                    <a:ea typeface="MS PGothic" panose="020B0600070205080204" pitchFamily="34" charset="-128"/>
                    <a:cs typeface="MS PGothic" panose="020B0600070205080204" pitchFamily="34" charset="-128"/>
                  </a:defRPr>
                </a:lvl1pPr>
                <a:lvl2pPr marL="688975" indent="-231775"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Gill Sans MT" panose="020B0502020104020203"/>
                    <a:ea typeface="MS PGothic" panose="020B0600070205080204" pitchFamily="34" charset="-128"/>
                    <a:cs typeface="Gill Sans MT" panose="020B0502020104020203"/>
                  </a:defRPr>
                </a:lvl2pPr>
                <a:lvl3pPr marL="1143000" indent="-228600" algn="l" rtl="0" eaLnBrk="0" fontAlgn="base" hangingPunct="0">
                  <a:spcBef>
                    <a:spcPct val="20000"/>
                  </a:spcBef>
                  <a:spcAft>
                    <a:spcPct val="0"/>
                  </a:spcAft>
                  <a:buChar char="•"/>
                  <a:defRPr sz="2000">
                    <a:solidFill>
                      <a:schemeClr val="tx1"/>
                    </a:solidFill>
                    <a:latin typeface="Gill Sans MT" panose="020B0502020104020203"/>
                    <a:ea typeface="Gill Sans MT" panose="020B0502020104020203" pitchFamily="34" charset="0"/>
                    <a:cs typeface="Gill Sans MT" panose="020B0502020104020203"/>
                  </a:defRPr>
                </a:lvl3pPr>
                <a:lvl4pPr marL="1600200" indent="-228600" algn="l" rtl="0" eaLnBrk="0" fontAlgn="base" hangingPunct="0">
                  <a:spcBef>
                    <a:spcPct val="20000"/>
                  </a:spcBef>
                  <a:spcAft>
                    <a:spcPct val="0"/>
                  </a:spcAft>
                  <a:buChar char="–"/>
                  <a:defRPr sz="2000">
                    <a:solidFill>
                      <a:schemeClr val="tx1"/>
                    </a:solidFill>
                    <a:latin typeface="Times New Roman" panose="02020603050405020304" pitchFamily="18" charset="0"/>
                    <a:ea typeface="Gill Sans MT" panose="020B0502020104020203" pitchFamily="34" charset="0"/>
                    <a:cs typeface="Gill Sans MT" panose="020B0502020104020203" pitchFamily="34" charset="0"/>
                  </a:defRPr>
                </a:lvl4pPr>
                <a:lvl5pPr marL="2057400" indent="-228600" algn="l" rtl="0" eaLnBrk="0" fontAlgn="base" hangingPunct="0">
                  <a:spcBef>
                    <a:spcPct val="20000"/>
                  </a:spcBef>
                  <a:spcAft>
                    <a:spcPct val="0"/>
                  </a:spcAft>
                  <a:buChar char="»"/>
                  <a:defRPr sz="2000">
                    <a:solidFill>
                      <a:schemeClr val="tx1"/>
                    </a:solidFill>
                    <a:latin typeface="Times New Roman" panose="02020603050405020304" pitchFamily="18" charset="0"/>
                    <a:ea typeface="Gill Sans MT" panose="020B0502020104020203" pitchFamily="34" charset="0"/>
                    <a:cs typeface="Gill Sans MT" panose="020B0502020104020203" pitchFamily="34" charset="0"/>
                  </a:defRPr>
                </a:lvl5pPr>
                <a:lvl6pPr marL="2514600" indent="-2286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342900" marR="0" lvl="0" indent="-342900" algn="l" defTabSz="914400" rtl="0" eaLnBrk="0" fontAlgn="base" latinLnBrk="0" hangingPunct="0">
                  <a:lnSpc>
                    <a:spcPct val="90000"/>
                  </a:lnSpc>
                  <a:spcBef>
                    <a:spcPct val="20000"/>
                  </a:spcBef>
                  <a:spcAft>
                    <a:spcPct val="0"/>
                  </a:spcAft>
                  <a:buClr>
                    <a:srgbClr val="000099"/>
                  </a:buClr>
                  <a:buSzPct val="100000"/>
                  <a:buFont typeface="Wingdings" panose="05000000000000000000" pitchFamily="2" charset="2"/>
                  <a:buNone/>
                  <a:defRPr/>
                </a:pPr>
                <a:r>
                  <a:rPr kumimoji="0" lang="en-US" altLang="en-US" sz="2800" b="0" i="0"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S PGothic" panose="020B0600070205080204" pitchFamily="34" charset="-128"/>
                  </a:rPr>
                  <a:t>decentralized switching</a:t>
                </a:r>
                <a:r>
                  <a:rPr kumimoji="0" lang="en-US" altLang="en-US" sz="2800" b="0" i="1"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S PGothic" panose="020B0600070205080204" pitchFamily="34" charset="-128"/>
                  </a:rPr>
                  <a:t>:</a:t>
                </a:r>
                <a:r>
                  <a:rPr kumimoji="0" lang="en-US" altLang="en-US" sz="2800" b="0" i="0"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S PGothic" panose="020B0600070205080204" pitchFamily="34" charset="-128"/>
                  </a:rPr>
                  <a:t> </a:t>
                </a:r>
                <a:endParaRPr kumimoji="0" lang="en-US" altLang="en-US" sz="2800" b="0" i="0"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S PGothic" panose="020B0600070205080204" pitchFamily="34" charset="-128"/>
                </a:endParaRPr>
              </a:p>
              <a:p>
                <a:pPr marL="342900" marR="0" lvl="0" indent="-342900" algn="l" defTabSz="914400" rtl="0" eaLnBrk="0" fontAlgn="base" latinLnBrk="0" hangingPunct="0">
                  <a:lnSpc>
                    <a:spcPct val="90000"/>
                  </a:lnSpc>
                  <a:spcBef>
                    <a:spcPct val="20000"/>
                  </a:spcBef>
                  <a:spcAft>
                    <a:spcPct val="0"/>
                  </a:spcAft>
                  <a:buClr>
                    <a:srgbClr val="000099"/>
                  </a:buClr>
                  <a:buSzPct val="100000"/>
                  <a:buFont typeface="Wingdings" panose="05000000000000000000" pitchFamily="2" charset="2"/>
                  <a:buChar char="§"/>
                  <a:defRPr/>
                </a:pPr>
                <a:r>
                  <a:rPr kumimoji="0" lang="en-US" altLang="en-US" sz="2400" b="0" i="0" u="none" strike="noStrike" kern="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using header field values, lookup output port using forwarding table in input port memory </a:t>
                </a:r>
                <a:r>
                  <a:rPr kumimoji="0" lang="en-US" altLang="en-US" sz="2400" b="0" i="1" u="none" strike="noStrike" kern="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(“match plus action”)</a:t>
                </a:r>
                <a:endParaRPr kumimoji="0" lang="en-US" altLang="en-US" sz="2400" b="0" i="1" u="none" strike="noStrike" kern="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342900" marR="0" lvl="0" indent="-342900" algn="l" defTabSz="914400" rtl="0" eaLnBrk="0" fontAlgn="base" latinLnBrk="0" hangingPunct="0">
                  <a:lnSpc>
                    <a:spcPct val="90000"/>
                  </a:lnSpc>
                  <a:spcBef>
                    <a:spcPct val="20000"/>
                  </a:spcBef>
                  <a:spcAft>
                    <a:spcPct val="0"/>
                  </a:spcAft>
                  <a:buClr>
                    <a:srgbClr val="000099"/>
                  </a:buClr>
                  <a:buSzPct val="100000"/>
                  <a:buFont typeface="Wingdings" panose="05000000000000000000" pitchFamily="2" charset="2"/>
                  <a:buChar char="§"/>
                  <a:defRPr/>
                </a:pPr>
                <a:r>
                  <a:rPr kumimoji="0" lang="en-US" altLang="en-US" sz="2400" b="0" i="0" u="none" strike="noStrike" kern="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goal: complete input port processing at ‘</a:t>
                </a:r>
                <a:r>
                  <a:rPr kumimoji="0" lang="en-US" altLang="ja-JP" sz="2400" b="0" i="0" u="none" strike="noStrike" kern="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line speed’</a:t>
                </a:r>
                <a:endParaRPr kumimoji="0" lang="en-US" altLang="ja-JP" sz="2400" b="0" i="0" u="none" strike="noStrike" kern="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342900" marR="0" lvl="0" indent="-342900" algn="l" defTabSz="914400" rtl="0" eaLnBrk="0" fontAlgn="base" latinLnBrk="0" hangingPunct="0">
                  <a:lnSpc>
                    <a:spcPct val="90000"/>
                  </a:lnSpc>
                  <a:spcBef>
                    <a:spcPct val="20000"/>
                  </a:spcBef>
                  <a:spcAft>
                    <a:spcPct val="0"/>
                  </a:spcAft>
                  <a:buClr>
                    <a:srgbClr val="000099"/>
                  </a:buClr>
                  <a:buSzPct val="100000"/>
                  <a:buFont typeface="Wingdings" panose="05000000000000000000" pitchFamily="2" charset="2"/>
                  <a:buChar char="§"/>
                  <a:defRPr/>
                </a:pPr>
                <a:r>
                  <a:rPr kumimoji="0" lang="en-US" altLang="en-US" sz="2400" b="0" i="0" u="none" strike="noStrike" kern="0" cap="none" spc="0" normalizeH="0" baseline="0" noProof="0" dirty="0">
                    <a:ln>
                      <a:noFill/>
                    </a:ln>
                    <a:solidFill>
                      <a:srgbClr val="0000A3"/>
                    </a:solidFill>
                    <a:effectLst/>
                    <a:uLnTx/>
                    <a:uFillTx/>
                    <a:latin typeface="Calibri" panose="020F0502020204030204"/>
                    <a:ea typeface="MS PGothic" panose="020B0600070205080204" pitchFamily="34" charset="-128"/>
                    <a:cs typeface="MS PGothic" panose="020B0600070205080204" pitchFamily="34" charset="-128"/>
                  </a:rPr>
                  <a:t>input port queuing: </a:t>
                </a:r>
                <a:r>
                  <a:rPr kumimoji="0" lang="en-US" altLang="en-US" sz="2400" b="0" i="0" u="none" strike="noStrike" kern="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if datagrams arrive faster than forwarding rate into switch fabric</a:t>
                </a:r>
                <a:endParaRPr kumimoji="0" lang="en-US" altLang="en-US" sz="2400" b="0" i="0" u="none" strike="noStrike" kern="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p:txBody>
          </p:sp>
          <p:sp>
            <p:nvSpPr>
              <p:cNvPr id="118" name="Line 60"/>
              <p:cNvSpPr>
                <a:spLocks noChangeShapeType="1"/>
              </p:cNvSpPr>
              <p:nvPr/>
            </p:nvSpPr>
            <p:spPr bwMode="auto">
              <a:xfrm flipV="1">
                <a:off x="5267946" y="3282260"/>
                <a:ext cx="669925" cy="790575"/>
              </a:xfrm>
              <a:prstGeom prst="line">
                <a:avLst/>
              </a:prstGeom>
              <a:noFill/>
              <a:ln w="19050">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sp>
        <p:nvSpPr>
          <p:cNvPr id="36"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dissolv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98812"/>
            <a:ext cx="10515600" cy="894622"/>
          </a:xfrm>
        </p:spPr>
        <p:txBody>
          <a:bodyPr>
            <a:normAutofit/>
          </a:bodyPr>
          <a:lstStyle/>
          <a:p>
            <a:r>
              <a:rPr lang="en-US" altLang="en-US" sz="4800" dirty="0">
                <a:ea typeface="MS PGothic" panose="020B0600070205080204" pitchFamily="34" charset="-128"/>
              </a:rPr>
              <a:t>Input port functions</a:t>
            </a:r>
            <a:endParaRPr lang="en-US" sz="4800" dirty="0"/>
          </a:p>
        </p:txBody>
      </p:sp>
      <p:sp>
        <p:nvSpPr>
          <p:cNvPr id="91" name="Rectangle 12"/>
          <p:cNvSpPr>
            <a:spLocks noChangeArrowheads="1"/>
          </p:cNvSpPr>
          <p:nvPr/>
        </p:nvSpPr>
        <p:spPr bwMode="auto">
          <a:xfrm>
            <a:off x="2275508" y="1518548"/>
            <a:ext cx="4568825" cy="1836737"/>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2" name="Rectangle 13"/>
          <p:cNvSpPr>
            <a:spLocks noChangeArrowheads="1"/>
          </p:cNvSpPr>
          <p:nvPr/>
        </p:nvSpPr>
        <p:spPr bwMode="auto">
          <a:xfrm>
            <a:off x="2431083" y="2032898"/>
            <a:ext cx="1417638" cy="828675"/>
          </a:xfrm>
          <a:prstGeom prst="rect">
            <a:avLst/>
          </a:prstGeom>
          <a:solidFill>
            <a:srgbClr val="FFFFFF"/>
          </a:solidFill>
          <a:ln w="28575">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line</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termination</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4" name="Rectangle 15"/>
          <p:cNvSpPr>
            <a:spLocks noChangeArrowheads="1"/>
          </p:cNvSpPr>
          <p:nvPr/>
        </p:nvSpPr>
        <p:spPr bwMode="auto">
          <a:xfrm>
            <a:off x="5406058" y="1655073"/>
            <a:ext cx="1247775" cy="1504950"/>
          </a:xfrm>
          <a:prstGeom prst="rect">
            <a:avLst/>
          </a:prstGeom>
          <a:solidFill>
            <a:srgbClr val="FFFFFF"/>
          </a:solidFill>
          <a:ln w="28575">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5" name="Line 16"/>
          <p:cNvSpPr>
            <a:spLocks noChangeShapeType="1"/>
          </p:cNvSpPr>
          <p:nvPr/>
        </p:nvSpPr>
        <p:spPr bwMode="auto">
          <a:xfrm>
            <a:off x="1999283" y="2444060"/>
            <a:ext cx="423863" cy="0"/>
          </a:xfrm>
          <a:prstGeom prst="line">
            <a:avLst/>
          </a:prstGeom>
          <a:noFill/>
          <a:ln w="28575">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6" name="Line 30"/>
          <p:cNvSpPr>
            <a:spLocks noChangeShapeType="1"/>
          </p:cNvSpPr>
          <p:nvPr/>
        </p:nvSpPr>
        <p:spPr bwMode="auto">
          <a:xfrm>
            <a:off x="3867771" y="2423423"/>
            <a:ext cx="190500" cy="1587"/>
          </a:xfrm>
          <a:prstGeom prst="line">
            <a:avLst/>
          </a:prstGeom>
          <a:noFill/>
          <a:ln w="28575">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7" name="Line 31"/>
          <p:cNvSpPr>
            <a:spLocks noChangeShapeType="1"/>
          </p:cNvSpPr>
          <p:nvPr/>
        </p:nvSpPr>
        <p:spPr bwMode="auto">
          <a:xfrm>
            <a:off x="5210796" y="2380560"/>
            <a:ext cx="190500" cy="1588"/>
          </a:xfrm>
          <a:prstGeom prst="line">
            <a:avLst/>
          </a:prstGeom>
          <a:noFill/>
          <a:ln w="28575">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8" name="Line 32"/>
          <p:cNvSpPr>
            <a:spLocks noChangeShapeType="1"/>
          </p:cNvSpPr>
          <p:nvPr/>
        </p:nvSpPr>
        <p:spPr bwMode="auto">
          <a:xfrm flipV="1">
            <a:off x="6601446" y="2421835"/>
            <a:ext cx="736600" cy="1588"/>
          </a:xfrm>
          <a:prstGeom prst="line">
            <a:avLst/>
          </a:prstGeom>
          <a:noFill/>
          <a:ln w="28575">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0" name="Text Box 35"/>
          <p:cNvSpPr txBox="1">
            <a:spLocks noChangeArrowheads="1"/>
          </p:cNvSpPr>
          <p:nvPr/>
        </p:nvSpPr>
        <p:spPr bwMode="auto">
          <a:xfrm>
            <a:off x="5437808" y="1667773"/>
            <a:ext cx="1250950" cy="146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lookup,</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forwarding</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queueing</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1" name="Rectangle 4"/>
          <p:cNvSpPr txBox="1">
            <a:spLocks noChangeArrowheads="1"/>
          </p:cNvSpPr>
          <p:nvPr/>
        </p:nvSpPr>
        <p:spPr bwMode="auto">
          <a:xfrm>
            <a:off x="3458817" y="4011544"/>
            <a:ext cx="8189844" cy="266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lnSpc>
                <a:spcPct val="85000"/>
              </a:lnSpc>
              <a:spcBef>
                <a:spcPct val="20000"/>
              </a:spcBef>
              <a:spcAft>
                <a:spcPct val="0"/>
              </a:spcAft>
              <a:buClr>
                <a:srgbClr val="000099"/>
              </a:buClr>
              <a:buSzPct val="100000"/>
              <a:buFont typeface="Wingdings" panose="05000000000000000000" pitchFamily="2" charset="2"/>
              <a:buChar char="§"/>
              <a:defRPr sz="2800">
                <a:solidFill>
                  <a:schemeClr val="tx1"/>
                </a:solidFill>
                <a:latin typeface="+mn-lt"/>
                <a:ea typeface="MS PGothic" panose="020B0600070205080204" pitchFamily="34" charset="-128"/>
                <a:cs typeface="MS PGothic" panose="020B0600070205080204" pitchFamily="34" charset="-128"/>
              </a:defRPr>
            </a:lvl1pPr>
            <a:lvl2pPr marL="688975" indent="-231775"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Gill Sans MT" panose="020B0502020104020203"/>
                <a:ea typeface="MS PGothic" panose="020B0600070205080204" pitchFamily="34" charset="-128"/>
                <a:cs typeface="Gill Sans MT" panose="020B0502020104020203"/>
              </a:defRPr>
            </a:lvl2pPr>
            <a:lvl3pPr marL="1143000" indent="-228600" algn="l" rtl="0" eaLnBrk="0" fontAlgn="base" hangingPunct="0">
              <a:spcBef>
                <a:spcPct val="20000"/>
              </a:spcBef>
              <a:spcAft>
                <a:spcPct val="0"/>
              </a:spcAft>
              <a:buChar char="•"/>
              <a:defRPr sz="2000">
                <a:solidFill>
                  <a:schemeClr val="tx1"/>
                </a:solidFill>
                <a:latin typeface="Gill Sans MT" panose="020B0502020104020203"/>
                <a:ea typeface="Gill Sans MT" panose="020B0502020104020203" pitchFamily="34" charset="0"/>
                <a:cs typeface="Gill Sans MT" panose="020B0502020104020203"/>
              </a:defRPr>
            </a:lvl3pPr>
            <a:lvl4pPr marL="1600200" indent="-228600" algn="l" rtl="0" eaLnBrk="0" fontAlgn="base" hangingPunct="0">
              <a:spcBef>
                <a:spcPct val="20000"/>
              </a:spcBef>
              <a:spcAft>
                <a:spcPct val="0"/>
              </a:spcAft>
              <a:buChar char="–"/>
              <a:defRPr sz="2000">
                <a:solidFill>
                  <a:schemeClr val="tx1"/>
                </a:solidFill>
                <a:latin typeface="Times New Roman" panose="02020603050405020304" pitchFamily="18" charset="0"/>
                <a:ea typeface="Gill Sans MT" panose="020B0502020104020203" pitchFamily="34" charset="0"/>
                <a:cs typeface="Gill Sans MT" panose="020B0502020104020203" pitchFamily="34" charset="0"/>
              </a:defRPr>
            </a:lvl4pPr>
            <a:lvl5pPr marL="2057400" indent="-228600" algn="l" rtl="0" eaLnBrk="0" fontAlgn="base" hangingPunct="0">
              <a:spcBef>
                <a:spcPct val="20000"/>
              </a:spcBef>
              <a:spcAft>
                <a:spcPct val="0"/>
              </a:spcAft>
              <a:buChar char="»"/>
              <a:defRPr sz="2000">
                <a:solidFill>
                  <a:schemeClr val="tx1"/>
                </a:solidFill>
                <a:latin typeface="Times New Roman" panose="02020603050405020304" pitchFamily="18" charset="0"/>
                <a:ea typeface="Gill Sans MT" panose="020B0502020104020203" pitchFamily="34" charset="0"/>
                <a:cs typeface="Gill Sans MT" panose="020B0502020104020203" pitchFamily="34" charset="0"/>
              </a:defRPr>
            </a:lvl5pPr>
            <a:lvl6pPr marL="2514600" indent="-2286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342900" marR="0" lvl="0" indent="-342900" algn="l" defTabSz="914400" rtl="0" eaLnBrk="0" fontAlgn="base" latinLnBrk="0" hangingPunct="0">
              <a:lnSpc>
                <a:spcPct val="90000"/>
              </a:lnSpc>
              <a:spcBef>
                <a:spcPct val="20000"/>
              </a:spcBef>
              <a:spcAft>
                <a:spcPct val="0"/>
              </a:spcAft>
              <a:buClr>
                <a:srgbClr val="000099"/>
              </a:buClr>
              <a:buSzPct val="100000"/>
              <a:buFont typeface="Wingdings" panose="05000000000000000000" pitchFamily="2" charset="2"/>
              <a:buNone/>
              <a:defRPr/>
            </a:pPr>
            <a:r>
              <a:rPr kumimoji="0" lang="en-US" altLang="en-US" sz="2800" b="0" i="0"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S PGothic" panose="020B0600070205080204" pitchFamily="34" charset="-128"/>
              </a:rPr>
              <a:t>decentralized switching</a:t>
            </a:r>
            <a:r>
              <a:rPr kumimoji="0" lang="en-US" altLang="en-US" sz="2800" b="0" i="1"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S PGothic" panose="020B0600070205080204" pitchFamily="34" charset="-128"/>
              </a:rPr>
              <a:t>:</a:t>
            </a:r>
            <a:r>
              <a:rPr kumimoji="0" lang="en-US" altLang="en-US" sz="2800" b="0" i="0"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S PGothic" panose="020B0600070205080204" pitchFamily="34" charset="-128"/>
              </a:rPr>
              <a:t> </a:t>
            </a:r>
            <a:endParaRPr kumimoji="0" lang="en-US" altLang="en-US" sz="2800" b="0" i="0"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S PGothic" panose="020B0600070205080204" pitchFamily="34" charset="-128"/>
            </a:endParaRPr>
          </a:p>
          <a:p>
            <a:pPr marL="342900" marR="0" lvl="0" indent="-342900" algn="l" defTabSz="914400" rtl="0" eaLnBrk="0" fontAlgn="base" latinLnBrk="0" hangingPunct="0">
              <a:lnSpc>
                <a:spcPct val="90000"/>
              </a:lnSpc>
              <a:spcBef>
                <a:spcPct val="20000"/>
              </a:spcBef>
              <a:spcAft>
                <a:spcPct val="0"/>
              </a:spcAft>
              <a:buClr>
                <a:srgbClr val="000099"/>
              </a:buClr>
              <a:buSzPct val="100000"/>
              <a:buFont typeface="Wingdings" panose="05000000000000000000" pitchFamily="2" charset="2"/>
              <a:buChar char="§"/>
              <a:defRPr/>
            </a:pPr>
            <a:r>
              <a:rPr kumimoji="0" lang="en-US" altLang="en-US" sz="2400" b="0" i="0" u="none" strike="noStrike" kern="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using header field values, lookup output port using forwarding table in input port memory </a:t>
            </a:r>
            <a:r>
              <a:rPr kumimoji="0" lang="en-US" altLang="en-US" sz="2400" b="0" i="1" u="none" strike="noStrike" kern="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(“match plus action”)</a:t>
            </a:r>
            <a:endParaRPr kumimoji="0" lang="en-US" altLang="en-US" sz="2400" b="0" i="1" u="none" strike="noStrike" kern="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342900" marR="0" lvl="0" indent="-342900" algn="l" defTabSz="914400" rtl="0" eaLnBrk="0" fontAlgn="base" latinLnBrk="0" hangingPunct="0">
              <a:lnSpc>
                <a:spcPct val="90000"/>
              </a:lnSpc>
              <a:spcBef>
                <a:spcPct val="20000"/>
              </a:spcBef>
              <a:spcAft>
                <a:spcPct val="0"/>
              </a:spcAft>
              <a:buClr>
                <a:srgbClr val="000099"/>
              </a:buClr>
              <a:buSzPct val="100000"/>
              <a:buFont typeface="Wingdings" panose="05000000000000000000" pitchFamily="2" charset="2"/>
              <a:buChar char="§"/>
              <a:defRPr/>
            </a:pPr>
            <a:r>
              <a:rPr kumimoji="0" lang="en-US" altLang="en-US" sz="24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S PGothic" panose="020B0600070205080204" pitchFamily="34" charset="-128"/>
              </a:rPr>
              <a:t>destination-based forwarding: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forward based only on destination IP address (traditional)</a:t>
            </a:r>
            <a:endParaRPr kumimoji="0" lang="en-US" altLang="ja-JP"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342900" marR="0" lvl="0" indent="-342900" algn="l" defTabSz="914400" rtl="0" eaLnBrk="0" fontAlgn="base" latinLnBrk="0" hangingPunct="0">
              <a:lnSpc>
                <a:spcPct val="90000"/>
              </a:lnSpc>
              <a:spcBef>
                <a:spcPct val="20000"/>
              </a:spcBef>
              <a:spcAft>
                <a:spcPct val="0"/>
              </a:spcAft>
              <a:buClr>
                <a:srgbClr val="000099"/>
              </a:buClr>
              <a:buSzPct val="100000"/>
              <a:buFont typeface="Wingdings" panose="05000000000000000000" pitchFamily="2" charset="2"/>
              <a:buChar char="§"/>
              <a:defRPr/>
            </a:pPr>
            <a:r>
              <a:rPr kumimoji="0" lang="en-US" altLang="en-US" sz="24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S PGothic" panose="020B0600070205080204" pitchFamily="34" charset="-128"/>
              </a:rPr>
              <a:t>generalized forwarding: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forward based on any set of header field values</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p:txBody>
      </p:sp>
      <p:sp>
        <p:nvSpPr>
          <p:cNvPr id="102" name="Text Box 5"/>
          <p:cNvSpPr txBox="1">
            <a:spLocks noChangeArrowheads="1"/>
          </p:cNvSpPr>
          <p:nvPr/>
        </p:nvSpPr>
        <p:spPr bwMode="auto">
          <a:xfrm>
            <a:off x="258938" y="3266385"/>
            <a:ext cx="247535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defRPr/>
            </a:pPr>
            <a:r>
              <a:rPr kumimoji="0" lang="en-US" altLang="en-US" sz="2400" b="0" i="0"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physical layer:</a:t>
            </a:r>
            <a:endParaRPr kumimoji="0" lang="en-US" altLang="en-US" sz="2400" b="0" i="0"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endParaRPr>
          </a:p>
          <a:p>
            <a:pPr marL="0" marR="0" lvl="0" indent="0" algn="r" defTabSz="914400" rtl="0" eaLnBrk="0" fontAlgn="base" latinLnBrk="0" hangingPunct="0">
              <a:lnSpc>
                <a:spcPct val="100000"/>
              </a:lnSpc>
              <a:spcBef>
                <a:spcPct val="0"/>
              </a:spcBef>
              <a:spcAft>
                <a:spcPct val="0"/>
              </a:spcAft>
              <a:buClrTx/>
              <a:buSzTx/>
              <a:buFontTx/>
              <a:buNone/>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bit-level reception</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04" name="Line 45"/>
          <p:cNvSpPr>
            <a:spLocks noChangeShapeType="1"/>
          </p:cNvSpPr>
          <p:nvPr/>
        </p:nvSpPr>
        <p:spPr bwMode="auto">
          <a:xfrm>
            <a:off x="7326933" y="902598"/>
            <a:ext cx="11113" cy="2865437"/>
          </a:xfrm>
          <a:prstGeom prst="line">
            <a:avLst/>
          </a:prstGeom>
          <a:noFill/>
          <a:ln w="9525">
            <a:solidFill>
              <a:srgbClr val="C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5" name="Rectangle 46"/>
          <p:cNvSpPr>
            <a:spLocks noChangeArrowheads="1"/>
          </p:cNvSpPr>
          <p:nvPr/>
        </p:nvSpPr>
        <p:spPr bwMode="auto">
          <a:xfrm>
            <a:off x="7419008" y="2031310"/>
            <a:ext cx="1055688" cy="8286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switch</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fabric</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06" name="Group 56"/>
          <p:cNvGrpSpPr/>
          <p:nvPr/>
        </p:nvGrpSpPr>
        <p:grpSpPr bwMode="auto">
          <a:xfrm>
            <a:off x="5533058" y="2274198"/>
            <a:ext cx="993775" cy="468312"/>
            <a:chOff x="310" y="3526"/>
            <a:chExt cx="1040" cy="457"/>
          </a:xfrm>
        </p:grpSpPr>
        <p:sp>
          <p:nvSpPr>
            <p:cNvPr id="107" name="Rectangle 47"/>
            <p:cNvSpPr>
              <a:spLocks noChangeArrowheads="1"/>
            </p:cNvSpPr>
            <p:nvPr/>
          </p:nvSpPr>
          <p:spPr bwMode="auto">
            <a:xfrm>
              <a:off x="310" y="3526"/>
              <a:ext cx="1040" cy="457"/>
            </a:xfrm>
            <a:prstGeom prst="rect">
              <a:avLst/>
            </a:prstGeom>
            <a:solidFill>
              <a:srgbClr val="FF0000"/>
            </a:solidFill>
            <a:ln w="38100">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8" name="Line 48"/>
            <p:cNvSpPr>
              <a:spLocks noChangeShapeType="1"/>
            </p:cNvSpPr>
            <p:nvPr/>
          </p:nvSpPr>
          <p:spPr bwMode="auto">
            <a:xfrm>
              <a:off x="446" y="3535"/>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9" name="Line 49"/>
            <p:cNvSpPr>
              <a:spLocks noChangeShapeType="1"/>
            </p:cNvSpPr>
            <p:nvPr/>
          </p:nvSpPr>
          <p:spPr bwMode="auto">
            <a:xfrm>
              <a:off x="558" y="3538"/>
              <a:ext cx="2" cy="435"/>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0" name="Line 50"/>
            <p:cNvSpPr>
              <a:spLocks noChangeShapeType="1"/>
            </p:cNvSpPr>
            <p:nvPr/>
          </p:nvSpPr>
          <p:spPr bwMode="auto">
            <a:xfrm>
              <a:off x="671" y="3534"/>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1" name="Line 51"/>
            <p:cNvSpPr>
              <a:spLocks noChangeShapeType="1"/>
            </p:cNvSpPr>
            <p:nvPr/>
          </p:nvSpPr>
          <p:spPr bwMode="auto">
            <a:xfrm>
              <a:off x="782" y="3535"/>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2" name="Line 52"/>
            <p:cNvSpPr>
              <a:spLocks noChangeShapeType="1"/>
            </p:cNvSpPr>
            <p:nvPr/>
          </p:nvSpPr>
          <p:spPr bwMode="auto">
            <a:xfrm>
              <a:off x="895" y="3534"/>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3" name="Line 53"/>
            <p:cNvSpPr>
              <a:spLocks noChangeShapeType="1"/>
            </p:cNvSpPr>
            <p:nvPr/>
          </p:nvSpPr>
          <p:spPr bwMode="auto">
            <a:xfrm>
              <a:off x="1006" y="3534"/>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4" name="Line 54"/>
            <p:cNvSpPr>
              <a:spLocks noChangeShapeType="1"/>
            </p:cNvSpPr>
            <p:nvPr/>
          </p:nvSpPr>
          <p:spPr bwMode="auto">
            <a:xfrm>
              <a:off x="1121" y="3535"/>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5" name="Line 55"/>
            <p:cNvSpPr>
              <a:spLocks noChangeShapeType="1"/>
            </p:cNvSpPr>
            <p:nvPr/>
          </p:nvSpPr>
          <p:spPr bwMode="auto">
            <a:xfrm>
              <a:off x="1229" y="3538"/>
              <a:ext cx="2" cy="435"/>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116" name="Line 58"/>
          <p:cNvSpPr>
            <a:spLocks noChangeShapeType="1"/>
          </p:cNvSpPr>
          <p:nvPr/>
        </p:nvSpPr>
        <p:spPr bwMode="auto">
          <a:xfrm flipV="1">
            <a:off x="2743821" y="2955235"/>
            <a:ext cx="446087" cy="490538"/>
          </a:xfrm>
          <a:prstGeom prst="line">
            <a:avLst/>
          </a:prstGeom>
          <a:noFill/>
          <a:ln w="19050">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8" name="Line 60"/>
          <p:cNvSpPr>
            <a:spLocks noChangeShapeType="1"/>
          </p:cNvSpPr>
          <p:nvPr/>
        </p:nvSpPr>
        <p:spPr bwMode="auto">
          <a:xfrm flipV="1">
            <a:off x="5267946" y="3282260"/>
            <a:ext cx="669925" cy="790575"/>
          </a:xfrm>
          <a:prstGeom prst="line">
            <a:avLst/>
          </a:prstGeom>
          <a:noFill/>
          <a:ln w="19050">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32" name="Group 31"/>
          <p:cNvGrpSpPr/>
          <p:nvPr/>
        </p:nvGrpSpPr>
        <p:grpSpPr>
          <a:xfrm>
            <a:off x="871146" y="1664528"/>
            <a:ext cx="4336475" cy="3729630"/>
            <a:chOff x="871146" y="1664528"/>
            <a:chExt cx="4336475" cy="3729630"/>
          </a:xfrm>
        </p:grpSpPr>
        <p:sp>
          <p:nvSpPr>
            <p:cNvPr id="33" name="Rectangle 33"/>
            <p:cNvSpPr>
              <a:spLocks noChangeArrowheads="1"/>
            </p:cNvSpPr>
            <p:nvPr/>
          </p:nvSpPr>
          <p:spPr bwMode="auto">
            <a:xfrm>
              <a:off x="4114937" y="1947588"/>
              <a:ext cx="1055688" cy="828675"/>
            </a:xfrm>
            <a:prstGeom prst="rect">
              <a:avLst/>
            </a:prstGeom>
            <a:noFill/>
            <a:ln>
              <a:noFill/>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link </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layer </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protocol</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(receive)</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34" name="Group 33"/>
            <p:cNvGrpSpPr/>
            <p:nvPr/>
          </p:nvGrpSpPr>
          <p:grpSpPr>
            <a:xfrm>
              <a:off x="871146" y="1664528"/>
              <a:ext cx="4336475" cy="3729630"/>
              <a:chOff x="871146" y="1664528"/>
              <a:chExt cx="4336475" cy="3729630"/>
            </a:xfrm>
          </p:grpSpPr>
          <p:sp>
            <p:nvSpPr>
              <p:cNvPr id="35" name="Rectangle 14"/>
              <p:cNvSpPr>
                <a:spLocks noChangeArrowheads="1"/>
              </p:cNvSpPr>
              <p:nvPr/>
            </p:nvSpPr>
            <p:spPr bwMode="auto">
              <a:xfrm>
                <a:off x="4055096" y="1664528"/>
                <a:ext cx="1152525" cy="1409700"/>
              </a:xfrm>
              <a:prstGeom prst="rect">
                <a:avLst/>
              </a:prstGeom>
              <a:noFill/>
              <a:ln w="28575">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6" name="Line 30"/>
              <p:cNvSpPr>
                <a:spLocks noChangeShapeType="1"/>
              </p:cNvSpPr>
              <p:nvPr/>
            </p:nvSpPr>
            <p:spPr bwMode="auto">
              <a:xfrm>
                <a:off x="3867771" y="2423423"/>
                <a:ext cx="190500" cy="1587"/>
              </a:xfrm>
              <a:prstGeom prst="line">
                <a:avLst/>
              </a:prstGeom>
              <a:noFill/>
              <a:ln w="28575">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7" name="Text Box 6"/>
              <p:cNvSpPr txBox="1">
                <a:spLocks noChangeArrowheads="1"/>
              </p:cNvSpPr>
              <p:nvPr/>
            </p:nvSpPr>
            <p:spPr bwMode="auto">
              <a:xfrm>
                <a:off x="871146" y="4193829"/>
                <a:ext cx="1877437"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defRPr/>
                </a:pPr>
                <a:r>
                  <a:rPr kumimoji="0" lang="en-US" altLang="en-US" sz="2400" b="0" i="0"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link layer:</a:t>
                </a:r>
                <a:endParaRPr kumimoji="0" lang="en-US" altLang="en-US" sz="2400" b="0" i="0"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endParaRPr>
              </a:p>
              <a:p>
                <a:pPr marL="0" marR="0" lvl="0" indent="0" algn="r" defTabSz="914400" rtl="0" eaLnBrk="0" fontAlgn="base" latinLnBrk="0" hangingPunct="0">
                  <a:lnSpc>
                    <a:spcPct val="100000"/>
                  </a:lnSpc>
                  <a:spcBef>
                    <a:spcPct val="0"/>
                  </a:spcBef>
                  <a:spcAft>
                    <a:spcPct val="0"/>
                  </a:spcAft>
                  <a:buClrTx/>
                  <a:buSzTx/>
                  <a:buFontTx/>
                  <a:buNone/>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e.g., Ethernet</a:t>
                </a:r>
                <a:endParaRPr kumimoji="0" lang="en-US" altLang="en-US" sz="24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a:p>
                <a:pPr marL="0" marR="0" lvl="0" indent="0" algn="r" defTabSz="914400" rtl="0" eaLnBrk="0" fontAlgn="base" latinLnBrk="0" hangingPunct="0">
                  <a:lnSpc>
                    <a:spcPct val="100000"/>
                  </a:lnSpc>
                  <a:spcBef>
                    <a:spcPct val="0"/>
                  </a:spcBef>
                  <a:spcAft>
                    <a:spcPct val="0"/>
                  </a:spcAft>
                  <a:buClrTx/>
                  <a:buSzTx/>
                  <a:buFontTx/>
                  <a:buNone/>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(chapter 6)</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38" name="Line 59"/>
              <p:cNvSpPr>
                <a:spLocks noChangeShapeType="1"/>
              </p:cNvSpPr>
              <p:nvPr/>
            </p:nvSpPr>
            <p:spPr bwMode="auto">
              <a:xfrm flipV="1">
                <a:off x="2762871" y="3152085"/>
                <a:ext cx="1193800" cy="1338263"/>
              </a:xfrm>
              <a:prstGeom prst="line">
                <a:avLst/>
              </a:prstGeom>
              <a:noFill/>
              <a:ln w="19050">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sp>
        <p:nvSpPr>
          <p:cNvPr id="39"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Text Box 12"/>
          <p:cNvSpPr txBox="1">
            <a:spLocks noChangeArrowheads="1"/>
          </p:cNvSpPr>
          <p:nvPr/>
        </p:nvSpPr>
        <p:spPr bwMode="auto">
          <a:xfrm>
            <a:off x="1188002" y="6033604"/>
            <a:ext cx="732072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4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Q:</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 but what happens if ranges don’</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t divide up so nicely? </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pic>
        <p:nvPicPr>
          <p:cNvPr id="27" name="Picture 26"/>
          <p:cNvPicPr>
            <a:picLocks noChangeAspect="1"/>
          </p:cNvPicPr>
          <p:nvPr/>
        </p:nvPicPr>
        <p:blipFill>
          <a:blip r:embed="rId1"/>
          <a:stretch>
            <a:fillRect/>
          </a:stretch>
        </p:blipFill>
        <p:spPr>
          <a:xfrm>
            <a:off x="1056411" y="3154505"/>
            <a:ext cx="9375866" cy="2779571"/>
          </a:xfrm>
          <a:prstGeom prst="rect">
            <a:avLst/>
          </a:prstGeom>
        </p:spPr>
      </p:pic>
      <p:grpSp>
        <p:nvGrpSpPr>
          <p:cNvPr id="7" name="Group 6"/>
          <p:cNvGrpSpPr/>
          <p:nvPr/>
        </p:nvGrpSpPr>
        <p:grpSpPr>
          <a:xfrm>
            <a:off x="898734" y="1108364"/>
            <a:ext cx="9699993" cy="2044580"/>
            <a:chOff x="898734" y="1108364"/>
            <a:chExt cx="9699993" cy="2044580"/>
          </a:xfrm>
        </p:grpSpPr>
        <p:pic>
          <p:nvPicPr>
            <p:cNvPr id="28" name="Picture 27"/>
            <p:cNvPicPr>
              <a:picLocks noChangeAspect="1"/>
            </p:cNvPicPr>
            <p:nvPr/>
          </p:nvPicPr>
          <p:blipFill>
            <a:blip r:embed="rId2"/>
            <a:stretch>
              <a:fillRect/>
            </a:stretch>
          </p:blipFill>
          <p:spPr>
            <a:xfrm>
              <a:off x="898734" y="1186912"/>
              <a:ext cx="9594790" cy="1966032"/>
            </a:xfrm>
            <a:prstGeom prst="rect">
              <a:avLst/>
            </a:prstGeom>
          </p:spPr>
        </p:pic>
        <p:sp>
          <p:nvSpPr>
            <p:cNvPr id="5" name="Rectangle 4"/>
            <p:cNvSpPr/>
            <p:nvPr/>
          </p:nvSpPr>
          <p:spPr>
            <a:xfrm>
              <a:off x="1039091" y="1108364"/>
              <a:ext cx="9559636" cy="2355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 name="Title 1"/>
          <p:cNvSpPr>
            <a:spLocks noGrp="1"/>
          </p:cNvSpPr>
          <p:nvPr>
            <p:ph type="title"/>
          </p:nvPr>
        </p:nvSpPr>
        <p:spPr>
          <a:xfrm>
            <a:off x="838200" y="345804"/>
            <a:ext cx="10515600" cy="894622"/>
          </a:xfrm>
        </p:spPr>
        <p:txBody>
          <a:bodyPr>
            <a:normAutofit/>
          </a:bodyPr>
          <a:lstStyle/>
          <a:p>
            <a:r>
              <a:rPr lang="en-US" sz="4800" dirty="0"/>
              <a:t>Destination-based forwarding</a:t>
            </a:r>
            <a:endParaRPr lang="en-US" sz="4800" dirty="0"/>
          </a:p>
        </p:txBody>
      </p:sp>
      <p:sp>
        <p:nvSpPr>
          <p:cNvPr id="11"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3.75E-6 1.11022E-16 L 0.00052 0.10718 " pathEditMode="relative" rAng="0" ptsTypes="AA">
                                      <p:cBhvr>
                                        <p:cTn id="6" dur="2000" fill="hold"/>
                                        <p:tgtEl>
                                          <p:spTgt spid="27"/>
                                        </p:tgtEl>
                                        <p:attrNameLst>
                                          <p:attrName>ppt_x</p:attrName>
                                          <p:attrName>ppt_y</p:attrName>
                                        </p:attrNameLst>
                                      </p:cBhvr>
                                      <p:rCtr x="26" y="5347"/>
                                    </p:animMotion>
                                  </p:childTnLst>
                                </p:cTn>
                              </p:par>
                              <p:par>
                                <p:cTn id="7" presetID="42" presetClass="path" presetSubtype="0" accel="50000" decel="50000" fill="hold" nodeType="withEffect">
                                  <p:stCondLst>
                                    <p:cond delay="0"/>
                                  </p:stCondLst>
                                  <p:childTnLst>
                                    <p:animMotion origin="layout" path="M -4.375E-6 1.85185E-6 L 0.00013 -0.05417 " pathEditMode="relative" rAng="0" ptsTypes="AA">
                                      <p:cBhvr>
                                        <p:cTn id="8" dur="2000" fill="hold"/>
                                        <p:tgtEl>
                                          <p:spTgt spid="7"/>
                                        </p:tgtEl>
                                        <p:attrNameLst>
                                          <p:attrName>ppt_x</p:attrName>
                                          <p:attrName>ppt_y</p:attrName>
                                        </p:attrNameLst>
                                      </p:cBhvr>
                                      <p:rCtr x="0" y="-270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45804"/>
            <a:ext cx="10515600" cy="894622"/>
          </a:xfrm>
        </p:spPr>
        <p:txBody>
          <a:bodyPr>
            <a:normAutofit/>
          </a:bodyPr>
          <a:lstStyle/>
          <a:p>
            <a:r>
              <a:rPr lang="en-US" sz="4800" dirty="0"/>
              <a:t>Longest prefix matching</a:t>
            </a:r>
            <a:endParaRPr lang="en-US" sz="4800" dirty="0"/>
          </a:p>
        </p:txBody>
      </p:sp>
      <p:sp>
        <p:nvSpPr>
          <p:cNvPr id="20" name="Rectangle 20"/>
          <p:cNvSpPr>
            <a:spLocks noChangeArrowheads="1"/>
          </p:cNvSpPr>
          <p:nvPr/>
        </p:nvSpPr>
        <p:spPr bwMode="auto">
          <a:xfrm>
            <a:off x="991564" y="1533870"/>
            <a:ext cx="9199355" cy="1620147"/>
          </a:xfrm>
          <a:prstGeom prst="rect">
            <a:avLst/>
          </a:prstGeom>
          <a:solidFill>
            <a:schemeClr val="bg1"/>
          </a:solidFill>
          <a:ln w="19050">
            <a:solidFill>
              <a:srgbClr val="CC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1" name="Text Box 19"/>
          <p:cNvSpPr txBox="1">
            <a:spLocks noChangeArrowheads="1"/>
          </p:cNvSpPr>
          <p:nvPr/>
        </p:nvSpPr>
        <p:spPr bwMode="auto">
          <a:xfrm>
            <a:off x="1128092" y="1821969"/>
            <a:ext cx="9248359" cy="12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80000"/>
              </a:lnSpc>
              <a:spcBef>
                <a:spcPts val="0"/>
              </a:spcBef>
              <a:spcAft>
                <a:spcPts val="0"/>
              </a:spcAft>
              <a:buClrTx/>
              <a:buSzTx/>
              <a:buFontTx/>
              <a:buNone/>
              <a:defRPr/>
            </a:pP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when looking for forwarding table entry for given destination address, use </a:t>
            </a:r>
            <a:r>
              <a:rPr kumimoji="0" lang="en-US" altLang="en-US" sz="3000" b="0" i="1"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longest</a:t>
            </a: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 address prefix that matches destination address.</a:t>
            </a:r>
            <a:endParaRPr kumimoji="0" lang="en-US" altLang="en-US" sz="3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22" name="Text Box 22"/>
          <p:cNvSpPr txBox="1">
            <a:spLocks noChangeArrowheads="1"/>
          </p:cNvSpPr>
          <p:nvPr/>
        </p:nvSpPr>
        <p:spPr bwMode="auto">
          <a:xfrm>
            <a:off x="1115390" y="1235421"/>
            <a:ext cx="3675878" cy="5847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n-cs"/>
              </a:rPr>
              <a:t>longest prefix match</a:t>
            </a:r>
            <a:endParaRPr kumimoji="0" lang="en-US" altLang="en-US" sz="32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n-cs"/>
            </a:endParaRPr>
          </a:p>
        </p:txBody>
      </p:sp>
      <p:grpSp>
        <p:nvGrpSpPr>
          <p:cNvPr id="3" name="Group 2"/>
          <p:cNvGrpSpPr/>
          <p:nvPr/>
        </p:nvGrpSpPr>
        <p:grpSpPr>
          <a:xfrm>
            <a:off x="2674601" y="3416024"/>
            <a:ext cx="7479325" cy="2180038"/>
            <a:chOff x="2674601" y="3416024"/>
            <a:chExt cx="7479325" cy="2180038"/>
          </a:xfrm>
        </p:grpSpPr>
        <p:sp>
          <p:nvSpPr>
            <p:cNvPr id="23" name="Rectangle 5"/>
            <p:cNvSpPr>
              <a:spLocks noChangeArrowheads="1"/>
            </p:cNvSpPr>
            <p:nvPr/>
          </p:nvSpPr>
          <p:spPr bwMode="auto">
            <a:xfrm>
              <a:off x="2674601" y="3464838"/>
              <a:ext cx="4941530" cy="2131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just"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Destination Address Range                        </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mn-cs"/>
                </a:rPr>
                <a:t>11001000  00010111  00010</a:t>
              </a:r>
              <a:endParaRPr kumimoji="0" lang="en-US" altLang="en-US" sz="20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mn-cs"/>
                </a:rPr>
                <a:t>11001000  00010111  00011000</a:t>
              </a:r>
              <a:endParaRPr kumimoji="0" lang="en-US" altLang="en-US" sz="20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mn-cs"/>
                </a:rPr>
                <a:t>11001000  00010111  00011</a:t>
              </a:r>
              <a:endParaRPr kumimoji="0" lang="en-US" altLang="en-US" sz="2000" b="0" i="0" u="none" strike="noStrike" kern="1200" cap="none" spc="0" normalizeH="0" baseline="0" noProof="0" dirty="0">
                <a:ln>
                  <a:noFill/>
                </a:ln>
                <a:solidFill>
                  <a:prstClr val="black"/>
                </a:solidFill>
                <a:effectLst/>
                <a:uLnTx/>
                <a:uFillTx/>
                <a:latin typeface="Comic Sans MS" panose="030F0702030302020204" pitchFamily="66" charset="0"/>
                <a:ea typeface="MS PGothic"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otherwise  </a:t>
              </a:r>
              <a:r>
                <a:rPr kumimoji="0" lang="en-US" altLang="en-US" sz="1800" b="0" i="0" u="none" strike="noStrike" kern="1200" cap="none" spc="0" normalizeH="0" baseline="0" noProof="0" dirty="0">
                  <a:ln>
                    <a:noFill/>
                  </a:ln>
                  <a:solidFill>
                    <a:prstClr val="black"/>
                  </a:solidFill>
                  <a:effectLst/>
                  <a:uLnTx/>
                  <a:uFillTx/>
                  <a:latin typeface="Times" pitchFamily="2" charset="0"/>
                  <a:ea typeface="MS PGothic" panose="020B0600070205080204" pitchFamily="34" charset="-128"/>
                  <a:cs typeface="+mn-cs"/>
                </a:rPr>
                <a:t>           </a:t>
              </a:r>
              <a:endParaRPr kumimoji="0" lang="en-US" altLang="en-US" sz="1800" b="0" i="0" u="none" strike="noStrike" kern="1200" cap="none" spc="0" normalizeH="0" baseline="0" noProof="0" dirty="0">
                <a:ln>
                  <a:noFill/>
                </a:ln>
                <a:solidFill>
                  <a:prstClr val="black"/>
                </a:solidFill>
                <a:effectLst/>
                <a:uLnTx/>
                <a:uFillTx/>
                <a:latin typeface="Times" pitchFamily="2" charset="0"/>
                <a:ea typeface="MS PGothic" panose="020B0600070205080204" pitchFamily="34" charset="-128"/>
                <a:cs typeface="+mn-cs"/>
              </a:endParaRPr>
            </a:p>
          </p:txBody>
        </p:sp>
        <p:sp>
          <p:nvSpPr>
            <p:cNvPr id="24" name="Rectangle 24"/>
            <p:cNvSpPr>
              <a:spLocks noChangeArrowheads="1"/>
            </p:cNvSpPr>
            <p:nvPr/>
          </p:nvSpPr>
          <p:spPr bwMode="auto">
            <a:xfrm>
              <a:off x="2675214" y="3473174"/>
              <a:ext cx="7459662" cy="2106613"/>
            </a:xfrm>
            <a:prstGeom prst="rect">
              <a:avLst/>
            </a:prstGeom>
            <a:noFill/>
            <a:ln w="19050">
              <a:solidFill>
                <a:srgbClr val="000099"/>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5" name="Line 25"/>
            <p:cNvSpPr>
              <a:spLocks noChangeShapeType="1"/>
            </p:cNvSpPr>
            <p:nvPr/>
          </p:nvSpPr>
          <p:spPr bwMode="auto">
            <a:xfrm>
              <a:off x="2675214" y="3908149"/>
              <a:ext cx="7448550" cy="0"/>
            </a:xfrm>
            <a:prstGeom prst="line">
              <a:avLst/>
            </a:prstGeom>
            <a:noFill/>
            <a:ln w="19050">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Line 26"/>
            <p:cNvSpPr>
              <a:spLocks noChangeShapeType="1"/>
            </p:cNvSpPr>
            <p:nvPr/>
          </p:nvSpPr>
          <p:spPr bwMode="auto">
            <a:xfrm>
              <a:off x="2705376" y="4338362"/>
              <a:ext cx="7448550" cy="0"/>
            </a:xfrm>
            <a:prstGeom prst="line">
              <a:avLst/>
            </a:prstGeom>
            <a:noFill/>
            <a:ln w="19050">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Line 27"/>
            <p:cNvSpPr>
              <a:spLocks noChangeShapeType="1"/>
            </p:cNvSpPr>
            <p:nvPr/>
          </p:nvSpPr>
          <p:spPr bwMode="auto">
            <a:xfrm>
              <a:off x="2679976" y="4757462"/>
              <a:ext cx="7448550" cy="0"/>
            </a:xfrm>
            <a:prstGeom prst="line">
              <a:avLst/>
            </a:prstGeom>
            <a:noFill/>
            <a:ln w="19050">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Line 28"/>
            <p:cNvSpPr>
              <a:spLocks noChangeShapeType="1"/>
            </p:cNvSpPr>
            <p:nvPr/>
          </p:nvSpPr>
          <p:spPr bwMode="auto">
            <a:xfrm>
              <a:off x="2676801" y="5187674"/>
              <a:ext cx="7448550" cy="0"/>
            </a:xfrm>
            <a:prstGeom prst="line">
              <a:avLst/>
            </a:prstGeom>
            <a:noFill/>
            <a:ln w="19050">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Line 29"/>
            <p:cNvSpPr>
              <a:spLocks noChangeShapeType="1"/>
            </p:cNvSpPr>
            <p:nvPr/>
          </p:nvSpPr>
          <p:spPr bwMode="auto">
            <a:xfrm>
              <a:off x="8109371" y="3444875"/>
              <a:ext cx="0" cy="2117725"/>
            </a:xfrm>
            <a:prstGeom prst="line">
              <a:avLst/>
            </a:prstGeom>
            <a:noFill/>
            <a:ln w="19050">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Text Box 30"/>
            <p:cNvSpPr txBox="1">
              <a:spLocks noChangeArrowheads="1"/>
            </p:cNvSpPr>
            <p:nvPr/>
          </p:nvSpPr>
          <p:spPr bwMode="auto">
            <a:xfrm>
              <a:off x="8158439" y="3416024"/>
              <a:ext cx="1543050" cy="2155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Link interface</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0</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1</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2</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3</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8" name="TextBox 7"/>
            <p:cNvSpPr txBox="1"/>
            <p:nvPr/>
          </p:nvSpPr>
          <p:spPr>
            <a:xfrm>
              <a:off x="6763327" y="40039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endPar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endParaRPr>
            </a:p>
          </p:txBody>
        </p:sp>
        <p:sp>
          <p:nvSpPr>
            <p:cNvPr id="38" name="TextBox 37"/>
            <p:cNvSpPr txBox="1"/>
            <p:nvPr/>
          </p:nvSpPr>
          <p:spPr>
            <a:xfrm>
              <a:off x="6089074" y="4005707"/>
              <a:ext cx="59574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endPar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endParaRPr>
            </a:p>
          </p:txBody>
        </p:sp>
        <p:sp>
          <p:nvSpPr>
            <p:cNvPr id="41" name="TextBox 40"/>
            <p:cNvSpPr txBox="1"/>
            <p:nvPr/>
          </p:nvSpPr>
          <p:spPr>
            <a:xfrm>
              <a:off x="6760005" y="48167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endPar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endParaRPr>
            </a:p>
          </p:txBody>
        </p:sp>
        <p:sp>
          <p:nvSpPr>
            <p:cNvPr id="42" name="TextBox 41"/>
            <p:cNvSpPr txBox="1"/>
            <p:nvPr/>
          </p:nvSpPr>
          <p:spPr>
            <a:xfrm>
              <a:off x="6083018" y="4846641"/>
              <a:ext cx="59574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endPar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endParaRPr>
            </a:p>
          </p:txBody>
        </p:sp>
        <p:sp>
          <p:nvSpPr>
            <p:cNvPr id="43" name="TextBox 42"/>
            <p:cNvSpPr txBox="1"/>
            <p:nvPr/>
          </p:nvSpPr>
          <p:spPr>
            <a:xfrm>
              <a:off x="6760005" y="44230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endPar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endParaRPr>
            </a:p>
          </p:txBody>
        </p:sp>
      </p:grpSp>
      <p:grpSp>
        <p:nvGrpSpPr>
          <p:cNvPr id="4" name="Group 3"/>
          <p:cNvGrpSpPr/>
          <p:nvPr/>
        </p:nvGrpSpPr>
        <p:grpSpPr>
          <a:xfrm>
            <a:off x="789703" y="5747609"/>
            <a:ext cx="9305341" cy="903606"/>
            <a:chOff x="789703" y="5747609"/>
            <a:chExt cx="9305341" cy="903606"/>
          </a:xfrm>
        </p:grpSpPr>
        <p:sp>
          <p:nvSpPr>
            <p:cNvPr id="33" name="Rectangle 7"/>
            <p:cNvSpPr>
              <a:spLocks noChangeArrowheads="1"/>
            </p:cNvSpPr>
            <p:nvPr/>
          </p:nvSpPr>
          <p:spPr bwMode="auto">
            <a:xfrm>
              <a:off x="2672981" y="6281883"/>
              <a:ext cx="55611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Courier New" panose="02070309020205020404" pitchFamily="49" charset="0"/>
                </a:rPr>
                <a:t>11001000  00010111  00011000  10101010 </a:t>
              </a:r>
              <a:endPar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Courier New" panose="02070309020205020404" pitchFamily="49" charset="0"/>
              </a:endParaRPr>
            </a:p>
          </p:txBody>
        </p:sp>
        <p:sp>
          <p:nvSpPr>
            <p:cNvPr id="34" name="Text Box 8"/>
            <p:cNvSpPr txBox="1">
              <a:spLocks noChangeArrowheads="1"/>
            </p:cNvSpPr>
            <p:nvPr/>
          </p:nvSpPr>
          <p:spPr bwMode="auto">
            <a:xfrm>
              <a:off x="789703" y="5882891"/>
              <a:ext cx="1636282"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800" b="0" i="0"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examples</a:t>
              </a:r>
              <a:r>
                <a:rPr kumimoji="0" lang="en-US" altLang="en-US" sz="2400" b="0" i="0"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a:t>
              </a:r>
              <a:endParaRPr kumimoji="0" lang="en-US" altLang="en-US" sz="2400" b="0" i="0"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endParaRPr>
            </a:p>
          </p:txBody>
        </p:sp>
        <p:sp>
          <p:nvSpPr>
            <p:cNvPr id="36" name="Text Box 15"/>
            <p:cNvSpPr txBox="1">
              <a:spLocks noChangeArrowheads="1"/>
            </p:cNvSpPr>
            <p:nvPr/>
          </p:nvSpPr>
          <p:spPr bwMode="auto">
            <a:xfrm>
              <a:off x="8186060" y="5747609"/>
              <a:ext cx="19089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srgbClr val="0000A3"/>
                  </a:solidFill>
                  <a:effectLst/>
                  <a:uLnTx/>
                  <a:uFillTx/>
                  <a:latin typeface="Calibri" panose="020F0502020204030204"/>
                  <a:ea typeface="MS PGothic" panose="020B0600070205080204" pitchFamily="34" charset="-128"/>
                  <a:cs typeface="+mn-cs"/>
                </a:rPr>
                <a:t>which interface?</a:t>
              </a:r>
              <a:endParaRPr kumimoji="0" lang="en-US" altLang="en-US" sz="2000" b="0" i="0" u="none" strike="noStrike" kern="1200" cap="none" spc="0" normalizeH="0" baseline="0" noProof="0" dirty="0">
                <a:ln>
                  <a:noFill/>
                </a:ln>
                <a:solidFill>
                  <a:srgbClr val="0000A3"/>
                </a:solidFill>
                <a:effectLst/>
                <a:uLnTx/>
                <a:uFillTx/>
                <a:latin typeface="Calibri" panose="020F0502020204030204"/>
                <a:ea typeface="MS PGothic" panose="020B0600070205080204" pitchFamily="34" charset="-128"/>
                <a:cs typeface="+mn-cs"/>
              </a:endParaRPr>
            </a:p>
          </p:txBody>
        </p:sp>
        <p:sp>
          <p:nvSpPr>
            <p:cNvPr id="37" name="Text Box 16"/>
            <p:cNvSpPr txBox="1">
              <a:spLocks noChangeArrowheads="1"/>
            </p:cNvSpPr>
            <p:nvPr/>
          </p:nvSpPr>
          <p:spPr bwMode="auto">
            <a:xfrm>
              <a:off x="8178869" y="6233982"/>
              <a:ext cx="19089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srgbClr val="0000A3"/>
                  </a:solidFill>
                  <a:effectLst/>
                  <a:uLnTx/>
                  <a:uFillTx/>
                  <a:latin typeface="Calibri" panose="020F0502020204030204"/>
                  <a:ea typeface="MS PGothic" panose="020B0600070205080204" pitchFamily="34" charset="-128"/>
                  <a:cs typeface="+mn-cs"/>
                </a:rPr>
                <a:t>which interface?</a:t>
              </a:r>
              <a:endParaRPr kumimoji="0" lang="en-US" altLang="en-US" sz="2000" b="0" i="0" u="none" strike="noStrike" kern="1200" cap="none" spc="0" normalizeH="0" baseline="0" noProof="0" dirty="0">
                <a:ln>
                  <a:noFill/>
                </a:ln>
                <a:solidFill>
                  <a:srgbClr val="0000A3"/>
                </a:solidFill>
                <a:effectLst/>
                <a:uLnTx/>
                <a:uFillTx/>
                <a:latin typeface="Calibri" panose="020F0502020204030204"/>
                <a:ea typeface="MS PGothic" panose="020B0600070205080204" pitchFamily="34" charset="-128"/>
                <a:cs typeface="+mn-cs"/>
              </a:endParaRPr>
            </a:p>
          </p:txBody>
        </p:sp>
        <p:sp>
          <p:nvSpPr>
            <p:cNvPr id="44" name="Text Box 9"/>
            <p:cNvSpPr txBox="1">
              <a:spLocks noChangeArrowheads="1"/>
            </p:cNvSpPr>
            <p:nvPr/>
          </p:nvSpPr>
          <p:spPr bwMode="auto">
            <a:xfrm>
              <a:off x="2672165" y="5802809"/>
              <a:ext cx="55611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Courier New" panose="02070309020205020404" pitchFamily="49" charset="0"/>
                </a:rPr>
                <a:t>11001000  00010111  00010110  10100001 </a:t>
              </a:r>
              <a:endPar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Courier New" panose="02070309020205020404" pitchFamily="49" charset="0"/>
              </a:endParaRPr>
            </a:p>
          </p:txBody>
        </p:sp>
      </p:grpSp>
      <p:sp>
        <p:nvSpPr>
          <p:cNvPr id="31"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45804"/>
            <a:ext cx="10515600" cy="894622"/>
          </a:xfrm>
        </p:spPr>
        <p:txBody>
          <a:bodyPr>
            <a:normAutofit/>
          </a:bodyPr>
          <a:lstStyle/>
          <a:p>
            <a:r>
              <a:rPr lang="en-US" sz="4800" dirty="0"/>
              <a:t>Longest prefix matching</a:t>
            </a:r>
            <a:endParaRPr lang="en-US" sz="4800" dirty="0"/>
          </a:p>
        </p:txBody>
      </p:sp>
      <p:sp>
        <p:nvSpPr>
          <p:cNvPr id="20" name="Rectangle 20"/>
          <p:cNvSpPr>
            <a:spLocks noChangeArrowheads="1"/>
          </p:cNvSpPr>
          <p:nvPr/>
        </p:nvSpPr>
        <p:spPr bwMode="auto">
          <a:xfrm>
            <a:off x="991564" y="1533870"/>
            <a:ext cx="9199355" cy="1620147"/>
          </a:xfrm>
          <a:prstGeom prst="rect">
            <a:avLst/>
          </a:prstGeom>
          <a:solidFill>
            <a:schemeClr val="bg1"/>
          </a:solidFill>
          <a:ln w="19050">
            <a:solidFill>
              <a:srgbClr val="CC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1" name="Text Box 19"/>
          <p:cNvSpPr txBox="1">
            <a:spLocks noChangeArrowheads="1"/>
          </p:cNvSpPr>
          <p:nvPr/>
        </p:nvSpPr>
        <p:spPr bwMode="auto">
          <a:xfrm>
            <a:off x="1128092" y="1821969"/>
            <a:ext cx="9248359" cy="12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80000"/>
              </a:lnSpc>
              <a:spcBef>
                <a:spcPts val="0"/>
              </a:spcBef>
              <a:spcAft>
                <a:spcPts val="0"/>
              </a:spcAft>
              <a:buClrTx/>
              <a:buSzTx/>
              <a:buFontTx/>
              <a:buNone/>
              <a:defRPr/>
            </a:pP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when looking for forwarding table entry for given destination address, use </a:t>
            </a:r>
            <a:r>
              <a:rPr kumimoji="0" lang="en-US" altLang="en-US" sz="3000" b="0" i="1"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longest</a:t>
            </a: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 address prefix that matches destination address.</a:t>
            </a:r>
            <a:endParaRPr kumimoji="0" lang="en-US" altLang="en-US" sz="3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22" name="Text Box 22"/>
          <p:cNvSpPr txBox="1">
            <a:spLocks noChangeArrowheads="1"/>
          </p:cNvSpPr>
          <p:nvPr/>
        </p:nvSpPr>
        <p:spPr bwMode="auto">
          <a:xfrm>
            <a:off x="1115390" y="1235421"/>
            <a:ext cx="3675878" cy="5847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n-cs"/>
              </a:rPr>
              <a:t>longest prefix match</a:t>
            </a:r>
            <a:endParaRPr kumimoji="0" lang="en-US" altLang="en-US" sz="32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n-cs"/>
            </a:endParaRPr>
          </a:p>
        </p:txBody>
      </p:sp>
      <p:sp>
        <p:nvSpPr>
          <p:cNvPr id="23" name="Rectangle 5"/>
          <p:cNvSpPr>
            <a:spLocks noChangeArrowheads="1"/>
          </p:cNvSpPr>
          <p:nvPr/>
        </p:nvSpPr>
        <p:spPr bwMode="auto">
          <a:xfrm>
            <a:off x="2674601" y="3464838"/>
            <a:ext cx="4941530" cy="2131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just"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Destination Address Range                        </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mn-cs"/>
              </a:rPr>
              <a:t>11001000  00010111  00010</a:t>
            </a:r>
            <a:endParaRPr kumimoji="0" lang="en-US" altLang="en-US" sz="20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mn-cs"/>
              </a:rPr>
              <a:t>11001000  00010111  00011000</a:t>
            </a:r>
            <a:endParaRPr kumimoji="0" lang="en-US" altLang="en-US" sz="20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mn-cs"/>
              </a:rPr>
              <a:t>11001000  00010111  00011</a:t>
            </a:r>
            <a:endParaRPr kumimoji="0" lang="en-US" altLang="en-US" sz="2000" b="0" i="0" u="none" strike="noStrike" kern="1200" cap="none" spc="0" normalizeH="0" baseline="0" noProof="0" dirty="0">
              <a:ln>
                <a:noFill/>
              </a:ln>
              <a:solidFill>
                <a:prstClr val="black"/>
              </a:solidFill>
              <a:effectLst/>
              <a:uLnTx/>
              <a:uFillTx/>
              <a:latin typeface="Comic Sans MS" panose="030F0702030302020204" pitchFamily="66" charset="0"/>
              <a:ea typeface="MS PGothic"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otherwise  </a:t>
            </a:r>
            <a:r>
              <a:rPr kumimoji="0" lang="en-US" altLang="en-US" sz="1800" b="0" i="0" u="none" strike="noStrike" kern="1200" cap="none" spc="0" normalizeH="0" baseline="0" noProof="0" dirty="0">
                <a:ln>
                  <a:noFill/>
                </a:ln>
                <a:solidFill>
                  <a:prstClr val="black"/>
                </a:solidFill>
                <a:effectLst/>
                <a:uLnTx/>
                <a:uFillTx/>
                <a:latin typeface="Times" pitchFamily="2" charset="0"/>
                <a:ea typeface="MS PGothic" panose="020B0600070205080204" pitchFamily="34" charset="-128"/>
                <a:cs typeface="+mn-cs"/>
              </a:rPr>
              <a:t>           </a:t>
            </a:r>
            <a:endParaRPr kumimoji="0" lang="en-US" altLang="en-US" sz="1800" b="0" i="0" u="none" strike="noStrike" kern="1200" cap="none" spc="0" normalizeH="0" baseline="0" noProof="0" dirty="0">
              <a:ln>
                <a:noFill/>
              </a:ln>
              <a:solidFill>
                <a:prstClr val="black"/>
              </a:solidFill>
              <a:effectLst/>
              <a:uLnTx/>
              <a:uFillTx/>
              <a:latin typeface="Times" pitchFamily="2" charset="0"/>
              <a:ea typeface="MS PGothic" panose="020B0600070205080204" pitchFamily="34" charset="-128"/>
              <a:cs typeface="+mn-cs"/>
            </a:endParaRPr>
          </a:p>
        </p:txBody>
      </p:sp>
      <p:sp>
        <p:nvSpPr>
          <p:cNvPr id="24" name="Rectangle 24"/>
          <p:cNvSpPr>
            <a:spLocks noChangeArrowheads="1"/>
          </p:cNvSpPr>
          <p:nvPr/>
        </p:nvSpPr>
        <p:spPr bwMode="auto">
          <a:xfrm>
            <a:off x="2675214" y="3473174"/>
            <a:ext cx="7459662" cy="2106613"/>
          </a:xfrm>
          <a:prstGeom prst="rect">
            <a:avLst/>
          </a:prstGeom>
          <a:noFill/>
          <a:ln w="19050">
            <a:solidFill>
              <a:srgbClr val="000099"/>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5" name="Line 25"/>
          <p:cNvSpPr>
            <a:spLocks noChangeShapeType="1"/>
          </p:cNvSpPr>
          <p:nvPr/>
        </p:nvSpPr>
        <p:spPr bwMode="auto">
          <a:xfrm>
            <a:off x="2675214" y="3908149"/>
            <a:ext cx="7448550" cy="0"/>
          </a:xfrm>
          <a:prstGeom prst="line">
            <a:avLst/>
          </a:prstGeom>
          <a:noFill/>
          <a:ln w="19050">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Line 26"/>
          <p:cNvSpPr>
            <a:spLocks noChangeShapeType="1"/>
          </p:cNvSpPr>
          <p:nvPr/>
        </p:nvSpPr>
        <p:spPr bwMode="auto">
          <a:xfrm>
            <a:off x="2705376" y="4338362"/>
            <a:ext cx="7448550" cy="0"/>
          </a:xfrm>
          <a:prstGeom prst="line">
            <a:avLst/>
          </a:prstGeom>
          <a:noFill/>
          <a:ln w="19050">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Line 27"/>
          <p:cNvSpPr>
            <a:spLocks noChangeShapeType="1"/>
          </p:cNvSpPr>
          <p:nvPr/>
        </p:nvSpPr>
        <p:spPr bwMode="auto">
          <a:xfrm>
            <a:off x="2679976" y="4757462"/>
            <a:ext cx="7448550" cy="0"/>
          </a:xfrm>
          <a:prstGeom prst="line">
            <a:avLst/>
          </a:prstGeom>
          <a:noFill/>
          <a:ln w="19050">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Line 28"/>
          <p:cNvSpPr>
            <a:spLocks noChangeShapeType="1"/>
          </p:cNvSpPr>
          <p:nvPr/>
        </p:nvSpPr>
        <p:spPr bwMode="auto">
          <a:xfrm>
            <a:off x="2676801" y="5187674"/>
            <a:ext cx="7448550" cy="0"/>
          </a:xfrm>
          <a:prstGeom prst="line">
            <a:avLst/>
          </a:prstGeom>
          <a:noFill/>
          <a:ln w="19050">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Line 29"/>
          <p:cNvSpPr>
            <a:spLocks noChangeShapeType="1"/>
          </p:cNvSpPr>
          <p:nvPr/>
        </p:nvSpPr>
        <p:spPr bwMode="auto">
          <a:xfrm>
            <a:off x="8109371" y="3444875"/>
            <a:ext cx="0" cy="2117725"/>
          </a:xfrm>
          <a:prstGeom prst="line">
            <a:avLst/>
          </a:prstGeom>
          <a:noFill/>
          <a:ln w="19050">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Text Box 30"/>
          <p:cNvSpPr txBox="1">
            <a:spLocks noChangeArrowheads="1"/>
          </p:cNvSpPr>
          <p:nvPr/>
        </p:nvSpPr>
        <p:spPr bwMode="auto">
          <a:xfrm>
            <a:off x="8158439" y="3416024"/>
            <a:ext cx="1543050" cy="2155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Link interface</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0</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1</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2</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3</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3" name="Rectangle 7"/>
          <p:cNvSpPr>
            <a:spLocks noChangeArrowheads="1"/>
          </p:cNvSpPr>
          <p:nvPr/>
        </p:nvSpPr>
        <p:spPr bwMode="auto">
          <a:xfrm>
            <a:off x="2672981" y="6281883"/>
            <a:ext cx="55611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Courier New" panose="02070309020205020404" pitchFamily="49" charset="0"/>
              </a:rPr>
              <a:t>11001000  00010111  00011000  10101010 </a:t>
            </a:r>
            <a:endPar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Courier New" panose="02070309020205020404" pitchFamily="49" charset="0"/>
            </a:endParaRPr>
          </a:p>
        </p:txBody>
      </p:sp>
      <p:sp>
        <p:nvSpPr>
          <p:cNvPr id="34" name="Text Box 8"/>
          <p:cNvSpPr txBox="1">
            <a:spLocks noChangeArrowheads="1"/>
          </p:cNvSpPr>
          <p:nvPr/>
        </p:nvSpPr>
        <p:spPr bwMode="auto">
          <a:xfrm>
            <a:off x="789703" y="5882891"/>
            <a:ext cx="1636282"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800" b="0" i="0"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examples</a:t>
            </a:r>
            <a:r>
              <a:rPr kumimoji="0" lang="en-US" altLang="en-US" sz="2400" b="0" i="0"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a:t>
            </a:r>
            <a:endParaRPr kumimoji="0" lang="en-US" altLang="en-US" sz="2400" b="0" i="0"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endParaRPr>
          </a:p>
        </p:txBody>
      </p:sp>
      <p:sp>
        <p:nvSpPr>
          <p:cNvPr id="36" name="Text Box 15"/>
          <p:cNvSpPr txBox="1">
            <a:spLocks noChangeArrowheads="1"/>
          </p:cNvSpPr>
          <p:nvPr/>
        </p:nvSpPr>
        <p:spPr bwMode="auto">
          <a:xfrm>
            <a:off x="8186060" y="5747609"/>
            <a:ext cx="19089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srgbClr val="0000A3"/>
                </a:solidFill>
                <a:effectLst/>
                <a:uLnTx/>
                <a:uFillTx/>
                <a:latin typeface="Calibri" panose="020F0502020204030204"/>
                <a:ea typeface="MS PGothic" panose="020B0600070205080204" pitchFamily="34" charset="-128"/>
                <a:cs typeface="+mn-cs"/>
              </a:rPr>
              <a:t>which interface?</a:t>
            </a:r>
            <a:endParaRPr kumimoji="0" lang="en-US" altLang="en-US" sz="2000" b="0" i="0" u="none" strike="noStrike" kern="1200" cap="none" spc="0" normalizeH="0" baseline="0" noProof="0" dirty="0">
              <a:ln>
                <a:noFill/>
              </a:ln>
              <a:solidFill>
                <a:srgbClr val="0000A3"/>
              </a:solidFill>
              <a:effectLst/>
              <a:uLnTx/>
              <a:uFillTx/>
              <a:latin typeface="Calibri" panose="020F0502020204030204"/>
              <a:ea typeface="MS PGothic" panose="020B0600070205080204" pitchFamily="34" charset="-128"/>
              <a:cs typeface="+mn-cs"/>
            </a:endParaRPr>
          </a:p>
        </p:txBody>
      </p:sp>
      <p:sp>
        <p:nvSpPr>
          <p:cNvPr id="37" name="Text Box 16"/>
          <p:cNvSpPr txBox="1">
            <a:spLocks noChangeArrowheads="1"/>
          </p:cNvSpPr>
          <p:nvPr/>
        </p:nvSpPr>
        <p:spPr bwMode="auto">
          <a:xfrm>
            <a:off x="8178869" y="6233982"/>
            <a:ext cx="19089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srgbClr val="0000A3"/>
                </a:solidFill>
                <a:effectLst/>
                <a:uLnTx/>
                <a:uFillTx/>
                <a:latin typeface="Calibri" panose="020F0502020204030204"/>
                <a:ea typeface="MS PGothic" panose="020B0600070205080204" pitchFamily="34" charset="-128"/>
                <a:cs typeface="+mn-cs"/>
              </a:rPr>
              <a:t>which interface?</a:t>
            </a:r>
            <a:endParaRPr kumimoji="0" lang="en-US" altLang="en-US" sz="2000" b="0" i="0" u="none" strike="noStrike" kern="1200" cap="none" spc="0" normalizeH="0" baseline="0" noProof="0" dirty="0">
              <a:ln>
                <a:noFill/>
              </a:ln>
              <a:solidFill>
                <a:srgbClr val="0000A3"/>
              </a:solidFill>
              <a:effectLst/>
              <a:uLnTx/>
              <a:uFillTx/>
              <a:latin typeface="Calibri" panose="020F0502020204030204"/>
              <a:ea typeface="MS PGothic" panose="020B0600070205080204" pitchFamily="34" charset="-128"/>
              <a:cs typeface="+mn-cs"/>
            </a:endParaRPr>
          </a:p>
        </p:txBody>
      </p:sp>
      <p:sp>
        <p:nvSpPr>
          <p:cNvPr id="8" name="TextBox 7"/>
          <p:cNvSpPr txBox="1"/>
          <p:nvPr/>
        </p:nvSpPr>
        <p:spPr>
          <a:xfrm>
            <a:off x="6763327" y="40039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endPar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endParaRPr>
          </a:p>
        </p:txBody>
      </p:sp>
      <p:sp>
        <p:nvSpPr>
          <p:cNvPr id="38" name="TextBox 37"/>
          <p:cNvSpPr txBox="1"/>
          <p:nvPr/>
        </p:nvSpPr>
        <p:spPr>
          <a:xfrm>
            <a:off x="6089074" y="4005707"/>
            <a:ext cx="59574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endPar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endParaRPr>
          </a:p>
        </p:txBody>
      </p:sp>
      <p:sp>
        <p:nvSpPr>
          <p:cNvPr id="41" name="TextBox 40"/>
          <p:cNvSpPr txBox="1"/>
          <p:nvPr/>
        </p:nvSpPr>
        <p:spPr>
          <a:xfrm>
            <a:off x="6760005" y="48167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endPar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endParaRPr>
          </a:p>
        </p:txBody>
      </p:sp>
      <p:sp>
        <p:nvSpPr>
          <p:cNvPr id="42" name="TextBox 41"/>
          <p:cNvSpPr txBox="1"/>
          <p:nvPr/>
        </p:nvSpPr>
        <p:spPr>
          <a:xfrm>
            <a:off x="6083018" y="4846641"/>
            <a:ext cx="59574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endPar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endParaRPr>
          </a:p>
        </p:txBody>
      </p:sp>
      <p:sp>
        <p:nvSpPr>
          <p:cNvPr id="43" name="TextBox 42"/>
          <p:cNvSpPr txBox="1"/>
          <p:nvPr/>
        </p:nvSpPr>
        <p:spPr>
          <a:xfrm>
            <a:off x="6760005" y="44230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endPar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endParaRPr>
          </a:p>
        </p:txBody>
      </p:sp>
      <p:sp>
        <p:nvSpPr>
          <p:cNvPr id="44" name="Text Box 9"/>
          <p:cNvSpPr txBox="1">
            <a:spLocks noChangeArrowheads="1"/>
          </p:cNvSpPr>
          <p:nvPr/>
        </p:nvSpPr>
        <p:spPr bwMode="auto">
          <a:xfrm>
            <a:off x="2672165" y="5802809"/>
            <a:ext cx="55611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Courier New" panose="02070309020205020404" pitchFamily="49" charset="0"/>
              </a:rPr>
              <a:t>11001000  00010111  00010110  10100001 </a:t>
            </a:r>
            <a:endPar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Courier New" panose="02070309020205020404" pitchFamily="49" charset="0"/>
            </a:endParaRPr>
          </a:p>
        </p:txBody>
      </p:sp>
      <p:grpSp>
        <p:nvGrpSpPr>
          <p:cNvPr id="10" name="Group 9"/>
          <p:cNvGrpSpPr/>
          <p:nvPr/>
        </p:nvGrpSpPr>
        <p:grpSpPr>
          <a:xfrm>
            <a:off x="803563" y="3297382"/>
            <a:ext cx="9670473" cy="3560618"/>
            <a:chOff x="803563" y="3297382"/>
            <a:chExt cx="9670473" cy="3560618"/>
          </a:xfrm>
        </p:grpSpPr>
        <p:sp>
          <p:nvSpPr>
            <p:cNvPr id="7" name="Freeform 6"/>
            <p:cNvSpPr/>
            <p:nvPr/>
          </p:nvSpPr>
          <p:spPr>
            <a:xfrm>
              <a:off x="845127" y="3297382"/>
              <a:ext cx="9628909" cy="1122218"/>
            </a:xfrm>
            <a:custGeom>
              <a:avLst/>
              <a:gdLst>
                <a:gd name="connsiteX0" fmla="*/ 110837 w 9628909"/>
                <a:gd name="connsiteY0" fmla="*/ 0 h 1136073"/>
                <a:gd name="connsiteX1" fmla="*/ 9628909 w 9628909"/>
                <a:gd name="connsiteY1" fmla="*/ 13854 h 1136073"/>
                <a:gd name="connsiteX2" fmla="*/ 9628909 w 9628909"/>
                <a:gd name="connsiteY2" fmla="*/ 1122218 h 1136073"/>
                <a:gd name="connsiteX3" fmla="*/ 5334000 w 9628909"/>
                <a:gd name="connsiteY3" fmla="*/ 1136073 h 1136073"/>
                <a:gd name="connsiteX4" fmla="*/ 5320146 w 9628909"/>
                <a:gd name="connsiteY4" fmla="*/ 651163 h 1136073"/>
                <a:gd name="connsiteX5" fmla="*/ 1856509 w 9628909"/>
                <a:gd name="connsiteY5" fmla="*/ 651163 h 1136073"/>
                <a:gd name="connsiteX6" fmla="*/ 1870364 w 9628909"/>
                <a:gd name="connsiteY6" fmla="*/ 1122218 h 1136073"/>
                <a:gd name="connsiteX7" fmla="*/ 0 w 9628909"/>
                <a:gd name="connsiteY7" fmla="*/ 1080654 h 1136073"/>
                <a:gd name="connsiteX8" fmla="*/ 110837 w 9628909"/>
                <a:gd name="connsiteY8" fmla="*/ 0 h 1136073"/>
                <a:gd name="connsiteX0-1" fmla="*/ 110837 w 9628909"/>
                <a:gd name="connsiteY0-2" fmla="*/ 0 h 1122218"/>
                <a:gd name="connsiteX1-3" fmla="*/ 9628909 w 9628909"/>
                <a:gd name="connsiteY1-4" fmla="*/ 13854 h 1122218"/>
                <a:gd name="connsiteX2-5" fmla="*/ 9628909 w 9628909"/>
                <a:gd name="connsiteY2-6" fmla="*/ 1122218 h 1122218"/>
                <a:gd name="connsiteX3-7" fmla="*/ 5389418 w 9628909"/>
                <a:gd name="connsiteY3-8" fmla="*/ 1108364 h 1122218"/>
                <a:gd name="connsiteX4-9" fmla="*/ 5320146 w 9628909"/>
                <a:gd name="connsiteY4-10" fmla="*/ 651163 h 1122218"/>
                <a:gd name="connsiteX5-11" fmla="*/ 1856509 w 9628909"/>
                <a:gd name="connsiteY5-12" fmla="*/ 651163 h 1122218"/>
                <a:gd name="connsiteX6-13" fmla="*/ 1870364 w 9628909"/>
                <a:gd name="connsiteY6-14" fmla="*/ 1122218 h 1122218"/>
                <a:gd name="connsiteX7-15" fmla="*/ 0 w 9628909"/>
                <a:gd name="connsiteY7-16" fmla="*/ 1080654 h 1122218"/>
                <a:gd name="connsiteX8-17" fmla="*/ 110837 w 9628909"/>
                <a:gd name="connsiteY8-18" fmla="*/ 0 h 1122218"/>
                <a:gd name="connsiteX0-19" fmla="*/ 110837 w 9628909"/>
                <a:gd name="connsiteY0-20" fmla="*/ 0 h 1122218"/>
                <a:gd name="connsiteX1-21" fmla="*/ 9628909 w 9628909"/>
                <a:gd name="connsiteY1-22" fmla="*/ 13854 h 1122218"/>
                <a:gd name="connsiteX2-23" fmla="*/ 9628909 w 9628909"/>
                <a:gd name="connsiteY2-24" fmla="*/ 1122218 h 1122218"/>
                <a:gd name="connsiteX3-25" fmla="*/ 5389418 w 9628909"/>
                <a:gd name="connsiteY3-26" fmla="*/ 1108364 h 1122218"/>
                <a:gd name="connsiteX4-27" fmla="*/ 5375564 w 9628909"/>
                <a:gd name="connsiteY4-28" fmla="*/ 665017 h 1122218"/>
                <a:gd name="connsiteX5-29" fmla="*/ 1856509 w 9628909"/>
                <a:gd name="connsiteY5-30" fmla="*/ 651163 h 1122218"/>
                <a:gd name="connsiteX6-31" fmla="*/ 1870364 w 9628909"/>
                <a:gd name="connsiteY6-32" fmla="*/ 1122218 h 1122218"/>
                <a:gd name="connsiteX7-33" fmla="*/ 0 w 9628909"/>
                <a:gd name="connsiteY7-34" fmla="*/ 1080654 h 1122218"/>
                <a:gd name="connsiteX8-35" fmla="*/ 110837 w 9628909"/>
                <a:gd name="connsiteY8-36" fmla="*/ 0 h 11222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9628909" h="1122218">
                  <a:moveTo>
                    <a:pt x="110837" y="0"/>
                  </a:moveTo>
                  <a:lnTo>
                    <a:pt x="9628909" y="13854"/>
                  </a:lnTo>
                  <a:lnTo>
                    <a:pt x="9628909" y="1122218"/>
                  </a:lnTo>
                  <a:lnTo>
                    <a:pt x="5389418" y="1108364"/>
                  </a:lnTo>
                  <a:lnTo>
                    <a:pt x="5375564" y="665017"/>
                  </a:lnTo>
                  <a:lnTo>
                    <a:pt x="1856509" y="651163"/>
                  </a:lnTo>
                  <a:lnTo>
                    <a:pt x="1870364" y="1122218"/>
                  </a:lnTo>
                  <a:lnTo>
                    <a:pt x="0" y="1080654"/>
                  </a:lnTo>
                  <a:lnTo>
                    <a:pt x="110837" y="0"/>
                  </a:lnTo>
                  <a:close/>
                </a:path>
              </a:pathLst>
            </a:cu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Rectangle 8"/>
            <p:cNvSpPr/>
            <p:nvPr/>
          </p:nvSpPr>
          <p:spPr>
            <a:xfrm>
              <a:off x="1634837" y="4364180"/>
              <a:ext cx="8756072" cy="1399309"/>
            </a:xfrm>
            <a:prstGeom prst="rect">
              <a:avLst/>
            </a:pr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Freeform 31"/>
            <p:cNvSpPr/>
            <p:nvPr/>
          </p:nvSpPr>
          <p:spPr>
            <a:xfrm flipV="1">
              <a:off x="803563" y="5735782"/>
              <a:ext cx="9628909" cy="1122218"/>
            </a:xfrm>
            <a:custGeom>
              <a:avLst/>
              <a:gdLst>
                <a:gd name="connsiteX0" fmla="*/ 110837 w 9628909"/>
                <a:gd name="connsiteY0" fmla="*/ 0 h 1136073"/>
                <a:gd name="connsiteX1" fmla="*/ 9628909 w 9628909"/>
                <a:gd name="connsiteY1" fmla="*/ 13854 h 1136073"/>
                <a:gd name="connsiteX2" fmla="*/ 9628909 w 9628909"/>
                <a:gd name="connsiteY2" fmla="*/ 1122218 h 1136073"/>
                <a:gd name="connsiteX3" fmla="*/ 5334000 w 9628909"/>
                <a:gd name="connsiteY3" fmla="*/ 1136073 h 1136073"/>
                <a:gd name="connsiteX4" fmla="*/ 5320146 w 9628909"/>
                <a:gd name="connsiteY4" fmla="*/ 651163 h 1136073"/>
                <a:gd name="connsiteX5" fmla="*/ 1856509 w 9628909"/>
                <a:gd name="connsiteY5" fmla="*/ 651163 h 1136073"/>
                <a:gd name="connsiteX6" fmla="*/ 1870364 w 9628909"/>
                <a:gd name="connsiteY6" fmla="*/ 1122218 h 1136073"/>
                <a:gd name="connsiteX7" fmla="*/ 0 w 9628909"/>
                <a:gd name="connsiteY7" fmla="*/ 1080654 h 1136073"/>
                <a:gd name="connsiteX8" fmla="*/ 110837 w 9628909"/>
                <a:gd name="connsiteY8" fmla="*/ 0 h 1136073"/>
                <a:gd name="connsiteX0-1" fmla="*/ 110837 w 9628909"/>
                <a:gd name="connsiteY0-2" fmla="*/ 0 h 1122218"/>
                <a:gd name="connsiteX1-3" fmla="*/ 9628909 w 9628909"/>
                <a:gd name="connsiteY1-4" fmla="*/ 13854 h 1122218"/>
                <a:gd name="connsiteX2-5" fmla="*/ 9628909 w 9628909"/>
                <a:gd name="connsiteY2-6" fmla="*/ 1122218 h 1122218"/>
                <a:gd name="connsiteX3-7" fmla="*/ 5389418 w 9628909"/>
                <a:gd name="connsiteY3-8" fmla="*/ 1108364 h 1122218"/>
                <a:gd name="connsiteX4-9" fmla="*/ 5320146 w 9628909"/>
                <a:gd name="connsiteY4-10" fmla="*/ 651163 h 1122218"/>
                <a:gd name="connsiteX5-11" fmla="*/ 1856509 w 9628909"/>
                <a:gd name="connsiteY5-12" fmla="*/ 651163 h 1122218"/>
                <a:gd name="connsiteX6-13" fmla="*/ 1870364 w 9628909"/>
                <a:gd name="connsiteY6-14" fmla="*/ 1122218 h 1122218"/>
                <a:gd name="connsiteX7-15" fmla="*/ 0 w 9628909"/>
                <a:gd name="connsiteY7-16" fmla="*/ 1080654 h 1122218"/>
                <a:gd name="connsiteX8-17" fmla="*/ 110837 w 9628909"/>
                <a:gd name="connsiteY8-18" fmla="*/ 0 h 1122218"/>
                <a:gd name="connsiteX0-19" fmla="*/ 110837 w 9628909"/>
                <a:gd name="connsiteY0-20" fmla="*/ 0 h 1122218"/>
                <a:gd name="connsiteX1-21" fmla="*/ 9628909 w 9628909"/>
                <a:gd name="connsiteY1-22" fmla="*/ 13854 h 1122218"/>
                <a:gd name="connsiteX2-23" fmla="*/ 9628909 w 9628909"/>
                <a:gd name="connsiteY2-24" fmla="*/ 1122218 h 1122218"/>
                <a:gd name="connsiteX3-25" fmla="*/ 5389418 w 9628909"/>
                <a:gd name="connsiteY3-26" fmla="*/ 1108364 h 1122218"/>
                <a:gd name="connsiteX4-27" fmla="*/ 5375564 w 9628909"/>
                <a:gd name="connsiteY4-28" fmla="*/ 665017 h 1122218"/>
                <a:gd name="connsiteX5-29" fmla="*/ 1856509 w 9628909"/>
                <a:gd name="connsiteY5-30" fmla="*/ 651163 h 1122218"/>
                <a:gd name="connsiteX6-31" fmla="*/ 1870364 w 9628909"/>
                <a:gd name="connsiteY6-32" fmla="*/ 1122218 h 1122218"/>
                <a:gd name="connsiteX7-33" fmla="*/ 0 w 9628909"/>
                <a:gd name="connsiteY7-34" fmla="*/ 1080654 h 1122218"/>
                <a:gd name="connsiteX8-35" fmla="*/ 110837 w 9628909"/>
                <a:gd name="connsiteY8-36" fmla="*/ 0 h 1122218"/>
                <a:gd name="connsiteX0-37" fmla="*/ 110837 w 9628909"/>
                <a:gd name="connsiteY0-38" fmla="*/ 0 h 1122218"/>
                <a:gd name="connsiteX1-39" fmla="*/ 9628909 w 9628909"/>
                <a:gd name="connsiteY1-40" fmla="*/ 13854 h 1122218"/>
                <a:gd name="connsiteX2-41" fmla="*/ 9628909 w 9628909"/>
                <a:gd name="connsiteY2-42" fmla="*/ 1122218 h 1122218"/>
                <a:gd name="connsiteX3-43" fmla="*/ 5389418 w 9628909"/>
                <a:gd name="connsiteY3-44" fmla="*/ 1108364 h 1122218"/>
                <a:gd name="connsiteX4-45" fmla="*/ 5417128 w 9628909"/>
                <a:gd name="connsiteY4-46" fmla="*/ 665017 h 1122218"/>
                <a:gd name="connsiteX5-47" fmla="*/ 1856509 w 9628909"/>
                <a:gd name="connsiteY5-48" fmla="*/ 651163 h 1122218"/>
                <a:gd name="connsiteX6-49" fmla="*/ 1870364 w 9628909"/>
                <a:gd name="connsiteY6-50" fmla="*/ 1122218 h 1122218"/>
                <a:gd name="connsiteX7-51" fmla="*/ 0 w 9628909"/>
                <a:gd name="connsiteY7-52" fmla="*/ 1080654 h 1122218"/>
                <a:gd name="connsiteX8-53" fmla="*/ 110837 w 9628909"/>
                <a:gd name="connsiteY8-54" fmla="*/ 0 h 1122218"/>
                <a:gd name="connsiteX0-55" fmla="*/ 110837 w 9628909"/>
                <a:gd name="connsiteY0-56" fmla="*/ 0 h 1122218"/>
                <a:gd name="connsiteX1-57" fmla="*/ 9628909 w 9628909"/>
                <a:gd name="connsiteY1-58" fmla="*/ 13854 h 1122218"/>
                <a:gd name="connsiteX2-59" fmla="*/ 9628909 w 9628909"/>
                <a:gd name="connsiteY2-60" fmla="*/ 1122218 h 1122218"/>
                <a:gd name="connsiteX3-61" fmla="*/ 5430982 w 9628909"/>
                <a:gd name="connsiteY3-62" fmla="*/ 1094510 h 1122218"/>
                <a:gd name="connsiteX4-63" fmla="*/ 5417128 w 9628909"/>
                <a:gd name="connsiteY4-64" fmla="*/ 665017 h 1122218"/>
                <a:gd name="connsiteX5-65" fmla="*/ 1856509 w 9628909"/>
                <a:gd name="connsiteY5-66" fmla="*/ 651163 h 1122218"/>
                <a:gd name="connsiteX6-67" fmla="*/ 1870364 w 9628909"/>
                <a:gd name="connsiteY6-68" fmla="*/ 1122218 h 1122218"/>
                <a:gd name="connsiteX7-69" fmla="*/ 0 w 9628909"/>
                <a:gd name="connsiteY7-70" fmla="*/ 1080654 h 1122218"/>
                <a:gd name="connsiteX8-71" fmla="*/ 110837 w 9628909"/>
                <a:gd name="connsiteY8-72" fmla="*/ 0 h 1122218"/>
                <a:gd name="connsiteX0-73" fmla="*/ 110837 w 9628909"/>
                <a:gd name="connsiteY0-74" fmla="*/ 0 h 1122218"/>
                <a:gd name="connsiteX1-75" fmla="*/ 9628909 w 9628909"/>
                <a:gd name="connsiteY1-76" fmla="*/ 13854 h 1122218"/>
                <a:gd name="connsiteX2-77" fmla="*/ 9628909 w 9628909"/>
                <a:gd name="connsiteY2-78" fmla="*/ 1122218 h 1122218"/>
                <a:gd name="connsiteX3-79" fmla="*/ 5430982 w 9628909"/>
                <a:gd name="connsiteY3-80" fmla="*/ 1094510 h 1122218"/>
                <a:gd name="connsiteX4-81" fmla="*/ 5394363 w 9628909"/>
                <a:gd name="connsiteY4-82" fmla="*/ 668811 h 1122218"/>
                <a:gd name="connsiteX5-83" fmla="*/ 1856509 w 9628909"/>
                <a:gd name="connsiteY5-84" fmla="*/ 651163 h 1122218"/>
                <a:gd name="connsiteX6-85" fmla="*/ 1870364 w 9628909"/>
                <a:gd name="connsiteY6-86" fmla="*/ 1122218 h 1122218"/>
                <a:gd name="connsiteX7-87" fmla="*/ 0 w 9628909"/>
                <a:gd name="connsiteY7-88" fmla="*/ 1080654 h 1122218"/>
                <a:gd name="connsiteX8-89" fmla="*/ 110837 w 9628909"/>
                <a:gd name="connsiteY8-90" fmla="*/ 0 h 1122218"/>
                <a:gd name="connsiteX0-91" fmla="*/ 110837 w 9628909"/>
                <a:gd name="connsiteY0-92" fmla="*/ 0 h 1122218"/>
                <a:gd name="connsiteX1-93" fmla="*/ 9628909 w 9628909"/>
                <a:gd name="connsiteY1-94" fmla="*/ 13854 h 1122218"/>
                <a:gd name="connsiteX2-95" fmla="*/ 9628909 w 9628909"/>
                <a:gd name="connsiteY2-96" fmla="*/ 1122218 h 1122218"/>
                <a:gd name="connsiteX3-97" fmla="*/ 5389246 w 9628909"/>
                <a:gd name="connsiteY3-98" fmla="*/ 1094510 h 1122218"/>
                <a:gd name="connsiteX4-99" fmla="*/ 5394363 w 9628909"/>
                <a:gd name="connsiteY4-100" fmla="*/ 668811 h 1122218"/>
                <a:gd name="connsiteX5-101" fmla="*/ 1856509 w 9628909"/>
                <a:gd name="connsiteY5-102" fmla="*/ 651163 h 1122218"/>
                <a:gd name="connsiteX6-103" fmla="*/ 1870364 w 9628909"/>
                <a:gd name="connsiteY6-104" fmla="*/ 1122218 h 1122218"/>
                <a:gd name="connsiteX7-105" fmla="*/ 0 w 9628909"/>
                <a:gd name="connsiteY7-106" fmla="*/ 1080654 h 1122218"/>
                <a:gd name="connsiteX8-107" fmla="*/ 110837 w 9628909"/>
                <a:gd name="connsiteY8-108" fmla="*/ 0 h 11222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9628909" h="1122218">
                  <a:moveTo>
                    <a:pt x="110837" y="0"/>
                  </a:moveTo>
                  <a:lnTo>
                    <a:pt x="9628909" y="13854"/>
                  </a:lnTo>
                  <a:lnTo>
                    <a:pt x="9628909" y="1122218"/>
                  </a:lnTo>
                  <a:lnTo>
                    <a:pt x="5389246" y="1094510"/>
                  </a:lnTo>
                  <a:cubicBezTo>
                    <a:pt x="5390952" y="952610"/>
                    <a:pt x="5392657" y="810711"/>
                    <a:pt x="5394363" y="668811"/>
                  </a:cubicBezTo>
                  <a:lnTo>
                    <a:pt x="1856509" y="651163"/>
                  </a:lnTo>
                  <a:lnTo>
                    <a:pt x="1870364" y="1122218"/>
                  </a:lnTo>
                  <a:lnTo>
                    <a:pt x="0" y="1080654"/>
                  </a:lnTo>
                  <a:lnTo>
                    <a:pt x="110837" y="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6" name="Group 5"/>
          <p:cNvGrpSpPr/>
          <p:nvPr/>
        </p:nvGrpSpPr>
        <p:grpSpPr>
          <a:xfrm>
            <a:off x="2701636" y="3972790"/>
            <a:ext cx="3505199" cy="2150919"/>
            <a:chOff x="2701636" y="3972790"/>
            <a:chExt cx="3505199" cy="2150919"/>
          </a:xfrm>
        </p:grpSpPr>
        <p:sp>
          <p:nvSpPr>
            <p:cNvPr id="3" name="Rectangle 2"/>
            <p:cNvSpPr/>
            <p:nvPr/>
          </p:nvSpPr>
          <p:spPr>
            <a:xfrm>
              <a:off x="2701636" y="5791200"/>
              <a:ext cx="3491346" cy="332509"/>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Rectangle 30"/>
            <p:cNvSpPr/>
            <p:nvPr/>
          </p:nvSpPr>
          <p:spPr>
            <a:xfrm>
              <a:off x="2715489" y="3972790"/>
              <a:ext cx="3491346" cy="332509"/>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Up-Down Arrow 4"/>
            <p:cNvSpPr/>
            <p:nvPr/>
          </p:nvSpPr>
          <p:spPr>
            <a:xfrm>
              <a:off x="4419600" y="4350327"/>
              <a:ext cx="290946" cy="1427018"/>
            </a:xfrm>
            <a:prstGeom prst="up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p:cNvSpPr txBox="1"/>
            <p:nvPr/>
          </p:nvSpPr>
          <p:spPr>
            <a:xfrm>
              <a:off x="4031673" y="4738255"/>
              <a:ext cx="1066061" cy="461665"/>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rPr>
                <a:t>match!</a:t>
              </a:r>
              <a:endPar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grpSp>
      <p:sp>
        <p:nvSpPr>
          <p:cNvPr id="35"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dissolv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cs typeface="Calibri" panose="020F0502020204030204" pitchFamily="34" charset="0"/>
              </a:rPr>
              <a:t>Network layer: our goals</a:t>
            </a:r>
            <a:endParaRPr lang="en-US" dirty="0"/>
          </a:p>
        </p:txBody>
      </p:sp>
      <p:sp>
        <p:nvSpPr>
          <p:cNvPr id="3" name="Content Placeholder 2"/>
          <p:cNvSpPr>
            <a:spLocks noGrp="1"/>
          </p:cNvSpPr>
          <p:nvPr>
            <p:ph sz="half" idx="1"/>
          </p:nvPr>
        </p:nvSpPr>
        <p:spPr>
          <a:xfrm>
            <a:off x="838200" y="1572572"/>
            <a:ext cx="5181600" cy="4698465"/>
          </a:xfrm>
        </p:spPr>
        <p:txBody>
          <a:bodyPr>
            <a:normAutofit/>
          </a:bodyPr>
          <a:lstStyle/>
          <a:p>
            <a:pPr marL="342900" indent="-212725">
              <a:buFont typeface="Wingdings" panose="05000000000000000000" pitchFamily="2" charset="2"/>
              <a:buChar char="§"/>
              <a:defRPr/>
            </a:pPr>
            <a:r>
              <a:rPr lang="en-US" sz="3200" dirty="0"/>
              <a:t>understand principles behind network layer services, focusing on data plane:</a:t>
            </a:r>
            <a:endParaRPr lang="en-US" sz="3200" dirty="0"/>
          </a:p>
          <a:p>
            <a:pPr lvl="1">
              <a:buFont typeface="Arial" panose="020B0604020202020204"/>
              <a:buChar char="•"/>
              <a:defRPr/>
            </a:pPr>
            <a:r>
              <a:rPr lang="en-US" sz="2800" dirty="0"/>
              <a:t>network layer service models</a:t>
            </a:r>
            <a:endParaRPr lang="en-US" sz="2800" dirty="0"/>
          </a:p>
          <a:p>
            <a:pPr lvl="1">
              <a:buFont typeface="Arial" panose="020B0604020202020204"/>
              <a:buChar char="•"/>
              <a:defRPr/>
            </a:pPr>
            <a:r>
              <a:rPr lang="en-US" sz="2800" dirty="0"/>
              <a:t>forwarding versus routing</a:t>
            </a:r>
            <a:endParaRPr lang="en-US" sz="2800" dirty="0"/>
          </a:p>
          <a:p>
            <a:pPr lvl="1">
              <a:buFont typeface="Arial" panose="020B0604020202020204"/>
              <a:buChar char="•"/>
              <a:defRPr/>
            </a:pPr>
            <a:r>
              <a:rPr lang="en-US" sz="2800" dirty="0"/>
              <a:t>how a router works</a:t>
            </a:r>
            <a:endParaRPr lang="en-US" sz="2800" dirty="0"/>
          </a:p>
          <a:p>
            <a:pPr lvl="1">
              <a:buFont typeface="Arial" panose="020B0604020202020204"/>
              <a:buChar char="•"/>
              <a:defRPr/>
            </a:pPr>
            <a:r>
              <a:rPr lang="en-US" sz="2800" dirty="0"/>
              <a:t>addressing</a:t>
            </a:r>
            <a:endParaRPr lang="en-US" sz="2800" dirty="0"/>
          </a:p>
          <a:p>
            <a:pPr lvl="1">
              <a:buFont typeface="Arial" panose="020B0604020202020204"/>
              <a:buChar char="•"/>
              <a:defRPr/>
            </a:pPr>
            <a:r>
              <a:rPr lang="en-US" sz="2800" dirty="0"/>
              <a:t>generalized forwarding</a:t>
            </a:r>
            <a:endParaRPr lang="en-US" sz="2800" dirty="0"/>
          </a:p>
          <a:p>
            <a:pPr lvl="1">
              <a:buFont typeface="Arial" panose="020B0604020202020204"/>
              <a:buChar char="•"/>
              <a:defRPr/>
            </a:pPr>
            <a:r>
              <a:rPr lang="en-US" sz="2800" dirty="0"/>
              <a:t>Internet architecture</a:t>
            </a:r>
            <a:endParaRPr lang="en-US" sz="2800" dirty="0"/>
          </a:p>
          <a:p>
            <a:pPr marL="130175" indent="0">
              <a:buNone/>
            </a:pPr>
            <a:endParaRPr lang="en-US" dirty="0"/>
          </a:p>
        </p:txBody>
      </p:sp>
      <p:sp>
        <p:nvSpPr>
          <p:cNvPr id="4" name="Content Placeholder 3"/>
          <p:cNvSpPr>
            <a:spLocks noGrp="1"/>
          </p:cNvSpPr>
          <p:nvPr>
            <p:ph sz="half" idx="2"/>
          </p:nvPr>
        </p:nvSpPr>
        <p:spPr>
          <a:xfrm>
            <a:off x="6172199" y="1572573"/>
            <a:ext cx="5584371" cy="4351338"/>
          </a:xfrm>
        </p:spPr>
        <p:txBody>
          <a:bodyPr>
            <a:normAutofit/>
          </a:bodyPr>
          <a:lstStyle/>
          <a:p>
            <a:pPr marL="408305" indent="-278130"/>
            <a:r>
              <a:rPr lang="en-US" sz="3200" dirty="0"/>
              <a:t>instantiation, implementation in the Internet</a:t>
            </a:r>
            <a:endParaRPr lang="en-US" sz="3200" dirty="0"/>
          </a:p>
          <a:p>
            <a:pPr lvl="1"/>
            <a:r>
              <a:rPr lang="en-US" sz="2800" dirty="0"/>
              <a:t>IP protocol</a:t>
            </a:r>
            <a:endParaRPr lang="en-US" sz="2800" dirty="0"/>
          </a:p>
          <a:p>
            <a:pPr lvl="1"/>
            <a:r>
              <a:rPr lang="en-US" sz="2800" dirty="0"/>
              <a:t>NAT, middleboxes</a:t>
            </a:r>
            <a:endParaRPr lang="en-US" sz="2800" dirty="0"/>
          </a:p>
        </p:txBody>
      </p:sp>
      <p:sp>
        <p:nvSpPr>
          <p:cNvPr id="5"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45804"/>
            <a:ext cx="10515600" cy="894622"/>
          </a:xfrm>
        </p:spPr>
        <p:txBody>
          <a:bodyPr>
            <a:normAutofit/>
          </a:bodyPr>
          <a:lstStyle/>
          <a:p>
            <a:r>
              <a:rPr lang="en-US" sz="4800" dirty="0"/>
              <a:t>Longest prefix matching</a:t>
            </a:r>
            <a:endParaRPr lang="en-US" sz="4800" dirty="0"/>
          </a:p>
        </p:txBody>
      </p:sp>
      <p:sp>
        <p:nvSpPr>
          <p:cNvPr id="20" name="Rectangle 20"/>
          <p:cNvSpPr>
            <a:spLocks noChangeArrowheads="1"/>
          </p:cNvSpPr>
          <p:nvPr/>
        </p:nvSpPr>
        <p:spPr bwMode="auto">
          <a:xfrm>
            <a:off x="991564" y="1533870"/>
            <a:ext cx="9199355" cy="1620147"/>
          </a:xfrm>
          <a:prstGeom prst="rect">
            <a:avLst/>
          </a:prstGeom>
          <a:solidFill>
            <a:schemeClr val="bg1"/>
          </a:solidFill>
          <a:ln w="19050">
            <a:solidFill>
              <a:srgbClr val="CC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1" name="Text Box 19"/>
          <p:cNvSpPr txBox="1">
            <a:spLocks noChangeArrowheads="1"/>
          </p:cNvSpPr>
          <p:nvPr/>
        </p:nvSpPr>
        <p:spPr bwMode="auto">
          <a:xfrm>
            <a:off x="1128092" y="1821969"/>
            <a:ext cx="9248359" cy="12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80000"/>
              </a:lnSpc>
              <a:spcBef>
                <a:spcPts val="0"/>
              </a:spcBef>
              <a:spcAft>
                <a:spcPts val="0"/>
              </a:spcAft>
              <a:buClrTx/>
              <a:buSzTx/>
              <a:buFontTx/>
              <a:buNone/>
              <a:defRPr/>
            </a:pP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when looking for forwarding table entry for given destination address, use </a:t>
            </a:r>
            <a:r>
              <a:rPr kumimoji="0" lang="en-US" altLang="en-US" sz="3000" b="0" i="1"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longest</a:t>
            </a: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 address prefix that matches destination address.</a:t>
            </a:r>
            <a:endParaRPr kumimoji="0" lang="en-US" altLang="en-US" sz="3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22" name="Text Box 22"/>
          <p:cNvSpPr txBox="1">
            <a:spLocks noChangeArrowheads="1"/>
          </p:cNvSpPr>
          <p:nvPr/>
        </p:nvSpPr>
        <p:spPr bwMode="auto">
          <a:xfrm>
            <a:off x="1115390" y="1235421"/>
            <a:ext cx="3675878" cy="5847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n-cs"/>
              </a:rPr>
              <a:t>longest prefix match</a:t>
            </a:r>
            <a:endParaRPr kumimoji="0" lang="en-US" altLang="en-US" sz="32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n-cs"/>
            </a:endParaRPr>
          </a:p>
        </p:txBody>
      </p:sp>
      <p:sp>
        <p:nvSpPr>
          <p:cNvPr id="23" name="Rectangle 5"/>
          <p:cNvSpPr>
            <a:spLocks noChangeArrowheads="1"/>
          </p:cNvSpPr>
          <p:nvPr/>
        </p:nvSpPr>
        <p:spPr bwMode="auto">
          <a:xfrm>
            <a:off x="2674601" y="3464838"/>
            <a:ext cx="4941530" cy="2131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just"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Destination Address Range                        </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mn-cs"/>
              </a:rPr>
              <a:t>11001000  00010111  00010</a:t>
            </a:r>
            <a:endParaRPr kumimoji="0" lang="en-US" altLang="en-US" sz="20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mn-cs"/>
              </a:rPr>
              <a:t>11001000  00010111  00011000</a:t>
            </a:r>
            <a:endParaRPr kumimoji="0" lang="en-US" altLang="en-US" sz="20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mn-cs"/>
              </a:rPr>
              <a:t>11001000  00010111  00011</a:t>
            </a:r>
            <a:endParaRPr kumimoji="0" lang="en-US" altLang="en-US" sz="2000" b="0" i="0" u="none" strike="noStrike" kern="1200" cap="none" spc="0" normalizeH="0" baseline="0" noProof="0" dirty="0">
              <a:ln>
                <a:noFill/>
              </a:ln>
              <a:solidFill>
                <a:prstClr val="black"/>
              </a:solidFill>
              <a:effectLst/>
              <a:uLnTx/>
              <a:uFillTx/>
              <a:latin typeface="Comic Sans MS" panose="030F0702030302020204" pitchFamily="66" charset="0"/>
              <a:ea typeface="MS PGothic"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otherwise  </a:t>
            </a:r>
            <a:r>
              <a:rPr kumimoji="0" lang="en-US" altLang="en-US" sz="1800" b="0" i="0" u="none" strike="noStrike" kern="1200" cap="none" spc="0" normalizeH="0" baseline="0" noProof="0" dirty="0">
                <a:ln>
                  <a:noFill/>
                </a:ln>
                <a:solidFill>
                  <a:prstClr val="black"/>
                </a:solidFill>
                <a:effectLst/>
                <a:uLnTx/>
                <a:uFillTx/>
                <a:latin typeface="Times" pitchFamily="2" charset="0"/>
                <a:ea typeface="MS PGothic" panose="020B0600070205080204" pitchFamily="34" charset="-128"/>
                <a:cs typeface="+mn-cs"/>
              </a:rPr>
              <a:t>           </a:t>
            </a:r>
            <a:endParaRPr kumimoji="0" lang="en-US" altLang="en-US" sz="1800" b="0" i="0" u="none" strike="noStrike" kern="1200" cap="none" spc="0" normalizeH="0" baseline="0" noProof="0" dirty="0">
              <a:ln>
                <a:noFill/>
              </a:ln>
              <a:solidFill>
                <a:prstClr val="black"/>
              </a:solidFill>
              <a:effectLst/>
              <a:uLnTx/>
              <a:uFillTx/>
              <a:latin typeface="Times" pitchFamily="2" charset="0"/>
              <a:ea typeface="MS PGothic" panose="020B0600070205080204" pitchFamily="34" charset="-128"/>
              <a:cs typeface="+mn-cs"/>
            </a:endParaRPr>
          </a:p>
        </p:txBody>
      </p:sp>
      <p:sp>
        <p:nvSpPr>
          <p:cNvPr id="24" name="Rectangle 24"/>
          <p:cNvSpPr>
            <a:spLocks noChangeArrowheads="1"/>
          </p:cNvSpPr>
          <p:nvPr/>
        </p:nvSpPr>
        <p:spPr bwMode="auto">
          <a:xfrm>
            <a:off x="2675214" y="3473174"/>
            <a:ext cx="7459662" cy="2106613"/>
          </a:xfrm>
          <a:prstGeom prst="rect">
            <a:avLst/>
          </a:prstGeom>
          <a:noFill/>
          <a:ln w="19050">
            <a:solidFill>
              <a:srgbClr val="000099"/>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5" name="Line 25"/>
          <p:cNvSpPr>
            <a:spLocks noChangeShapeType="1"/>
          </p:cNvSpPr>
          <p:nvPr/>
        </p:nvSpPr>
        <p:spPr bwMode="auto">
          <a:xfrm>
            <a:off x="2675214" y="3908149"/>
            <a:ext cx="7448550" cy="0"/>
          </a:xfrm>
          <a:prstGeom prst="line">
            <a:avLst/>
          </a:prstGeom>
          <a:noFill/>
          <a:ln w="19050">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Line 26"/>
          <p:cNvSpPr>
            <a:spLocks noChangeShapeType="1"/>
          </p:cNvSpPr>
          <p:nvPr/>
        </p:nvSpPr>
        <p:spPr bwMode="auto">
          <a:xfrm>
            <a:off x="2705376" y="4338362"/>
            <a:ext cx="7448550" cy="0"/>
          </a:xfrm>
          <a:prstGeom prst="line">
            <a:avLst/>
          </a:prstGeom>
          <a:noFill/>
          <a:ln w="19050">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Line 27"/>
          <p:cNvSpPr>
            <a:spLocks noChangeShapeType="1"/>
          </p:cNvSpPr>
          <p:nvPr/>
        </p:nvSpPr>
        <p:spPr bwMode="auto">
          <a:xfrm>
            <a:off x="2679976" y="4757462"/>
            <a:ext cx="7448550" cy="0"/>
          </a:xfrm>
          <a:prstGeom prst="line">
            <a:avLst/>
          </a:prstGeom>
          <a:noFill/>
          <a:ln w="19050">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Line 28"/>
          <p:cNvSpPr>
            <a:spLocks noChangeShapeType="1"/>
          </p:cNvSpPr>
          <p:nvPr/>
        </p:nvSpPr>
        <p:spPr bwMode="auto">
          <a:xfrm>
            <a:off x="2676801" y="5187674"/>
            <a:ext cx="7448550" cy="0"/>
          </a:xfrm>
          <a:prstGeom prst="line">
            <a:avLst/>
          </a:prstGeom>
          <a:noFill/>
          <a:ln w="19050">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Line 29"/>
          <p:cNvSpPr>
            <a:spLocks noChangeShapeType="1"/>
          </p:cNvSpPr>
          <p:nvPr/>
        </p:nvSpPr>
        <p:spPr bwMode="auto">
          <a:xfrm>
            <a:off x="8109371" y="3444875"/>
            <a:ext cx="0" cy="2117725"/>
          </a:xfrm>
          <a:prstGeom prst="line">
            <a:avLst/>
          </a:prstGeom>
          <a:noFill/>
          <a:ln w="19050">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Text Box 30"/>
          <p:cNvSpPr txBox="1">
            <a:spLocks noChangeArrowheads="1"/>
          </p:cNvSpPr>
          <p:nvPr/>
        </p:nvSpPr>
        <p:spPr bwMode="auto">
          <a:xfrm>
            <a:off x="8158439" y="3416024"/>
            <a:ext cx="1543050" cy="2155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Link interface</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0</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1</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2</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3</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3" name="Rectangle 7"/>
          <p:cNvSpPr>
            <a:spLocks noChangeArrowheads="1"/>
          </p:cNvSpPr>
          <p:nvPr/>
        </p:nvSpPr>
        <p:spPr bwMode="auto">
          <a:xfrm>
            <a:off x="2672981" y="6281883"/>
            <a:ext cx="55611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Courier New" panose="02070309020205020404" pitchFamily="49" charset="0"/>
              </a:rPr>
              <a:t>11001000  00010111  00011000  10101010 </a:t>
            </a:r>
            <a:endPar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Courier New" panose="02070309020205020404" pitchFamily="49" charset="0"/>
            </a:endParaRPr>
          </a:p>
        </p:txBody>
      </p:sp>
      <p:sp>
        <p:nvSpPr>
          <p:cNvPr id="34" name="Text Box 8"/>
          <p:cNvSpPr txBox="1">
            <a:spLocks noChangeArrowheads="1"/>
          </p:cNvSpPr>
          <p:nvPr/>
        </p:nvSpPr>
        <p:spPr bwMode="auto">
          <a:xfrm>
            <a:off x="789703" y="5882891"/>
            <a:ext cx="1636282"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800" b="0" i="0"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examples</a:t>
            </a:r>
            <a:r>
              <a:rPr kumimoji="0" lang="en-US" altLang="en-US" sz="2400" b="0" i="0"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a:t>
            </a:r>
            <a:endParaRPr kumimoji="0" lang="en-US" altLang="en-US" sz="2400" b="0" i="0"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endParaRPr>
          </a:p>
        </p:txBody>
      </p:sp>
      <p:sp>
        <p:nvSpPr>
          <p:cNvPr id="36" name="Text Box 15"/>
          <p:cNvSpPr txBox="1">
            <a:spLocks noChangeArrowheads="1"/>
          </p:cNvSpPr>
          <p:nvPr/>
        </p:nvSpPr>
        <p:spPr bwMode="auto">
          <a:xfrm>
            <a:off x="8186060" y="5747609"/>
            <a:ext cx="19089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srgbClr val="0000A3"/>
                </a:solidFill>
                <a:effectLst/>
                <a:uLnTx/>
                <a:uFillTx/>
                <a:latin typeface="Calibri" panose="020F0502020204030204"/>
                <a:ea typeface="MS PGothic" panose="020B0600070205080204" pitchFamily="34" charset="-128"/>
                <a:cs typeface="+mn-cs"/>
              </a:rPr>
              <a:t>which interface?</a:t>
            </a:r>
            <a:endParaRPr kumimoji="0" lang="en-US" altLang="en-US" sz="2000" b="0" i="0" u="none" strike="noStrike" kern="1200" cap="none" spc="0" normalizeH="0" baseline="0" noProof="0" dirty="0">
              <a:ln>
                <a:noFill/>
              </a:ln>
              <a:solidFill>
                <a:srgbClr val="0000A3"/>
              </a:solidFill>
              <a:effectLst/>
              <a:uLnTx/>
              <a:uFillTx/>
              <a:latin typeface="Calibri" panose="020F0502020204030204"/>
              <a:ea typeface="MS PGothic" panose="020B0600070205080204" pitchFamily="34" charset="-128"/>
              <a:cs typeface="+mn-cs"/>
            </a:endParaRPr>
          </a:p>
        </p:txBody>
      </p:sp>
      <p:sp>
        <p:nvSpPr>
          <p:cNvPr id="37" name="Text Box 16"/>
          <p:cNvSpPr txBox="1">
            <a:spLocks noChangeArrowheads="1"/>
          </p:cNvSpPr>
          <p:nvPr/>
        </p:nvSpPr>
        <p:spPr bwMode="auto">
          <a:xfrm>
            <a:off x="8178869" y="6233982"/>
            <a:ext cx="19089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srgbClr val="0000A3"/>
                </a:solidFill>
                <a:effectLst/>
                <a:uLnTx/>
                <a:uFillTx/>
                <a:latin typeface="Calibri" panose="020F0502020204030204"/>
                <a:ea typeface="MS PGothic" panose="020B0600070205080204" pitchFamily="34" charset="-128"/>
                <a:cs typeface="+mn-cs"/>
              </a:rPr>
              <a:t>which interface?</a:t>
            </a:r>
            <a:endParaRPr kumimoji="0" lang="en-US" altLang="en-US" sz="2000" b="0" i="0" u="none" strike="noStrike" kern="1200" cap="none" spc="0" normalizeH="0" baseline="0" noProof="0" dirty="0">
              <a:ln>
                <a:noFill/>
              </a:ln>
              <a:solidFill>
                <a:srgbClr val="0000A3"/>
              </a:solidFill>
              <a:effectLst/>
              <a:uLnTx/>
              <a:uFillTx/>
              <a:latin typeface="Calibri" panose="020F0502020204030204"/>
              <a:ea typeface="MS PGothic" panose="020B0600070205080204" pitchFamily="34" charset="-128"/>
              <a:cs typeface="+mn-cs"/>
            </a:endParaRPr>
          </a:p>
        </p:txBody>
      </p:sp>
      <p:sp>
        <p:nvSpPr>
          <p:cNvPr id="8" name="TextBox 7"/>
          <p:cNvSpPr txBox="1"/>
          <p:nvPr/>
        </p:nvSpPr>
        <p:spPr>
          <a:xfrm>
            <a:off x="6763327" y="40039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endPar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endParaRPr>
          </a:p>
        </p:txBody>
      </p:sp>
      <p:sp>
        <p:nvSpPr>
          <p:cNvPr id="38" name="TextBox 37"/>
          <p:cNvSpPr txBox="1"/>
          <p:nvPr/>
        </p:nvSpPr>
        <p:spPr>
          <a:xfrm>
            <a:off x="6089074" y="4005707"/>
            <a:ext cx="59574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endPar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endParaRPr>
          </a:p>
        </p:txBody>
      </p:sp>
      <p:sp>
        <p:nvSpPr>
          <p:cNvPr id="41" name="TextBox 40"/>
          <p:cNvSpPr txBox="1"/>
          <p:nvPr/>
        </p:nvSpPr>
        <p:spPr>
          <a:xfrm>
            <a:off x="6760005" y="48167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endPar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endParaRPr>
          </a:p>
        </p:txBody>
      </p:sp>
      <p:sp>
        <p:nvSpPr>
          <p:cNvPr id="42" name="TextBox 41"/>
          <p:cNvSpPr txBox="1"/>
          <p:nvPr/>
        </p:nvSpPr>
        <p:spPr>
          <a:xfrm>
            <a:off x="6083018" y="4846641"/>
            <a:ext cx="59574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endPar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endParaRPr>
          </a:p>
        </p:txBody>
      </p:sp>
      <p:sp>
        <p:nvSpPr>
          <p:cNvPr id="43" name="TextBox 42"/>
          <p:cNvSpPr txBox="1"/>
          <p:nvPr/>
        </p:nvSpPr>
        <p:spPr>
          <a:xfrm>
            <a:off x="6760005" y="44230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endPar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endParaRPr>
          </a:p>
        </p:txBody>
      </p:sp>
      <p:sp>
        <p:nvSpPr>
          <p:cNvPr id="44" name="Text Box 9"/>
          <p:cNvSpPr txBox="1">
            <a:spLocks noChangeArrowheads="1"/>
          </p:cNvSpPr>
          <p:nvPr/>
        </p:nvSpPr>
        <p:spPr bwMode="auto">
          <a:xfrm>
            <a:off x="2672165" y="5802809"/>
            <a:ext cx="55611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Courier New" panose="02070309020205020404" pitchFamily="49" charset="0"/>
              </a:rPr>
              <a:t>11001000  00010111  00010110  10100001 </a:t>
            </a:r>
            <a:endPar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Courier New" panose="02070309020205020404" pitchFamily="49" charset="0"/>
            </a:endParaRPr>
          </a:p>
        </p:txBody>
      </p:sp>
      <p:grpSp>
        <p:nvGrpSpPr>
          <p:cNvPr id="10" name="Group 9"/>
          <p:cNvGrpSpPr/>
          <p:nvPr/>
        </p:nvGrpSpPr>
        <p:grpSpPr>
          <a:xfrm>
            <a:off x="858982" y="3297383"/>
            <a:ext cx="9628910" cy="3560617"/>
            <a:chOff x="858982" y="3297383"/>
            <a:chExt cx="9628910" cy="3560617"/>
          </a:xfrm>
        </p:grpSpPr>
        <p:sp>
          <p:nvSpPr>
            <p:cNvPr id="7" name="Freeform 6"/>
            <p:cNvSpPr/>
            <p:nvPr/>
          </p:nvSpPr>
          <p:spPr>
            <a:xfrm>
              <a:off x="858982" y="3297383"/>
              <a:ext cx="9628910" cy="1944054"/>
            </a:xfrm>
            <a:custGeom>
              <a:avLst/>
              <a:gdLst>
                <a:gd name="connsiteX0" fmla="*/ 110837 w 9628909"/>
                <a:gd name="connsiteY0" fmla="*/ 0 h 1136073"/>
                <a:gd name="connsiteX1" fmla="*/ 9628909 w 9628909"/>
                <a:gd name="connsiteY1" fmla="*/ 13854 h 1136073"/>
                <a:gd name="connsiteX2" fmla="*/ 9628909 w 9628909"/>
                <a:gd name="connsiteY2" fmla="*/ 1122218 h 1136073"/>
                <a:gd name="connsiteX3" fmla="*/ 5334000 w 9628909"/>
                <a:gd name="connsiteY3" fmla="*/ 1136073 h 1136073"/>
                <a:gd name="connsiteX4" fmla="*/ 5320146 w 9628909"/>
                <a:gd name="connsiteY4" fmla="*/ 651163 h 1136073"/>
                <a:gd name="connsiteX5" fmla="*/ 1856509 w 9628909"/>
                <a:gd name="connsiteY5" fmla="*/ 651163 h 1136073"/>
                <a:gd name="connsiteX6" fmla="*/ 1870364 w 9628909"/>
                <a:gd name="connsiteY6" fmla="*/ 1122218 h 1136073"/>
                <a:gd name="connsiteX7" fmla="*/ 0 w 9628909"/>
                <a:gd name="connsiteY7" fmla="*/ 1080654 h 1136073"/>
                <a:gd name="connsiteX8" fmla="*/ 110837 w 9628909"/>
                <a:gd name="connsiteY8" fmla="*/ 0 h 1136073"/>
                <a:gd name="connsiteX0-1" fmla="*/ 110837 w 9628909"/>
                <a:gd name="connsiteY0-2" fmla="*/ 0 h 1122218"/>
                <a:gd name="connsiteX1-3" fmla="*/ 9628909 w 9628909"/>
                <a:gd name="connsiteY1-4" fmla="*/ 13854 h 1122218"/>
                <a:gd name="connsiteX2-5" fmla="*/ 9628909 w 9628909"/>
                <a:gd name="connsiteY2-6" fmla="*/ 1122218 h 1122218"/>
                <a:gd name="connsiteX3-7" fmla="*/ 5389418 w 9628909"/>
                <a:gd name="connsiteY3-8" fmla="*/ 1108364 h 1122218"/>
                <a:gd name="connsiteX4-9" fmla="*/ 5320146 w 9628909"/>
                <a:gd name="connsiteY4-10" fmla="*/ 651163 h 1122218"/>
                <a:gd name="connsiteX5-11" fmla="*/ 1856509 w 9628909"/>
                <a:gd name="connsiteY5-12" fmla="*/ 651163 h 1122218"/>
                <a:gd name="connsiteX6-13" fmla="*/ 1870364 w 9628909"/>
                <a:gd name="connsiteY6-14" fmla="*/ 1122218 h 1122218"/>
                <a:gd name="connsiteX7-15" fmla="*/ 0 w 9628909"/>
                <a:gd name="connsiteY7-16" fmla="*/ 1080654 h 1122218"/>
                <a:gd name="connsiteX8-17" fmla="*/ 110837 w 9628909"/>
                <a:gd name="connsiteY8-18" fmla="*/ 0 h 1122218"/>
                <a:gd name="connsiteX0-19" fmla="*/ 110837 w 9628909"/>
                <a:gd name="connsiteY0-20" fmla="*/ 0 h 1122218"/>
                <a:gd name="connsiteX1-21" fmla="*/ 9628909 w 9628909"/>
                <a:gd name="connsiteY1-22" fmla="*/ 13854 h 1122218"/>
                <a:gd name="connsiteX2-23" fmla="*/ 9628909 w 9628909"/>
                <a:gd name="connsiteY2-24" fmla="*/ 1122218 h 1122218"/>
                <a:gd name="connsiteX3-25" fmla="*/ 5389418 w 9628909"/>
                <a:gd name="connsiteY3-26" fmla="*/ 1108364 h 1122218"/>
                <a:gd name="connsiteX4-27" fmla="*/ 5375564 w 9628909"/>
                <a:gd name="connsiteY4-28" fmla="*/ 665017 h 1122218"/>
                <a:gd name="connsiteX5-29" fmla="*/ 1856509 w 9628909"/>
                <a:gd name="connsiteY5-30" fmla="*/ 651163 h 1122218"/>
                <a:gd name="connsiteX6-31" fmla="*/ 1870364 w 9628909"/>
                <a:gd name="connsiteY6-32" fmla="*/ 1122218 h 1122218"/>
                <a:gd name="connsiteX7-33" fmla="*/ 0 w 9628909"/>
                <a:gd name="connsiteY7-34" fmla="*/ 1080654 h 1122218"/>
                <a:gd name="connsiteX8-35" fmla="*/ 110837 w 9628909"/>
                <a:gd name="connsiteY8-36" fmla="*/ 0 h 1122218"/>
                <a:gd name="connsiteX0-37" fmla="*/ 110837 w 9628909"/>
                <a:gd name="connsiteY0-38" fmla="*/ 0 h 1731818"/>
                <a:gd name="connsiteX1-39" fmla="*/ 9628909 w 9628909"/>
                <a:gd name="connsiteY1-40" fmla="*/ 13854 h 1731818"/>
                <a:gd name="connsiteX2-41" fmla="*/ 9628909 w 9628909"/>
                <a:gd name="connsiteY2-42" fmla="*/ 1122218 h 1731818"/>
                <a:gd name="connsiteX3-43" fmla="*/ 5389418 w 9628909"/>
                <a:gd name="connsiteY3-44" fmla="*/ 1108364 h 1731818"/>
                <a:gd name="connsiteX4-45" fmla="*/ 5375564 w 9628909"/>
                <a:gd name="connsiteY4-46" fmla="*/ 665017 h 1731818"/>
                <a:gd name="connsiteX5-47" fmla="*/ 1856509 w 9628909"/>
                <a:gd name="connsiteY5-48" fmla="*/ 651163 h 1731818"/>
                <a:gd name="connsiteX6-49" fmla="*/ 1828801 w 9628909"/>
                <a:gd name="connsiteY6-50" fmla="*/ 1731818 h 1731818"/>
                <a:gd name="connsiteX7-51" fmla="*/ 0 w 9628909"/>
                <a:gd name="connsiteY7-52" fmla="*/ 1080654 h 1731818"/>
                <a:gd name="connsiteX8-53" fmla="*/ 110837 w 9628909"/>
                <a:gd name="connsiteY8-54" fmla="*/ 0 h 1731818"/>
                <a:gd name="connsiteX0-55" fmla="*/ 0 w 9518072"/>
                <a:gd name="connsiteY0-56" fmla="*/ 0 h 1731818"/>
                <a:gd name="connsiteX1-57" fmla="*/ 9518072 w 9518072"/>
                <a:gd name="connsiteY1-58" fmla="*/ 13854 h 1731818"/>
                <a:gd name="connsiteX2-59" fmla="*/ 9518072 w 9518072"/>
                <a:gd name="connsiteY2-60" fmla="*/ 1122218 h 1731818"/>
                <a:gd name="connsiteX3-61" fmla="*/ 5278581 w 9518072"/>
                <a:gd name="connsiteY3-62" fmla="*/ 1108364 h 1731818"/>
                <a:gd name="connsiteX4-63" fmla="*/ 5264727 w 9518072"/>
                <a:gd name="connsiteY4-64" fmla="*/ 665017 h 1731818"/>
                <a:gd name="connsiteX5-65" fmla="*/ 1745672 w 9518072"/>
                <a:gd name="connsiteY5-66" fmla="*/ 651163 h 1731818"/>
                <a:gd name="connsiteX6-67" fmla="*/ 1717964 w 9518072"/>
                <a:gd name="connsiteY6-68" fmla="*/ 1731818 h 1731818"/>
                <a:gd name="connsiteX7-69" fmla="*/ 152399 w 9518072"/>
                <a:gd name="connsiteY7-70" fmla="*/ 1634836 h 1731818"/>
                <a:gd name="connsiteX8-71" fmla="*/ 0 w 9518072"/>
                <a:gd name="connsiteY8-72" fmla="*/ 0 h 1731818"/>
                <a:gd name="connsiteX0-73" fmla="*/ 0 w 9518072"/>
                <a:gd name="connsiteY0-74" fmla="*/ 0 h 1731818"/>
                <a:gd name="connsiteX1-75" fmla="*/ 9518072 w 9518072"/>
                <a:gd name="connsiteY1-76" fmla="*/ 13854 h 1731818"/>
                <a:gd name="connsiteX2-77" fmla="*/ 9518072 w 9518072"/>
                <a:gd name="connsiteY2-78" fmla="*/ 1122218 h 1731818"/>
                <a:gd name="connsiteX3-79" fmla="*/ 5278581 w 9518072"/>
                <a:gd name="connsiteY3-80" fmla="*/ 1662545 h 1731818"/>
                <a:gd name="connsiteX4-81" fmla="*/ 5264727 w 9518072"/>
                <a:gd name="connsiteY4-82" fmla="*/ 665017 h 1731818"/>
                <a:gd name="connsiteX5-83" fmla="*/ 1745672 w 9518072"/>
                <a:gd name="connsiteY5-84" fmla="*/ 651163 h 1731818"/>
                <a:gd name="connsiteX6-85" fmla="*/ 1717964 w 9518072"/>
                <a:gd name="connsiteY6-86" fmla="*/ 1731818 h 1731818"/>
                <a:gd name="connsiteX7-87" fmla="*/ 152399 w 9518072"/>
                <a:gd name="connsiteY7-88" fmla="*/ 1634836 h 1731818"/>
                <a:gd name="connsiteX8-89" fmla="*/ 0 w 9518072"/>
                <a:gd name="connsiteY8-90" fmla="*/ 0 h 1731818"/>
                <a:gd name="connsiteX0-91" fmla="*/ 0 w 9518072"/>
                <a:gd name="connsiteY0-92" fmla="*/ 0 h 1731818"/>
                <a:gd name="connsiteX1-93" fmla="*/ 9518072 w 9518072"/>
                <a:gd name="connsiteY1-94" fmla="*/ 13854 h 1731818"/>
                <a:gd name="connsiteX2-95" fmla="*/ 9518072 w 9518072"/>
                <a:gd name="connsiteY2-96" fmla="*/ 1122218 h 1731818"/>
                <a:gd name="connsiteX3-97" fmla="*/ 5278581 w 9518072"/>
                <a:gd name="connsiteY3-98" fmla="*/ 1662545 h 1731818"/>
                <a:gd name="connsiteX4-99" fmla="*/ 5264727 w 9518072"/>
                <a:gd name="connsiteY4-100" fmla="*/ 1482435 h 1731818"/>
                <a:gd name="connsiteX5-101" fmla="*/ 1745672 w 9518072"/>
                <a:gd name="connsiteY5-102" fmla="*/ 651163 h 1731818"/>
                <a:gd name="connsiteX6-103" fmla="*/ 1717964 w 9518072"/>
                <a:gd name="connsiteY6-104" fmla="*/ 1731818 h 1731818"/>
                <a:gd name="connsiteX7-105" fmla="*/ 152399 w 9518072"/>
                <a:gd name="connsiteY7-106" fmla="*/ 1634836 h 1731818"/>
                <a:gd name="connsiteX8-107" fmla="*/ 0 w 9518072"/>
                <a:gd name="connsiteY8-108" fmla="*/ 0 h 1731818"/>
                <a:gd name="connsiteX0-109" fmla="*/ 0 w 9518072"/>
                <a:gd name="connsiteY0-110" fmla="*/ 0 h 1731818"/>
                <a:gd name="connsiteX1-111" fmla="*/ 9518072 w 9518072"/>
                <a:gd name="connsiteY1-112" fmla="*/ 13854 h 1731818"/>
                <a:gd name="connsiteX2-113" fmla="*/ 9518072 w 9518072"/>
                <a:gd name="connsiteY2-114" fmla="*/ 1122218 h 1731818"/>
                <a:gd name="connsiteX3-115" fmla="*/ 5278581 w 9518072"/>
                <a:gd name="connsiteY3-116" fmla="*/ 1662545 h 1731818"/>
                <a:gd name="connsiteX4-117" fmla="*/ 5264727 w 9518072"/>
                <a:gd name="connsiteY4-118" fmla="*/ 1482435 h 1731818"/>
                <a:gd name="connsiteX5-119" fmla="*/ 1759526 w 9518072"/>
                <a:gd name="connsiteY5-120" fmla="*/ 1482436 h 1731818"/>
                <a:gd name="connsiteX6-121" fmla="*/ 1717964 w 9518072"/>
                <a:gd name="connsiteY6-122" fmla="*/ 1731818 h 1731818"/>
                <a:gd name="connsiteX7-123" fmla="*/ 152399 w 9518072"/>
                <a:gd name="connsiteY7-124" fmla="*/ 1634836 h 1731818"/>
                <a:gd name="connsiteX8-125" fmla="*/ 0 w 9518072"/>
                <a:gd name="connsiteY8-126" fmla="*/ 0 h 1731818"/>
                <a:gd name="connsiteX0-127" fmla="*/ 0 w 9518072"/>
                <a:gd name="connsiteY0-128" fmla="*/ 0 h 1731818"/>
                <a:gd name="connsiteX1-129" fmla="*/ 9518072 w 9518072"/>
                <a:gd name="connsiteY1-130" fmla="*/ 13854 h 1731818"/>
                <a:gd name="connsiteX2-131" fmla="*/ 9518072 w 9518072"/>
                <a:gd name="connsiteY2-132" fmla="*/ 1122218 h 1731818"/>
                <a:gd name="connsiteX3-133" fmla="*/ 5278581 w 9518072"/>
                <a:gd name="connsiteY3-134" fmla="*/ 1662545 h 1731818"/>
                <a:gd name="connsiteX4-135" fmla="*/ 5306291 w 9518072"/>
                <a:gd name="connsiteY4-136" fmla="*/ 1510144 h 1731818"/>
                <a:gd name="connsiteX5-137" fmla="*/ 1759526 w 9518072"/>
                <a:gd name="connsiteY5-138" fmla="*/ 1482436 h 1731818"/>
                <a:gd name="connsiteX6-139" fmla="*/ 1717964 w 9518072"/>
                <a:gd name="connsiteY6-140" fmla="*/ 1731818 h 1731818"/>
                <a:gd name="connsiteX7-141" fmla="*/ 152399 w 9518072"/>
                <a:gd name="connsiteY7-142" fmla="*/ 1634836 h 1731818"/>
                <a:gd name="connsiteX8-143" fmla="*/ 0 w 9518072"/>
                <a:gd name="connsiteY8-144" fmla="*/ 0 h 1731818"/>
                <a:gd name="connsiteX0-145" fmla="*/ 0 w 9531927"/>
                <a:gd name="connsiteY0-146" fmla="*/ 0 h 1925782"/>
                <a:gd name="connsiteX1-147" fmla="*/ 9518072 w 9531927"/>
                <a:gd name="connsiteY1-148" fmla="*/ 13854 h 1925782"/>
                <a:gd name="connsiteX2-149" fmla="*/ 9531927 w 9531927"/>
                <a:gd name="connsiteY2-150" fmla="*/ 1925782 h 1925782"/>
                <a:gd name="connsiteX3-151" fmla="*/ 5278581 w 9531927"/>
                <a:gd name="connsiteY3-152" fmla="*/ 1662545 h 1925782"/>
                <a:gd name="connsiteX4-153" fmla="*/ 5306291 w 9531927"/>
                <a:gd name="connsiteY4-154" fmla="*/ 1510144 h 1925782"/>
                <a:gd name="connsiteX5-155" fmla="*/ 1759526 w 9531927"/>
                <a:gd name="connsiteY5-156" fmla="*/ 1482436 h 1925782"/>
                <a:gd name="connsiteX6-157" fmla="*/ 1717964 w 9531927"/>
                <a:gd name="connsiteY6-158" fmla="*/ 1731818 h 1925782"/>
                <a:gd name="connsiteX7-159" fmla="*/ 152399 w 9531927"/>
                <a:gd name="connsiteY7-160" fmla="*/ 1634836 h 1925782"/>
                <a:gd name="connsiteX8-161" fmla="*/ 0 w 9531927"/>
                <a:gd name="connsiteY8-162" fmla="*/ 0 h 1925782"/>
                <a:gd name="connsiteX0-163" fmla="*/ 0 w 9531927"/>
                <a:gd name="connsiteY0-164" fmla="*/ 0 h 1939636"/>
                <a:gd name="connsiteX1-165" fmla="*/ 9518072 w 9531927"/>
                <a:gd name="connsiteY1-166" fmla="*/ 13854 h 1939636"/>
                <a:gd name="connsiteX2-167" fmla="*/ 9531927 w 9531927"/>
                <a:gd name="connsiteY2-168" fmla="*/ 1925782 h 1939636"/>
                <a:gd name="connsiteX3-169" fmla="*/ 5292436 w 9531927"/>
                <a:gd name="connsiteY3-170" fmla="*/ 1939636 h 1939636"/>
                <a:gd name="connsiteX4-171" fmla="*/ 5306291 w 9531927"/>
                <a:gd name="connsiteY4-172" fmla="*/ 1510144 h 1939636"/>
                <a:gd name="connsiteX5-173" fmla="*/ 1759526 w 9531927"/>
                <a:gd name="connsiteY5-174" fmla="*/ 1482436 h 1939636"/>
                <a:gd name="connsiteX6-175" fmla="*/ 1717964 w 9531927"/>
                <a:gd name="connsiteY6-176" fmla="*/ 1731818 h 1939636"/>
                <a:gd name="connsiteX7-177" fmla="*/ 152399 w 9531927"/>
                <a:gd name="connsiteY7-178" fmla="*/ 1634836 h 1939636"/>
                <a:gd name="connsiteX8-179" fmla="*/ 0 w 9531927"/>
                <a:gd name="connsiteY8-180" fmla="*/ 0 h 1939636"/>
                <a:gd name="connsiteX0-181" fmla="*/ 0 w 9531927"/>
                <a:gd name="connsiteY0-182" fmla="*/ 0 h 1939637"/>
                <a:gd name="connsiteX1-183" fmla="*/ 9518072 w 9531927"/>
                <a:gd name="connsiteY1-184" fmla="*/ 13854 h 1939637"/>
                <a:gd name="connsiteX2-185" fmla="*/ 9531927 w 9531927"/>
                <a:gd name="connsiteY2-186" fmla="*/ 1925782 h 1939637"/>
                <a:gd name="connsiteX3-187" fmla="*/ 5292436 w 9531927"/>
                <a:gd name="connsiteY3-188" fmla="*/ 1939636 h 1939637"/>
                <a:gd name="connsiteX4-189" fmla="*/ 5306291 w 9531927"/>
                <a:gd name="connsiteY4-190" fmla="*/ 1510144 h 1939637"/>
                <a:gd name="connsiteX5-191" fmla="*/ 1759526 w 9531927"/>
                <a:gd name="connsiteY5-192" fmla="*/ 1482436 h 1939637"/>
                <a:gd name="connsiteX6-193" fmla="*/ 1704109 w 9531927"/>
                <a:gd name="connsiteY6-194" fmla="*/ 1939637 h 1939637"/>
                <a:gd name="connsiteX7-195" fmla="*/ 152399 w 9531927"/>
                <a:gd name="connsiteY7-196" fmla="*/ 1634836 h 1939637"/>
                <a:gd name="connsiteX8-197" fmla="*/ 0 w 9531927"/>
                <a:gd name="connsiteY8-198" fmla="*/ 0 h 1939637"/>
                <a:gd name="connsiteX0-199" fmla="*/ 96983 w 9628910"/>
                <a:gd name="connsiteY0-200" fmla="*/ 0 h 1939637"/>
                <a:gd name="connsiteX1-201" fmla="*/ 9615055 w 9628910"/>
                <a:gd name="connsiteY1-202" fmla="*/ 13854 h 1939637"/>
                <a:gd name="connsiteX2-203" fmla="*/ 9628910 w 9628910"/>
                <a:gd name="connsiteY2-204" fmla="*/ 1925782 h 1939637"/>
                <a:gd name="connsiteX3-205" fmla="*/ 5389419 w 9628910"/>
                <a:gd name="connsiteY3-206" fmla="*/ 1939636 h 1939637"/>
                <a:gd name="connsiteX4-207" fmla="*/ 5403274 w 9628910"/>
                <a:gd name="connsiteY4-208" fmla="*/ 1510144 h 1939637"/>
                <a:gd name="connsiteX5-209" fmla="*/ 1856509 w 9628910"/>
                <a:gd name="connsiteY5-210" fmla="*/ 1482436 h 1939637"/>
                <a:gd name="connsiteX6-211" fmla="*/ 1801092 w 9628910"/>
                <a:gd name="connsiteY6-212" fmla="*/ 1939637 h 1939637"/>
                <a:gd name="connsiteX7-213" fmla="*/ 0 w 9628910"/>
                <a:gd name="connsiteY7-214" fmla="*/ 1884218 h 1939637"/>
                <a:gd name="connsiteX8-215" fmla="*/ 96983 w 9628910"/>
                <a:gd name="connsiteY8-216" fmla="*/ 0 h 1939637"/>
                <a:gd name="connsiteX0-217" fmla="*/ 96983 w 9628910"/>
                <a:gd name="connsiteY0-218" fmla="*/ 0 h 1944054"/>
                <a:gd name="connsiteX1-219" fmla="*/ 9615055 w 9628910"/>
                <a:gd name="connsiteY1-220" fmla="*/ 13854 h 1944054"/>
                <a:gd name="connsiteX2-221" fmla="*/ 9628910 w 9628910"/>
                <a:gd name="connsiteY2-222" fmla="*/ 1925782 h 1944054"/>
                <a:gd name="connsiteX3-223" fmla="*/ 5349662 w 9628910"/>
                <a:gd name="connsiteY3-224" fmla="*/ 1944054 h 1944054"/>
                <a:gd name="connsiteX4-225" fmla="*/ 5403274 w 9628910"/>
                <a:gd name="connsiteY4-226" fmla="*/ 1510144 h 1944054"/>
                <a:gd name="connsiteX5-227" fmla="*/ 1856509 w 9628910"/>
                <a:gd name="connsiteY5-228" fmla="*/ 1482436 h 1944054"/>
                <a:gd name="connsiteX6-229" fmla="*/ 1801092 w 9628910"/>
                <a:gd name="connsiteY6-230" fmla="*/ 1939637 h 1944054"/>
                <a:gd name="connsiteX7-231" fmla="*/ 0 w 9628910"/>
                <a:gd name="connsiteY7-232" fmla="*/ 1884218 h 1944054"/>
                <a:gd name="connsiteX8-233" fmla="*/ 96983 w 9628910"/>
                <a:gd name="connsiteY8-234" fmla="*/ 0 h 1944054"/>
                <a:gd name="connsiteX0-235" fmla="*/ 96983 w 9628910"/>
                <a:gd name="connsiteY0-236" fmla="*/ 0 h 1944054"/>
                <a:gd name="connsiteX1-237" fmla="*/ 9615055 w 9628910"/>
                <a:gd name="connsiteY1-238" fmla="*/ 13854 h 1944054"/>
                <a:gd name="connsiteX2-239" fmla="*/ 9628910 w 9628910"/>
                <a:gd name="connsiteY2-240" fmla="*/ 1925782 h 1944054"/>
                <a:gd name="connsiteX3-241" fmla="*/ 5349662 w 9628910"/>
                <a:gd name="connsiteY3-242" fmla="*/ 1944054 h 1944054"/>
                <a:gd name="connsiteX4-243" fmla="*/ 5341431 w 9628910"/>
                <a:gd name="connsiteY4-244" fmla="*/ 1505726 h 1944054"/>
                <a:gd name="connsiteX5-245" fmla="*/ 1856509 w 9628910"/>
                <a:gd name="connsiteY5-246" fmla="*/ 1482436 h 1944054"/>
                <a:gd name="connsiteX6-247" fmla="*/ 1801092 w 9628910"/>
                <a:gd name="connsiteY6-248" fmla="*/ 1939637 h 1944054"/>
                <a:gd name="connsiteX7-249" fmla="*/ 0 w 9628910"/>
                <a:gd name="connsiteY7-250" fmla="*/ 1884218 h 1944054"/>
                <a:gd name="connsiteX8-251" fmla="*/ 96983 w 9628910"/>
                <a:gd name="connsiteY8-252" fmla="*/ 0 h 194405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9628910" h="1944054">
                  <a:moveTo>
                    <a:pt x="96983" y="0"/>
                  </a:moveTo>
                  <a:lnTo>
                    <a:pt x="9615055" y="13854"/>
                  </a:lnTo>
                  <a:lnTo>
                    <a:pt x="9628910" y="1925782"/>
                  </a:lnTo>
                  <a:lnTo>
                    <a:pt x="5349662" y="1944054"/>
                  </a:lnTo>
                  <a:lnTo>
                    <a:pt x="5341431" y="1505726"/>
                  </a:lnTo>
                  <a:lnTo>
                    <a:pt x="1856509" y="1482436"/>
                  </a:lnTo>
                  <a:lnTo>
                    <a:pt x="1801092" y="1939637"/>
                  </a:lnTo>
                  <a:lnTo>
                    <a:pt x="0" y="1884218"/>
                  </a:lnTo>
                  <a:lnTo>
                    <a:pt x="96983" y="0"/>
                  </a:lnTo>
                  <a:close/>
                </a:path>
              </a:pathLst>
            </a:cu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Rectangle 8"/>
            <p:cNvSpPr/>
            <p:nvPr/>
          </p:nvSpPr>
          <p:spPr>
            <a:xfrm>
              <a:off x="2299855" y="5112326"/>
              <a:ext cx="8118764" cy="1052948"/>
            </a:xfrm>
            <a:prstGeom prst="rect">
              <a:avLst/>
            </a:pr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Freeform 31"/>
            <p:cNvSpPr/>
            <p:nvPr/>
          </p:nvSpPr>
          <p:spPr>
            <a:xfrm flipV="1">
              <a:off x="900546" y="5915892"/>
              <a:ext cx="9531927" cy="942108"/>
            </a:xfrm>
            <a:custGeom>
              <a:avLst/>
              <a:gdLst>
                <a:gd name="connsiteX0" fmla="*/ 110837 w 9628909"/>
                <a:gd name="connsiteY0" fmla="*/ 0 h 1136073"/>
                <a:gd name="connsiteX1" fmla="*/ 9628909 w 9628909"/>
                <a:gd name="connsiteY1" fmla="*/ 13854 h 1136073"/>
                <a:gd name="connsiteX2" fmla="*/ 9628909 w 9628909"/>
                <a:gd name="connsiteY2" fmla="*/ 1122218 h 1136073"/>
                <a:gd name="connsiteX3" fmla="*/ 5334000 w 9628909"/>
                <a:gd name="connsiteY3" fmla="*/ 1136073 h 1136073"/>
                <a:gd name="connsiteX4" fmla="*/ 5320146 w 9628909"/>
                <a:gd name="connsiteY4" fmla="*/ 651163 h 1136073"/>
                <a:gd name="connsiteX5" fmla="*/ 1856509 w 9628909"/>
                <a:gd name="connsiteY5" fmla="*/ 651163 h 1136073"/>
                <a:gd name="connsiteX6" fmla="*/ 1870364 w 9628909"/>
                <a:gd name="connsiteY6" fmla="*/ 1122218 h 1136073"/>
                <a:gd name="connsiteX7" fmla="*/ 0 w 9628909"/>
                <a:gd name="connsiteY7" fmla="*/ 1080654 h 1136073"/>
                <a:gd name="connsiteX8" fmla="*/ 110837 w 9628909"/>
                <a:gd name="connsiteY8" fmla="*/ 0 h 1136073"/>
                <a:gd name="connsiteX0-1" fmla="*/ 110837 w 9628909"/>
                <a:gd name="connsiteY0-2" fmla="*/ 0 h 1122218"/>
                <a:gd name="connsiteX1-3" fmla="*/ 9628909 w 9628909"/>
                <a:gd name="connsiteY1-4" fmla="*/ 13854 h 1122218"/>
                <a:gd name="connsiteX2-5" fmla="*/ 9628909 w 9628909"/>
                <a:gd name="connsiteY2-6" fmla="*/ 1122218 h 1122218"/>
                <a:gd name="connsiteX3-7" fmla="*/ 5389418 w 9628909"/>
                <a:gd name="connsiteY3-8" fmla="*/ 1108364 h 1122218"/>
                <a:gd name="connsiteX4-9" fmla="*/ 5320146 w 9628909"/>
                <a:gd name="connsiteY4-10" fmla="*/ 651163 h 1122218"/>
                <a:gd name="connsiteX5-11" fmla="*/ 1856509 w 9628909"/>
                <a:gd name="connsiteY5-12" fmla="*/ 651163 h 1122218"/>
                <a:gd name="connsiteX6-13" fmla="*/ 1870364 w 9628909"/>
                <a:gd name="connsiteY6-14" fmla="*/ 1122218 h 1122218"/>
                <a:gd name="connsiteX7-15" fmla="*/ 0 w 9628909"/>
                <a:gd name="connsiteY7-16" fmla="*/ 1080654 h 1122218"/>
                <a:gd name="connsiteX8-17" fmla="*/ 110837 w 9628909"/>
                <a:gd name="connsiteY8-18" fmla="*/ 0 h 1122218"/>
                <a:gd name="connsiteX0-19" fmla="*/ 110837 w 9628909"/>
                <a:gd name="connsiteY0-20" fmla="*/ 0 h 1122218"/>
                <a:gd name="connsiteX1-21" fmla="*/ 9628909 w 9628909"/>
                <a:gd name="connsiteY1-22" fmla="*/ 13854 h 1122218"/>
                <a:gd name="connsiteX2-23" fmla="*/ 9628909 w 9628909"/>
                <a:gd name="connsiteY2-24" fmla="*/ 1122218 h 1122218"/>
                <a:gd name="connsiteX3-25" fmla="*/ 5389418 w 9628909"/>
                <a:gd name="connsiteY3-26" fmla="*/ 1108364 h 1122218"/>
                <a:gd name="connsiteX4-27" fmla="*/ 5375564 w 9628909"/>
                <a:gd name="connsiteY4-28" fmla="*/ 665017 h 1122218"/>
                <a:gd name="connsiteX5-29" fmla="*/ 1856509 w 9628909"/>
                <a:gd name="connsiteY5-30" fmla="*/ 651163 h 1122218"/>
                <a:gd name="connsiteX6-31" fmla="*/ 1870364 w 9628909"/>
                <a:gd name="connsiteY6-32" fmla="*/ 1122218 h 1122218"/>
                <a:gd name="connsiteX7-33" fmla="*/ 0 w 9628909"/>
                <a:gd name="connsiteY7-34" fmla="*/ 1080654 h 1122218"/>
                <a:gd name="connsiteX8-35" fmla="*/ 110837 w 9628909"/>
                <a:gd name="connsiteY8-36" fmla="*/ 0 h 1122218"/>
                <a:gd name="connsiteX0-37" fmla="*/ 110837 w 9628909"/>
                <a:gd name="connsiteY0-38" fmla="*/ 0 h 1122218"/>
                <a:gd name="connsiteX1-39" fmla="*/ 9628909 w 9628909"/>
                <a:gd name="connsiteY1-40" fmla="*/ 13854 h 1122218"/>
                <a:gd name="connsiteX2-41" fmla="*/ 9628909 w 9628909"/>
                <a:gd name="connsiteY2-42" fmla="*/ 1122218 h 1122218"/>
                <a:gd name="connsiteX3-43" fmla="*/ 5389418 w 9628909"/>
                <a:gd name="connsiteY3-44" fmla="*/ 1108364 h 1122218"/>
                <a:gd name="connsiteX4-45" fmla="*/ 5417128 w 9628909"/>
                <a:gd name="connsiteY4-46" fmla="*/ 665017 h 1122218"/>
                <a:gd name="connsiteX5-47" fmla="*/ 1856509 w 9628909"/>
                <a:gd name="connsiteY5-48" fmla="*/ 651163 h 1122218"/>
                <a:gd name="connsiteX6-49" fmla="*/ 1870364 w 9628909"/>
                <a:gd name="connsiteY6-50" fmla="*/ 1122218 h 1122218"/>
                <a:gd name="connsiteX7-51" fmla="*/ 0 w 9628909"/>
                <a:gd name="connsiteY7-52" fmla="*/ 1080654 h 1122218"/>
                <a:gd name="connsiteX8-53" fmla="*/ 110837 w 9628909"/>
                <a:gd name="connsiteY8-54" fmla="*/ 0 h 1122218"/>
                <a:gd name="connsiteX0-55" fmla="*/ 110837 w 9628909"/>
                <a:gd name="connsiteY0-56" fmla="*/ 0 h 1122218"/>
                <a:gd name="connsiteX1-57" fmla="*/ 9628909 w 9628909"/>
                <a:gd name="connsiteY1-58" fmla="*/ 13854 h 1122218"/>
                <a:gd name="connsiteX2-59" fmla="*/ 9628909 w 9628909"/>
                <a:gd name="connsiteY2-60" fmla="*/ 1122218 h 1122218"/>
                <a:gd name="connsiteX3-61" fmla="*/ 5430982 w 9628909"/>
                <a:gd name="connsiteY3-62" fmla="*/ 1094510 h 1122218"/>
                <a:gd name="connsiteX4-63" fmla="*/ 5417128 w 9628909"/>
                <a:gd name="connsiteY4-64" fmla="*/ 665017 h 1122218"/>
                <a:gd name="connsiteX5-65" fmla="*/ 1856509 w 9628909"/>
                <a:gd name="connsiteY5-66" fmla="*/ 651163 h 1122218"/>
                <a:gd name="connsiteX6-67" fmla="*/ 1870364 w 9628909"/>
                <a:gd name="connsiteY6-68" fmla="*/ 1122218 h 1122218"/>
                <a:gd name="connsiteX7-69" fmla="*/ 0 w 9628909"/>
                <a:gd name="connsiteY7-70" fmla="*/ 1080654 h 1122218"/>
                <a:gd name="connsiteX8-71" fmla="*/ 110837 w 9628909"/>
                <a:gd name="connsiteY8-72" fmla="*/ 0 h 1122218"/>
                <a:gd name="connsiteX0-73" fmla="*/ 110837 w 9628909"/>
                <a:gd name="connsiteY0-74" fmla="*/ 0 h 1122218"/>
                <a:gd name="connsiteX1-75" fmla="*/ 9628909 w 9628909"/>
                <a:gd name="connsiteY1-76" fmla="*/ 13854 h 1122218"/>
                <a:gd name="connsiteX2-77" fmla="*/ 9628909 w 9628909"/>
                <a:gd name="connsiteY2-78" fmla="*/ 1122218 h 1122218"/>
                <a:gd name="connsiteX3-79" fmla="*/ 5430982 w 9628909"/>
                <a:gd name="connsiteY3-80" fmla="*/ 1094510 h 1122218"/>
                <a:gd name="connsiteX4-81" fmla="*/ 5417128 w 9628909"/>
                <a:gd name="connsiteY4-82" fmla="*/ 665017 h 1122218"/>
                <a:gd name="connsiteX5-83" fmla="*/ 1884218 w 9628909"/>
                <a:gd name="connsiteY5-84" fmla="*/ 138545 h 1122218"/>
                <a:gd name="connsiteX6-85" fmla="*/ 1870364 w 9628909"/>
                <a:gd name="connsiteY6-86" fmla="*/ 1122218 h 1122218"/>
                <a:gd name="connsiteX7-87" fmla="*/ 0 w 9628909"/>
                <a:gd name="connsiteY7-88" fmla="*/ 1080654 h 1122218"/>
                <a:gd name="connsiteX8-89" fmla="*/ 110837 w 9628909"/>
                <a:gd name="connsiteY8-90" fmla="*/ 0 h 1122218"/>
                <a:gd name="connsiteX0-91" fmla="*/ 110837 w 9628909"/>
                <a:gd name="connsiteY0-92" fmla="*/ 0 h 1122218"/>
                <a:gd name="connsiteX1-93" fmla="*/ 9628909 w 9628909"/>
                <a:gd name="connsiteY1-94" fmla="*/ 13854 h 1122218"/>
                <a:gd name="connsiteX2-95" fmla="*/ 9628909 w 9628909"/>
                <a:gd name="connsiteY2-96" fmla="*/ 1122218 h 1122218"/>
                <a:gd name="connsiteX3-97" fmla="*/ 5430982 w 9628909"/>
                <a:gd name="connsiteY3-98" fmla="*/ 1094510 h 1122218"/>
                <a:gd name="connsiteX4-99" fmla="*/ 5430982 w 9628909"/>
                <a:gd name="connsiteY4-100" fmla="*/ 207817 h 1122218"/>
                <a:gd name="connsiteX5-101" fmla="*/ 1884218 w 9628909"/>
                <a:gd name="connsiteY5-102" fmla="*/ 138545 h 1122218"/>
                <a:gd name="connsiteX6-103" fmla="*/ 1870364 w 9628909"/>
                <a:gd name="connsiteY6-104" fmla="*/ 1122218 h 1122218"/>
                <a:gd name="connsiteX7-105" fmla="*/ 0 w 9628909"/>
                <a:gd name="connsiteY7-106" fmla="*/ 1080654 h 1122218"/>
                <a:gd name="connsiteX8-107" fmla="*/ 110837 w 9628909"/>
                <a:gd name="connsiteY8-108" fmla="*/ 0 h 1122218"/>
                <a:gd name="connsiteX0-109" fmla="*/ 110837 w 9628909"/>
                <a:gd name="connsiteY0-110" fmla="*/ 0 h 1122218"/>
                <a:gd name="connsiteX1-111" fmla="*/ 9628909 w 9628909"/>
                <a:gd name="connsiteY1-112" fmla="*/ 13854 h 1122218"/>
                <a:gd name="connsiteX2-113" fmla="*/ 9628909 w 9628909"/>
                <a:gd name="connsiteY2-114" fmla="*/ 1122218 h 1122218"/>
                <a:gd name="connsiteX3-115" fmla="*/ 5417127 w 9628909"/>
                <a:gd name="connsiteY3-116" fmla="*/ 692728 h 1122218"/>
                <a:gd name="connsiteX4-117" fmla="*/ 5430982 w 9628909"/>
                <a:gd name="connsiteY4-118" fmla="*/ 207817 h 1122218"/>
                <a:gd name="connsiteX5-119" fmla="*/ 1884218 w 9628909"/>
                <a:gd name="connsiteY5-120" fmla="*/ 138545 h 1122218"/>
                <a:gd name="connsiteX6-121" fmla="*/ 1870364 w 9628909"/>
                <a:gd name="connsiteY6-122" fmla="*/ 1122218 h 1122218"/>
                <a:gd name="connsiteX7-123" fmla="*/ 0 w 9628909"/>
                <a:gd name="connsiteY7-124" fmla="*/ 1080654 h 1122218"/>
                <a:gd name="connsiteX8-125" fmla="*/ 110837 w 9628909"/>
                <a:gd name="connsiteY8-126" fmla="*/ 0 h 1122218"/>
                <a:gd name="connsiteX0-127" fmla="*/ 110837 w 9628909"/>
                <a:gd name="connsiteY0-128" fmla="*/ 0 h 1122218"/>
                <a:gd name="connsiteX1-129" fmla="*/ 9628909 w 9628909"/>
                <a:gd name="connsiteY1-130" fmla="*/ 13854 h 1122218"/>
                <a:gd name="connsiteX2-131" fmla="*/ 9628909 w 9628909"/>
                <a:gd name="connsiteY2-132" fmla="*/ 665018 h 1122218"/>
                <a:gd name="connsiteX3-133" fmla="*/ 5417127 w 9628909"/>
                <a:gd name="connsiteY3-134" fmla="*/ 692728 h 1122218"/>
                <a:gd name="connsiteX4-135" fmla="*/ 5430982 w 9628909"/>
                <a:gd name="connsiteY4-136" fmla="*/ 207817 h 1122218"/>
                <a:gd name="connsiteX5-137" fmla="*/ 1884218 w 9628909"/>
                <a:gd name="connsiteY5-138" fmla="*/ 138545 h 1122218"/>
                <a:gd name="connsiteX6-139" fmla="*/ 1870364 w 9628909"/>
                <a:gd name="connsiteY6-140" fmla="*/ 1122218 h 1122218"/>
                <a:gd name="connsiteX7-141" fmla="*/ 0 w 9628909"/>
                <a:gd name="connsiteY7-142" fmla="*/ 1080654 h 1122218"/>
                <a:gd name="connsiteX8-143" fmla="*/ 110837 w 9628909"/>
                <a:gd name="connsiteY8-144" fmla="*/ 0 h 1122218"/>
                <a:gd name="connsiteX0-145" fmla="*/ 110837 w 9628909"/>
                <a:gd name="connsiteY0-146" fmla="*/ 0 h 1080654"/>
                <a:gd name="connsiteX1-147" fmla="*/ 9628909 w 9628909"/>
                <a:gd name="connsiteY1-148" fmla="*/ 13854 h 1080654"/>
                <a:gd name="connsiteX2-149" fmla="*/ 9628909 w 9628909"/>
                <a:gd name="connsiteY2-150" fmla="*/ 665018 h 1080654"/>
                <a:gd name="connsiteX3-151" fmla="*/ 5417127 w 9628909"/>
                <a:gd name="connsiteY3-152" fmla="*/ 692728 h 1080654"/>
                <a:gd name="connsiteX4-153" fmla="*/ 5430982 w 9628909"/>
                <a:gd name="connsiteY4-154" fmla="*/ 207817 h 1080654"/>
                <a:gd name="connsiteX5-155" fmla="*/ 1884218 w 9628909"/>
                <a:gd name="connsiteY5-156" fmla="*/ 138545 h 1080654"/>
                <a:gd name="connsiteX6-157" fmla="*/ 1884219 w 9628909"/>
                <a:gd name="connsiteY6-158" fmla="*/ 665018 h 1080654"/>
                <a:gd name="connsiteX7-159" fmla="*/ 0 w 9628909"/>
                <a:gd name="connsiteY7-160" fmla="*/ 1080654 h 1080654"/>
                <a:gd name="connsiteX8-161" fmla="*/ 110837 w 9628909"/>
                <a:gd name="connsiteY8-162" fmla="*/ 0 h 1080654"/>
                <a:gd name="connsiteX0-163" fmla="*/ 69274 w 9587346"/>
                <a:gd name="connsiteY0-164" fmla="*/ 0 h 692728"/>
                <a:gd name="connsiteX1-165" fmla="*/ 9587346 w 9587346"/>
                <a:gd name="connsiteY1-166" fmla="*/ 13854 h 692728"/>
                <a:gd name="connsiteX2-167" fmla="*/ 9587346 w 9587346"/>
                <a:gd name="connsiteY2-168" fmla="*/ 665018 h 692728"/>
                <a:gd name="connsiteX3-169" fmla="*/ 5375564 w 9587346"/>
                <a:gd name="connsiteY3-170" fmla="*/ 692728 h 692728"/>
                <a:gd name="connsiteX4-171" fmla="*/ 5389419 w 9587346"/>
                <a:gd name="connsiteY4-172" fmla="*/ 207817 h 692728"/>
                <a:gd name="connsiteX5-173" fmla="*/ 1842655 w 9587346"/>
                <a:gd name="connsiteY5-174" fmla="*/ 138545 h 692728"/>
                <a:gd name="connsiteX6-175" fmla="*/ 1842656 w 9587346"/>
                <a:gd name="connsiteY6-176" fmla="*/ 665018 h 692728"/>
                <a:gd name="connsiteX7-177" fmla="*/ 0 w 9587346"/>
                <a:gd name="connsiteY7-178" fmla="*/ 526472 h 692728"/>
                <a:gd name="connsiteX8-179" fmla="*/ 69274 w 9587346"/>
                <a:gd name="connsiteY8-180" fmla="*/ 0 h 692728"/>
                <a:gd name="connsiteX0-181" fmla="*/ 13855 w 9531927"/>
                <a:gd name="connsiteY0-182" fmla="*/ 0 h 942108"/>
                <a:gd name="connsiteX1-183" fmla="*/ 9531927 w 9531927"/>
                <a:gd name="connsiteY1-184" fmla="*/ 13854 h 942108"/>
                <a:gd name="connsiteX2-185" fmla="*/ 9531927 w 9531927"/>
                <a:gd name="connsiteY2-186" fmla="*/ 665018 h 942108"/>
                <a:gd name="connsiteX3-187" fmla="*/ 5320145 w 9531927"/>
                <a:gd name="connsiteY3-188" fmla="*/ 692728 h 942108"/>
                <a:gd name="connsiteX4-189" fmla="*/ 5334000 w 9531927"/>
                <a:gd name="connsiteY4-190" fmla="*/ 207817 h 942108"/>
                <a:gd name="connsiteX5-191" fmla="*/ 1787236 w 9531927"/>
                <a:gd name="connsiteY5-192" fmla="*/ 138545 h 942108"/>
                <a:gd name="connsiteX6-193" fmla="*/ 1787237 w 9531927"/>
                <a:gd name="connsiteY6-194" fmla="*/ 665018 h 942108"/>
                <a:gd name="connsiteX7-195" fmla="*/ 0 w 9531927"/>
                <a:gd name="connsiteY7-196" fmla="*/ 942108 h 942108"/>
                <a:gd name="connsiteX8-197" fmla="*/ 13855 w 9531927"/>
                <a:gd name="connsiteY8-198" fmla="*/ 0 h 942108"/>
                <a:gd name="connsiteX0-199" fmla="*/ 13855 w 9531927"/>
                <a:gd name="connsiteY0-200" fmla="*/ 0 h 942108"/>
                <a:gd name="connsiteX1-201" fmla="*/ 9531927 w 9531927"/>
                <a:gd name="connsiteY1-202" fmla="*/ 13854 h 942108"/>
                <a:gd name="connsiteX2-203" fmla="*/ 9531927 w 9531927"/>
                <a:gd name="connsiteY2-204" fmla="*/ 665018 h 942108"/>
                <a:gd name="connsiteX3-205" fmla="*/ 5320145 w 9531927"/>
                <a:gd name="connsiteY3-206" fmla="*/ 692728 h 942108"/>
                <a:gd name="connsiteX4-207" fmla="*/ 5334000 w 9531927"/>
                <a:gd name="connsiteY4-208" fmla="*/ 207817 h 942108"/>
                <a:gd name="connsiteX5-209" fmla="*/ 1787236 w 9531927"/>
                <a:gd name="connsiteY5-210" fmla="*/ 138545 h 942108"/>
                <a:gd name="connsiteX6-211" fmla="*/ 1759528 w 9531927"/>
                <a:gd name="connsiteY6-212" fmla="*/ 748145 h 942108"/>
                <a:gd name="connsiteX7-213" fmla="*/ 0 w 9531927"/>
                <a:gd name="connsiteY7-214" fmla="*/ 942108 h 942108"/>
                <a:gd name="connsiteX8-215" fmla="*/ 13855 w 9531927"/>
                <a:gd name="connsiteY8-216" fmla="*/ 0 h 942108"/>
                <a:gd name="connsiteX0-217" fmla="*/ 13855 w 9531927"/>
                <a:gd name="connsiteY0-218" fmla="*/ 0 h 942108"/>
                <a:gd name="connsiteX1-219" fmla="*/ 9531927 w 9531927"/>
                <a:gd name="connsiteY1-220" fmla="*/ 13854 h 942108"/>
                <a:gd name="connsiteX2-221" fmla="*/ 9531927 w 9531927"/>
                <a:gd name="connsiteY2-222" fmla="*/ 665018 h 942108"/>
                <a:gd name="connsiteX3-223" fmla="*/ 5320145 w 9531927"/>
                <a:gd name="connsiteY3-224" fmla="*/ 692728 h 942108"/>
                <a:gd name="connsiteX4-225" fmla="*/ 5334000 w 9531927"/>
                <a:gd name="connsiteY4-226" fmla="*/ 207817 h 942108"/>
                <a:gd name="connsiteX5-227" fmla="*/ 1787236 w 9531927"/>
                <a:gd name="connsiteY5-228" fmla="*/ 138545 h 942108"/>
                <a:gd name="connsiteX6-229" fmla="*/ 1759528 w 9531927"/>
                <a:gd name="connsiteY6-230" fmla="*/ 886691 h 942108"/>
                <a:gd name="connsiteX7-231" fmla="*/ 0 w 9531927"/>
                <a:gd name="connsiteY7-232" fmla="*/ 942108 h 942108"/>
                <a:gd name="connsiteX8-233" fmla="*/ 13855 w 9531927"/>
                <a:gd name="connsiteY8-234" fmla="*/ 0 h 942108"/>
                <a:gd name="connsiteX0-235" fmla="*/ 13855 w 9531927"/>
                <a:gd name="connsiteY0-236" fmla="*/ 0 h 942108"/>
                <a:gd name="connsiteX1-237" fmla="*/ 9531927 w 9531927"/>
                <a:gd name="connsiteY1-238" fmla="*/ 13854 h 942108"/>
                <a:gd name="connsiteX2-239" fmla="*/ 9531927 w 9531927"/>
                <a:gd name="connsiteY2-240" fmla="*/ 665018 h 942108"/>
                <a:gd name="connsiteX3-241" fmla="*/ 5320145 w 9531927"/>
                <a:gd name="connsiteY3-242" fmla="*/ 692728 h 942108"/>
                <a:gd name="connsiteX4-243" fmla="*/ 5334000 w 9531927"/>
                <a:gd name="connsiteY4-244" fmla="*/ 207817 h 942108"/>
                <a:gd name="connsiteX5-245" fmla="*/ 1717964 w 9531927"/>
                <a:gd name="connsiteY5-246" fmla="*/ 221672 h 942108"/>
                <a:gd name="connsiteX6-247" fmla="*/ 1759528 w 9531927"/>
                <a:gd name="connsiteY6-248" fmla="*/ 886691 h 942108"/>
                <a:gd name="connsiteX7-249" fmla="*/ 0 w 9531927"/>
                <a:gd name="connsiteY7-250" fmla="*/ 942108 h 942108"/>
                <a:gd name="connsiteX8-251" fmla="*/ 13855 w 9531927"/>
                <a:gd name="connsiteY8-252" fmla="*/ 0 h 942108"/>
                <a:gd name="connsiteX0-253" fmla="*/ 13855 w 9531927"/>
                <a:gd name="connsiteY0-254" fmla="*/ 0 h 942108"/>
                <a:gd name="connsiteX1-255" fmla="*/ 9531927 w 9531927"/>
                <a:gd name="connsiteY1-256" fmla="*/ 13854 h 942108"/>
                <a:gd name="connsiteX2-257" fmla="*/ 9531927 w 9531927"/>
                <a:gd name="connsiteY2-258" fmla="*/ 665018 h 942108"/>
                <a:gd name="connsiteX3-259" fmla="*/ 5289224 w 9531927"/>
                <a:gd name="connsiteY3-260" fmla="*/ 652972 h 942108"/>
                <a:gd name="connsiteX4-261" fmla="*/ 5334000 w 9531927"/>
                <a:gd name="connsiteY4-262" fmla="*/ 207817 h 942108"/>
                <a:gd name="connsiteX5-263" fmla="*/ 1717964 w 9531927"/>
                <a:gd name="connsiteY5-264" fmla="*/ 221672 h 942108"/>
                <a:gd name="connsiteX6-265" fmla="*/ 1759528 w 9531927"/>
                <a:gd name="connsiteY6-266" fmla="*/ 886691 h 942108"/>
                <a:gd name="connsiteX7-267" fmla="*/ 0 w 9531927"/>
                <a:gd name="connsiteY7-268" fmla="*/ 942108 h 942108"/>
                <a:gd name="connsiteX8-269" fmla="*/ 13855 w 9531927"/>
                <a:gd name="connsiteY8-270" fmla="*/ 0 h 942108"/>
                <a:gd name="connsiteX0-271" fmla="*/ 13855 w 9531927"/>
                <a:gd name="connsiteY0-272" fmla="*/ 0 h 942108"/>
                <a:gd name="connsiteX1-273" fmla="*/ 9531927 w 9531927"/>
                <a:gd name="connsiteY1-274" fmla="*/ 13854 h 942108"/>
                <a:gd name="connsiteX2-275" fmla="*/ 9531927 w 9531927"/>
                <a:gd name="connsiteY2-276" fmla="*/ 665018 h 942108"/>
                <a:gd name="connsiteX3-277" fmla="*/ 5289224 w 9531927"/>
                <a:gd name="connsiteY3-278" fmla="*/ 652972 h 942108"/>
                <a:gd name="connsiteX4-279" fmla="*/ 5298661 w 9531927"/>
                <a:gd name="connsiteY4-280" fmla="*/ 198982 h 942108"/>
                <a:gd name="connsiteX5-281" fmla="*/ 1717964 w 9531927"/>
                <a:gd name="connsiteY5-282" fmla="*/ 221672 h 942108"/>
                <a:gd name="connsiteX6-283" fmla="*/ 1759528 w 9531927"/>
                <a:gd name="connsiteY6-284" fmla="*/ 886691 h 942108"/>
                <a:gd name="connsiteX7-285" fmla="*/ 0 w 9531927"/>
                <a:gd name="connsiteY7-286" fmla="*/ 942108 h 942108"/>
                <a:gd name="connsiteX8-287" fmla="*/ 13855 w 9531927"/>
                <a:gd name="connsiteY8-288" fmla="*/ 0 h 9421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9531927" h="942108">
                  <a:moveTo>
                    <a:pt x="13855" y="0"/>
                  </a:moveTo>
                  <a:lnTo>
                    <a:pt x="9531927" y="13854"/>
                  </a:lnTo>
                  <a:lnTo>
                    <a:pt x="9531927" y="665018"/>
                  </a:lnTo>
                  <a:lnTo>
                    <a:pt x="5289224" y="652972"/>
                  </a:lnTo>
                  <a:lnTo>
                    <a:pt x="5298661" y="198982"/>
                  </a:lnTo>
                  <a:lnTo>
                    <a:pt x="1717964" y="221672"/>
                  </a:lnTo>
                  <a:cubicBezTo>
                    <a:pt x="1717964" y="397163"/>
                    <a:pt x="1759528" y="711200"/>
                    <a:pt x="1759528" y="886691"/>
                  </a:cubicBezTo>
                  <a:lnTo>
                    <a:pt x="0" y="942108"/>
                  </a:lnTo>
                  <a:lnTo>
                    <a:pt x="13855" y="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6" name="Group 5"/>
          <p:cNvGrpSpPr/>
          <p:nvPr/>
        </p:nvGrpSpPr>
        <p:grpSpPr>
          <a:xfrm>
            <a:off x="2701636" y="4804081"/>
            <a:ext cx="3505199" cy="1804550"/>
            <a:chOff x="2701636" y="4319159"/>
            <a:chExt cx="3505199" cy="1804550"/>
          </a:xfrm>
        </p:grpSpPr>
        <p:sp>
          <p:nvSpPr>
            <p:cNvPr id="3" name="Rectangle 2"/>
            <p:cNvSpPr/>
            <p:nvPr/>
          </p:nvSpPr>
          <p:spPr>
            <a:xfrm>
              <a:off x="2701636" y="5791200"/>
              <a:ext cx="3491346" cy="332509"/>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Rectangle 30"/>
            <p:cNvSpPr/>
            <p:nvPr/>
          </p:nvSpPr>
          <p:spPr>
            <a:xfrm>
              <a:off x="2715489" y="4319159"/>
              <a:ext cx="3491346" cy="332509"/>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Up-Down Arrow 4"/>
            <p:cNvSpPr/>
            <p:nvPr/>
          </p:nvSpPr>
          <p:spPr>
            <a:xfrm>
              <a:off x="4419600" y="4682823"/>
              <a:ext cx="290945" cy="1094521"/>
            </a:xfrm>
            <a:prstGeom prst="up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p:cNvSpPr txBox="1"/>
            <p:nvPr/>
          </p:nvSpPr>
          <p:spPr>
            <a:xfrm>
              <a:off x="4031673" y="5029209"/>
              <a:ext cx="1066061" cy="461665"/>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rPr>
                <a:t>match!</a:t>
              </a:r>
              <a:endPar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grpSp>
      <p:sp>
        <p:nvSpPr>
          <p:cNvPr id="35"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dissolv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45804"/>
            <a:ext cx="10515600" cy="894622"/>
          </a:xfrm>
        </p:spPr>
        <p:txBody>
          <a:bodyPr>
            <a:normAutofit/>
          </a:bodyPr>
          <a:lstStyle/>
          <a:p>
            <a:r>
              <a:rPr lang="en-US" sz="4800" dirty="0"/>
              <a:t>Longest prefix matching</a:t>
            </a:r>
            <a:endParaRPr lang="en-US" sz="4800" dirty="0"/>
          </a:p>
        </p:txBody>
      </p:sp>
      <p:sp>
        <p:nvSpPr>
          <p:cNvPr id="20" name="Rectangle 20"/>
          <p:cNvSpPr>
            <a:spLocks noChangeArrowheads="1"/>
          </p:cNvSpPr>
          <p:nvPr/>
        </p:nvSpPr>
        <p:spPr bwMode="auto">
          <a:xfrm>
            <a:off x="991564" y="1533870"/>
            <a:ext cx="9199355" cy="1620147"/>
          </a:xfrm>
          <a:prstGeom prst="rect">
            <a:avLst/>
          </a:prstGeom>
          <a:solidFill>
            <a:schemeClr val="bg1"/>
          </a:solidFill>
          <a:ln w="19050">
            <a:solidFill>
              <a:srgbClr val="CC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1" name="Text Box 19"/>
          <p:cNvSpPr txBox="1">
            <a:spLocks noChangeArrowheads="1"/>
          </p:cNvSpPr>
          <p:nvPr/>
        </p:nvSpPr>
        <p:spPr bwMode="auto">
          <a:xfrm>
            <a:off x="1128092" y="1821969"/>
            <a:ext cx="9248359" cy="12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80000"/>
              </a:lnSpc>
              <a:spcBef>
                <a:spcPts val="0"/>
              </a:spcBef>
              <a:spcAft>
                <a:spcPts val="0"/>
              </a:spcAft>
              <a:buClrTx/>
              <a:buSzTx/>
              <a:buFontTx/>
              <a:buNone/>
              <a:defRPr/>
            </a:pP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when looking for forwarding table entry for given destination address, use </a:t>
            </a:r>
            <a:r>
              <a:rPr kumimoji="0" lang="en-US" altLang="en-US" sz="3000" b="0" i="1"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longest</a:t>
            </a: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 address prefix that matches destination address.</a:t>
            </a:r>
            <a:endParaRPr kumimoji="0" lang="en-US" altLang="en-US" sz="3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22" name="Text Box 22"/>
          <p:cNvSpPr txBox="1">
            <a:spLocks noChangeArrowheads="1"/>
          </p:cNvSpPr>
          <p:nvPr/>
        </p:nvSpPr>
        <p:spPr bwMode="auto">
          <a:xfrm>
            <a:off x="1115390" y="1235421"/>
            <a:ext cx="3675878" cy="5847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n-cs"/>
              </a:rPr>
              <a:t>longest prefix match</a:t>
            </a:r>
            <a:endParaRPr kumimoji="0" lang="en-US" altLang="en-US" sz="32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n-cs"/>
            </a:endParaRPr>
          </a:p>
        </p:txBody>
      </p:sp>
      <p:sp>
        <p:nvSpPr>
          <p:cNvPr id="23" name="Rectangle 5"/>
          <p:cNvSpPr>
            <a:spLocks noChangeArrowheads="1"/>
          </p:cNvSpPr>
          <p:nvPr/>
        </p:nvSpPr>
        <p:spPr bwMode="auto">
          <a:xfrm>
            <a:off x="2674601" y="3464838"/>
            <a:ext cx="4941530" cy="2131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just"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Destination Address Range                        </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mn-cs"/>
              </a:rPr>
              <a:t>11001000  00010111  00010</a:t>
            </a:r>
            <a:endParaRPr kumimoji="0" lang="en-US" altLang="en-US" sz="20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mn-cs"/>
              </a:rPr>
              <a:t>11001000  00010111  00011000</a:t>
            </a:r>
            <a:endParaRPr kumimoji="0" lang="en-US" altLang="en-US" sz="20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mn-cs"/>
              </a:rPr>
              <a:t>11001000  00010111  00011</a:t>
            </a:r>
            <a:endParaRPr kumimoji="0" lang="en-US" altLang="en-US" sz="2000" b="0" i="0" u="none" strike="noStrike" kern="1200" cap="none" spc="0" normalizeH="0" baseline="0" noProof="0" dirty="0">
              <a:ln>
                <a:noFill/>
              </a:ln>
              <a:solidFill>
                <a:prstClr val="black"/>
              </a:solidFill>
              <a:effectLst/>
              <a:uLnTx/>
              <a:uFillTx/>
              <a:latin typeface="Comic Sans MS" panose="030F0702030302020204" pitchFamily="66" charset="0"/>
              <a:ea typeface="MS PGothic" panose="020B0600070205080204" pitchFamily="34" charset="-128"/>
              <a:cs typeface="+mn-cs"/>
            </a:endParaRPr>
          </a:p>
          <a:p>
            <a:pPr marL="0" marR="0" lvl="0" indent="0" algn="just"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otherwise  </a:t>
            </a:r>
            <a:r>
              <a:rPr kumimoji="0" lang="en-US" altLang="en-US" sz="1800" b="0" i="0" u="none" strike="noStrike" kern="1200" cap="none" spc="0" normalizeH="0" baseline="0" noProof="0" dirty="0">
                <a:ln>
                  <a:noFill/>
                </a:ln>
                <a:solidFill>
                  <a:prstClr val="black"/>
                </a:solidFill>
                <a:effectLst/>
                <a:uLnTx/>
                <a:uFillTx/>
                <a:latin typeface="Times" pitchFamily="2" charset="0"/>
                <a:ea typeface="MS PGothic" panose="020B0600070205080204" pitchFamily="34" charset="-128"/>
                <a:cs typeface="+mn-cs"/>
              </a:rPr>
              <a:t>           </a:t>
            </a:r>
            <a:endParaRPr kumimoji="0" lang="en-US" altLang="en-US" sz="1800" b="0" i="0" u="none" strike="noStrike" kern="1200" cap="none" spc="0" normalizeH="0" baseline="0" noProof="0" dirty="0">
              <a:ln>
                <a:noFill/>
              </a:ln>
              <a:solidFill>
                <a:prstClr val="black"/>
              </a:solidFill>
              <a:effectLst/>
              <a:uLnTx/>
              <a:uFillTx/>
              <a:latin typeface="Times" pitchFamily="2" charset="0"/>
              <a:ea typeface="MS PGothic" panose="020B0600070205080204" pitchFamily="34" charset="-128"/>
              <a:cs typeface="+mn-cs"/>
            </a:endParaRPr>
          </a:p>
        </p:txBody>
      </p:sp>
      <p:sp>
        <p:nvSpPr>
          <p:cNvPr id="24" name="Rectangle 24"/>
          <p:cNvSpPr>
            <a:spLocks noChangeArrowheads="1"/>
          </p:cNvSpPr>
          <p:nvPr/>
        </p:nvSpPr>
        <p:spPr bwMode="auto">
          <a:xfrm>
            <a:off x="2675214" y="3473174"/>
            <a:ext cx="7459662" cy="2106613"/>
          </a:xfrm>
          <a:prstGeom prst="rect">
            <a:avLst/>
          </a:prstGeom>
          <a:noFill/>
          <a:ln w="19050">
            <a:solidFill>
              <a:srgbClr val="000099"/>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5" name="Line 25"/>
          <p:cNvSpPr>
            <a:spLocks noChangeShapeType="1"/>
          </p:cNvSpPr>
          <p:nvPr/>
        </p:nvSpPr>
        <p:spPr bwMode="auto">
          <a:xfrm>
            <a:off x="2675214" y="3908149"/>
            <a:ext cx="7448550" cy="0"/>
          </a:xfrm>
          <a:prstGeom prst="line">
            <a:avLst/>
          </a:prstGeom>
          <a:noFill/>
          <a:ln w="19050">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Line 26"/>
          <p:cNvSpPr>
            <a:spLocks noChangeShapeType="1"/>
          </p:cNvSpPr>
          <p:nvPr/>
        </p:nvSpPr>
        <p:spPr bwMode="auto">
          <a:xfrm>
            <a:off x="2705376" y="4338362"/>
            <a:ext cx="7448550" cy="0"/>
          </a:xfrm>
          <a:prstGeom prst="line">
            <a:avLst/>
          </a:prstGeom>
          <a:noFill/>
          <a:ln w="19050">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Line 27"/>
          <p:cNvSpPr>
            <a:spLocks noChangeShapeType="1"/>
          </p:cNvSpPr>
          <p:nvPr/>
        </p:nvSpPr>
        <p:spPr bwMode="auto">
          <a:xfrm>
            <a:off x="2679976" y="4757462"/>
            <a:ext cx="7448550" cy="0"/>
          </a:xfrm>
          <a:prstGeom prst="line">
            <a:avLst/>
          </a:prstGeom>
          <a:noFill/>
          <a:ln w="19050">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Line 28"/>
          <p:cNvSpPr>
            <a:spLocks noChangeShapeType="1"/>
          </p:cNvSpPr>
          <p:nvPr/>
        </p:nvSpPr>
        <p:spPr bwMode="auto">
          <a:xfrm>
            <a:off x="2676801" y="5187674"/>
            <a:ext cx="7448550" cy="0"/>
          </a:xfrm>
          <a:prstGeom prst="line">
            <a:avLst/>
          </a:prstGeom>
          <a:noFill/>
          <a:ln w="19050">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Line 29"/>
          <p:cNvSpPr>
            <a:spLocks noChangeShapeType="1"/>
          </p:cNvSpPr>
          <p:nvPr/>
        </p:nvSpPr>
        <p:spPr bwMode="auto">
          <a:xfrm>
            <a:off x="8109371" y="3444875"/>
            <a:ext cx="0" cy="2117725"/>
          </a:xfrm>
          <a:prstGeom prst="line">
            <a:avLst/>
          </a:prstGeom>
          <a:noFill/>
          <a:ln w="19050">
            <a:solidFill>
              <a:srgbClr val="000099"/>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Text Box 30"/>
          <p:cNvSpPr txBox="1">
            <a:spLocks noChangeArrowheads="1"/>
          </p:cNvSpPr>
          <p:nvPr/>
        </p:nvSpPr>
        <p:spPr bwMode="auto">
          <a:xfrm>
            <a:off x="8158439" y="3416024"/>
            <a:ext cx="1543050" cy="2155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Link interface</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0</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1</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2</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3</a:t>
            </a: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3" name="Rectangle 7"/>
          <p:cNvSpPr>
            <a:spLocks noChangeArrowheads="1"/>
          </p:cNvSpPr>
          <p:nvPr/>
        </p:nvSpPr>
        <p:spPr bwMode="auto">
          <a:xfrm>
            <a:off x="2672981" y="6281883"/>
            <a:ext cx="55611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Courier New" panose="02070309020205020404" pitchFamily="49" charset="0"/>
              </a:rPr>
              <a:t>11001000  00010111  00011000  10101010 </a:t>
            </a:r>
            <a:endPar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Courier New" panose="02070309020205020404" pitchFamily="49" charset="0"/>
            </a:endParaRPr>
          </a:p>
        </p:txBody>
      </p:sp>
      <p:sp>
        <p:nvSpPr>
          <p:cNvPr id="34" name="Text Box 8"/>
          <p:cNvSpPr txBox="1">
            <a:spLocks noChangeArrowheads="1"/>
          </p:cNvSpPr>
          <p:nvPr/>
        </p:nvSpPr>
        <p:spPr bwMode="auto">
          <a:xfrm>
            <a:off x="789703" y="5882891"/>
            <a:ext cx="1636282"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800" b="0" i="0"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examples</a:t>
            </a:r>
            <a:r>
              <a:rPr kumimoji="0" lang="en-US" altLang="en-US" sz="2400" b="0" i="0"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a:t>
            </a:r>
            <a:endParaRPr kumimoji="0" lang="en-US" altLang="en-US" sz="2400" b="0" i="0"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endParaRPr>
          </a:p>
        </p:txBody>
      </p:sp>
      <p:sp>
        <p:nvSpPr>
          <p:cNvPr id="36" name="Text Box 15"/>
          <p:cNvSpPr txBox="1">
            <a:spLocks noChangeArrowheads="1"/>
          </p:cNvSpPr>
          <p:nvPr/>
        </p:nvSpPr>
        <p:spPr bwMode="auto">
          <a:xfrm>
            <a:off x="8186060" y="5747609"/>
            <a:ext cx="19089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srgbClr val="0000A3"/>
                </a:solidFill>
                <a:effectLst/>
                <a:uLnTx/>
                <a:uFillTx/>
                <a:latin typeface="Calibri" panose="020F0502020204030204"/>
                <a:ea typeface="MS PGothic" panose="020B0600070205080204" pitchFamily="34" charset="-128"/>
                <a:cs typeface="+mn-cs"/>
              </a:rPr>
              <a:t>which interface?</a:t>
            </a:r>
            <a:endParaRPr kumimoji="0" lang="en-US" altLang="en-US" sz="2000" b="0" i="0" u="none" strike="noStrike" kern="1200" cap="none" spc="0" normalizeH="0" baseline="0" noProof="0" dirty="0">
              <a:ln>
                <a:noFill/>
              </a:ln>
              <a:solidFill>
                <a:srgbClr val="0000A3"/>
              </a:solidFill>
              <a:effectLst/>
              <a:uLnTx/>
              <a:uFillTx/>
              <a:latin typeface="Calibri" panose="020F0502020204030204"/>
              <a:ea typeface="MS PGothic" panose="020B0600070205080204" pitchFamily="34" charset="-128"/>
              <a:cs typeface="+mn-cs"/>
            </a:endParaRPr>
          </a:p>
        </p:txBody>
      </p:sp>
      <p:sp>
        <p:nvSpPr>
          <p:cNvPr id="37" name="Text Box 16"/>
          <p:cNvSpPr txBox="1">
            <a:spLocks noChangeArrowheads="1"/>
          </p:cNvSpPr>
          <p:nvPr/>
        </p:nvSpPr>
        <p:spPr bwMode="auto">
          <a:xfrm>
            <a:off x="8178869" y="6233982"/>
            <a:ext cx="19089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srgbClr val="0000A3"/>
                </a:solidFill>
                <a:effectLst/>
                <a:uLnTx/>
                <a:uFillTx/>
                <a:latin typeface="Calibri" panose="020F0502020204030204"/>
                <a:ea typeface="MS PGothic" panose="020B0600070205080204" pitchFamily="34" charset="-128"/>
                <a:cs typeface="+mn-cs"/>
              </a:rPr>
              <a:t>which interface?</a:t>
            </a:r>
            <a:endParaRPr kumimoji="0" lang="en-US" altLang="en-US" sz="2000" b="0" i="0" u="none" strike="noStrike" kern="1200" cap="none" spc="0" normalizeH="0" baseline="0" noProof="0" dirty="0">
              <a:ln>
                <a:noFill/>
              </a:ln>
              <a:solidFill>
                <a:srgbClr val="0000A3"/>
              </a:solidFill>
              <a:effectLst/>
              <a:uLnTx/>
              <a:uFillTx/>
              <a:latin typeface="Calibri" panose="020F0502020204030204"/>
              <a:ea typeface="MS PGothic" panose="020B0600070205080204" pitchFamily="34" charset="-128"/>
              <a:cs typeface="+mn-cs"/>
            </a:endParaRPr>
          </a:p>
        </p:txBody>
      </p:sp>
      <p:sp>
        <p:nvSpPr>
          <p:cNvPr id="8" name="TextBox 7"/>
          <p:cNvSpPr txBox="1"/>
          <p:nvPr/>
        </p:nvSpPr>
        <p:spPr>
          <a:xfrm>
            <a:off x="6763327" y="40039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endPar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endParaRPr>
          </a:p>
        </p:txBody>
      </p:sp>
      <p:sp>
        <p:nvSpPr>
          <p:cNvPr id="38" name="TextBox 37"/>
          <p:cNvSpPr txBox="1"/>
          <p:nvPr/>
        </p:nvSpPr>
        <p:spPr>
          <a:xfrm>
            <a:off x="6089074" y="4005707"/>
            <a:ext cx="59574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endPar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endParaRPr>
          </a:p>
        </p:txBody>
      </p:sp>
      <p:sp>
        <p:nvSpPr>
          <p:cNvPr id="41" name="TextBox 40"/>
          <p:cNvSpPr txBox="1"/>
          <p:nvPr/>
        </p:nvSpPr>
        <p:spPr>
          <a:xfrm>
            <a:off x="6760005" y="48167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endPar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endParaRPr>
          </a:p>
        </p:txBody>
      </p:sp>
      <p:sp>
        <p:nvSpPr>
          <p:cNvPr id="42" name="TextBox 41"/>
          <p:cNvSpPr txBox="1"/>
          <p:nvPr/>
        </p:nvSpPr>
        <p:spPr>
          <a:xfrm>
            <a:off x="6083018" y="4846641"/>
            <a:ext cx="59574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endPar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endParaRPr>
          </a:p>
        </p:txBody>
      </p:sp>
      <p:sp>
        <p:nvSpPr>
          <p:cNvPr id="43" name="TextBox 42"/>
          <p:cNvSpPr txBox="1"/>
          <p:nvPr/>
        </p:nvSpPr>
        <p:spPr>
          <a:xfrm>
            <a:off x="6760005" y="4423065"/>
            <a:ext cx="174567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endParaRPr kumimoji="0" lang="en-US" sz="18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endParaRPr>
          </a:p>
        </p:txBody>
      </p:sp>
      <p:sp>
        <p:nvSpPr>
          <p:cNvPr id="44" name="Text Box 9"/>
          <p:cNvSpPr txBox="1">
            <a:spLocks noChangeArrowheads="1"/>
          </p:cNvSpPr>
          <p:nvPr/>
        </p:nvSpPr>
        <p:spPr bwMode="auto">
          <a:xfrm>
            <a:off x="2672165" y="5802809"/>
            <a:ext cx="55611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Courier New" panose="02070309020205020404" pitchFamily="49" charset="0"/>
              </a:rPr>
              <a:t>11001000  00010111  00010110  10100001 </a:t>
            </a:r>
            <a:endParaRPr kumimoji="0" lang="en-US" altLang="en-US" sz="1800" b="0" i="0" u="none" strike="noStrike" kern="1200" cap="none" spc="0" normalizeH="0" baseline="0" noProof="0" dirty="0">
              <a:ln>
                <a:noFill/>
              </a:ln>
              <a:solidFill>
                <a:prstClr val="black"/>
              </a:solidFill>
              <a:effectLst/>
              <a:uLnTx/>
              <a:uFillTx/>
              <a:latin typeface="Courier New" panose="02070309020205020404" pitchFamily="49" charset="0"/>
              <a:ea typeface="MS PGothic" panose="020B0600070205080204" pitchFamily="34" charset="-128"/>
              <a:cs typeface="Courier New" panose="02070309020205020404" pitchFamily="49" charset="0"/>
            </a:endParaRPr>
          </a:p>
        </p:txBody>
      </p:sp>
      <p:grpSp>
        <p:nvGrpSpPr>
          <p:cNvPr id="10" name="Group 9"/>
          <p:cNvGrpSpPr/>
          <p:nvPr/>
        </p:nvGrpSpPr>
        <p:grpSpPr>
          <a:xfrm>
            <a:off x="858981" y="3297382"/>
            <a:ext cx="9615055" cy="3560618"/>
            <a:chOff x="858981" y="3297382"/>
            <a:chExt cx="9615055" cy="3560618"/>
          </a:xfrm>
        </p:grpSpPr>
        <p:sp>
          <p:nvSpPr>
            <p:cNvPr id="7" name="Freeform 6"/>
            <p:cNvSpPr/>
            <p:nvPr/>
          </p:nvSpPr>
          <p:spPr>
            <a:xfrm>
              <a:off x="858981" y="3297382"/>
              <a:ext cx="9615055" cy="1884218"/>
            </a:xfrm>
            <a:custGeom>
              <a:avLst/>
              <a:gdLst>
                <a:gd name="connsiteX0" fmla="*/ 110837 w 9628909"/>
                <a:gd name="connsiteY0" fmla="*/ 0 h 1136073"/>
                <a:gd name="connsiteX1" fmla="*/ 9628909 w 9628909"/>
                <a:gd name="connsiteY1" fmla="*/ 13854 h 1136073"/>
                <a:gd name="connsiteX2" fmla="*/ 9628909 w 9628909"/>
                <a:gd name="connsiteY2" fmla="*/ 1122218 h 1136073"/>
                <a:gd name="connsiteX3" fmla="*/ 5334000 w 9628909"/>
                <a:gd name="connsiteY3" fmla="*/ 1136073 h 1136073"/>
                <a:gd name="connsiteX4" fmla="*/ 5320146 w 9628909"/>
                <a:gd name="connsiteY4" fmla="*/ 651163 h 1136073"/>
                <a:gd name="connsiteX5" fmla="*/ 1856509 w 9628909"/>
                <a:gd name="connsiteY5" fmla="*/ 651163 h 1136073"/>
                <a:gd name="connsiteX6" fmla="*/ 1870364 w 9628909"/>
                <a:gd name="connsiteY6" fmla="*/ 1122218 h 1136073"/>
                <a:gd name="connsiteX7" fmla="*/ 0 w 9628909"/>
                <a:gd name="connsiteY7" fmla="*/ 1080654 h 1136073"/>
                <a:gd name="connsiteX8" fmla="*/ 110837 w 9628909"/>
                <a:gd name="connsiteY8" fmla="*/ 0 h 1136073"/>
                <a:gd name="connsiteX0-1" fmla="*/ 110837 w 9628909"/>
                <a:gd name="connsiteY0-2" fmla="*/ 0 h 1122218"/>
                <a:gd name="connsiteX1-3" fmla="*/ 9628909 w 9628909"/>
                <a:gd name="connsiteY1-4" fmla="*/ 13854 h 1122218"/>
                <a:gd name="connsiteX2-5" fmla="*/ 9628909 w 9628909"/>
                <a:gd name="connsiteY2-6" fmla="*/ 1122218 h 1122218"/>
                <a:gd name="connsiteX3-7" fmla="*/ 5389418 w 9628909"/>
                <a:gd name="connsiteY3-8" fmla="*/ 1108364 h 1122218"/>
                <a:gd name="connsiteX4-9" fmla="*/ 5320146 w 9628909"/>
                <a:gd name="connsiteY4-10" fmla="*/ 651163 h 1122218"/>
                <a:gd name="connsiteX5-11" fmla="*/ 1856509 w 9628909"/>
                <a:gd name="connsiteY5-12" fmla="*/ 651163 h 1122218"/>
                <a:gd name="connsiteX6-13" fmla="*/ 1870364 w 9628909"/>
                <a:gd name="connsiteY6-14" fmla="*/ 1122218 h 1122218"/>
                <a:gd name="connsiteX7-15" fmla="*/ 0 w 9628909"/>
                <a:gd name="connsiteY7-16" fmla="*/ 1080654 h 1122218"/>
                <a:gd name="connsiteX8-17" fmla="*/ 110837 w 9628909"/>
                <a:gd name="connsiteY8-18" fmla="*/ 0 h 1122218"/>
                <a:gd name="connsiteX0-19" fmla="*/ 110837 w 9628909"/>
                <a:gd name="connsiteY0-20" fmla="*/ 0 h 1122218"/>
                <a:gd name="connsiteX1-21" fmla="*/ 9628909 w 9628909"/>
                <a:gd name="connsiteY1-22" fmla="*/ 13854 h 1122218"/>
                <a:gd name="connsiteX2-23" fmla="*/ 9628909 w 9628909"/>
                <a:gd name="connsiteY2-24" fmla="*/ 1122218 h 1122218"/>
                <a:gd name="connsiteX3-25" fmla="*/ 5389418 w 9628909"/>
                <a:gd name="connsiteY3-26" fmla="*/ 1108364 h 1122218"/>
                <a:gd name="connsiteX4-27" fmla="*/ 5375564 w 9628909"/>
                <a:gd name="connsiteY4-28" fmla="*/ 665017 h 1122218"/>
                <a:gd name="connsiteX5-29" fmla="*/ 1856509 w 9628909"/>
                <a:gd name="connsiteY5-30" fmla="*/ 651163 h 1122218"/>
                <a:gd name="connsiteX6-31" fmla="*/ 1870364 w 9628909"/>
                <a:gd name="connsiteY6-32" fmla="*/ 1122218 h 1122218"/>
                <a:gd name="connsiteX7-33" fmla="*/ 0 w 9628909"/>
                <a:gd name="connsiteY7-34" fmla="*/ 1080654 h 1122218"/>
                <a:gd name="connsiteX8-35" fmla="*/ 110837 w 9628909"/>
                <a:gd name="connsiteY8-36" fmla="*/ 0 h 1122218"/>
                <a:gd name="connsiteX0-37" fmla="*/ 110837 w 9628909"/>
                <a:gd name="connsiteY0-38" fmla="*/ 0 h 1731818"/>
                <a:gd name="connsiteX1-39" fmla="*/ 9628909 w 9628909"/>
                <a:gd name="connsiteY1-40" fmla="*/ 13854 h 1731818"/>
                <a:gd name="connsiteX2-41" fmla="*/ 9628909 w 9628909"/>
                <a:gd name="connsiteY2-42" fmla="*/ 1122218 h 1731818"/>
                <a:gd name="connsiteX3-43" fmla="*/ 5389418 w 9628909"/>
                <a:gd name="connsiteY3-44" fmla="*/ 1108364 h 1731818"/>
                <a:gd name="connsiteX4-45" fmla="*/ 5375564 w 9628909"/>
                <a:gd name="connsiteY4-46" fmla="*/ 665017 h 1731818"/>
                <a:gd name="connsiteX5-47" fmla="*/ 1856509 w 9628909"/>
                <a:gd name="connsiteY5-48" fmla="*/ 651163 h 1731818"/>
                <a:gd name="connsiteX6-49" fmla="*/ 1828801 w 9628909"/>
                <a:gd name="connsiteY6-50" fmla="*/ 1731818 h 1731818"/>
                <a:gd name="connsiteX7-51" fmla="*/ 0 w 9628909"/>
                <a:gd name="connsiteY7-52" fmla="*/ 1080654 h 1731818"/>
                <a:gd name="connsiteX8-53" fmla="*/ 110837 w 9628909"/>
                <a:gd name="connsiteY8-54" fmla="*/ 0 h 1731818"/>
                <a:gd name="connsiteX0-55" fmla="*/ 0 w 9518072"/>
                <a:gd name="connsiteY0-56" fmla="*/ 0 h 1731818"/>
                <a:gd name="connsiteX1-57" fmla="*/ 9518072 w 9518072"/>
                <a:gd name="connsiteY1-58" fmla="*/ 13854 h 1731818"/>
                <a:gd name="connsiteX2-59" fmla="*/ 9518072 w 9518072"/>
                <a:gd name="connsiteY2-60" fmla="*/ 1122218 h 1731818"/>
                <a:gd name="connsiteX3-61" fmla="*/ 5278581 w 9518072"/>
                <a:gd name="connsiteY3-62" fmla="*/ 1108364 h 1731818"/>
                <a:gd name="connsiteX4-63" fmla="*/ 5264727 w 9518072"/>
                <a:gd name="connsiteY4-64" fmla="*/ 665017 h 1731818"/>
                <a:gd name="connsiteX5-65" fmla="*/ 1745672 w 9518072"/>
                <a:gd name="connsiteY5-66" fmla="*/ 651163 h 1731818"/>
                <a:gd name="connsiteX6-67" fmla="*/ 1717964 w 9518072"/>
                <a:gd name="connsiteY6-68" fmla="*/ 1731818 h 1731818"/>
                <a:gd name="connsiteX7-69" fmla="*/ 152399 w 9518072"/>
                <a:gd name="connsiteY7-70" fmla="*/ 1634836 h 1731818"/>
                <a:gd name="connsiteX8-71" fmla="*/ 0 w 9518072"/>
                <a:gd name="connsiteY8-72" fmla="*/ 0 h 1731818"/>
                <a:gd name="connsiteX0-73" fmla="*/ 0 w 9518072"/>
                <a:gd name="connsiteY0-74" fmla="*/ 0 h 1731818"/>
                <a:gd name="connsiteX1-75" fmla="*/ 9518072 w 9518072"/>
                <a:gd name="connsiteY1-76" fmla="*/ 13854 h 1731818"/>
                <a:gd name="connsiteX2-77" fmla="*/ 9518072 w 9518072"/>
                <a:gd name="connsiteY2-78" fmla="*/ 1122218 h 1731818"/>
                <a:gd name="connsiteX3-79" fmla="*/ 5278581 w 9518072"/>
                <a:gd name="connsiteY3-80" fmla="*/ 1662545 h 1731818"/>
                <a:gd name="connsiteX4-81" fmla="*/ 5264727 w 9518072"/>
                <a:gd name="connsiteY4-82" fmla="*/ 665017 h 1731818"/>
                <a:gd name="connsiteX5-83" fmla="*/ 1745672 w 9518072"/>
                <a:gd name="connsiteY5-84" fmla="*/ 651163 h 1731818"/>
                <a:gd name="connsiteX6-85" fmla="*/ 1717964 w 9518072"/>
                <a:gd name="connsiteY6-86" fmla="*/ 1731818 h 1731818"/>
                <a:gd name="connsiteX7-87" fmla="*/ 152399 w 9518072"/>
                <a:gd name="connsiteY7-88" fmla="*/ 1634836 h 1731818"/>
                <a:gd name="connsiteX8-89" fmla="*/ 0 w 9518072"/>
                <a:gd name="connsiteY8-90" fmla="*/ 0 h 1731818"/>
                <a:gd name="connsiteX0-91" fmla="*/ 0 w 9518072"/>
                <a:gd name="connsiteY0-92" fmla="*/ 0 h 1731818"/>
                <a:gd name="connsiteX1-93" fmla="*/ 9518072 w 9518072"/>
                <a:gd name="connsiteY1-94" fmla="*/ 13854 h 1731818"/>
                <a:gd name="connsiteX2-95" fmla="*/ 9518072 w 9518072"/>
                <a:gd name="connsiteY2-96" fmla="*/ 1122218 h 1731818"/>
                <a:gd name="connsiteX3-97" fmla="*/ 5278581 w 9518072"/>
                <a:gd name="connsiteY3-98" fmla="*/ 1662545 h 1731818"/>
                <a:gd name="connsiteX4-99" fmla="*/ 5264727 w 9518072"/>
                <a:gd name="connsiteY4-100" fmla="*/ 1482435 h 1731818"/>
                <a:gd name="connsiteX5-101" fmla="*/ 1745672 w 9518072"/>
                <a:gd name="connsiteY5-102" fmla="*/ 651163 h 1731818"/>
                <a:gd name="connsiteX6-103" fmla="*/ 1717964 w 9518072"/>
                <a:gd name="connsiteY6-104" fmla="*/ 1731818 h 1731818"/>
                <a:gd name="connsiteX7-105" fmla="*/ 152399 w 9518072"/>
                <a:gd name="connsiteY7-106" fmla="*/ 1634836 h 1731818"/>
                <a:gd name="connsiteX8-107" fmla="*/ 0 w 9518072"/>
                <a:gd name="connsiteY8-108" fmla="*/ 0 h 1731818"/>
                <a:gd name="connsiteX0-109" fmla="*/ 0 w 9518072"/>
                <a:gd name="connsiteY0-110" fmla="*/ 0 h 1731818"/>
                <a:gd name="connsiteX1-111" fmla="*/ 9518072 w 9518072"/>
                <a:gd name="connsiteY1-112" fmla="*/ 13854 h 1731818"/>
                <a:gd name="connsiteX2-113" fmla="*/ 9518072 w 9518072"/>
                <a:gd name="connsiteY2-114" fmla="*/ 1122218 h 1731818"/>
                <a:gd name="connsiteX3-115" fmla="*/ 5278581 w 9518072"/>
                <a:gd name="connsiteY3-116" fmla="*/ 1662545 h 1731818"/>
                <a:gd name="connsiteX4-117" fmla="*/ 5264727 w 9518072"/>
                <a:gd name="connsiteY4-118" fmla="*/ 1482435 h 1731818"/>
                <a:gd name="connsiteX5-119" fmla="*/ 1759526 w 9518072"/>
                <a:gd name="connsiteY5-120" fmla="*/ 1482436 h 1731818"/>
                <a:gd name="connsiteX6-121" fmla="*/ 1717964 w 9518072"/>
                <a:gd name="connsiteY6-122" fmla="*/ 1731818 h 1731818"/>
                <a:gd name="connsiteX7-123" fmla="*/ 152399 w 9518072"/>
                <a:gd name="connsiteY7-124" fmla="*/ 1634836 h 1731818"/>
                <a:gd name="connsiteX8-125" fmla="*/ 0 w 9518072"/>
                <a:gd name="connsiteY8-126" fmla="*/ 0 h 1731818"/>
                <a:gd name="connsiteX0-127" fmla="*/ 0 w 9518072"/>
                <a:gd name="connsiteY0-128" fmla="*/ 0 h 1731818"/>
                <a:gd name="connsiteX1-129" fmla="*/ 9518072 w 9518072"/>
                <a:gd name="connsiteY1-130" fmla="*/ 13854 h 1731818"/>
                <a:gd name="connsiteX2-131" fmla="*/ 9518072 w 9518072"/>
                <a:gd name="connsiteY2-132" fmla="*/ 1122218 h 1731818"/>
                <a:gd name="connsiteX3-133" fmla="*/ 5278581 w 9518072"/>
                <a:gd name="connsiteY3-134" fmla="*/ 1662545 h 1731818"/>
                <a:gd name="connsiteX4-135" fmla="*/ 5306291 w 9518072"/>
                <a:gd name="connsiteY4-136" fmla="*/ 1510144 h 1731818"/>
                <a:gd name="connsiteX5-137" fmla="*/ 1759526 w 9518072"/>
                <a:gd name="connsiteY5-138" fmla="*/ 1482436 h 1731818"/>
                <a:gd name="connsiteX6-139" fmla="*/ 1717964 w 9518072"/>
                <a:gd name="connsiteY6-140" fmla="*/ 1731818 h 1731818"/>
                <a:gd name="connsiteX7-141" fmla="*/ 152399 w 9518072"/>
                <a:gd name="connsiteY7-142" fmla="*/ 1634836 h 1731818"/>
                <a:gd name="connsiteX8-143" fmla="*/ 0 w 9518072"/>
                <a:gd name="connsiteY8-144" fmla="*/ 0 h 1731818"/>
                <a:gd name="connsiteX0-145" fmla="*/ 0 w 9531927"/>
                <a:gd name="connsiteY0-146" fmla="*/ 0 h 1925782"/>
                <a:gd name="connsiteX1-147" fmla="*/ 9518072 w 9531927"/>
                <a:gd name="connsiteY1-148" fmla="*/ 13854 h 1925782"/>
                <a:gd name="connsiteX2-149" fmla="*/ 9531927 w 9531927"/>
                <a:gd name="connsiteY2-150" fmla="*/ 1925782 h 1925782"/>
                <a:gd name="connsiteX3-151" fmla="*/ 5278581 w 9531927"/>
                <a:gd name="connsiteY3-152" fmla="*/ 1662545 h 1925782"/>
                <a:gd name="connsiteX4-153" fmla="*/ 5306291 w 9531927"/>
                <a:gd name="connsiteY4-154" fmla="*/ 1510144 h 1925782"/>
                <a:gd name="connsiteX5-155" fmla="*/ 1759526 w 9531927"/>
                <a:gd name="connsiteY5-156" fmla="*/ 1482436 h 1925782"/>
                <a:gd name="connsiteX6-157" fmla="*/ 1717964 w 9531927"/>
                <a:gd name="connsiteY6-158" fmla="*/ 1731818 h 1925782"/>
                <a:gd name="connsiteX7-159" fmla="*/ 152399 w 9531927"/>
                <a:gd name="connsiteY7-160" fmla="*/ 1634836 h 1925782"/>
                <a:gd name="connsiteX8-161" fmla="*/ 0 w 9531927"/>
                <a:gd name="connsiteY8-162" fmla="*/ 0 h 1925782"/>
                <a:gd name="connsiteX0-163" fmla="*/ 0 w 9531927"/>
                <a:gd name="connsiteY0-164" fmla="*/ 0 h 1939636"/>
                <a:gd name="connsiteX1-165" fmla="*/ 9518072 w 9531927"/>
                <a:gd name="connsiteY1-166" fmla="*/ 13854 h 1939636"/>
                <a:gd name="connsiteX2-167" fmla="*/ 9531927 w 9531927"/>
                <a:gd name="connsiteY2-168" fmla="*/ 1925782 h 1939636"/>
                <a:gd name="connsiteX3-169" fmla="*/ 5292436 w 9531927"/>
                <a:gd name="connsiteY3-170" fmla="*/ 1939636 h 1939636"/>
                <a:gd name="connsiteX4-171" fmla="*/ 5306291 w 9531927"/>
                <a:gd name="connsiteY4-172" fmla="*/ 1510144 h 1939636"/>
                <a:gd name="connsiteX5-173" fmla="*/ 1759526 w 9531927"/>
                <a:gd name="connsiteY5-174" fmla="*/ 1482436 h 1939636"/>
                <a:gd name="connsiteX6-175" fmla="*/ 1717964 w 9531927"/>
                <a:gd name="connsiteY6-176" fmla="*/ 1731818 h 1939636"/>
                <a:gd name="connsiteX7-177" fmla="*/ 152399 w 9531927"/>
                <a:gd name="connsiteY7-178" fmla="*/ 1634836 h 1939636"/>
                <a:gd name="connsiteX8-179" fmla="*/ 0 w 9531927"/>
                <a:gd name="connsiteY8-180" fmla="*/ 0 h 1939636"/>
                <a:gd name="connsiteX0-181" fmla="*/ 0 w 9531927"/>
                <a:gd name="connsiteY0-182" fmla="*/ 0 h 1939637"/>
                <a:gd name="connsiteX1-183" fmla="*/ 9518072 w 9531927"/>
                <a:gd name="connsiteY1-184" fmla="*/ 13854 h 1939637"/>
                <a:gd name="connsiteX2-185" fmla="*/ 9531927 w 9531927"/>
                <a:gd name="connsiteY2-186" fmla="*/ 1925782 h 1939637"/>
                <a:gd name="connsiteX3-187" fmla="*/ 5292436 w 9531927"/>
                <a:gd name="connsiteY3-188" fmla="*/ 1939636 h 1939637"/>
                <a:gd name="connsiteX4-189" fmla="*/ 5306291 w 9531927"/>
                <a:gd name="connsiteY4-190" fmla="*/ 1510144 h 1939637"/>
                <a:gd name="connsiteX5-191" fmla="*/ 1759526 w 9531927"/>
                <a:gd name="connsiteY5-192" fmla="*/ 1482436 h 1939637"/>
                <a:gd name="connsiteX6-193" fmla="*/ 1704109 w 9531927"/>
                <a:gd name="connsiteY6-194" fmla="*/ 1939637 h 1939637"/>
                <a:gd name="connsiteX7-195" fmla="*/ 152399 w 9531927"/>
                <a:gd name="connsiteY7-196" fmla="*/ 1634836 h 1939637"/>
                <a:gd name="connsiteX8-197" fmla="*/ 0 w 9531927"/>
                <a:gd name="connsiteY8-198" fmla="*/ 0 h 1939637"/>
                <a:gd name="connsiteX0-199" fmla="*/ 96983 w 9628910"/>
                <a:gd name="connsiteY0-200" fmla="*/ 0 h 1939637"/>
                <a:gd name="connsiteX1-201" fmla="*/ 9615055 w 9628910"/>
                <a:gd name="connsiteY1-202" fmla="*/ 13854 h 1939637"/>
                <a:gd name="connsiteX2-203" fmla="*/ 9628910 w 9628910"/>
                <a:gd name="connsiteY2-204" fmla="*/ 1925782 h 1939637"/>
                <a:gd name="connsiteX3-205" fmla="*/ 5389419 w 9628910"/>
                <a:gd name="connsiteY3-206" fmla="*/ 1939636 h 1939637"/>
                <a:gd name="connsiteX4-207" fmla="*/ 5403274 w 9628910"/>
                <a:gd name="connsiteY4-208" fmla="*/ 1510144 h 1939637"/>
                <a:gd name="connsiteX5-209" fmla="*/ 1856509 w 9628910"/>
                <a:gd name="connsiteY5-210" fmla="*/ 1482436 h 1939637"/>
                <a:gd name="connsiteX6-211" fmla="*/ 1801092 w 9628910"/>
                <a:gd name="connsiteY6-212" fmla="*/ 1939637 h 1939637"/>
                <a:gd name="connsiteX7-213" fmla="*/ 0 w 9628910"/>
                <a:gd name="connsiteY7-214" fmla="*/ 1884218 h 1939637"/>
                <a:gd name="connsiteX8-215" fmla="*/ 96983 w 9628910"/>
                <a:gd name="connsiteY8-216" fmla="*/ 0 h 1939637"/>
                <a:gd name="connsiteX0-217" fmla="*/ 96983 w 9628910"/>
                <a:gd name="connsiteY0-218" fmla="*/ 0 h 1944054"/>
                <a:gd name="connsiteX1-219" fmla="*/ 9615055 w 9628910"/>
                <a:gd name="connsiteY1-220" fmla="*/ 13854 h 1944054"/>
                <a:gd name="connsiteX2-221" fmla="*/ 9628910 w 9628910"/>
                <a:gd name="connsiteY2-222" fmla="*/ 1925782 h 1944054"/>
                <a:gd name="connsiteX3-223" fmla="*/ 5349662 w 9628910"/>
                <a:gd name="connsiteY3-224" fmla="*/ 1944054 h 1944054"/>
                <a:gd name="connsiteX4-225" fmla="*/ 5403274 w 9628910"/>
                <a:gd name="connsiteY4-226" fmla="*/ 1510144 h 1944054"/>
                <a:gd name="connsiteX5-227" fmla="*/ 1856509 w 9628910"/>
                <a:gd name="connsiteY5-228" fmla="*/ 1482436 h 1944054"/>
                <a:gd name="connsiteX6-229" fmla="*/ 1801092 w 9628910"/>
                <a:gd name="connsiteY6-230" fmla="*/ 1939637 h 1944054"/>
                <a:gd name="connsiteX7-231" fmla="*/ 0 w 9628910"/>
                <a:gd name="connsiteY7-232" fmla="*/ 1884218 h 1944054"/>
                <a:gd name="connsiteX8-233" fmla="*/ 96983 w 9628910"/>
                <a:gd name="connsiteY8-234" fmla="*/ 0 h 1944054"/>
                <a:gd name="connsiteX0-235" fmla="*/ 96983 w 9628910"/>
                <a:gd name="connsiteY0-236" fmla="*/ 0 h 1944054"/>
                <a:gd name="connsiteX1-237" fmla="*/ 9615055 w 9628910"/>
                <a:gd name="connsiteY1-238" fmla="*/ 13854 h 1944054"/>
                <a:gd name="connsiteX2-239" fmla="*/ 9628910 w 9628910"/>
                <a:gd name="connsiteY2-240" fmla="*/ 1925782 h 1944054"/>
                <a:gd name="connsiteX3-241" fmla="*/ 5349662 w 9628910"/>
                <a:gd name="connsiteY3-242" fmla="*/ 1944054 h 1944054"/>
                <a:gd name="connsiteX4-243" fmla="*/ 5341431 w 9628910"/>
                <a:gd name="connsiteY4-244" fmla="*/ 1505726 h 1944054"/>
                <a:gd name="connsiteX5-245" fmla="*/ 1856509 w 9628910"/>
                <a:gd name="connsiteY5-246" fmla="*/ 1482436 h 1944054"/>
                <a:gd name="connsiteX6-247" fmla="*/ 1801092 w 9628910"/>
                <a:gd name="connsiteY6-248" fmla="*/ 1939637 h 1944054"/>
                <a:gd name="connsiteX7-249" fmla="*/ 0 w 9628910"/>
                <a:gd name="connsiteY7-250" fmla="*/ 1884218 h 1944054"/>
                <a:gd name="connsiteX8-251" fmla="*/ 96983 w 9628910"/>
                <a:gd name="connsiteY8-252" fmla="*/ 0 h 1944054"/>
                <a:gd name="connsiteX0-253" fmla="*/ 96983 w 9628910"/>
                <a:gd name="connsiteY0-254" fmla="*/ 0 h 1939637"/>
                <a:gd name="connsiteX1-255" fmla="*/ 9615055 w 9628910"/>
                <a:gd name="connsiteY1-256" fmla="*/ 13854 h 1939637"/>
                <a:gd name="connsiteX2-257" fmla="*/ 9628910 w 9628910"/>
                <a:gd name="connsiteY2-258" fmla="*/ 1925782 h 1939637"/>
                <a:gd name="connsiteX3-259" fmla="*/ 5848426 w 9628910"/>
                <a:gd name="connsiteY3-260" fmla="*/ 1500709 h 1939637"/>
                <a:gd name="connsiteX4-261" fmla="*/ 5341431 w 9628910"/>
                <a:gd name="connsiteY4-262" fmla="*/ 1505726 h 1939637"/>
                <a:gd name="connsiteX5-263" fmla="*/ 1856509 w 9628910"/>
                <a:gd name="connsiteY5-264" fmla="*/ 1482436 h 1939637"/>
                <a:gd name="connsiteX6-265" fmla="*/ 1801092 w 9628910"/>
                <a:gd name="connsiteY6-266" fmla="*/ 1939637 h 1939637"/>
                <a:gd name="connsiteX7-267" fmla="*/ 0 w 9628910"/>
                <a:gd name="connsiteY7-268" fmla="*/ 1884218 h 1939637"/>
                <a:gd name="connsiteX8-269" fmla="*/ 96983 w 9628910"/>
                <a:gd name="connsiteY8-270" fmla="*/ 0 h 1939637"/>
                <a:gd name="connsiteX0-271" fmla="*/ 96983 w 9615055"/>
                <a:gd name="connsiteY0-272" fmla="*/ 0 h 1939637"/>
                <a:gd name="connsiteX1-273" fmla="*/ 9615055 w 9615055"/>
                <a:gd name="connsiteY1-274" fmla="*/ 13854 h 1939637"/>
                <a:gd name="connsiteX2-275" fmla="*/ 9545783 w 9615055"/>
                <a:gd name="connsiteY2-276" fmla="*/ 1510146 h 1939637"/>
                <a:gd name="connsiteX3-277" fmla="*/ 5848426 w 9615055"/>
                <a:gd name="connsiteY3-278" fmla="*/ 1500709 h 1939637"/>
                <a:gd name="connsiteX4-279" fmla="*/ 5341431 w 9615055"/>
                <a:gd name="connsiteY4-280" fmla="*/ 1505726 h 1939637"/>
                <a:gd name="connsiteX5-281" fmla="*/ 1856509 w 9615055"/>
                <a:gd name="connsiteY5-282" fmla="*/ 1482436 h 1939637"/>
                <a:gd name="connsiteX6-283" fmla="*/ 1801092 w 9615055"/>
                <a:gd name="connsiteY6-284" fmla="*/ 1939637 h 1939637"/>
                <a:gd name="connsiteX7-285" fmla="*/ 0 w 9615055"/>
                <a:gd name="connsiteY7-286" fmla="*/ 1884218 h 1939637"/>
                <a:gd name="connsiteX8-287" fmla="*/ 96983 w 9615055"/>
                <a:gd name="connsiteY8-288" fmla="*/ 0 h 1939637"/>
                <a:gd name="connsiteX0-289" fmla="*/ 96983 w 9615055"/>
                <a:gd name="connsiteY0-290" fmla="*/ 0 h 1939637"/>
                <a:gd name="connsiteX1-291" fmla="*/ 9615055 w 9615055"/>
                <a:gd name="connsiteY1-292" fmla="*/ 13854 h 1939637"/>
                <a:gd name="connsiteX2-293" fmla="*/ 9545783 w 9615055"/>
                <a:gd name="connsiteY2-294" fmla="*/ 1510146 h 1939637"/>
                <a:gd name="connsiteX3-295" fmla="*/ 5848426 w 9615055"/>
                <a:gd name="connsiteY3-296" fmla="*/ 1500709 h 1939637"/>
                <a:gd name="connsiteX4-297" fmla="*/ 5826340 w 9615055"/>
                <a:gd name="connsiteY4-298" fmla="*/ 1006963 h 1939637"/>
                <a:gd name="connsiteX5-299" fmla="*/ 1856509 w 9615055"/>
                <a:gd name="connsiteY5-300" fmla="*/ 1482436 h 1939637"/>
                <a:gd name="connsiteX6-301" fmla="*/ 1801092 w 9615055"/>
                <a:gd name="connsiteY6-302" fmla="*/ 1939637 h 1939637"/>
                <a:gd name="connsiteX7-303" fmla="*/ 0 w 9615055"/>
                <a:gd name="connsiteY7-304" fmla="*/ 1884218 h 1939637"/>
                <a:gd name="connsiteX8-305" fmla="*/ 96983 w 9615055"/>
                <a:gd name="connsiteY8-306" fmla="*/ 0 h 1939637"/>
                <a:gd name="connsiteX0-307" fmla="*/ 96983 w 9615055"/>
                <a:gd name="connsiteY0-308" fmla="*/ 0 h 1939637"/>
                <a:gd name="connsiteX1-309" fmla="*/ 9615055 w 9615055"/>
                <a:gd name="connsiteY1-310" fmla="*/ 13854 h 1939637"/>
                <a:gd name="connsiteX2-311" fmla="*/ 9545783 w 9615055"/>
                <a:gd name="connsiteY2-312" fmla="*/ 1510146 h 1939637"/>
                <a:gd name="connsiteX3-313" fmla="*/ 5848426 w 9615055"/>
                <a:gd name="connsiteY3-314" fmla="*/ 1500709 h 1939637"/>
                <a:gd name="connsiteX4-315" fmla="*/ 5826340 w 9615055"/>
                <a:gd name="connsiteY4-316" fmla="*/ 1006963 h 1939637"/>
                <a:gd name="connsiteX5-317" fmla="*/ 1856509 w 9615055"/>
                <a:gd name="connsiteY5-318" fmla="*/ 1066799 h 1939637"/>
                <a:gd name="connsiteX6-319" fmla="*/ 1801092 w 9615055"/>
                <a:gd name="connsiteY6-320" fmla="*/ 1939637 h 1939637"/>
                <a:gd name="connsiteX7-321" fmla="*/ 0 w 9615055"/>
                <a:gd name="connsiteY7-322" fmla="*/ 1884218 h 1939637"/>
                <a:gd name="connsiteX8-323" fmla="*/ 96983 w 9615055"/>
                <a:gd name="connsiteY8-324" fmla="*/ 0 h 1939637"/>
                <a:gd name="connsiteX0-325" fmla="*/ 96983 w 9615055"/>
                <a:gd name="connsiteY0-326" fmla="*/ 0 h 1884218"/>
                <a:gd name="connsiteX1-327" fmla="*/ 9615055 w 9615055"/>
                <a:gd name="connsiteY1-328" fmla="*/ 13854 h 1884218"/>
                <a:gd name="connsiteX2-329" fmla="*/ 9545783 w 9615055"/>
                <a:gd name="connsiteY2-330" fmla="*/ 1510146 h 1884218"/>
                <a:gd name="connsiteX3-331" fmla="*/ 5848426 w 9615055"/>
                <a:gd name="connsiteY3-332" fmla="*/ 1500709 h 1884218"/>
                <a:gd name="connsiteX4-333" fmla="*/ 5826340 w 9615055"/>
                <a:gd name="connsiteY4-334" fmla="*/ 1006963 h 1884218"/>
                <a:gd name="connsiteX5-335" fmla="*/ 1856509 w 9615055"/>
                <a:gd name="connsiteY5-336" fmla="*/ 1066799 h 1884218"/>
                <a:gd name="connsiteX6-337" fmla="*/ 1814946 w 9615055"/>
                <a:gd name="connsiteY6-338" fmla="*/ 1814946 h 1884218"/>
                <a:gd name="connsiteX7-339" fmla="*/ 0 w 9615055"/>
                <a:gd name="connsiteY7-340" fmla="*/ 1884218 h 1884218"/>
                <a:gd name="connsiteX8-341" fmla="*/ 96983 w 9615055"/>
                <a:gd name="connsiteY8-342" fmla="*/ 0 h 1884218"/>
                <a:gd name="connsiteX0-343" fmla="*/ 96983 w 9615055"/>
                <a:gd name="connsiteY0-344" fmla="*/ 0 h 1884218"/>
                <a:gd name="connsiteX1-345" fmla="*/ 9615055 w 9615055"/>
                <a:gd name="connsiteY1-346" fmla="*/ 13854 h 1884218"/>
                <a:gd name="connsiteX2-347" fmla="*/ 9545783 w 9615055"/>
                <a:gd name="connsiteY2-348" fmla="*/ 1510146 h 1884218"/>
                <a:gd name="connsiteX3-349" fmla="*/ 5848426 w 9615055"/>
                <a:gd name="connsiteY3-350" fmla="*/ 1500709 h 1884218"/>
                <a:gd name="connsiteX4-351" fmla="*/ 5833928 w 9615055"/>
                <a:gd name="connsiteY4-352" fmla="*/ 1063876 h 1884218"/>
                <a:gd name="connsiteX5-353" fmla="*/ 1856509 w 9615055"/>
                <a:gd name="connsiteY5-354" fmla="*/ 1066799 h 1884218"/>
                <a:gd name="connsiteX6-355" fmla="*/ 1814946 w 9615055"/>
                <a:gd name="connsiteY6-356" fmla="*/ 1814946 h 1884218"/>
                <a:gd name="connsiteX7-357" fmla="*/ 0 w 9615055"/>
                <a:gd name="connsiteY7-358" fmla="*/ 1884218 h 1884218"/>
                <a:gd name="connsiteX8-359" fmla="*/ 96983 w 9615055"/>
                <a:gd name="connsiteY8-360" fmla="*/ 0 h 1884218"/>
                <a:gd name="connsiteX0-361" fmla="*/ 96983 w 9615055"/>
                <a:gd name="connsiteY0-362" fmla="*/ 0 h 1884218"/>
                <a:gd name="connsiteX1-363" fmla="*/ 9615055 w 9615055"/>
                <a:gd name="connsiteY1-364" fmla="*/ 13854 h 1884218"/>
                <a:gd name="connsiteX2-365" fmla="*/ 9545783 w 9615055"/>
                <a:gd name="connsiteY2-366" fmla="*/ 1510146 h 1884218"/>
                <a:gd name="connsiteX3-367" fmla="*/ 5787719 w 9615055"/>
                <a:gd name="connsiteY3-368" fmla="*/ 1504503 h 1884218"/>
                <a:gd name="connsiteX4-369" fmla="*/ 5833928 w 9615055"/>
                <a:gd name="connsiteY4-370" fmla="*/ 1063876 h 1884218"/>
                <a:gd name="connsiteX5-371" fmla="*/ 1856509 w 9615055"/>
                <a:gd name="connsiteY5-372" fmla="*/ 1066799 h 1884218"/>
                <a:gd name="connsiteX6-373" fmla="*/ 1814946 w 9615055"/>
                <a:gd name="connsiteY6-374" fmla="*/ 1814946 h 1884218"/>
                <a:gd name="connsiteX7-375" fmla="*/ 0 w 9615055"/>
                <a:gd name="connsiteY7-376" fmla="*/ 1884218 h 1884218"/>
                <a:gd name="connsiteX8-377" fmla="*/ 96983 w 9615055"/>
                <a:gd name="connsiteY8-378" fmla="*/ 0 h 1884218"/>
                <a:gd name="connsiteX0-379" fmla="*/ 96983 w 9615055"/>
                <a:gd name="connsiteY0-380" fmla="*/ 0 h 1884218"/>
                <a:gd name="connsiteX1-381" fmla="*/ 9615055 w 9615055"/>
                <a:gd name="connsiteY1-382" fmla="*/ 13854 h 1884218"/>
                <a:gd name="connsiteX2-383" fmla="*/ 9545783 w 9615055"/>
                <a:gd name="connsiteY2-384" fmla="*/ 1510146 h 1884218"/>
                <a:gd name="connsiteX3-385" fmla="*/ 5787719 w 9615055"/>
                <a:gd name="connsiteY3-386" fmla="*/ 1504503 h 1884218"/>
                <a:gd name="connsiteX4-387" fmla="*/ 5788397 w 9615055"/>
                <a:gd name="connsiteY4-388" fmla="*/ 1063876 h 1884218"/>
                <a:gd name="connsiteX5-389" fmla="*/ 1856509 w 9615055"/>
                <a:gd name="connsiteY5-390" fmla="*/ 1066799 h 1884218"/>
                <a:gd name="connsiteX6-391" fmla="*/ 1814946 w 9615055"/>
                <a:gd name="connsiteY6-392" fmla="*/ 1814946 h 1884218"/>
                <a:gd name="connsiteX7-393" fmla="*/ 0 w 9615055"/>
                <a:gd name="connsiteY7-394" fmla="*/ 1884218 h 1884218"/>
                <a:gd name="connsiteX8-395" fmla="*/ 96983 w 9615055"/>
                <a:gd name="connsiteY8-396" fmla="*/ 0 h 1884218"/>
                <a:gd name="connsiteX0-397" fmla="*/ 96983 w 9615055"/>
                <a:gd name="connsiteY0-398" fmla="*/ 0 h 1884218"/>
                <a:gd name="connsiteX1-399" fmla="*/ 9615055 w 9615055"/>
                <a:gd name="connsiteY1-400" fmla="*/ 13854 h 1884218"/>
                <a:gd name="connsiteX2-401" fmla="*/ 9545783 w 9615055"/>
                <a:gd name="connsiteY2-402" fmla="*/ 1510146 h 1884218"/>
                <a:gd name="connsiteX3-403" fmla="*/ 5787719 w 9615055"/>
                <a:gd name="connsiteY3-404" fmla="*/ 1504503 h 1884218"/>
                <a:gd name="connsiteX4-405" fmla="*/ 5792191 w 9615055"/>
                <a:gd name="connsiteY4-406" fmla="*/ 1060082 h 1884218"/>
                <a:gd name="connsiteX5-407" fmla="*/ 1856509 w 9615055"/>
                <a:gd name="connsiteY5-408" fmla="*/ 1066799 h 1884218"/>
                <a:gd name="connsiteX6-409" fmla="*/ 1814946 w 9615055"/>
                <a:gd name="connsiteY6-410" fmla="*/ 1814946 h 1884218"/>
                <a:gd name="connsiteX7-411" fmla="*/ 0 w 9615055"/>
                <a:gd name="connsiteY7-412" fmla="*/ 1884218 h 1884218"/>
                <a:gd name="connsiteX8-413" fmla="*/ 96983 w 9615055"/>
                <a:gd name="connsiteY8-414" fmla="*/ 0 h 1884218"/>
                <a:gd name="connsiteX0-415" fmla="*/ 96983 w 9615055"/>
                <a:gd name="connsiteY0-416" fmla="*/ 0 h 1884218"/>
                <a:gd name="connsiteX1-417" fmla="*/ 9615055 w 9615055"/>
                <a:gd name="connsiteY1-418" fmla="*/ 13854 h 1884218"/>
                <a:gd name="connsiteX2-419" fmla="*/ 9545783 w 9615055"/>
                <a:gd name="connsiteY2-420" fmla="*/ 1510146 h 1884218"/>
                <a:gd name="connsiteX3-421" fmla="*/ 5787719 w 9615055"/>
                <a:gd name="connsiteY3-422" fmla="*/ 1504503 h 1884218"/>
                <a:gd name="connsiteX4-423" fmla="*/ 5792191 w 9615055"/>
                <a:gd name="connsiteY4-424" fmla="*/ 1060082 h 1884218"/>
                <a:gd name="connsiteX5-425" fmla="*/ 1829949 w 9615055"/>
                <a:gd name="connsiteY5-426" fmla="*/ 1063004 h 1884218"/>
                <a:gd name="connsiteX6-427" fmla="*/ 1814946 w 9615055"/>
                <a:gd name="connsiteY6-428" fmla="*/ 1814946 h 1884218"/>
                <a:gd name="connsiteX7-429" fmla="*/ 0 w 9615055"/>
                <a:gd name="connsiteY7-430" fmla="*/ 1884218 h 1884218"/>
                <a:gd name="connsiteX8-431" fmla="*/ 96983 w 9615055"/>
                <a:gd name="connsiteY8-432" fmla="*/ 0 h 1884218"/>
                <a:gd name="connsiteX0-433" fmla="*/ 96983 w 9615055"/>
                <a:gd name="connsiteY0-434" fmla="*/ 0 h 1884218"/>
                <a:gd name="connsiteX1-435" fmla="*/ 9615055 w 9615055"/>
                <a:gd name="connsiteY1-436" fmla="*/ 13854 h 1884218"/>
                <a:gd name="connsiteX2-437" fmla="*/ 9545783 w 9615055"/>
                <a:gd name="connsiteY2-438" fmla="*/ 1510146 h 1884218"/>
                <a:gd name="connsiteX3-439" fmla="*/ 5787719 w 9615055"/>
                <a:gd name="connsiteY3-440" fmla="*/ 1504503 h 1884218"/>
                <a:gd name="connsiteX4-441" fmla="*/ 5792191 w 9615055"/>
                <a:gd name="connsiteY4-442" fmla="*/ 1060082 h 1884218"/>
                <a:gd name="connsiteX5-443" fmla="*/ 1829949 w 9615055"/>
                <a:gd name="connsiteY5-444" fmla="*/ 1063004 h 1884218"/>
                <a:gd name="connsiteX6-445" fmla="*/ 1837712 w 9615055"/>
                <a:gd name="connsiteY6-446" fmla="*/ 1814946 h 1884218"/>
                <a:gd name="connsiteX7-447" fmla="*/ 0 w 9615055"/>
                <a:gd name="connsiteY7-448" fmla="*/ 1884218 h 1884218"/>
                <a:gd name="connsiteX8-449" fmla="*/ 96983 w 9615055"/>
                <a:gd name="connsiteY8-450" fmla="*/ 0 h 1884218"/>
                <a:gd name="connsiteX0-451" fmla="*/ 96983 w 9615055"/>
                <a:gd name="connsiteY0-452" fmla="*/ 0 h 1884218"/>
                <a:gd name="connsiteX1-453" fmla="*/ 9615055 w 9615055"/>
                <a:gd name="connsiteY1-454" fmla="*/ 13854 h 1884218"/>
                <a:gd name="connsiteX2-455" fmla="*/ 9545783 w 9615055"/>
                <a:gd name="connsiteY2-456" fmla="*/ 1510146 h 1884218"/>
                <a:gd name="connsiteX3-457" fmla="*/ 5787719 w 9615055"/>
                <a:gd name="connsiteY3-458" fmla="*/ 1504503 h 1884218"/>
                <a:gd name="connsiteX4-459" fmla="*/ 5792191 w 9615055"/>
                <a:gd name="connsiteY4-460" fmla="*/ 1060082 h 1884218"/>
                <a:gd name="connsiteX5-461" fmla="*/ 1829949 w 9615055"/>
                <a:gd name="connsiteY5-462" fmla="*/ 1063004 h 1884218"/>
                <a:gd name="connsiteX6-463" fmla="*/ 1826330 w 9615055"/>
                <a:gd name="connsiteY6-464" fmla="*/ 1818740 h 1884218"/>
                <a:gd name="connsiteX7-465" fmla="*/ 0 w 9615055"/>
                <a:gd name="connsiteY7-466" fmla="*/ 1884218 h 1884218"/>
                <a:gd name="connsiteX8-467" fmla="*/ 96983 w 9615055"/>
                <a:gd name="connsiteY8-468" fmla="*/ 0 h 1884218"/>
                <a:gd name="connsiteX0-469" fmla="*/ 96983 w 9615055"/>
                <a:gd name="connsiteY0-470" fmla="*/ 0 h 1884218"/>
                <a:gd name="connsiteX1-471" fmla="*/ 9615055 w 9615055"/>
                <a:gd name="connsiteY1-472" fmla="*/ 13854 h 1884218"/>
                <a:gd name="connsiteX2-473" fmla="*/ 9545783 w 9615055"/>
                <a:gd name="connsiteY2-474" fmla="*/ 1510146 h 1884218"/>
                <a:gd name="connsiteX3-475" fmla="*/ 5787719 w 9615055"/>
                <a:gd name="connsiteY3-476" fmla="*/ 1504503 h 1884218"/>
                <a:gd name="connsiteX4-477" fmla="*/ 5792191 w 9615055"/>
                <a:gd name="connsiteY4-478" fmla="*/ 1060082 h 1884218"/>
                <a:gd name="connsiteX5-479" fmla="*/ 1829949 w 9615055"/>
                <a:gd name="connsiteY5-480" fmla="*/ 1063004 h 1884218"/>
                <a:gd name="connsiteX6-481" fmla="*/ 1826330 w 9615055"/>
                <a:gd name="connsiteY6-482" fmla="*/ 1818740 h 1884218"/>
                <a:gd name="connsiteX7-483" fmla="*/ 0 w 9615055"/>
                <a:gd name="connsiteY7-484" fmla="*/ 1884218 h 1884218"/>
                <a:gd name="connsiteX8-485" fmla="*/ 96983 w 9615055"/>
                <a:gd name="connsiteY8-486" fmla="*/ 0 h 18842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9615055" h="1884218">
                  <a:moveTo>
                    <a:pt x="96983" y="0"/>
                  </a:moveTo>
                  <a:lnTo>
                    <a:pt x="9615055" y="13854"/>
                  </a:lnTo>
                  <a:lnTo>
                    <a:pt x="9545783" y="1510146"/>
                  </a:lnTo>
                  <a:lnTo>
                    <a:pt x="5787719" y="1504503"/>
                  </a:lnTo>
                  <a:cubicBezTo>
                    <a:pt x="5789210" y="1356363"/>
                    <a:pt x="5790700" y="1208222"/>
                    <a:pt x="5792191" y="1060082"/>
                  </a:cubicBezTo>
                  <a:lnTo>
                    <a:pt x="1829949" y="1063004"/>
                  </a:lnTo>
                  <a:cubicBezTo>
                    <a:pt x="1832537" y="1313651"/>
                    <a:pt x="1835125" y="1571887"/>
                    <a:pt x="1826330" y="1818740"/>
                  </a:cubicBezTo>
                  <a:lnTo>
                    <a:pt x="0" y="1884218"/>
                  </a:lnTo>
                  <a:lnTo>
                    <a:pt x="96983" y="0"/>
                  </a:lnTo>
                  <a:close/>
                </a:path>
              </a:pathLst>
            </a:cu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Rectangle 8"/>
            <p:cNvSpPr/>
            <p:nvPr/>
          </p:nvSpPr>
          <p:spPr>
            <a:xfrm>
              <a:off x="2299855" y="4764472"/>
              <a:ext cx="8118764" cy="1343892"/>
            </a:xfrm>
            <a:prstGeom prst="rect">
              <a:avLst/>
            </a:pr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Freeform 31"/>
            <p:cNvSpPr/>
            <p:nvPr/>
          </p:nvSpPr>
          <p:spPr>
            <a:xfrm flipV="1">
              <a:off x="900546" y="5915892"/>
              <a:ext cx="9531927" cy="942108"/>
            </a:xfrm>
            <a:custGeom>
              <a:avLst/>
              <a:gdLst>
                <a:gd name="connsiteX0" fmla="*/ 110837 w 9628909"/>
                <a:gd name="connsiteY0" fmla="*/ 0 h 1136073"/>
                <a:gd name="connsiteX1" fmla="*/ 9628909 w 9628909"/>
                <a:gd name="connsiteY1" fmla="*/ 13854 h 1136073"/>
                <a:gd name="connsiteX2" fmla="*/ 9628909 w 9628909"/>
                <a:gd name="connsiteY2" fmla="*/ 1122218 h 1136073"/>
                <a:gd name="connsiteX3" fmla="*/ 5334000 w 9628909"/>
                <a:gd name="connsiteY3" fmla="*/ 1136073 h 1136073"/>
                <a:gd name="connsiteX4" fmla="*/ 5320146 w 9628909"/>
                <a:gd name="connsiteY4" fmla="*/ 651163 h 1136073"/>
                <a:gd name="connsiteX5" fmla="*/ 1856509 w 9628909"/>
                <a:gd name="connsiteY5" fmla="*/ 651163 h 1136073"/>
                <a:gd name="connsiteX6" fmla="*/ 1870364 w 9628909"/>
                <a:gd name="connsiteY6" fmla="*/ 1122218 h 1136073"/>
                <a:gd name="connsiteX7" fmla="*/ 0 w 9628909"/>
                <a:gd name="connsiteY7" fmla="*/ 1080654 h 1136073"/>
                <a:gd name="connsiteX8" fmla="*/ 110837 w 9628909"/>
                <a:gd name="connsiteY8" fmla="*/ 0 h 1136073"/>
                <a:gd name="connsiteX0-1" fmla="*/ 110837 w 9628909"/>
                <a:gd name="connsiteY0-2" fmla="*/ 0 h 1122218"/>
                <a:gd name="connsiteX1-3" fmla="*/ 9628909 w 9628909"/>
                <a:gd name="connsiteY1-4" fmla="*/ 13854 h 1122218"/>
                <a:gd name="connsiteX2-5" fmla="*/ 9628909 w 9628909"/>
                <a:gd name="connsiteY2-6" fmla="*/ 1122218 h 1122218"/>
                <a:gd name="connsiteX3-7" fmla="*/ 5389418 w 9628909"/>
                <a:gd name="connsiteY3-8" fmla="*/ 1108364 h 1122218"/>
                <a:gd name="connsiteX4-9" fmla="*/ 5320146 w 9628909"/>
                <a:gd name="connsiteY4-10" fmla="*/ 651163 h 1122218"/>
                <a:gd name="connsiteX5-11" fmla="*/ 1856509 w 9628909"/>
                <a:gd name="connsiteY5-12" fmla="*/ 651163 h 1122218"/>
                <a:gd name="connsiteX6-13" fmla="*/ 1870364 w 9628909"/>
                <a:gd name="connsiteY6-14" fmla="*/ 1122218 h 1122218"/>
                <a:gd name="connsiteX7-15" fmla="*/ 0 w 9628909"/>
                <a:gd name="connsiteY7-16" fmla="*/ 1080654 h 1122218"/>
                <a:gd name="connsiteX8-17" fmla="*/ 110837 w 9628909"/>
                <a:gd name="connsiteY8-18" fmla="*/ 0 h 1122218"/>
                <a:gd name="connsiteX0-19" fmla="*/ 110837 w 9628909"/>
                <a:gd name="connsiteY0-20" fmla="*/ 0 h 1122218"/>
                <a:gd name="connsiteX1-21" fmla="*/ 9628909 w 9628909"/>
                <a:gd name="connsiteY1-22" fmla="*/ 13854 h 1122218"/>
                <a:gd name="connsiteX2-23" fmla="*/ 9628909 w 9628909"/>
                <a:gd name="connsiteY2-24" fmla="*/ 1122218 h 1122218"/>
                <a:gd name="connsiteX3-25" fmla="*/ 5389418 w 9628909"/>
                <a:gd name="connsiteY3-26" fmla="*/ 1108364 h 1122218"/>
                <a:gd name="connsiteX4-27" fmla="*/ 5375564 w 9628909"/>
                <a:gd name="connsiteY4-28" fmla="*/ 665017 h 1122218"/>
                <a:gd name="connsiteX5-29" fmla="*/ 1856509 w 9628909"/>
                <a:gd name="connsiteY5-30" fmla="*/ 651163 h 1122218"/>
                <a:gd name="connsiteX6-31" fmla="*/ 1870364 w 9628909"/>
                <a:gd name="connsiteY6-32" fmla="*/ 1122218 h 1122218"/>
                <a:gd name="connsiteX7-33" fmla="*/ 0 w 9628909"/>
                <a:gd name="connsiteY7-34" fmla="*/ 1080654 h 1122218"/>
                <a:gd name="connsiteX8-35" fmla="*/ 110837 w 9628909"/>
                <a:gd name="connsiteY8-36" fmla="*/ 0 h 1122218"/>
                <a:gd name="connsiteX0-37" fmla="*/ 110837 w 9628909"/>
                <a:gd name="connsiteY0-38" fmla="*/ 0 h 1122218"/>
                <a:gd name="connsiteX1-39" fmla="*/ 9628909 w 9628909"/>
                <a:gd name="connsiteY1-40" fmla="*/ 13854 h 1122218"/>
                <a:gd name="connsiteX2-41" fmla="*/ 9628909 w 9628909"/>
                <a:gd name="connsiteY2-42" fmla="*/ 1122218 h 1122218"/>
                <a:gd name="connsiteX3-43" fmla="*/ 5389418 w 9628909"/>
                <a:gd name="connsiteY3-44" fmla="*/ 1108364 h 1122218"/>
                <a:gd name="connsiteX4-45" fmla="*/ 5417128 w 9628909"/>
                <a:gd name="connsiteY4-46" fmla="*/ 665017 h 1122218"/>
                <a:gd name="connsiteX5-47" fmla="*/ 1856509 w 9628909"/>
                <a:gd name="connsiteY5-48" fmla="*/ 651163 h 1122218"/>
                <a:gd name="connsiteX6-49" fmla="*/ 1870364 w 9628909"/>
                <a:gd name="connsiteY6-50" fmla="*/ 1122218 h 1122218"/>
                <a:gd name="connsiteX7-51" fmla="*/ 0 w 9628909"/>
                <a:gd name="connsiteY7-52" fmla="*/ 1080654 h 1122218"/>
                <a:gd name="connsiteX8-53" fmla="*/ 110837 w 9628909"/>
                <a:gd name="connsiteY8-54" fmla="*/ 0 h 1122218"/>
                <a:gd name="connsiteX0-55" fmla="*/ 110837 w 9628909"/>
                <a:gd name="connsiteY0-56" fmla="*/ 0 h 1122218"/>
                <a:gd name="connsiteX1-57" fmla="*/ 9628909 w 9628909"/>
                <a:gd name="connsiteY1-58" fmla="*/ 13854 h 1122218"/>
                <a:gd name="connsiteX2-59" fmla="*/ 9628909 w 9628909"/>
                <a:gd name="connsiteY2-60" fmla="*/ 1122218 h 1122218"/>
                <a:gd name="connsiteX3-61" fmla="*/ 5430982 w 9628909"/>
                <a:gd name="connsiteY3-62" fmla="*/ 1094510 h 1122218"/>
                <a:gd name="connsiteX4-63" fmla="*/ 5417128 w 9628909"/>
                <a:gd name="connsiteY4-64" fmla="*/ 665017 h 1122218"/>
                <a:gd name="connsiteX5-65" fmla="*/ 1856509 w 9628909"/>
                <a:gd name="connsiteY5-66" fmla="*/ 651163 h 1122218"/>
                <a:gd name="connsiteX6-67" fmla="*/ 1870364 w 9628909"/>
                <a:gd name="connsiteY6-68" fmla="*/ 1122218 h 1122218"/>
                <a:gd name="connsiteX7-69" fmla="*/ 0 w 9628909"/>
                <a:gd name="connsiteY7-70" fmla="*/ 1080654 h 1122218"/>
                <a:gd name="connsiteX8-71" fmla="*/ 110837 w 9628909"/>
                <a:gd name="connsiteY8-72" fmla="*/ 0 h 1122218"/>
                <a:gd name="connsiteX0-73" fmla="*/ 110837 w 9628909"/>
                <a:gd name="connsiteY0-74" fmla="*/ 0 h 1122218"/>
                <a:gd name="connsiteX1-75" fmla="*/ 9628909 w 9628909"/>
                <a:gd name="connsiteY1-76" fmla="*/ 13854 h 1122218"/>
                <a:gd name="connsiteX2-77" fmla="*/ 9628909 w 9628909"/>
                <a:gd name="connsiteY2-78" fmla="*/ 1122218 h 1122218"/>
                <a:gd name="connsiteX3-79" fmla="*/ 5430982 w 9628909"/>
                <a:gd name="connsiteY3-80" fmla="*/ 1094510 h 1122218"/>
                <a:gd name="connsiteX4-81" fmla="*/ 5417128 w 9628909"/>
                <a:gd name="connsiteY4-82" fmla="*/ 665017 h 1122218"/>
                <a:gd name="connsiteX5-83" fmla="*/ 1884218 w 9628909"/>
                <a:gd name="connsiteY5-84" fmla="*/ 138545 h 1122218"/>
                <a:gd name="connsiteX6-85" fmla="*/ 1870364 w 9628909"/>
                <a:gd name="connsiteY6-86" fmla="*/ 1122218 h 1122218"/>
                <a:gd name="connsiteX7-87" fmla="*/ 0 w 9628909"/>
                <a:gd name="connsiteY7-88" fmla="*/ 1080654 h 1122218"/>
                <a:gd name="connsiteX8-89" fmla="*/ 110837 w 9628909"/>
                <a:gd name="connsiteY8-90" fmla="*/ 0 h 1122218"/>
                <a:gd name="connsiteX0-91" fmla="*/ 110837 w 9628909"/>
                <a:gd name="connsiteY0-92" fmla="*/ 0 h 1122218"/>
                <a:gd name="connsiteX1-93" fmla="*/ 9628909 w 9628909"/>
                <a:gd name="connsiteY1-94" fmla="*/ 13854 h 1122218"/>
                <a:gd name="connsiteX2-95" fmla="*/ 9628909 w 9628909"/>
                <a:gd name="connsiteY2-96" fmla="*/ 1122218 h 1122218"/>
                <a:gd name="connsiteX3-97" fmla="*/ 5430982 w 9628909"/>
                <a:gd name="connsiteY3-98" fmla="*/ 1094510 h 1122218"/>
                <a:gd name="connsiteX4-99" fmla="*/ 5430982 w 9628909"/>
                <a:gd name="connsiteY4-100" fmla="*/ 207817 h 1122218"/>
                <a:gd name="connsiteX5-101" fmla="*/ 1884218 w 9628909"/>
                <a:gd name="connsiteY5-102" fmla="*/ 138545 h 1122218"/>
                <a:gd name="connsiteX6-103" fmla="*/ 1870364 w 9628909"/>
                <a:gd name="connsiteY6-104" fmla="*/ 1122218 h 1122218"/>
                <a:gd name="connsiteX7-105" fmla="*/ 0 w 9628909"/>
                <a:gd name="connsiteY7-106" fmla="*/ 1080654 h 1122218"/>
                <a:gd name="connsiteX8-107" fmla="*/ 110837 w 9628909"/>
                <a:gd name="connsiteY8-108" fmla="*/ 0 h 1122218"/>
                <a:gd name="connsiteX0-109" fmla="*/ 110837 w 9628909"/>
                <a:gd name="connsiteY0-110" fmla="*/ 0 h 1122218"/>
                <a:gd name="connsiteX1-111" fmla="*/ 9628909 w 9628909"/>
                <a:gd name="connsiteY1-112" fmla="*/ 13854 h 1122218"/>
                <a:gd name="connsiteX2-113" fmla="*/ 9628909 w 9628909"/>
                <a:gd name="connsiteY2-114" fmla="*/ 1122218 h 1122218"/>
                <a:gd name="connsiteX3-115" fmla="*/ 5417127 w 9628909"/>
                <a:gd name="connsiteY3-116" fmla="*/ 692728 h 1122218"/>
                <a:gd name="connsiteX4-117" fmla="*/ 5430982 w 9628909"/>
                <a:gd name="connsiteY4-118" fmla="*/ 207817 h 1122218"/>
                <a:gd name="connsiteX5-119" fmla="*/ 1884218 w 9628909"/>
                <a:gd name="connsiteY5-120" fmla="*/ 138545 h 1122218"/>
                <a:gd name="connsiteX6-121" fmla="*/ 1870364 w 9628909"/>
                <a:gd name="connsiteY6-122" fmla="*/ 1122218 h 1122218"/>
                <a:gd name="connsiteX7-123" fmla="*/ 0 w 9628909"/>
                <a:gd name="connsiteY7-124" fmla="*/ 1080654 h 1122218"/>
                <a:gd name="connsiteX8-125" fmla="*/ 110837 w 9628909"/>
                <a:gd name="connsiteY8-126" fmla="*/ 0 h 1122218"/>
                <a:gd name="connsiteX0-127" fmla="*/ 110837 w 9628909"/>
                <a:gd name="connsiteY0-128" fmla="*/ 0 h 1122218"/>
                <a:gd name="connsiteX1-129" fmla="*/ 9628909 w 9628909"/>
                <a:gd name="connsiteY1-130" fmla="*/ 13854 h 1122218"/>
                <a:gd name="connsiteX2-131" fmla="*/ 9628909 w 9628909"/>
                <a:gd name="connsiteY2-132" fmla="*/ 665018 h 1122218"/>
                <a:gd name="connsiteX3-133" fmla="*/ 5417127 w 9628909"/>
                <a:gd name="connsiteY3-134" fmla="*/ 692728 h 1122218"/>
                <a:gd name="connsiteX4-135" fmla="*/ 5430982 w 9628909"/>
                <a:gd name="connsiteY4-136" fmla="*/ 207817 h 1122218"/>
                <a:gd name="connsiteX5-137" fmla="*/ 1884218 w 9628909"/>
                <a:gd name="connsiteY5-138" fmla="*/ 138545 h 1122218"/>
                <a:gd name="connsiteX6-139" fmla="*/ 1870364 w 9628909"/>
                <a:gd name="connsiteY6-140" fmla="*/ 1122218 h 1122218"/>
                <a:gd name="connsiteX7-141" fmla="*/ 0 w 9628909"/>
                <a:gd name="connsiteY7-142" fmla="*/ 1080654 h 1122218"/>
                <a:gd name="connsiteX8-143" fmla="*/ 110837 w 9628909"/>
                <a:gd name="connsiteY8-144" fmla="*/ 0 h 1122218"/>
                <a:gd name="connsiteX0-145" fmla="*/ 110837 w 9628909"/>
                <a:gd name="connsiteY0-146" fmla="*/ 0 h 1080654"/>
                <a:gd name="connsiteX1-147" fmla="*/ 9628909 w 9628909"/>
                <a:gd name="connsiteY1-148" fmla="*/ 13854 h 1080654"/>
                <a:gd name="connsiteX2-149" fmla="*/ 9628909 w 9628909"/>
                <a:gd name="connsiteY2-150" fmla="*/ 665018 h 1080654"/>
                <a:gd name="connsiteX3-151" fmla="*/ 5417127 w 9628909"/>
                <a:gd name="connsiteY3-152" fmla="*/ 692728 h 1080654"/>
                <a:gd name="connsiteX4-153" fmla="*/ 5430982 w 9628909"/>
                <a:gd name="connsiteY4-154" fmla="*/ 207817 h 1080654"/>
                <a:gd name="connsiteX5-155" fmla="*/ 1884218 w 9628909"/>
                <a:gd name="connsiteY5-156" fmla="*/ 138545 h 1080654"/>
                <a:gd name="connsiteX6-157" fmla="*/ 1884219 w 9628909"/>
                <a:gd name="connsiteY6-158" fmla="*/ 665018 h 1080654"/>
                <a:gd name="connsiteX7-159" fmla="*/ 0 w 9628909"/>
                <a:gd name="connsiteY7-160" fmla="*/ 1080654 h 1080654"/>
                <a:gd name="connsiteX8-161" fmla="*/ 110837 w 9628909"/>
                <a:gd name="connsiteY8-162" fmla="*/ 0 h 1080654"/>
                <a:gd name="connsiteX0-163" fmla="*/ 69274 w 9587346"/>
                <a:gd name="connsiteY0-164" fmla="*/ 0 h 692728"/>
                <a:gd name="connsiteX1-165" fmla="*/ 9587346 w 9587346"/>
                <a:gd name="connsiteY1-166" fmla="*/ 13854 h 692728"/>
                <a:gd name="connsiteX2-167" fmla="*/ 9587346 w 9587346"/>
                <a:gd name="connsiteY2-168" fmla="*/ 665018 h 692728"/>
                <a:gd name="connsiteX3-169" fmla="*/ 5375564 w 9587346"/>
                <a:gd name="connsiteY3-170" fmla="*/ 692728 h 692728"/>
                <a:gd name="connsiteX4-171" fmla="*/ 5389419 w 9587346"/>
                <a:gd name="connsiteY4-172" fmla="*/ 207817 h 692728"/>
                <a:gd name="connsiteX5-173" fmla="*/ 1842655 w 9587346"/>
                <a:gd name="connsiteY5-174" fmla="*/ 138545 h 692728"/>
                <a:gd name="connsiteX6-175" fmla="*/ 1842656 w 9587346"/>
                <a:gd name="connsiteY6-176" fmla="*/ 665018 h 692728"/>
                <a:gd name="connsiteX7-177" fmla="*/ 0 w 9587346"/>
                <a:gd name="connsiteY7-178" fmla="*/ 526472 h 692728"/>
                <a:gd name="connsiteX8-179" fmla="*/ 69274 w 9587346"/>
                <a:gd name="connsiteY8-180" fmla="*/ 0 h 692728"/>
                <a:gd name="connsiteX0-181" fmla="*/ 13855 w 9531927"/>
                <a:gd name="connsiteY0-182" fmla="*/ 0 h 942108"/>
                <a:gd name="connsiteX1-183" fmla="*/ 9531927 w 9531927"/>
                <a:gd name="connsiteY1-184" fmla="*/ 13854 h 942108"/>
                <a:gd name="connsiteX2-185" fmla="*/ 9531927 w 9531927"/>
                <a:gd name="connsiteY2-186" fmla="*/ 665018 h 942108"/>
                <a:gd name="connsiteX3-187" fmla="*/ 5320145 w 9531927"/>
                <a:gd name="connsiteY3-188" fmla="*/ 692728 h 942108"/>
                <a:gd name="connsiteX4-189" fmla="*/ 5334000 w 9531927"/>
                <a:gd name="connsiteY4-190" fmla="*/ 207817 h 942108"/>
                <a:gd name="connsiteX5-191" fmla="*/ 1787236 w 9531927"/>
                <a:gd name="connsiteY5-192" fmla="*/ 138545 h 942108"/>
                <a:gd name="connsiteX6-193" fmla="*/ 1787237 w 9531927"/>
                <a:gd name="connsiteY6-194" fmla="*/ 665018 h 942108"/>
                <a:gd name="connsiteX7-195" fmla="*/ 0 w 9531927"/>
                <a:gd name="connsiteY7-196" fmla="*/ 942108 h 942108"/>
                <a:gd name="connsiteX8-197" fmla="*/ 13855 w 9531927"/>
                <a:gd name="connsiteY8-198" fmla="*/ 0 h 942108"/>
                <a:gd name="connsiteX0-199" fmla="*/ 13855 w 9531927"/>
                <a:gd name="connsiteY0-200" fmla="*/ 0 h 942108"/>
                <a:gd name="connsiteX1-201" fmla="*/ 9531927 w 9531927"/>
                <a:gd name="connsiteY1-202" fmla="*/ 13854 h 942108"/>
                <a:gd name="connsiteX2-203" fmla="*/ 9531927 w 9531927"/>
                <a:gd name="connsiteY2-204" fmla="*/ 665018 h 942108"/>
                <a:gd name="connsiteX3-205" fmla="*/ 5320145 w 9531927"/>
                <a:gd name="connsiteY3-206" fmla="*/ 692728 h 942108"/>
                <a:gd name="connsiteX4-207" fmla="*/ 5334000 w 9531927"/>
                <a:gd name="connsiteY4-208" fmla="*/ 207817 h 942108"/>
                <a:gd name="connsiteX5-209" fmla="*/ 1787236 w 9531927"/>
                <a:gd name="connsiteY5-210" fmla="*/ 138545 h 942108"/>
                <a:gd name="connsiteX6-211" fmla="*/ 1759528 w 9531927"/>
                <a:gd name="connsiteY6-212" fmla="*/ 748145 h 942108"/>
                <a:gd name="connsiteX7-213" fmla="*/ 0 w 9531927"/>
                <a:gd name="connsiteY7-214" fmla="*/ 942108 h 942108"/>
                <a:gd name="connsiteX8-215" fmla="*/ 13855 w 9531927"/>
                <a:gd name="connsiteY8-216" fmla="*/ 0 h 942108"/>
                <a:gd name="connsiteX0-217" fmla="*/ 13855 w 9531927"/>
                <a:gd name="connsiteY0-218" fmla="*/ 0 h 942108"/>
                <a:gd name="connsiteX1-219" fmla="*/ 9531927 w 9531927"/>
                <a:gd name="connsiteY1-220" fmla="*/ 13854 h 942108"/>
                <a:gd name="connsiteX2-221" fmla="*/ 9531927 w 9531927"/>
                <a:gd name="connsiteY2-222" fmla="*/ 665018 h 942108"/>
                <a:gd name="connsiteX3-223" fmla="*/ 5320145 w 9531927"/>
                <a:gd name="connsiteY3-224" fmla="*/ 692728 h 942108"/>
                <a:gd name="connsiteX4-225" fmla="*/ 5334000 w 9531927"/>
                <a:gd name="connsiteY4-226" fmla="*/ 207817 h 942108"/>
                <a:gd name="connsiteX5-227" fmla="*/ 1787236 w 9531927"/>
                <a:gd name="connsiteY5-228" fmla="*/ 138545 h 942108"/>
                <a:gd name="connsiteX6-229" fmla="*/ 1759528 w 9531927"/>
                <a:gd name="connsiteY6-230" fmla="*/ 886691 h 942108"/>
                <a:gd name="connsiteX7-231" fmla="*/ 0 w 9531927"/>
                <a:gd name="connsiteY7-232" fmla="*/ 942108 h 942108"/>
                <a:gd name="connsiteX8-233" fmla="*/ 13855 w 9531927"/>
                <a:gd name="connsiteY8-234" fmla="*/ 0 h 942108"/>
                <a:gd name="connsiteX0-235" fmla="*/ 13855 w 9531927"/>
                <a:gd name="connsiteY0-236" fmla="*/ 0 h 942108"/>
                <a:gd name="connsiteX1-237" fmla="*/ 9531927 w 9531927"/>
                <a:gd name="connsiteY1-238" fmla="*/ 13854 h 942108"/>
                <a:gd name="connsiteX2-239" fmla="*/ 9531927 w 9531927"/>
                <a:gd name="connsiteY2-240" fmla="*/ 665018 h 942108"/>
                <a:gd name="connsiteX3-241" fmla="*/ 5320145 w 9531927"/>
                <a:gd name="connsiteY3-242" fmla="*/ 692728 h 942108"/>
                <a:gd name="connsiteX4-243" fmla="*/ 5334000 w 9531927"/>
                <a:gd name="connsiteY4-244" fmla="*/ 207817 h 942108"/>
                <a:gd name="connsiteX5-245" fmla="*/ 1717964 w 9531927"/>
                <a:gd name="connsiteY5-246" fmla="*/ 221672 h 942108"/>
                <a:gd name="connsiteX6-247" fmla="*/ 1759528 w 9531927"/>
                <a:gd name="connsiteY6-248" fmla="*/ 886691 h 942108"/>
                <a:gd name="connsiteX7-249" fmla="*/ 0 w 9531927"/>
                <a:gd name="connsiteY7-250" fmla="*/ 942108 h 942108"/>
                <a:gd name="connsiteX8-251" fmla="*/ 13855 w 9531927"/>
                <a:gd name="connsiteY8-252" fmla="*/ 0 h 942108"/>
                <a:gd name="connsiteX0-253" fmla="*/ 13855 w 9531927"/>
                <a:gd name="connsiteY0-254" fmla="*/ 0 h 942108"/>
                <a:gd name="connsiteX1-255" fmla="*/ 9531927 w 9531927"/>
                <a:gd name="connsiteY1-256" fmla="*/ 13854 h 942108"/>
                <a:gd name="connsiteX2-257" fmla="*/ 9531927 w 9531927"/>
                <a:gd name="connsiteY2-258" fmla="*/ 665018 h 942108"/>
                <a:gd name="connsiteX3-259" fmla="*/ 5289224 w 9531927"/>
                <a:gd name="connsiteY3-260" fmla="*/ 652972 h 942108"/>
                <a:gd name="connsiteX4-261" fmla="*/ 5334000 w 9531927"/>
                <a:gd name="connsiteY4-262" fmla="*/ 207817 h 942108"/>
                <a:gd name="connsiteX5-263" fmla="*/ 1717964 w 9531927"/>
                <a:gd name="connsiteY5-264" fmla="*/ 221672 h 942108"/>
                <a:gd name="connsiteX6-265" fmla="*/ 1759528 w 9531927"/>
                <a:gd name="connsiteY6-266" fmla="*/ 886691 h 942108"/>
                <a:gd name="connsiteX7-267" fmla="*/ 0 w 9531927"/>
                <a:gd name="connsiteY7-268" fmla="*/ 942108 h 942108"/>
                <a:gd name="connsiteX8-269" fmla="*/ 13855 w 9531927"/>
                <a:gd name="connsiteY8-270" fmla="*/ 0 h 942108"/>
                <a:gd name="connsiteX0-271" fmla="*/ 13855 w 9531927"/>
                <a:gd name="connsiteY0-272" fmla="*/ 0 h 942108"/>
                <a:gd name="connsiteX1-273" fmla="*/ 9531927 w 9531927"/>
                <a:gd name="connsiteY1-274" fmla="*/ 13854 h 942108"/>
                <a:gd name="connsiteX2-275" fmla="*/ 9531927 w 9531927"/>
                <a:gd name="connsiteY2-276" fmla="*/ 665018 h 942108"/>
                <a:gd name="connsiteX3-277" fmla="*/ 5289224 w 9531927"/>
                <a:gd name="connsiteY3-278" fmla="*/ 652972 h 942108"/>
                <a:gd name="connsiteX4-279" fmla="*/ 5298661 w 9531927"/>
                <a:gd name="connsiteY4-280" fmla="*/ 198982 h 942108"/>
                <a:gd name="connsiteX5-281" fmla="*/ 1717964 w 9531927"/>
                <a:gd name="connsiteY5-282" fmla="*/ 221672 h 942108"/>
                <a:gd name="connsiteX6-283" fmla="*/ 1759528 w 9531927"/>
                <a:gd name="connsiteY6-284" fmla="*/ 886691 h 942108"/>
                <a:gd name="connsiteX7-285" fmla="*/ 0 w 9531927"/>
                <a:gd name="connsiteY7-286" fmla="*/ 942108 h 942108"/>
                <a:gd name="connsiteX8-287" fmla="*/ 13855 w 9531927"/>
                <a:gd name="connsiteY8-288" fmla="*/ 0 h 942108"/>
                <a:gd name="connsiteX0-289" fmla="*/ 13855 w 9531927"/>
                <a:gd name="connsiteY0-290" fmla="*/ 0 h 942108"/>
                <a:gd name="connsiteX1-291" fmla="*/ 9531927 w 9531927"/>
                <a:gd name="connsiteY1-292" fmla="*/ 13854 h 942108"/>
                <a:gd name="connsiteX2-293" fmla="*/ 9531927 w 9531927"/>
                <a:gd name="connsiteY2-294" fmla="*/ 665018 h 942108"/>
                <a:gd name="connsiteX3-295" fmla="*/ 5289224 w 9531927"/>
                <a:gd name="connsiteY3-296" fmla="*/ 652972 h 942108"/>
                <a:gd name="connsiteX4-297" fmla="*/ 5728152 w 9531927"/>
                <a:gd name="connsiteY4-298" fmla="*/ 185128 h 942108"/>
                <a:gd name="connsiteX5-299" fmla="*/ 1717964 w 9531927"/>
                <a:gd name="connsiteY5-300" fmla="*/ 221672 h 942108"/>
                <a:gd name="connsiteX6-301" fmla="*/ 1759528 w 9531927"/>
                <a:gd name="connsiteY6-302" fmla="*/ 886691 h 942108"/>
                <a:gd name="connsiteX7-303" fmla="*/ 0 w 9531927"/>
                <a:gd name="connsiteY7-304" fmla="*/ 942108 h 942108"/>
                <a:gd name="connsiteX8-305" fmla="*/ 13855 w 9531927"/>
                <a:gd name="connsiteY8-306" fmla="*/ 0 h 942108"/>
                <a:gd name="connsiteX0-307" fmla="*/ 13855 w 9531927"/>
                <a:gd name="connsiteY0-308" fmla="*/ 0 h 942108"/>
                <a:gd name="connsiteX1-309" fmla="*/ 9531927 w 9531927"/>
                <a:gd name="connsiteY1-310" fmla="*/ 13854 h 942108"/>
                <a:gd name="connsiteX2-311" fmla="*/ 9531927 w 9531927"/>
                <a:gd name="connsiteY2-312" fmla="*/ 665018 h 942108"/>
                <a:gd name="connsiteX3-313" fmla="*/ 5760279 w 9531927"/>
                <a:gd name="connsiteY3-314" fmla="*/ 625263 h 942108"/>
                <a:gd name="connsiteX4-315" fmla="*/ 5728152 w 9531927"/>
                <a:gd name="connsiteY4-316" fmla="*/ 185128 h 942108"/>
                <a:gd name="connsiteX5-317" fmla="*/ 1717964 w 9531927"/>
                <a:gd name="connsiteY5-318" fmla="*/ 221672 h 942108"/>
                <a:gd name="connsiteX6-319" fmla="*/ 1759528 w 9531927"/>
                <a:gd name="connsiteY6-320" fmla="*/ 886691 h 942108"/>
                <a:gd name="connsiteX7-321" fmla="*/ 0 w 9531927"/>
                <a:gd name="connsiteY7-322" fmla="*/ 942108 h 942108"/>
                <a:gd name="connsiteX8-323" fmla="*/ 13855 w 9531927"/>
                <a:gd name="connsiteY8-324" fmla="*/ 0 h 9421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9531927" h="942108">
                  <a:moveTo>
                    <a:pt x="13855" y="0"/>
                  </a:moveTo>
                  <a:lnTo>
                    <a:pt x="9531927" y="13854"/>
                  </a:lnTo>
                  <a:lnTo>
                    <a:pt x="9531927" y="665018"/>
                  </a:lnTo>
                  <a:lnTo>
                    <a:pt x="5760279" y="625263"/>
                  </a:lnTo>
                  <a:lnTo>
                    <a:pt x="5728152" y="185128"/>
                  </a:lnTo>
                  <a:lnTo>
                    <a:pt x="1717964" y="221672"/>
                  </a:lnTo>
                  <a:cubicBezTo>
                    <a:pt x="1717964" y="397163"/>
                    <a:pt x="1759528" y="711200"/>
                    <a:pt x="1759528" y="886691"/>
                  </a:cubicBezTo>
                  <a:lnTo>
                    <a:pt x="0" y="942108"/>
                  </a:lnTo>
                  <a:lnTo>
                    <a:pt x="13855" y="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6" name="Group 5"/>
          <p:cNvGrpSpPr/>
          <p:nvPr/>
        </p:nvGrpSpPr>
        <p:grpSpPr>
          <a:xfrm>
            <a:off x="2701635" y="4388439"/>
            <a:ext cx="3934692" cy="2261743"/>
            <a:chOff x="2701635" y="3903517"/>
            <a:chExt cx="3934692" cy="2261743"/>
          </a:xfrm>
        </p:grpSpPr>
        <p:sp>
          <p:nvSpPr>
            <p:cNvPr id="3" name="Rectangle 2"/>
            <p:cNvSpPr/>
            <p:nvPr/>
          </p:nvSpPr>
          <p:spPr>
            <a:xfrm>
              <a:off x="2701635" y="5791200"/>
              <a:ext cx="3934691" cy="374060"/>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Rectangle 30"/>
            <p:cNvSpPr/>
            <p:nvPr/>
          </p:nvSpPr>
          <p:spPr>
            <a:xfrm>
              <a:off x="2715489" y="3903517"/>
              <a:ext cx="3920838" cy="349816"/>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Up-Down Arrow 4"/>
            <p:cNvSpPr/>
            <p:nvPr/>
          </p:nvSpPr>
          <p:spPr>
            <a:xfrm>
              <a:off x="4419600" y="4294897"/>
              <a:ext cx="346364" cy="1482448"/>
            </a:xfrm>
            <a:prstGeom prst="up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p:cNvSpPr txBox="1"/>
            <p:nvPr/>
          </p:nvSpPr>
          <p:spPr>
            <a:xfrm>
              <a:off x="4045528" y="4807539"/>
              <a:ext cx="1066061" cy="461665"/>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rPr>
                <a:t>match!</a:t>
              </a:r>
              <a:endPar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grpSp>
      <p:sp>
        <p:nvSpPr>
          <p:cNvPr id="35"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dissolv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indent="-287655"/>
            <a:r>
              <a:rPr lang="en-US" altLang="en-US" sz="3200" dirty="0">
                <a:ea typeface="MS PGothic" panose="020B0600070205080204" pitchFamily="34" charset="-128"/>
                <a:cs typeface="MS PGothic" panose="020B0600070205080204" pitchFamily="34" charset="-128"/>
              </a:rPr>
              <a:t>we’ll see</a:t>
            </a:r>
            <a:r>
              <a:rPr lang="en-US" altLang="en-US" sz="3200" i="1" dirty="0">
                <a:solidFill>
                  <a:srgbClr val="000090"/>
                </a:solidFill>
                <a:ea typeface="MS PGothic" panose="020B0600070205080204" pitchFamily="34" charset="-128"/>
                <a:cs typeface="MS PGothic" panose="020B0600070205080204" pitchFamily="34" charset="-128"/>
              </a:rPr>
              <a:t> why </a:t>
            </a:r>
            <a:r>
              <a:rPr lang="en-US" altLang="en-US" sz="3200" dirty="0">
                <a:ea typeface="MS PGothic" panose="020B0600070205080204" pitchFamily="34" charset="-128"/>
                <a:cs typeface="MS PGothic" panose="020B0600070205080204" pitchFamily="34" charset="-128"/>
              </a:rPr>
              <a:t>longest prefix matching is used shortly, when we study addressing</a:t>
            </a:r>
            <a:endParaRPr lang="en-US" altLang="en-US" sz="3200" dirty="0">
              <a:ea typeface="MS PGothic" panose="020B0600070205080204" pitchFamily="34" charset="-128"/>
              <a:cs typeface="MS PGothic" panose="020B0600070205080204" pitchFamily="34" charset="-128"/>
            </a:endParaRPr>
          </a:p>
          <a:p>
            <a:pPr indent="-287655"/>
            <a:r>
              <a:rPr lang="en-US" altLang="en-US" sz="3200" dirty="0">
                <a:ea typeface="MS PGothic" panose="020B0600070205080204" pitchFamily="34" charset="-128"/>
                <a:cs typeface="MS PGothic" panose="020B0600070205080204" pitchFamily="34" charset="-128"/>
              </a:rPr>
              <a:t>longest prefix matching: often performed using ternary content addressable memories (TCAMs)</a:t>
            </a:r>
            <a:endParaRPr lang="en-US" altLang="en-US" sz="3200" dirty="0">
              <a:ea typeface="MS PGothic" panose="020B0600070205080204" pitchFamily="34" charset="-128"/>
              <a:cs typeface="MS PGothic" panose="020B0600070205080204" pitchFamily="34" charset="-128"/>
            </a:endParaRPr>
          </a:p>
          <a:p>
            <a:pPr lvl="1"/>
            <a:r>
              <a:rPr lang="en-US" altLang="en-US" sz="2800" i="1" dirty="0">
                <a:solidFill>
                  <a:srgbClr val="CC0000"/>
                </a:solidFill>
                <a:ea typeface="MS PGothic" panose="020B0600070205080204" pitchFamily="34" charset="-128"/>
              </a:rPr>
              <a:t>content addressable: </a:t>
            </a:r>
            <a:r>
              <a:rPr lang="en-US" altLang="en-US" sz="2800" dirty="0">
                <a:ea typeface="MS PGothic" panose="020B0600070205080204" pitchFamily="34" charset="-128"/>
              </a:rPr>
              <a:t>present address to TCAM: retrieve address in one clock cycle, regardless of table size</a:t>
            </a:r>
            <a:endParaRPr lang="en-US" altLang="en-US" sz="2800" dirty="0">
              <a:ea typeface="MS PGothic" panose="020B0600070205080204" pitchFamily="34" charset="-128"/>
            </a:endParaRPr>
          </a:p>
          <a:p>
            <a:pPr lvl="1"/>
            <a:r>
              <a:rPr lang="en-US" altLang="en-US" sz="2800" dirty="0">
                <a:ea typeface="MS PGothic" panose="020B0600070205080204" pitchFamily="34" charset="-128"/>
              </a:rPr>
              <a:t>Cisco Catalyst:  ~1M routing table entries in TCAM</a:t>
            </a:r>
            <a:endParaRPr lang="en-US" altLang="en-US" sz="2800" dirty="0">
              <a:ea typeface="MS PGothic" panose="020B0600070205080204" pitchFamily="34" charset="-128"/>
            </a:endParaRPr>
          </a:p>
          <a:p>
            <a:endParaRPr lang="en-US" dirty="0"/>
          </a:p>
        </p:txBody>
      </p:sp>
      <p:sp>
        <p:nvSpPr>
          <p:cNvPr id="2" name="Title 1"/>
          <p:cNvSpPr>
            <a:spLocks noGrp="1"/>
          </p:cNvSpPr>
          <p:nvPr>
            <p:ph type="title"/>
          </p:nvPr>
        </p:nvSpPr>
        <p:spPr/>
        <p:txBody>
          <a:bodyPr>
            <a:normAutofit/>
          </a:bodyPr>
          <a:lstStyle/>
          <a:p>
            <a:r>
              <a:rPr lang="en-US" sz="4800" dirty="0"/>
              <a:t>Longest prefix matching</a:t>
            </a:r>
            <a:endParaRPr lang="en-US" sz="4800" dirty="0"/>
          </a:p>
        </p:txBody>
      </p:sp>
      <p:sp>
        <p:nvSpPr>
          <p:cNvPr id="4"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11696" y="1379472"/>
            <a:ext cx="11035748" cy="634860"/>
          </a:xfrm>
        </p:spPr>
        <p:txBody>
          <a:bodyPr>
            <a:normAutofit/>
          </a:bodyPr>
          <a:lstStyle/>
          <a:p>
            <a:pPr indent="-287655">
              <a:buFont typeface="Wingdings" panose="05000000000000000000" pitchFamily="2" charset="2"/>
              <a:buChar char="§"/>
              <a:defRPr/>
            </a:pPr>
            <a:r>
              <a:rPr lang="en-US" sz="3200" dirty="0"/>
              <a:t>transfer packet from input link to appropriate output link</a:t>
            </a:r>
            <a:endParaRPr lang="en-US" sz="3200" dirty="0"/>
          </a:p>
          <a:p>
            <a:pPr indent="-287655">
              <a:buFont typeface="Wingdings" panose="05000000000000000000" pitchFamily="2" charset="2"/>
              <a:buChar char="§"/>
              <a:defRPr/>
            </a:pPr>
            <a:endParaRPr lang="en-US" dirty="0"/>
          </a:p>
        </p:txBody>
      </p:sp>
      <p:sp>
        <p:nvSpPr>
          <p:cNvPr id="2" name="Title 1"/>
          <p:cNvSpPr>
            <a:spLocks noGrp="1"/>
          </p:cNvSpPr>
          <p:nvPr>
            <p:ph type="title"/>
          </p:nvPr>
        </p:nvSpPr>
        <p:spPr/>
        <p:txBody>
          <a:bodyPr>
            <a:normAutofit/>
          </a:bodyPr>
          <a:lstStyle/>
          <a:p>
            <a:r>
              <a:rPr lang="en-US" altLang="en-US" sz="4800" dirty="0">
                <a:ea typeface="MS PGothic" panose="020B0600070205080204" pitchFamily="34" charset="-128"/>
              </a:rPr>
              <a:t>Switching fabrics</a:t>
            </a:r>
            <a:endParaRPr lang="en-US" sz="4800" dirty="0"/>
          </a:p>
        </p:txBody>
      </p:sp>
      <p:grpSp>
        <p:nvGrpSpPr>
          <p:cNvPr id="140" name="Group 60"/>
          <p:cNvGrpSpPr/>
          <p:nvPr/>
        </p:nvGrpSpPr>
        <p:grpSpPr bwMode="auto">
          <a:xfrm>
            <a:off x="4510432" y="3943350"/>
            <a:ext cx="1609725" cy="2343150"/>
            <a:chOff x="2418" y="1882"/>
            <a:chExt cx="1014" cy="1476"/>
          </a:xfrm>
          <a:effectLst>
            <a:outerShdw blurRad="50800" dist="38100" dir="2700000" algn="tl" rotWithShape="0">
              <a:prstClr val="black">
                <a:alpha val="40000"/>
              </a:prstClr>
            </a:outerShdw>
          </a:effectLst>
        </p:grpSpPr>
        <p:sp>
          <p:nvSpPr>
            <p:cNvPr id="141" name="Rectangle 45"/>
            <p:cNvSpPr>
              <a:spLocks noChangeArrowheads="1"/>
            </p:cNvSpPr>
            <p:nvPr/>
          </p:nvSpPr>
          <p:spPr bwMode="auto">
            <a:xfrm>
              <a:off x="2418" y="1882"/>
              <a:ext cx="1014" cy="1476"/>
            </a:xfrm>
            <a:prstGeom prst="rect">
              <a:avLst/>
            </a:prstGeom>
            <a:solidFill>
              <a:schemeClr val="bg1"/>
            </a:solidFill>
            <a:ln w="28575">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42" name="Text Box 48"/>
            <p:cNvSpPr txBox="1">
              <a:spLocks noChangeArrowheads="1"/>
            </p:cNvSpPr>
            <p:nvPr/>
          </p:nvSpPr>
          <p:spPr bwMode="auto">
            <a:xfrm>
              <a:off x="2485" y="2418"/>
              <a:ext cx="876" cy="5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high-speed </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switching</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fabric</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160" name="Text Box 57"/>
          <p:cNvSpPr txBox="1">
            <a:spLocks noChangeArrowheads="1"/>
          </p:cNvSpPr>
          <p:nvPr/>
        </p:nvSpPr>
        <p:spPr bwMode="auto">
          <a:xfrm>
            <a:off x="2216772" y="4857819"/>
            <a:ext cx="149271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N input ports</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nvGrpSpPr>
          <p:cNvPr id="168" name="Group 38"/>
          <p:cNvGrpSpPr/>
          <p:nvPr/>
        </p:nvGrpSpPr>
        <p:grpSpPr bwMode="auto">
          <a:xfrm>
            <a:off x="6149007" y="5709203"/>
            <a:ext cx="1472095" cy="386798"/>
            <a:chOff x="-51" y="2454"/>
            <a:chExt cx="1482" cy="357"/>
          </a:xfrm>
        </p:grpSpPr>
        <p:grpSp>
          <p:nvGrpSpPr>
            <p:cNvPr id="169" name="Group 39"/>
            <p:cNvGrpSpPr/>
            <p:nvPr/>
          </p:nvGrpSpPr>
          <p:grpSpPr bwMode="auto">
            <a:xfrm flipH="1">
              <a:off x="171" y="2454"/>
              <a:ext cx="1086" cy="357"/>
              <a:chOff x="171" y="2454"/>
              <a:chExt cx="1086" cy="357"/>
            </a:xfrm>
          </p:grpSpPr>
          <p:sp>
            <p:nvSpPr>
              <p:cNvPr id="171" name="Rectangle 40"/>
              <p:cNvSpPr>
                <a:spLocks noChangeArrowheads="1"/>
              </p:cNvSpPr>
              <p:nvPr/>
            </p:nvSpPr>
            <p:spPr bwMode="auto">
              <a:xfrm>
                <a:off x="171" y="2454"/>
                <a:ext cx="1084" cy="357"/>
              </a:xfrm>
              <a:prstGeom prst="rect">
                <a:avLst/>
              </a:prstGeom>
              <a:solidFill>
                <a:schemeClr val="bg1"/>
              </a:solidFill>
              <a:ln w="15875">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72" name="Rectangle 41"/>
              <p:cNvSpPr>
                <a:spLocks noChangeArrowheads="1"/>
              </p:cNvSpPr>
              <p:nvPr/>
            </p:nvSpPr>
            <p:spPr bwMode="auto">
              <a:xfrm>
                <a:off x="216" y="2554"/>
                <a:ext cx="337" cy="161"/>
              </a:xfrm>
              <a:prstGeom prst="rect">
                <a:avLst/>
              </a:prstGeom>
              <a:solidFill>
                <a:schemeClr val="bg1"/>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73" name="Rectangle 42"/>
              <p:cNvSpPr>
                <a:spLocks noChangeArrowheads="1"/>
              </p:cNvSpPr>
              <p:nvPr/>
            </p:nvSpPr>
            <p:spPr bwMode="auto">
              <a:xfrm>
                <a:off x="602" y="2490"/>
                <a:ext cx="274" cy="274"/>
              </a:xfrm>
              <a:prstGeom prst="rect">
                <a:avLst/>
              </a:prstGeom>
              <a:solidFill>
                <a:schemeClr val="bg1"/>
              </a:solidFill>
              <a:ln w="19050">
                <a:solidFill>
                  <a:srgbClr val="3C6CD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74" name="Rectangle 43"/>
              <p:cNvSpPr>
                <a:spLocks noChangeArrowheads="1"/>
              </p:cNvSpPr>
              <p:nvPr/>
            </p:nvSpPr>
            <p:spPr bwMode="auto">
              <a:xfrm>
                <a:off x="923" y="2488"/>
                <a:ext cx="274" cy="274"/>
              </a:xfrm>
              <a:prstGeom prst="rect">
                <a:avLst/>
              </a:prstGeom>
              <a:solidFill>
                <a:schemeClr val="bg1"/>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170" name="Line 44"/>
            <p:cNvSpPr>
              <a:spLocks noChangeShapeType="1"/>
            </p:cNvSpPr>
            <p:nvPr/>
          </p:nvSpPr>
          <p:spPr bwMode="auto">
            <a:xfrm>
              <a:off x="-51" y="2634"/>
              <a:ext cx="1482" cy="0"/>
            </a:xfrm>
            <a:prstGeom prst="line">
              <a:avLst/>
            </a:prstGeom>
            <a:noFill/>
            <a:ln w="28575">
              <a:solidFill>
                <a:schemeClr val="tx1"/>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81" name="Text Box 57"/>
          <p:cNvSpPr txBox="1">
            <a:spLocks noChangeArrowheads="1"/>
          </p:cNvSpPr>
          <p:nvPr/>
        </p:nvSpPr>
        <p:spPr bwMode="auto">
          <a:xfrm>
            <a:off x="6689378" y="4864446"/>
            <a:ext cx="163378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N output ports</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nvGrpSpPr>
          <p:cNvPr id="182" name="Group 38"/>
          <p:cNvGrpSpPr/>
          <p:nvPr/>
        </p:nvGrpSpPr>
        <p:grpSpPr bwMode="auto">
          <a:xfrm>
            <a:off x="6155633" y="4072559"/>
            <a:ext cx="1472095" cy="386798"/>
            <a:chOff x="-51" y="2454"/>
            <a:chExt cx="1482" cy="357"/>
          </a:xfrm>
        </p:grpSpPr>
        <p:grpSp>
          <p:nvGrpSpPr>
            <p:cNvPr id="183" name="Group 39"/>
            <p:cNvGrpSpPr/>
            <p:nvPr/>
          </p:nvGrpSpPr>
          <p:grpSpPr bwMode="auto">
            <a:xfrm flipH="1">
              <a:off x="171" y="2454"/>
              <a:ext cx="1086" cy="357"/>
              <a:chOff x="171" y="2454"/>
              <a:chExt cx="1086" cy="357"/>
            </a:xfrm>
          </p:grpSpPr>
          <p:sp>
            <p:nvSpPr>
              <p:cNvPr id="185" name="Rectangle 40"/>
              <p:cNvSpPr>
                <a:spLocks noChangeArrowheads="1"/>
              </p:cNvSpPr>
              <p:nvPr/>
            </p:nvSpPr>
            <p:spPr bwMode="auto">
              <a:xfrm>
                <a:off x="171" y="2454"/>
                <a:ext cx="1084" cy="357"/>
              </a:xfrm>
              <a:prstGeom prst="rect">
                <a:avLst/>
              </a:prstGeom>
              <a:solidFill>
                <a:schemeClr val="bg1"/>
              </a:solidFill>
              <a:ln w="15875">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86" name="Rectangle 41"/>
              <p:cNvSpPr>
                <a:spLocks noChangeArrowheads="1"/>
              </p:cNvSpPr>
              <p:nvPr/>
            </p:nvSpPr>
            <p:spPr bwMode="auto">
              <a:xfrm>
                <a:off x="216" y="2554"/>
                <a:ext cx="337" cy="161"/>
              </a:xfrm>
              <a:prstGeom prst="rect">
                <a:avLst/>
              </a:prstGeom>
              <a:solidFill>
                <a:schemeClr val="bg1"/>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87" name="Rectangle 42"/>
              <p:cNvSpPr>
                <a:spLocks noChangeArrowheads="1"/>
              </p:cNvSpPr>
              <p:nvPr/>
            </p:nvSpPr>
            <p:spPr bwMode="auto">
              <a:xfrm>
                <a:off x="602" y="2490"/>
                <a:ext cx="274" cy="274"/>
              </a:xfrm>
              <a:prstGeom prst="rect">
                <a:avLst/>
              </a:prstGeom>
              <a:solidFill>
                <a:schemeClr val="bg1"/>
              </a:solidFill>
              <a:ln w="19050">
                <a:solidFill>
                  <a:srgbClr val="3C6CD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88" name="Rectangle 43"/>
              <p:cNvSpPr>
                <a:spLocks noChangeArrowheads="1"/>
              </p:cNvSpPr>
              <p:nvPr/>
            </p:nvSpPr>
            <p:spPr bwMode="auto">
              <a:xfrm>
                <a:off x="923" y="2488"/>
                <a:ext cx="274" cy="274"/>
              </a:xfrm>
              <a:prstGeom prst="rect">
                <a:avLst/>
              </a:prstGeom>
              <a:solidFill>
                <a:schemeClr val="bg1"/>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184" name="Line 44"/>
            <p:cNvSpPr>
              <a:spLocks noChangeShapeType="1"/>
            </p:cNvSpPr>
            <p:nvPr/>
          </p:nvSpPr>
          <p:spPr bwMode="auto">
            <a:xfrm>
              <a:off x="-51" y="2634"/>
              <a:ext cx="1482" cy="0"/>
            </a:xfrm>
            <a:prstGeom prst="line">
              <a:avLst/>
            </a:prstGeom>
            <a:noFill/>
            <a:ln w="28575">
              <a:solidFill>
                <a:schemeClr val="tx1"/>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6" name="TextBox 5"/>
          <p:cNvSpPr txBox="1"/>
          <p:nvPr/>
        </p:nvSpPr>
        <p:spPr>
          <a:xfrm rot="5400000">
            <a:off x="6248400" y="4708389"/>
            <a:ext cx="927649"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0" i="0" u="none" strike="noStrike" kern="1200" cap="none" spc="0" normalizeH="0" baseline="0" noProof="0" dirty="0">
                <a:ln>
                  <a:noFill/>
                </a:ln>
                <a:solidFill>
                  <a:prstClr val="black"/>
                </a:solidFill>
                <a:effectLst/>
                <a:uLnTx/>
                <a:uFillTx/>
                <a:latin typeface="Calibri" panose="020F0502020204030204"/>
                <a:ea typeface="+mn-ea"/>
                <a:cs typeface="+mn-cs"/>
              </a:rPr>
              <a:t>. . . </a:t>
            </a:r>
            <a:endParaRPr kumimoji="0" lang="en-US" sz="4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90" name="TextBox 189"/>
          <p:cNvSpPr txBox="1"/>
          <p:nvPr/>
        </p:nvSpPr>
        <p:spPr>
          <a:xfrm rot="5400000">
            <a:off x="3472070" y="4715016"/>
            <a:ext cx="927649"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0" i="0" u="none" strike="noStrike" kern="1200" cap="none" spc="0" normalizeH="0" baseline="0" noProof="0" dirty="0">
                <a:ln>
                  <a:noFill/>
                </a:ln>
                <a:solidFill>
                  <a:prstClr val="black"/>
                </a:solidFill>
                <a:effectLst/>
                <a:uLnTx/>
                <a:uFillTx/>
                <a:latin typeface="Calibri" panose="020F0502020204030204"/>
                <a:ea typeface="+mn-ea"/>
                <a:cs typeface="+mn-cs"/>
              </a:rPr>
              <a:t>. . . </a:t>
            </a:r>
            <a:endParaRPr kumimoji="0" lang="en-US" sz="4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192" name="Group 39"/>
          <p:cNvGrpSpPr/>
          <p:nvPr/>
        </p:nvGrpSpPr>
        <p:grpSpPr bwMode="auto">
          <a:xfrm rot="10800000" flipH="1">
            <a:off x="3242010" y="4065933"/>
            <a:ext cx="1078742" cy="386798"/>
            <a:chOff x="171" y="2454"/>
            <a:chExt cx="1086" cy="357"/>
          </a:xfrm>
        </p:grpSpPr>
        <p:sp>
          <p:nvSpPr>
            <p:cNvPr id="194" name="Rectangle 40"/>
            <p:cNvSpPr>
              <a:spLocks noChangeArrowheads="1"/>
            </p:cNvSpPr>
            <p:nvPr/>
          </p:nvSpPr>
          <p:spPr bwMode="auto">
            <a:xfrm>
              <a:off x="171" y="2454"/>
              <a:ext cx="1084" cy="357"/>
            </a:xfrm>
            <a:prstGeom prst="rect">
              <a:avLst/>
            </a:prstGeom>
            <a:solidFill>
              <a:schemeClr val="bg1"/>
            </a:solidFill>
            <a:ln w="15875">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95" name="Rectangle 41"/>
            <p:cNvSpPr>
              <a:spLocks noChangeArrowheads="1"/>
            </p:cNvSpPr>
            <p:nvPr/>
          </p:nvSpPr>
          <p:spPr bwMode="auto">
            <a:xfrm>
              <a:off x="216" y="2554"/>
              <a:ext cx="337" cy="161"/>
            </a:xfrm>
            <a:prstGeom prst="rect">
              <a:avLst/>
            </a:prstGeom>
            <a:solidFill>
              <a:schemeClr val="bg1"/>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96" name="Rectangle 42"/>
            <p:cNvSpPr>
              <a:spLocks noChangeArrowheads="1"/>
            </p:cNvSpPr>
            <p:nvPr/>
          </p:nvSpPr>
          <p:spPr bwMode="auto">
            <a:xfrm>
              <a:off x="602" y="2490"/>
              <a:ext cx="274" cy="274"/>
            </a:xfrm>
            <a:prstGeom prst="rect">
              <a:avLst/>
            </a:prstGeom>
            <a:solidFill>
              <a:schemeClr val="bg1"/>
            </a:solidFill>
            <a:ln w="19050">
              <a:solidFill>
                <a:srgbClr val="3C6CD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97" name="Rectangle 43"/>
            <p:cNvSpPr>
              <a:spLocks noChangeArrowheads="1"/>
            </p:cNvSpPr>
            <p:nvPr/>
          </p:nvSpPr>
          <p:spPr bwMode="auto">
            <a:xfrm>
              <a:off x="923" y="2488"/>
              <a:ext cx="274" cy="274"/>
            </a:xfrm>
            <a:prstGeom prst="rect">
              <a:avLst/>
            </a:prstGeom>
            <a:solidFill>
              <a:schemeClr val="bg1"/>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193" name="Line 44"/>
          <p:cNvSpPr>
            <a:spLocks noChangeShapeType="1"/>
          </p:cNvSpPr>
          <p:nvPr/>
        </p:nvSpPr>
        <p:spPr bwMode="auto">
          <a:xfrm>
            <a:off x="3021494" y="4260957"/>
            <a:ext cx="1472095" cy="0"/>
          </a:xfrm>
          <a:prstGeom prst="line">
            <a:avLst/>
          </a:prstGeom>
          <a:noFill/>
          <a:ln w="28575">
            <a:solidFill>
              <a:schemeClr val="tx1"/>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99" name="Group 39"/>
          <p:cNvGrpSpPr/>
          <p:nvPr/>
        </p:nvGrpSpPr>
        <p:grpSpPr bwMode="auto">
          <a:xfrm rot="10800000" flipH="1">
            <a:off x="3248636" y="5729080"/>
            <a:ext cx="1078742" cy="386798"/>
            <a:chOff x="171" y="2454"/>
            <a:chExt cx="1086" cy="357"/>
          </a:xfrm>
        </p:grpSpPr>
        <p:sp>
          <p:nvSpPr>
            <p:cNvPr id="201" name="Rectangle 40"/>
            <p:cNvSpPr>
              <a:spLocks noChangeArrowheads="1"/>
            </p:cNvSpPr>
            <p:nvPr/>
          </p:nvSpPr>
          <p:spPr bwMode="auto">
            <a:xfrm>
              <a:off x="171" y="2454"/>
              <a:ext cx="1084" cy="357"/>
            </a:xfrm>
            <a:prstGeom prst="rect">
              <a:avLst/>
            </a:prstGeom>
            <a:solidFill>
              <a:schemeClr val="bg1"/>
            </a:solidFill>
            <a:ln w="15875">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02" name="Rectangle 41"/>
            <p:cNvSpPr>
              <a:spLocks noChangeArrowheads="1"/>
            </p:cNvSpPr>
            <p:nvPr/>
          </p:nvSpPr>
          <p:spPr bwMode="auto">
            <a:xfrm>
              <a:off x="216" y="2554"/>
              <a:ext cx="337" cy="161"/>
            </a:xfrm>
            <a:prstGeom prst="rect">
              <a:avLst/>
            </a:prstGeom>
            <a:solidFill>
              <a:schemeClr val="bg1"/>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03" name="Rectangle 42"/>
            <p:cNvSpPr>
              <a:spLocks noChangeArrowheads="1"/>
            </p:cNvSpPr>
            <p:nvPr/>
          </p:nvSpPr>
          <p:spPr bwMode="auto">
            <a:xfrm>
              <a:off x="602" y="2490"/>
              <a:ext cx="274" cy="274"/>
            </a:xfrm>
            <a:prstGeom prst="rect">
              <a:avLst/>
            </a:prstGeom>
            <a:solidFill>
              <a:schemeClr val="bg1"/>
            </a:solidFill>
            <a:ln w="19050">
              <a:solidFill>
                <a:srgbClr val="3C6CD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04" name="Rectangle 43"/>
            <p:cNvSpPr>
              <a:spLocks noChangeArrowheads="1"/>
            </p:cNvSpPr>
            <p:nvPr/>
          </p:nvSpPr>
          <p:spPr bwMode="auto">
            <a:xfrm>
              <a:off x="923" y="2488"/>
              <a:ext cx="274" cy="274"/>
            </a:xfrm>
            <a:prstGeom prst="rect">
              <a:avLst/>
            </a:prstGeom>
            <a:solidFill>
              <a:schemeClr val="bg1"/>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200" name="Line 44"/>
          <p:cNvSpPr>
            <a:spLocks noChangeShapeType="1"/>
          </p:cNvSpPr>
          <p:nvPr/>
        </p:nvSpPr>
        <p:spPr bwMode="auto">
          <a:xfrm>
            <a:off x="3028120" y="5924104"/>
            <a:ext cx="1472095" cy="0"/>
          </a:xfrm>
          <a:prstGeom prst="line">
            <a:avLst/>
          </a:prstGeom>
          <a:noFill/>
          <a:ln w="28575">
            <a:solidFill>
              <a:schemeClr val="tx1"/>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7" name="Content Placeholder 2"/>
          <p:cNvSpPr txBox="1"/>
          <p:nvPr/>
        </p:nvSpPr>
        <p:spPr>
          <a:xfrm>
            <a:off x="805070" y="1889680"/>
            <a:ext cx="11035748" cy="231788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87655"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sz="3200" b="0" i="0" u="none" strike="noStrike" kern="1200" cap="none" spc="0" normalizeH="0" baseline="0" noProof="0" dirty="0">
                <a:ln>
                  <a:noFill/>
                </a:ln>
                <a:solidFill>
                  <a:srgbClr val="0000A3"/>
                </a:solidFill>
                <a:effectLst/>
                <a:uLnTx/>
                <a:uFillTx/>
                <a:latin typeface="Calibri" panose="020F0502020204030204"/>
                <a:ea typeface="+mn-ea"/>
                <a:cs typeface="+mn-cs"/>
              </a:rPr>
              <a:t>switching rate: </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rate at which packets can be transfer from inputs to outputs</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a:buChar char="•"/>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often measured as multiple of input/output line rate</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a:buChar char="•"/>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 inputs: switching rate N times line rate desirable</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TextBox 8"/>
          <p:cNvSpPr txBox="1"/>
          <p:nvPr/>
        </p:nvSpPr>
        <p:spPr>
          <a:xfrm>
            <a:off x="2756452" y="4081670"/>
            <a:ext cx="30970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9" name="TextBox 208"/>
          <p:cNvSpPr txBox="1"/>
          <p:nvPr/>
        </p:nvSpPr>
        <p:spPr>
          <a:xfrm>
            <a:off x="2749826" y="5718314"/>
            <a:ext cx="30970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0" name="TextBox 209"/>
          <p:cNvSpPr txBox="1"/>
          <p:nvPr/>
        </p:nvSpPr>
        <p:spPr>
          <a:xfrm>
            <a:off x="7593495" y="4081671"/>
            <a:ext cx="30970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1" name="TextBox 210"/>
          <p:cNvSpPr txBox="1"/>
          <p:nvPr/>
        </p:nvSpPr>
        <p:spPr>
          <a:xfrm>
            <a:off x="7586868" y="5718315"/>
            <a:ext cx="30970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TextBox 9"/>
          <p:cNvSpPr txBox="1"/>
          <p:nvPr/>
        </p:nvSpPr>
        <p:spPr>
          <a:xfrm>
            <a:off x="4611758" y="4094922"/>
            <a:ext cx="1331180"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(rate: NR, ideally)</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3"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07"/>
                                        </p:tgtEl>
                                        <p:attrNameLst>
                                          <p:attrName>style.visibility</p:attrName>
                                        </p:attrNameLst>
                                      </p:cBhvr>
                                      <p:to>
                                        <p:strVal val="visible"/>
                                      </p:to>
                                    </p:set>
                                    <p:animEffect transition="in" filter="dissolve">
                                      <p:cBhvr>
                                        <p:cTn id="7" dur="500"/>
                                        <p:tgtEl>
                                          <p:spTgt spid="20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dissolv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7" grpId="0"/>
      <p:bldP spid="10"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US" sz="4800" dirty="0">
                <a:ea typeface="MS PGothic" panose="020B0600070205080204" pitchFamily="34" charset="-128"/>
              </a:rPr>
              <a:t>Switching fabrics</a:t>
            </a:r>
            <a:endParaRPr lang="en-US" sz="4800" dirty="0"/>
          </a:p>
        </p:txBody>
      </p:sp>
      <p:grpSp>
        <p:nvGrpSpPr>
          <p:cNvPr id="311" name="Group 80"/>
          <p:cNvGrpSpPr/>
          <p:nvPr/>
        </p:nvGrpSpPr>
        <p:grpSpPr bwMode="auto">
          <a:xfrm>
            <a:off x="4769281" y="4484392"/>
            <a:ext cx="1093120" cy="215900"/>
            <a:chOff x="876" y="2800"/>
            <a:chExt cx="788" cy="175"/>
          </a:xfrm>
        </p:grpSpPr>
        <p:sp>
          <p:nvSpPr>
            <p:cNvPr id="312" name="Rectangle 81"/>
            <p:cNvSpPr>
              <a:spLocks noChangeArrowheads="1"/>
            </p:cNvSpPr>
            <p:nvPr/>
          </p:nvSpPr>
          <p:spPr bwMode="auto">
            <a:xfrm>
              <a:off x="925" y="2800"/>
              <a:ext cx="485" cy="175"/>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13" name="Rectangle 82"/>
            <p:cNvSpPr>
              <a:spLocks noChangeArrowheads="1"/>
            </p:cNvSpPr>
            <p:nvPr/>
          </p:nvSpPr>
          <p:spPr bwMode="auto">
            <a:xfrm>
              <a:off x="945" y="2849"/>
              <a:ext cx="151" cy="78"/>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14" name="Rectangle 83"/>
            <p:cNvSpPr>
              <a:spLocks noChangeArrowheads="1"/>
            </p:cNvSpPr>
            <p:nvPr/>
          </p:nvSpPr>
          <p:spPr bwMode="auto">
            <a:xfrm>
              <a:off x="1117" y="2818"/>
              <a:ext cx="124" cy="13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15" name="Rectangle 84"/>
            <p:cNvSpPr>
              <a:spLocks noChangeArrowheads="1"/>
            </p:cNvSpPr>
            <p:nvPr/>
          </p:nvSpPr>
          <p:spPr bwMode="auto">
            <a:xfrm>
              <a:off x="1263" y="2815"/>
              <a:ext cx="125" cy="13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16" name="Line 85"/>
            <p:cNvSpPr>
              <a:spLocks noChangeShapeType="1"/>
            </p:cNvSpPr>
            <p:nvPr/>
          </p:nvSpPr>
          <p:spPr bwMode="auto">
            <a:xfrm flipV="1">
              <a:off x="876" y="2887"/>
              <a:ext cx="788"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317" name="Group 86"/>
          <p:cNvGrpSpPr/>
          <p:nvPr/>
        </p:nvGrpSpPr>
        <p:grpSpPr bwMode="auto">
          <a:xfrm>
            <a:off x="4767694" y="4879680"/>
            <a:ext cx="1094506" cy="215900"/>
            <a:chOff x="876" y="2800"/>
            <a:chExt cx="789" cy="175"/>
          </a:xfrm>
        </p:grpSpPr>
        <p:sp>
          <p:nvSpPr>
            <p:cNvPr id="318" name="Rectangle 87"/>
            <p:cNvSpPr>
              <a:spLocks noChangeArrowheads="1"/>
            </p:cNvSpPr>
            <p:nvPr/>
          </p:nvSpPr>
          <p:spPr bwMode="auto">
            <a:xfrm>
              <a:off x="925" y="2800"/>
              <a:ext cx="485" cy="175"/>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19" name="Rectangle 88"/>
            <p:cNvSpPr>
              <a:spLocks noChangeArrowheads="1"/>
            </p:cNvSpPr>
            <p:nvPr/>
          </p:nvSpPr>
          <p:spPr bwMode="auto">
            <a:xfrm>
              <a:off x="945" y="2849"/>
              <a:ext cx="151" cy="78"/>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20" name="Rectangle 89"/>
            <p:cNvSpPr>
              <a:spLocks noChangeArrowheads="1"/>
            </p:cNvSpPr>
            <p:nvPr/>
          </p:nvSpPr>
          <p:spPr bwMode="auto">
            <a:xfrm>
              <a:off x="1117" y="2818"/>
              <a:ext cx="124" cy="13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21" name="Rectangle 90"/>
            <p:cNvSpPr>
              <a:spLocks noChangeArrowheads="1"/>
            </p:cNvSpPr>
            <p:nvPr/>
          </p:nvSpPr>
          <p:spPr bwMode="auto">
            <a:xfrm>
              <a:off x="1263" y="2815"/>
              <a:ext cx="125" cy="13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22" name="Line 91"/>
            <p:cNvSpPr>
              <a:spLocks noChangeShapeType="1"/>
            </p:cNvSpPr>
            <p:nvPr/>
          </p:nvSpPr>
          <p:spPr bwMode="auto">
            <a:xfrm flipV="1">
              <a:off x="876" y="2887"/>
              <a:ext cx="789"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323" name="Group 92"/>
          <p:cNvGrpSpPr/>
          <p:nvPr/>
        </p:nvGrpSpPr>
        <p:grpSpPr bwMode="auto">
          <a:xfrm>
            <a:off x="4762932" y="5306717"/>
            <a:ext cx="1079248" cy="215900"/>
            <a:chOff x="876" y="2800"/>
            <a:chExt cx="778" cy="175"/>
          </a:xfrm>
        </p:grpSpPr>
        <p:sp>
          <p:nvSpPr>
            <p:cNvPr id="324" name="Rectangle 93"/>
            <p:cNvSpPr>
              <a:spLocks noChangeArrowheads="1"/>
            </p:cNvSpPr>
            <p:nvPr/>
          </p:nvSpPr>
          <p:spPr bwMode="auto">
            <a:xfrm>
              <a:off x="925" y="2800"/>
              <a:ext cx="485" cy="175"/>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25" name="Rectangle 94"/>
            <p:cNvSpPr>
              <a:spLocks noChangeArrowheads="1"/>
            </p:cNvSpPr>
            <p:nvPr/>
          </p:nvSpPr>
          <p:spPr bwMode="auto">
            <a:xfrm>
              <a:off x="945" y="2849"/>
              <a:ext cx="151" cy="78"/>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26" name="Rectangle 95"/>
            <p:cNvSpPr>
              <a:spLocks noChangeArrowheads="1"/>
            </p:cNvSpPr>
            <p:nvPr/>
          </p:nvSpPr>
          <p:spPr bwMode="auto">
            <a:xfrm>
              <a:off x="1117" y="2818"/>
              <a:ext cx="124" cy="13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27" name="Rectangle 96"/>
            <p:cNvSpPr>
              <a:spLocks noChangeArrowheads="1"/>
            </p:cNvSpPr>
            <p:nvPr/>
          </p:nvSpPr>
          <p:spPr bwMode="auto">
            <a:xfrm>
              <a:off x="1263" y="2815"/>
              <a:ext cx="125" cy="13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28" name="Line 97"/>
            <p:cNvSpPr>
              <a:spLocks noChangeShapeType="1"/>
            </p:cNvSpPr>
            <p:nvPr/>
          </p:nvSpPr>
          <p:spPr bwMode="auto">
            <a:xfrm flipV="1">
              <a:off x="876" y="2887"/>
              <a:ext cx="778"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329" name="Line 98"/>
          <p:cNvSpPr>
            <a:spLocks noChangeShapeType="1"/>
          </p:cNvSpPr>
          <p:nvPr/>
        </p:nvSpPr>
        <p:spPr bwMode="auto">
          <a:xfrm>
            <a:off x="5888461" y="4492509"/>
            <a:ext cx="0" cy="1003300"/>
          </a:xfrm>
          <a:prstGeom prst="line">
            <a:avLst/>
          </a:prstGeom>
          <a:noFill/>
          <a:ln w="76200">
            <a:solidFill>
              <a:srgbClr val="FF0000"/>
            </a:solidFill>
            <a:rou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330" name="Group 99"/>
          <p:cNvGrpSpPr/>
          <p:nvPr/>
        </p:nvGrpSpPr>
        <p:grpSpPr bwMode="auto">
          <a:xfrm>
            <a:off x="5956300" y="4501349"/>
            <a:ext cx="1030288" cy="215900"/>
            <a:chOff x="367" y="3463"/>
            <a:chExt cx="649" cy="136"/>
          </a:xfrm>
        </p:grpSpPr>
        <p:sp>
          <p:nvSpPr>
            <p:cNvPr id="331" name="Rectangle 100"/>
            <p:cNvSpPr>
              <a:spLocks noChangeArrowheads="1"/>
            </p:cNvSpPr>
            <p:nvPr/>
          </p:nvSpPr>
          <p:spPr bwMode="auto">
            <a:xfrm>
              <a:off x="498" y="3463"/>
              <a:ext cx="424" cy="136"/>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32" name="Rectangle 101"/>
            <p:cNvSpPr>
              <a:spLocks noChangeArrowheads="1"/>
            </p:cNvSpPr>
            <p:nvPr/>
          </p:nvSpPr>
          <p:spPr bwMode="auto">
            <a:xfrm>
              <a:off x="771" y="3500"/>
              <a:ext cx="132" cy="61"/>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33" name="Rectangle 102"/>
            <p:cNvSpPr>
              <a:spLocks noChangeArrowheads="1"/>
            </p:cNvSpPr>
            <p:nvPr/>
          </p:nvSpPr>
          <p:spPr bwMode="auto">
            <a:xfrm>
              <a:off x="644" y="3477"/>
              <a:ext cx="108" cy="10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34" name="Rectangle 103"/>
            <p:cNvSpPr>
              <a:spLocks noChangeArrowheads="1"/>
            </p:cNvSpPr>
            <p:nvPr/>
          </p:nvSpPr>
          <p:spPr bwMode="auto">
            <a:xfrm>
              <a:off x="517" y="3480"/>
              <a:ext cx="108" cy="10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35" name="Line 104"/>
            <p:cNvSpPr>
              <a:spLocks noChangeShapeType="1"/>
            </p:cNvSpPr>
            <p:nvPr/>
          </p:nvSpPr>
          <p:spPr bwMode="auto">
            <a:xfrm flipV="1">
              <a:off x="367" y="3527"/>
              <a:ext cx="649"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336" name="Group 105"/>
          <p:cNvGrpSpPr/>
          <p:nvPr/>
        </p:nvGrpSpPr>
        <p:grpSpPr bwMode="auto">
          <a:xfrm>
            <a:off x="5946775" y="4893462"/>
            <a:ext cx="1044574" cy="215900"/>
            <a:chOff x="358" y="3463"/>
            <a:chExt cx="658" cy="136"/>
          </a:xfrm>
        </p:grpSpPr>
        <p:sp>
          <p:nvSpPr>
            <p:cNvPr id="337" name="Rectangle 106"/>
            <p:cNvSpPr>
              <a:spLocks noChangeArrowheads="1"/>
            </p:cNvSpPr>
            <p:nvPr/>
          </p:nvSpPr>
          <p:spPr bwMode="auto">
            <a:xfrm>
              <a:off x="498" y="3463"/>
              <a:ext cx="424" cy="136"/>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38" name="Rectangle 107"/>
            <p:cNvSpPr>
              <a:spLocks noChangeArrowheads="1"/>
            </p:cNvSpPr>
            <p:nvPr/>
          </p:nvSpPr>
          <p:spPr bwMode="auto">
            <a:xfrm>
              <a:off x="771" y="3500"/>
              <a:ext cx="132" cy="61"/>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39" name="Rectangle 108"/>
            <p:cNvSpPr>
              <a:spLocks noChangeArrowheads="1"/>
            </p:cNvSpPr>
            <p:nvPr/>
          </p:nvSpPr>
          <p:spPr bwMode="auto">
            <a:xfrm>
              <a:off x="644" y="3477"/>
              <a:ext cx="108" cy="10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40" name="Rectangle 109"/>
            <p:cNvSpPr>
              <a:spLocks noChangeArrowheads="1"/>
            </p:cNvSpPr>
            <p:nvPr/>
          </p:nvSpPr>
          <p:spPr bwMode="auto">
            <a:xfrm>
              <a:off x="517" y="3480"/>
              <a:ext cx="108" cy="10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41" name="Line 110"/>
            <p:cNvSpPr>
              <a:spLocks noChangeShapeType="1"/>
            </p:cNvSpPr>
            <p:nvPr/>
          </p:nvSpPr>
          <p:spPr bwMode="auto">
            <a:xfrm flipV="1">
              <a:off x="358" y="3527"/>
              <a:ext cx="658"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342" name="Group 111"/>
          <p:cNvGrpSpPr/>
          <p:nvPr/>
        </p:nvGrpSpPr>
        <p:grpSpPr bwMode="auto">
          <a:xfrm>
            <a:off x="5945368" y="5315556"/>
            <a:ext cx="1046163" cy="215900"/>
            <a:chOff x="357" y="3463"/>
            <a:chExt cx="659" cy="136"/>
          </a:xfrm>
        </p:grpSpPr>
        <p:sp>
          <p:nvSpPr>
            <p:cNvPr id="343" name="Rectangle 112"/>
            <p:cNvSpPr>
              <a:spLocks noChangeArrowheads="1"/>
            </p:cNvSpPr>
            <p:nvPr/>
          </p:nvSpPr>
          <p:spPr bwMode="auto">
            <a:xfrm>
              <a:off x="498" y="3463"/>
              <a:ext cx="424" cy="136"/>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44" name="Rectangle 113"/>
            <p:cNvSpPr>
              <a:spLocks noChangeArrowheads="1"/>
            </p:cNvSpPr>
            <p:nvPr/>
          </p:nvSpPr>
          <p:spPr bwMode="auto">
            <a:xfrm>
              <a:off x="771" y="3500"/>
              <a:ext cx="132" cy="61"/>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45" name="Rectangle 114"/>
            <p:cNvSpPr>
              <a:spLocks noChangeArrowheads="1"/>
            </p:cNvSpPr>
            <p:nvPr/>
          </p:nvSpPr>
          <p:spPr bwMode="auto">
            <a:xfrm>
              <a:off x="644" y="3477"/>
              <a:ext cx="108" cy="10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46" name="Rectangle 115"/>
            <p:cNvSpPr>
              <a:spLocks noChangeArrowheads="1"/>
            </p:cNvSpPr>
            <p:nvPr/>
          </p:nvSpPr>
          <p:spPr bwMode="auto">
            <a:xfrm>
              <a:off x="517" y="3480"/>
              <a:ext cx="108" cy="10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47" name="Line 116"/>
            <p:cNvSpPr>
              <a:spLocks noChangeShapeType="1"/>
            </p:cNvSpPr>
            <p:nvPr/>
          </p:nvSpPr>
          <p:spPr bwMode="auto">
            <a:xfrm flipV="1">
              <a:off x="357" y="3527"/>
              <a:ext cx="659"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348" name="Text Box 117"/>
          <p:cNvSpPr txBox="1">
            <a:spLocks noChangeArrowheads="1"/>
          </p:cNvSpPr>
          <p:nvPr/>
        </p:nvSpPr>
        <p:spPr bwMode="auto">
          <a:xfrm>
            <a:off x="5664477" y="5835029"/>
            <a:ext cx="5524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bus</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 name="Group 3"/>
          <p:cNvGrpSpPr/>
          <p:nvPr/>
        </p:nvGrpSpPr>
        <p:grpSpPr>
          <a:xfrm>
            <a:off x="1186899" y="4439064"/>
            <a:ext cx="2798763" cy="1752600"/>
            <a:chOff x="1968777" y="4452316"/>
            <a:chExt cx="2798763" cy="1752600"/>
          </a:xfrm>
        </p:grpSpPr>
        <p:grpSp>
          <p:nvGrpSpPr>
            <p:cNvPr id="272" name="Group 30"/>
            <p:cNvGrpSpPr/>
            <p:nvPr/>
          </p:nvGrpSpPr>
          <p:grpSpPr bwMode="auto">
            <a:xfrm>
              <a:off x="2121177" y="4534866"/>
              <a:ext cx="890588" cy="215900"/>
              <a:chOff x="876" y="2800"/>
              <a:chExt cx="642" cy="175"/>
            </a:xfrm>
          </p:grpSpPr>
          <p:sp>
            <p:nvSpPr>
              <p:cNvPr id="273" name="Rectangle 7"/>
              <p:cNvSpPr>
                <a:spLocks noChangeArrowheads="1"/>
              </p:cNvSpPr>
              <p:nvPr/>
            </p:nvSpPr>
            <p:spPr bwMode="auto">
              <a:xfrm>
                <a:off x="925" y="2800"/>
                <a:ext cx="485" cy="175"/>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74" name="Rectangle 8"/>
              <p:cNvSpPr>
                <a:spLocks noChangeArrowheads="1"/>
              </p:cNvSpPr>
              <p:nvPr/>
            </p:nvSpPr>
            <p:spPr bwMode="auto">
              <a:xfrm>
                <a:off x="945" y="2849"/>
                <a:ext cx="151" cy="78"/>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75" name="Rectangle 9"/>
              <p:cNvSpPr>
                <a:spLocks noChangeArrowheads="1"/>
              </p:cNvSpPr>
              <p:nvPr/>
            </p:nvSpPr>
            <p:spPr bwMode="auto">
              <a:xfrm>
                <a:off x="1117" y="2818"/>
                <a:ext cx="124" cy="13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76" name="Rectangle 10"/>
              <p:cNvSpPr>
                <a:spLocks noChangeArrowheads="1"/>
              </p:cNvSpPr>
              <p:nvPr/>
            </p:nvSpPr>
            <p:spPr bwMode="auto">
              <a:xfrm>
                <a:off x="1263" y="2815"/>
                <a:ext cx="125" cy="13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77" name="Line 11"/>
              <p:cNvSpPr>
                <a:spLocks noChangeShapeType="1"/>
              </p:cNvSpPr>
              <p:nvPr/>
            </p:nvSpPr>
            <p:spPr bwMode="auto">
              <a:xfrm flipV="1">
                <a:off x="876" y="2882"/>
                <a:ext cx="642" cy="5"/>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278" name="Group 45"/>
            <p:cNvGrpSpPr/>
            <p:nvPr/>
          </p:nvGrpSpPr>
          <p:grpSpPr bwMode="auto">
            <a:xfrm>
              <a:off x="2097365" y="4930154"/>
              <a:ext cx="890587" cy="215900"/>
              <a:chOff x="876" y="2800"/>
              <a:chExt cx="642" cy="175"/>
            </a:xfrm>
          </p:grpSpPr>
          <p:sp>
            <p:nvSpPr>
              <p:cNvPr id="279" name="Rectangle 46"/>
              <p:cNvSpPr>
                <a:spLocks noChangeArrowheads="1"/>
              </p:cNvSpPr>
              <p:nvPr/>
            </p:nvSpPr>
            <p:spPr bwMode="auto">
              <a:xfrm>
                <a:off x="925" y="2800"/>
                <a:ext cx="485" cy="175"/>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80" name="Rectangle 47"/>
              <p:cNvSpPr>
                <a:spLocks noChangeArrowheads="1"/>
              </p:cNvSpPr>
              <p:nvPr/>
            </p:nvSpPr>
            <p:spPr bwMode="auto">
              <a:xfrm>
                <a:off x="945" y="2849"/>
                <a:ext cx="151" cy="78"/>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81" name="Rectangle 48"/>
              <p:cNvSpPr>
                <a:spLocks noChangeArrowheads="1"/>
              </p:cNvSpPr>
              <p:nvPr/>
            </p:nvSpPr>
            <p:spPr bwMode="auto">
              <a:xfrm>
                <a:off x="1117" y="2818"/>
                <a:ext cx="124" cy="13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82" name="Rectangle 49"/>
              <p:cNvSpPr>
                <a:spLocks noChangeArrowheads="1"/>
              </p:cNvSpPr>
              <p:nvPr/>
            </p:nvSpPr>
            <p:spPr bwMode="auto">
              <a:xfrm>
                <a:off x="1263" y="2815"/>
                <a:ext cx="125" cy="13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83" name="Line 50"/>
              <p:cNvSpPr>
                <a:spLocks noChangeShapeType="1"/>
              </p:cNvSpPr>
              <p:nvPr/>
            </p:nvSpPr>
            <p:spPr bwMode="auto">
              <a:xfrm flipV="1">
                <a:off x="876" y="2882"/>
                <a:ext cx="642" cy="5"/>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284" name="Group 51"/>
            <p:cNvGrpSpPr/>
            <p:nvPr/>
          </p:nvGrpSpPr>
          <p:grpSpPr bwMode="auto">
            <a:xfrm>
              <a:off x="2092602" y="5357191"/>
              <a:ext cx="890588" cy="215900"/>
              <a:chOff x="876" y="2800"/>
              <a:chExt cx="642" cy="175"/>
            </a:xfrm>
          </p:grpSpPr>
          <p:sp>
            <p:nvSpPr>
              <p:cNvPr id="285" name="Rectangle 52"/>
              <p:cNvSpPr>
                <a:spLocks noChangeArrowheads="1"/>
              </p:cNvSpPr>
              <p:nvPr/>
            </p:nvSpPr>
            <p:spPr bwMode="auto">
              <a:xfrm>
                <a:off x="925" y="2800"/>
                <a:ext cx="485" cy="175"/>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86" name="Rectangle 53"/>
              <p:cNvSpPr>
                <a:spLocks noChangeArrowheads="1"/>
              </p:cNvSpPr>
              <p:nvPr/>
            </p:nvSpPr>
            <p:spPr bwMode="auto">
              <a:xfrm>
                <a:off x="945" y="2849"/>
                <a:ext cx="151" cy="78"/>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87" name="Rectangle 54"/>
              <p:cNvSpPr>
                <a:spLocks noChangeArrowheads="1"/>
              </p:cNvSpPr>
              <p:nvPr/>
            </p:nvSpPr>
            <p:spPr bwMode="auto">
              <a:xfrm>
                <a:off x="1117" y="2818"/>
                <a:ext cx="124" cy="13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88" name="Rectangle 55"/>
              <p:cNvSpPr>
                <a:spLocks noChangeArrowheads="1"/>
              </p:cNvSpPr>
              <p:nvPr/>
            </p:nvSpPr>
            <p:spPr bwMode="auto">
              <a:xfrm>
                <a:off x="1263" y="2815"/>
                <a:ext cx="125" cy="13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89" name="Line 56"/>
              <p:cNvSpPr>
                <a:spLocks noChangeShapeType="1"/>
              </p:cNvSpPr>
              <p:nvPr/>
            </p:nvSpPr>
            <p:spPr bwMode="auto">
              <a:xfrm flipV="1">
                <a:off x="876" y="2882"/>
                <a:ext cx="642" cy="5"/>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290" name="Rectangle 57"/>
            <p:cNvSpPr>
              <a:spLocks noChangeArrowheads="1"/>
            </p:cNvSpPr>
            <p:nvPr/>
          </p:nvSpPr>
          <p:spPr bwMode="auto">
            <a:xfrm>
              <a:off x="2980015" y="4452316"/>
              <a:ext cx="704850" cy="1176338"/>
            </a:xfrm>
            <a:prstGeom prst="rect">
              <a:avLst/>
            </a:prstGeom>
            <a:solidFill>
              <a:srgbClr val="FFFFFF"/>
            </a:solidFill>
            <a:ln w="28575">
              <a:solidFill>
                <a:srgbClr val="FF0000"/>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291" name="Group 64"/>
            <p:cNvGrpSpPr/>
            <p:nvPr/>
          </p:nvGrpSpPr>
          <p:grpSpPr bwMode="auto">
            <a:xfrm>
              <a:off x="3689627" y="4533279"/>
              <a:ext cx="890588" cy="215900"/>
              <a:chOff x="455" y="3463"/>
              <a:chExt cx="561" cy="136"/>
            </a:xfrm>
          </p:grpSpPr>
          <p:sp>
            <p:nvSpPr>
              <p:cNvPr id="292" name="Rectangle 59"/>
              <p:cNvSpPr>
                <a:spLocks noChangeArrowheads="1"/>
              </p:cNvSpPr>
              <p:nvPr/>
            </p:nvSpPr>
            <p:spPr bwMode="auto">
              <a:xfrm>
                <a:off x="498" y="3463"/>
                <a:ext cx="424" cy="136"/>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93" name="Rectangle 60"/>
              <p:cNvSpPr>
                <a:spLocks noChangeArrowheads="1"/>
              </p:cNvSpPr>
              <p:nvPr/>
            </p:nvSpPr>
            <p:spPr bwMode="auto">
              <a:xfrm>
                <a:off x="771" y="3500"/>
                <a:ext cx="132" cy="61"/>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94" name="Rectangle 61"/>
              <p:cNvSpPr>
                <a:spLocks noChangeArrowheads="1"/>
              </p:cNvSpPr>
              <p:nvPr/>
            </p:nvSpPr>
            <p:spPr bwMode="auto">
              <a:xfrm>
                <a:off x="644" y="3477"/>
                <a:ext cx="108" cy="10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95" name="Rectangle 62"/>
              <p:cNvSpPr>
                <a:spLocks noChangeArrowheads="1"/>
              </p:cNvSpPr>
              <p:nvPr/>
            </p:nvSpPr>
            <p:spPr bwMode="auto">
              <a:xfrm>
                <a:off x="517" y="3480"/>
                <a:ext cx="108" cy="10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96" name="Line 63"/>
              <p:cNvSpPr>
                <a:spLocks noChangeShapeType="1"/>
              </p:cNvSpPr>
              <p:nvPr/>
            </p:nvSpPr>
            <p:spPr bwMode="auto">
              <a:xfrm flipV="1">
                <a:off x="455" y="3527"/>
                <a:ext cx="561" cy="4"/>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297" name="Group 65"/>
            <p:cNvGrpSpPr/>
            <p:nvPr/>
          </p:nvGrpSpPr>
          <p:grpSpPr bwMode="auto">
            <a:xfrm>
              <a:off x="3694390" y="4925391"/>
              <a:ext cx="890587" cy="215900"/>
              <a:chOff x="455" y="3463"/>
              <a:chExt cx="561" cy="136"/>
            </a:xfrm>
          </p:grpSpPr>
          <p:sp>
            <p:nvSpPr>
              <p:cNvPr id="298" name="Rectangle 66"/>
              <p:cNvSpPr>
                <a:spLocks noChangeArrowheads="1"/>
              </p:cNvSpPr>
              <p:nvPr/>
            </p:nvSpPr>
            <p:spPr bwMode="auto">
              <a:xfrm>
                <a:off x="498" y="3463"/>
                <a:ext cx="424" cy="136"/>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99" name="Rectangle 67"/>
              <p:cNvSpPr>
                <a:spLocks noChangeArrowheads="1"/>
              </p:cNvSpPr>
              <p:nvPr/>
            </p:nvSpPr>
            <p:spPr bwMode="auto">
              <a:xfrm>
                <a:off x="771" y="3500"/>
                <a:ext cx="132" cy="61"/>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00" name="Rectangle 68"/>
              <p:cNvSpPr>
                <a:spLocks noChangeArrowheads="1"/>
              </p:cNvSpPr>
              <p:nvPr/>
            </p:nvSpPr>
            <p:spPr bwMode="auto">
              <a:xfrm>
                <a:off x="644" y="3477"/>
                <a:ext cx="108" cy="10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01" name="Rectangle 69"/>
              <p:cNvSpPr>
                <a:spLocks noChangeArrowheads="1"/>
              </p:cNvSpPr>
              <p:nvPr/>
            </p:nvSpPr>
            <p:spPr bwMode="auto">
              <a:xfrm>
                <a:off x="517" y="3480"/>
                <a:ext cx="108" cy="10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02" name="Line 70"/>
              <p:cNvSpPr>
                <a:spLocks noChangeShapeType="1"/>
              </p:cNvSpPr>
              <p:nvPr/>
            </p:nvSpPr>
            <p:spPr bwMode="auto">
              <a:xfrm flipV="1">
                <a:off x="455" y="3527"/>
                <a:ext cx="561" cy="4"/>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303" name="Group 71"/>
            <p:cNvGrpSpPr/>
            <p:nvPr/>
          </p:nvGrpSpPr>
          <p:grpSpPr bwMode="auto">
            <a:xfrm>
              <a:off x="3689627" y="5352429"/>
              <a:ext cx="890588" cy="215900"/>
              <a:chOff x="455" y="3463"/>
              <a:chExt cx="561" cy="136"/>
            </a:xfrm>
          </p:grpSpPr>
          <p:sp>
            <p:nvSpPr>
              <p:cNvPr id="304" name="Rectangle 72"/>
              <p:cNvSpPr>
                <a:spLocks noChangeArrowheads="1"/>
              </p:cNvSpPr>
              <p:nvPr/>
            </p:nvSpPr>
            <p:spPr bwMode="auto">
              <a:xfrm>
                <a:off x="498" y="3463"/>
                <a:ext cx="424" cy="136"/>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05" name="Rectangle 73"/>
              <p:cNvSpPr>
                <a:spLocks noChangeArrowheads="1"/>
              </p:cNvSpPr>
              <p:nvPr/>
            </p:nvSpPr>
            <p:spPr bwMode="auto">
              <a:xfrm>
                <a:off x="771" y="3500"/>
                <a:ext cx="132" cy="61"/>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06" name="Rectangle 74"/>
              <p:cNvSpPr>
                <a:spLocks noChangeArrowheads="1"/>
              </p:cNvSpPr>
              <p:nvPr/>
            </p:nvSpPr>
            <p:spPr bwMode="auto">
              <a:xfrm>
                <a:off x="644" y="3477"/>
                <a:ext cx="108" cy="10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07" name="Rectangle 75"/>
              <p:cNvSpPr>
                <a:spLocks noChangeArrowheads="1"/>
              </p:cNvSpPr>
              <p:nvPr/>
            </p:nvSpPr>
            <p:spPr bwMode="auto">
              <a:xfrm>
                <a:off x="517" y="3480"/>
                <a:ext cx="108" cy="10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08" name="Line 76"/>
              <p:cNvSpPr>
                <a:spLocks noChangeShapeType="1"/>
              </p:cNvSpPr>
              <p:nvPr/>
            </p:nvSpPr>
            <p:spPr bwMode="auto">
              <a:xfrm flipV="1">
                <a:off x="455" y="3527"/>
                <a:ext cx="561" cy="4"/>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309" name="Text Box 78"/>
            <p:cNvSpPr txBox="1">
              <a:spLocks noChangeArrowheads="1"/>
            </p:cNvSpPr>
            <p:nvPr/>
          </p:nvSpPr>
          <p:spPr bwMode="auto">
            <a:xfrm>
              <a:off x="2813327" y="5838204"/>
              <a:ext cx="10096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memory</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10" name="Text Box 79"/>
            <p:cNvSpPr txBox="1">
              <a:spLocks noChangeArrowheads="1"/>
            </p:cNvSpPr>
            <p:nvPr/>
          </p:nvSpPr>
          <p:spPr bwMode="auto">
            <a:xfrm>
              <a:off x="2911752" y="4769816"/>
              <a:ext cx="823913"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memory</a:t>
              </a:r>
              <a:endPar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02" name="Freeform 171"/>
            <p:cNvSpPr/>
            <p:nvPr/>
          </p:nvSpPr>
          <p:spPr bwMode="auto">
            <a:xfrm>
              <a:off x="1968777" y="4577729"/>
              <a:ext cx="2798763" cy="412750"/>
            </a:xfrm>
            <a:custGeom>
              <a:avLst/>
              <a:gdLst>
                <a:gd name="T0" fmla="*/ 0 w 1763"/>
                <a:gd name="T1" fmla="*/ 0 h 260"/>
                <a:gd name="T2" fmla="*/ 2147483647 w 1763"/>
                <a:gd name="T3" fmla="*/ 0 h 260"/>
                <a:gd name="T4" fmla="*/ 2147483647 w 1763"/>
                <a:gd name="T5" fmla="*/ 2147483647 h 260"/>
                <a:gd name="T6" fmla="*/ 2147483647 w 1763"/>
                <a:gd name="T7" fmla="*/ 2147483647 h 260"/>
                <a:gd name="T8" fmla="*/ 0 60000 65536"/>
                <a:gd name="T9" fmla="*/ 0 60000 65536"/>
                <a:gd name="T10" fmla="*/ 0 60000 65536"/>
                <a:gd name="T11" fmla="*/ 0 60000 65536"/>
                <a:gd name="T12" fmla="*/ 0 w 1763"/>
                <a:gd name="T13" fmla="*/ 0 h 260"/>
                <a:gd name="T14" fmla="*/ 1763 w 1763"/>
                <a:gd name="T15" fmla="*/ 260 h 260"/>
              </a:gdLst>
              <a:ahLst/>
              <a:cxnLst>
                <a:cxn ang="T8">
                  <a:pos x="T0" y="T1"/>
                </a:cxn>
                <a:cxn ang="T9">
                  <a:pos x="T2" y="T3"/>
                </a:cxn>
                <a:cxn ang="T10">
                  <a:pos x="T4" y="T5"/>
                </a:cxn>
                <a:cxn ang="T11">
                  <a:pos x="T6" y="T7"/>
                </a:cxn>
              </a:cxnLst>
              <a:rect l="T12" t="T13" r="T14" b="T15"/>
              <a:pathLst>
                <a:path w="1763" h="260">
                  <a:moveTo>
                    <a:pt x="0" y="0"/>
                  </a:moveTo>
                  <a:lnTo>
                    <a:pt x="689" y="0"/>
                  </a:lnTo>
                  <a:lnTo>
                    <a:pt x="1054" y="260"/>
                  </a:lnTo>
                  <a:lnTo>
                    <a:pt x="1763" y="260"/>
                  </a:lnTo>
                </a:path>
              </a:pathLst>
            </a:custGeom>
            <a:noFill/>
            <a:ln w="38100" cap="flat" cmpd="sng">
              <a:solidFill>
                <a:srgbClr val="000000"/>
              </a:solidFill>
              <a:prstDash val="solid"/>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403" name="Freeform 172"/>
          <p:cNvSpPr/>
          <p:nvPr/>
        </p:nvSpPr>
        <p:spPr bwMode="auto">
          <a:xfrm>
            <a:off x="5019952" y="4547566"/>
            <a:ext cx="2006600" cy="400050"/>
          </a:xfrm>
          <a:custGeom>
            <a:avLst/>
            <a:gdLst>
              <a:gd name="T0" fmla="*/ 0 w 1264"/>
              <a:gd name="T1" fmla="*/ 2147483647 h 252"/>
              <a:gd name="T2" fmla="*/ 2147483647 w 1264"/>
              <a:gd name="T3" fmla="*/ 0 h 252"/>
              <a:gd name="T4" fmla="*/ 2147483647 w 1264"/>
              <a:gd name="T5" fmla="*/ 2147483647 h 252"/>
              <a:gd name="T6" fmla="*/ 2147483647 w 1264"/>
              <a:gd name="T7" fmla="*/ 2147483647 h 252"/>
              <a:gd name="T8" fmla="*/ 0 60000 65536"/>
              <a:gd name="T9" fmla="*/ 0 60000 65536"/>
              <a:gd name="T10" fmla="*/ 0 60000 65536"/>
              <a:gd name="T11" fmla="*/ 0 60000 65536"/>
              <a:gd name="T12" fmla="*/ 0 w 1264"/>
              <a:gd name="T13" fmla="*/ 0 h 252"/>
              <a:gd name="T14" fmla="*/ 1264 w 1264"/>
              <a:gd name="T15" fmla="*/ 252 h 252"/>
            </a:gdLst>
            <a:ahLst/>
            <a:cxnLst>
              <a:cxn ang="T8">
                <a:pos x="T0" y="T1"/>
              </a:cxn>
              <a:cxn ang="T9">
                <a:pos x="T2" y="T3"/>
              </a:cxn>
              <a:cxn ang="T10">
                <a:pos x="T4" y="T5"/>
              </a:cxn>
              <a:cxn ang="T11">
                <a:pos x="T6" y="T7"/>
              </a:cxn>
            </a:cxnLst>
            <a:rect l="T12" t="T13" r="T14" b="T15"/>
            <a:pathLst>
              <a:path w="1264" h="252">
                <a:moveTo>
                  <a:pt x="0" y="2"/>
                </a:moveTo>
                <a:lnTo>
                  <a:pt x="622" y="0"/>
                </a:lnTo>
                <a:lnTo>
                  <a:pt x="616" y="246"/>
                </a:lnTo>
                <a:lnTo>
                  <a:pt x="1264" y="252"/>
                </a:lnTo>
              </a:path>
            </a:pathLst>
          </a:custGeom>
          <a:noFill/>
          <a:ln w="38100" cap="flat" cmpd="sng">
            <a:solidFill>
              <a:srgbClr val="000000"/>
            </a:solidFill>
            <a:prstDash val="solid"/>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05" name="Group 404"/>
          <p:cNvGrpSpPr/>
          <p:nvPr/>
        </p:nvGrpSpPr>
        <p:grpSpPr>
          <a:xfrm>
            <a:off x="7258217" y="4512159"/>
            <a:ext cx="2854919" cy="2066925"/>
            <a:chOff x="6675121" y="4485654"/>
            <a:chExt cx="2854919" cy="2066925"/>
          </a:xfrm>
        </p:grpSpPr>
        <p:grpSp>
          <p:nvGrpSpPr>
            <p:cNvPr id="349" name="Group 118"/>
            <p:cNvGrpSpPr/>
            <p:nvPr/>
          </p:nvGrpSpPr>
          <p:grpSpPr bwMode="auto">
            <a:xfrm>
              <a:off x="7469465" y="4485654"/>
              <a:ext cx="890587" cy="215900"/>
              <a:chOff x="876" y="2800"/>
              <a:chExt cx="642" cy="175"/>
            </a:xfrm>
          </p:grpSpPr>
          <p:sp>
            <p:nvSpPr>
              <p:cNvPr id="350" name="Rectangle 119"/>
              <p:cNvSpPr>
                <a:spLocks noChangeArrowheads="1"/>
              </p:cNvSpPr>
              <p:nvPr/>
            </p:nvSpPr>
            <p:spPr bwMode="auto">
              <a:xfrm>
                <a:off x="925" y="2800"/>
                <a:ext cx="485" cy="175"/>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51" name="Rectangle 120"/>
              <p:cNvSpPr>
                <a:spLocks noChangeArrowheads="1"/>
              </p:cNvSpPr>
              <p:nvPr/>
            </p:nvSpPr>
            <p:spPr bwMode="auto">
              <a:xfrm>
                <a:off x="945" y="2849"/>
                <a:ext cx="151" cy="78"/>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52" name="Rectangle 121"/>
              <p:cNvSpPr>
                <a:spLocks noChangeArrowheads="1"/>
              </p:cNvSpPr>
              <p:nvPr/>
            </p:nvSpPr>
            <p:spPr bwMode="auto">
              <a:xfrm>
                <a:off x="1117" y="2818"/>
                <a:ext cx="124" cy="13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53" name="Rectangle 122"/>
              <p:cNvSpPr>
                <a:spLocks noChangeArrowheads="1"/>
              </p:cNvSpPr>
              <p:nvPr/>
            </p:nvSpPr>
            <p:spPr bwMode="auto">
              <a:xfrm>
                <a:off x="1263" y="2815"/>
                <a:ext cx="125" cy="13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54" name="Line 123"/>
              <p:cNvSpPr>
                <a:spLocks noChangeShapeType="1"/>
              </p:cNvSpPr>
              <p:nvPr/>
            </p:nvSpPr>
            <p:spPr bwMode="auto">
              <a:xfrm flipV="1">
                <a:off x="876" y="2882"/>
                <a:ext cx="642" cy="5"/>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355" name="Group 124"/>
            <p:cNvGrpSpPr/>
            <p:nvPr/>
          </p:nvGrpSpPr>
          <p:grpSpPr bwMode="auto">
            <a:xfrm>
              <a:off x="7445652" y="4880941"/>
              <a:ext cx="890588" cy="215900"/>
              <a:chOff x="876" y="2800"/>
              <a:chExt cx="642" cy="175"/>
            </a:xfrm>
          </p:grpSpPr>
          <p:sp>
            <p:nvSpPr>
              <p:cNvPr id="356" name="Rectangle 125"/>
              <p:cNvSpPr>
                <a:spLocks noChangeArrowheads="1"/>
              </p:cNvSpPr>
              <p:nvPr/>
            </p:nvSpPr>
            <p:spPr bwMode="auto">
              <a:xfrm>
                <a:off x="925" y="2800"/>
                <a:ext cx="485" cy="175"/>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57" name="Rectangle 126"/>
              <p:cNvSpPr>
                <a:spLocks noChangeArrowheads="1"/>
              </p:cNvSpPr>
              <p:nvPr/>
            </p:nvSpPr>
            <p:spPr bwMode="auto">
              <a:xfrm>
                <a:off x="945" y="2849"/>
                <a:ext cx="151" cy="78"/>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58" name="Rectangle 127"/>
              <p:cNvSpPr>
                <a:spLocks noChangeArrowheads="1"/>
              </p:cNvSpPr>
              <p:nvPr/>
            </p:nvSpPr>
            <p:spPr bwMode="auto">
              <a:xfrm>
                <a:off x="1117" y="2818"/>
                <a:ext cx="124" cy="13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59" name="Rectangle 128"/>
              <p:cNvSpPr>
                <a:spLocks noChangeArrowheads="1"/>
              </p:cNvSpPr>
              <p:nvPr/>
            </p:nvSpPr>
            <p:spPr bwMode="auto">
              <a:xfrm>
                <a:off x="1263" y="2815"/>
                <a:ext cx="125" cy="13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60" name="Line 129"/>
              <p:cNvSpPr>
                <a:spLocks noChangeShapeType="1"/>
              </p:cNvSpPr>
              <p:nvPr/>
            </p:nvSpPr>
            <p:spPr bwMode="auto">
              <a:xfrm flipV="1">
                <a:off x="876" y="2882"/>
                <a:ext cx="642" cy="5"/>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361" name="Group 130"/>
            <p:cNvGrpSpPr/>
            <p:nvPr/>
          </p:nvGrpSpPr>
          <p:grpSpPr bwMode="auto">
            <a:xfrm>
              <a:off x="7440890" y="5307979"/>
              <a:ext cx="890587" cy="215900"/>
              <a:chOff x="876" y="2800"/>
              <a:chExt cx="642" cy="175"/>
            </a:xfrm>
          </p:grpSpPr>
          <p:sp>
            <p:nvSpPr>
              <p:cNvPr id="362" name="Rectangle 131"/>
              <p:cNvSpPr>
                <a:spLocks noChangeArrowheads="1"/>
              </p:cNvSpPr>
              <p:nvPr/>
            </p:nvSpPr>
            <p:spPr bwMode="auto">
              <a:xfrm>
                <a:off x="925" y="2800"/>
                <a:ext cx="485" cy="175"/>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63" name="Rectangle 132"/>
              <p:cNvSpPr>
                <a:spLocks noChangeArrowheads="1"/>
              </p:cNvSpPr>
              <p:nvPr/>
            </p:nvSpPr>
            <p:spPr bwMode="auto">
              <a:xfrm>
                <a:off x="945" y="2849"/>
                <a:ext cx="151" cy="78"/>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64" name="Rectangle 133"/>
              <p:cNvSpPr>
                <a:spLocks noChangeArrowheads="1"/>
              </p:cNvSpPr>
              <p:nvPr/>
            </p:nvSpPr>
            <p:spPr bwMode="auto">
              <a:xfrm>
                <a:off x="1117" y="2818"/>
                <a:ext cx="124" cy="13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65" name="Rectangle 134"/>
              <p:cNvSpPr>
                <a:spLocks noChangeArrowheads="1"/>
              </p:cNvSpPr>
              <p:nvPr/>
            </p:nvSpPr>
            <p:spPr bwMode="auto">
              <a:xfrm>
                <a:off x="1263" y="2815"/>
                <a:ext cx="125" cy="13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66" name="Line 135"/>
              <p:cNvSpPr>
                <a:spLocks noChangeShapeType="1"/>
              </p:cNvSpPr>
              <p:nvPr/>
            </p:nvSpPr>
            <p:spPr bwMode="auto">
              <a:xfrm flipV="1">
                <a:off x="876" y="2882"/>
                <a:ext cx="642" cy="5"/>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367" name="Group 154"/>
            <p:cNvGrpSpPr/>
            <p:nvPr/>
          </p:nvGrpSpPr>
          <p:grpSpPr bwMode="auto">
            <a:xfrm rot="5400000">
              <a:off x="8564840" y="5504829"/>
              <a:ext cx="895350" cy="1035050"/>
              <a:chOff x="2954" y="2776"/>
              <a:chExt cx="564" cy="652"/>
            </a:xfrm>
          </p:grpSpPr>
          <p:grpSp>
            <p:nvGrpSpPr>
              <p:cNvPr id="368" name="Group 136"/>
              <p:cNvGrpSpPr/>
              <p:nvPr/>
            </p:nvGrpSpPr>
            <p:grpSpPr bwMode="auto">
              <a:xfrm>
                <a:off x="2954" y="2776"/>
                <a:ext cx="561" cy="136"/>
                <a:chOff x="455" y="3463"/>
                <a:chExt cx="561" cy="136"/>
              </a:xfrm>
            </p:grpSpPr>
            <p:sp>
              <p:nvSpPr>
                <p:cNvPr id="381" name="Rectangle 137"/>
                <p:cNvSpPr>
                  <a:spLocks noChangeArrowheads="1"/>
                </p:cNvSpPr>
                <p:nvPr/>
              </p:nvSpPr>
              <p:spPr bwMode="auto">
                <a:xfrm>
                  <a:off x="496" y="3465"/>
                  <a:ext cx="424" cy="136"/>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82" name="Rectangle 138"/>
                <p:cNvSpPr>
                  <a:spLocks noChangeArrowheads="1"/>
                </p:cNvSpPr>
                <p:nvPr/>
              </p:nvSpPr>
              <p:spPr bwMode="auto">
                <a:xfrm>
                  <a:off x="769" y="3504"/>
                  <a:ext cx="132" cy="61"/>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83" name="Rectangle 139"/>
                <p:cNvSpPr>
                  <a:spLocks noChangeArrowheads="1"/>
                </p:cNvSpPr>
                <p:nvPr/>
              </p:nvSpPr>
              <p:spPr bwMode="auto">
                <a:xfrm>
                  <a:off x="642" y="3479"/>
                  <a:ext cx="108" cy="10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84" name="Rectangle 140"/>
                <p:cNvSpPr>
                  <a:spLocks noChangeArrowheads="1"/>
                </p:cNvSpPr>
                <p:nvPr/>
              </p:nvSpPr>
              <p:spPr bwMode="auto">
                <a:xfrm>
                  <a:off x="515" y="3484"/>
                  <a:ext cx="108" cy="10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85" name="Line 141"/>
                <p:cNvSpPr>
                  <a:spLocks noChangeShapeType="1"/>
                </p:cNvSpPr>
                <p:nvPr/>
              </p:nvSpPr>
              <p:spPr bwMode="auto">
                <a:xfrm flipV="1">
                  <a:off x="453" y="3529"/>
                  <a:ext cx="561" cy="4"/>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369" name="Group 142"/>
              <p:cNvGrpSpPr/>
              <p:nvPr/>
            </p:nvGrpSpPr>
            <p:grpSpPr bwMode="auto">
              <a:xfrm>
                <a:off x="2957" y="3023"/>
                <a:ext cx="561" cy="136"/>
                <a:chOff x="455" y="3463"/>
                <a:chExt cx="561" cy="136"/>
              </a:xfrm>
            </p:grpSpPr>
            <p:sp>
              <p:nvSpPr>
                <p:cNvPr id="376" name="Rectangle 143"/>
                <p:cNvSpPr>
                  <a:spLocks noChangeArrowheads="1"/>
                </p:cNvSpPr>
                <p:nvPr/>
              </p:nvSpPr>
              <p:spPr bwMode="auto">
                <a:xfrm>
                  <a:off x="496" y="3465"/>
                  <a:ext cx="424" cy="136"/>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77" name="Rectangle 144"/>
                <p:cNvSpPr>
                  <a:spLocks noChangeArrowheads="1"/>
                </p:cNvSpPr>
                <p:nvPr/>
              </p:nvSpPr>
              <p:spPr bwMode="auto">
                <a:xfrm>
                  <a:off x="769" y="3504"/>
                  <a:ext cx="132" cy="61"/>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78" name="Rectangle 145"/>
                <p:cNvSpPr>
                  <a:spLocks noChangeArrowheads="1"/>
                </p:cNvSpPr>
                <p:nvPr/>
              </p:nvSpPr>
              <p:spPr bwMode="auto">
                <a:xfrm>
                  <a:off x="642" y="3479"/>
                  <a:ext cx="108" cy="10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79" name="Rectangle 146"/>
                <p:cNvSpPr>
                  <a:spLocks noChangeArrowheads="1"/>
                </p:cNvSpPr>
                <p:nvPr/>
              </p:nvSpPr>
              <p:spPr bwMode="auto">
                <a:xfrm>
                  <a:off x="515" y="3484"/>
                  <a:ext cx="108" cy="10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80" name="Line 147"/>
                <p:cNvSpPr>
                  <a:spLocks noChangeShapeType="1"/>
                </p:cNvSpPr>
                <p:nvPr/>
              </p:nvSpPr>
              <p:spPr bwMode="auto">
                <a:xfrm flipV="1">
                  <a:off x="453" y="3529"/>
                  <a:ext cx="561" cy="4"/>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370" name="Group 148"/>
              <p:cNvGrpSpPr/>
              <p:nvPr/>
            </p:nvGrpSpPr>
            <p:grpSpPr bwMode="auto">
              <a:xfrm>
                <a:off x="2954" y="3292"/>
                <a:ext cx="561" cy="136"/>
                <a:chOff x="455" y="3463"/>
                <a:chExt cx="561" cy="136"/>
              </a:xfrm>
            </p:grpSpPr>
            <p:sp>
              <p:nvSpPr>
                <p:cNvPr id="371" name="Rectangle 149"/>
                <p:cNvSpPr>
                  <a:spLocks noChangeArrowheads="1"/>
                </p:cNvSpPr>
                <p:nvPr/>
              </p:nvSpPr>
              <p:spPr bwMode="auto">
                <a:xfrm>
                  <a:off x="496" y="3465"/>
                  <a:ext cx="424" cy="136"/>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72" name="Rectangle 150"/>
                <p:cNvSpPr>
                  <a:spLocks noChangeArrowheads="1"/>
                </p:cNvSpPr>
                <p:nvPr/>
              </p:nvSpPr>
              <p:spPr bwMode="auto">
                <a:xfrm>
                  <a:off x="769" y="3504"/>
                  <a:ext cx="132" cy="61"/>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73" name="Rectangle 151"/>
                <p:cNvSpPr>
                  <a:spLocks noChangeArrowheads="1"/>
                </p:cNvSpPr>
                <p:nvPr/>
              </p:nvSpPr>
              <p:spPr bwMode="auto">
                <a:xfrm>
                  <a:off x="642" y="3479"/>
                  <a:ext cx="108" cy="10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74" name="Rectangle 152"/>
                <p:cNvSpPr>
                  <a:spLocks noChangeArrowheads="1"/>
                </p:cNvSpPr>
                <p:nvPr/>
              </p:nvSpPr>
              <p:spPr bwMode="auto">
                <a:xfrm>
                  <a:off x="515" y="3484"/>
                  <a:ext cx="108" cy="10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75" name="Line 153"/>
                <p:cNvSpPr>
                  <a:spLocks noChangeShapeType="1"/>
                </p:cNvSpPr>
                <p:nvPr/>
              </p:nvSpPr>
              <p:spPr bwMode="auto">
                <a:xfrm flipV="1">
                  <a:off x="453" y="3529"/>
                  <a:ext cx="561" cy="4"/>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sp>
          <p:nvSpPr>
            <p:cNvPr id="386" name="Line 155"/>
            <p:cNvSpPr>
              <a:spLocks noChangeShapeType="1"/>
            </p:cNvSpPr>
            <p:nvPr/>
          </p:nvSpPr>
          <p:spPr bwMode="auto">
            <a:xfrm>
              <a:off x="8360052" y="4592016"/>
              <a:ext cx="1063625" cy="0"/>
            </a:xfrm>
            <a:prstGeom prst="line">
              <a:avLst/>
            </a:prstGeom>
            <a:noFill/>
            <a:ln w="28575">
              <a:solidFill>
                <a:srgbClr val="FF0000"/>
              </a:solidFill>
              <a:rou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87" name="Line 156"/>
            <p:cNvSpPr>
              <a:spLocks noChangeShapeType="1"/>
            </p:cNvSpPr>
            <p:nvPr/>
          </p:nvSpPr>
          <p:spPr bwMode="auto">
            <a:xfrm flipV="1">
              <a:off x="8321952" y="4979366"/>
              <a:ext cx="1111250" cy="3175"/>
            </a:xfrm>
            <a:prstGeom prst="line">
              <a:avLst/>
            </a:prstGeom>
            <a:noFill/>
            <a:ln w="28575">
              <a:solidFill>
                <a:srgbClr val="FF0000"/>
              </a:solidFill>
              <a:rou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88" name="Line 157"/>
            <p:cNvSpPr>
              <a:spLocks noChangeShapeType="1"/>
            </p:cNvSpPr>
            <p:nvPr/>
          </p:nvSpPr>
          <p:spPr bwMode="auto">
            <a:xfrm>
              <a:off x="8321952" y="5411166"/>
              <a:ext cx="1101725" cy="0"/>
            </a:xfrm>
            <a:prstGeom prst="line">
              <a:avLst/>
            </a:prstGeom>
            <a:noFill/>
            <a:ln w="28575">
              <a:solidFill>
                <a:srgbClr val="FF0000"/>
              </a:solidFill>
              <a:rou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89" name="Line 158"/>
            <p:cNvSpPr>
              <a:spLocks noChangeShapeType="1"/>
            </p:cNvSpPr>
            <p:nvPr/>
          </p:nvSpPr>
          <p:spPr bwMode="auto">
            <a:xfrm flipV="1">
              <a:off x="8604527" y="4592016"/>
              <a:ext cx="0" cy="977900"/>
            </a:xfrm>
            <a:prstGeom prst="line">
              <a:avLst/>
            </a:prstGeom>
            <a:noFill/>
            <a:ln w="28575">
              <a:solidFill>
                <a:srgbClr val="FF0000"/>
              </a:solidFill>
              <a:rou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90" name="Line 159"/>
            <p:cNvSpPr>
              <a:spLocks noChangeShapeType="1"/>
            </p:cNvSpPr>
            <p:nvPr/>
          </p:nvSpPr>
          <p:spPr bwMode="auto">
            <a:xfrm flipV="1">
              <a:off x="9026802" y="4592016"/>
              <a:ext cx="0" cy="977900"/>
            </a:xfrm>
            <a:prstGeom prst="line">
              <a:avLst/>
            </a:prstGeom>
            <a:noFill/>
            <a:ln w="28575">
              <a:solidFill>
                <a:srgbClr val="FF0000"/>
              </a:solidFill>
              <a:rou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91" name="Line 160"/>
            <p:cNvSpPr>
              <a:spLocks noChangeShapeType="1"/>
            </p:cNvSpPr>
            <p:nvPr/>
          </p:nvSpPr>
          <p:spPr bwMode="auto">
            <a:xfrm flipV="1">
              <a:off x="9423677" y="4582491"/>
              <a:ext cx="0" cy="977900"/>
            </a:xfrm>
            <a:prstGeom prst="line">
              <a:avLst/>
            </a:prstGeom>
            <a:noFill/>
            <a:ln w="28575">
              <a:solidFill>
                <a:srgbClr val="FF0000"/>
              </a:solidFill>
              <a:rou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92" name="Oval 161"/>
            <p:cNvSpPr>
              <a:spLocks noChangeArrowheads="1"/>
            </p:cNvSpPr>
            <p:nvPr/>
          </p:nvSpPr>
          <p:spPr bwMode="auto">
            <a:xfrm>
              <a:off x="8563252" y="4553916"/>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93" name="Oval 162"/>
            <p:cNvSpPr>
              <a:spLocks noChangeArrowheads="1"/>
            </p:cNvSpPr>
            <p:nvPr/>
          </p:nvSpPr>
          <p:spPr bwMode="auto">
            <a:xfrm>
              <a:off x="8563252" y="493809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94" name="Oval 163"/>
            <p:cNvSpPr>
              <a:spLocks noChangeArrowheads="1"/>
            </p:cNvSpPr>
            <p:nvPr/>
          </p:nvSpPr>
          <p:spPr bwMode="auto">
            <a:xfrm>
              <a:off x="8556902" y="536354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95" name="Oval 164"/>
            <p:cNvSpPr>
              <a:spLocks noChangeArrowheads="1"/>
            </p:cNvSpPr>
            <p:nvPr/>
          </p:nvSpPr>
          <p:spPr bwMode="auto">
            <a:xfrm>
              <a:off x="8988702" y="4553916"/>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96" name="Oval 165"/>
            <p:cNvSpPr>
              <a:spLocks noChangeArrowheads="1"/>
            </p:cNvSpPr>
            <p:nvPr/>
          </p:nvSpPr>
          <p:spPr bwMode="auto">
            <a:xfrm>
              <a:off x="8988702" y="493809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97" name="Oval 166"/>
            <p:cNvSpPr>
              <a:spLocks noChangeArrowheads="1"/>
            </p:cNvSpPr>
            <p:nvPr/>
          </p:nvSpPr>
          <p:spPr bwMode="auto">
            <a:xfrm>
              <a:off x="8982352" y="536354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98" name="Oval 167"/>
            <p:cNvSpPr>
              <a:spLocks noChangeArrowheads="1"/>
            </p:cNvSpPr>
            <p:nvPr/>
          </p:nvSpPr>
          <p:spPr bwMode="auto">
            <a:xfrm>
              <a:off x="9379227" y="4553916"/>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99" name="Oval 168"/>
            <p:cNvSpPr>
              <a:spLocks noChangeArrowheads="1"/>
            </p:cNvSpPr>
            <p:nvPr/>
          </p:nvSpPr>
          <p:spPr bwMode="auto">
            <a:xfrm>
              <a:off x="9379227" y="493809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00" name="Oval 169"/>
            <p:cNvSpPr>
              <a:spLocks noChangeArrowheads="1"/>
            </p:cNvSpPr>
            <p:nvPr/>
          </p:nvSpPr>
          <p:spPr bwMode="auto">
            <a:xfrm>
              <a:off x="9372877" y="536354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01" name="Text Box 170"/>
            <p:cNvSpPr txBox="1">
              <a:spLocks noChangeArrowheads="1"/>
            </p:cNvSpPr>
            <p:nvPr/>
          </p:nvSpPr>
          <p:spPr bwMode="auto">
            <a:xfrm>
              <a:off x="6675121" y="5767934"/>
              <a:ext cx="174919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interconnection</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network</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04" name="Freeform 173"/>
            <p:cNvSpPr/>
            <p:nvPr/>
          </p:nvSpPr>
          <p:spPr bwMode="auto">
            <a:xfrm>
              <a:off x="7417077" y="4538041"/>
              <a:ext cx="1543050" cy="2014538"/>
            </a:xfrm>
            <a:custGeom>
              <a:avLst/>
              <a:gdLst>
                <a:gd name="T0" fmla="*/ 0 w 972"/>
                <a:gd name="T1" fmla="*/ 2147483647 h 1266"/>
                <a:gd name="T2" fmla="*/ 2147483647 w 972"/>
                <a:gd name="T3" fmla="*/ 0 h 1266"/>
                <a:gd name="T4" fmla="*/ 2147483647 w 972"/>
                <a:gd name="T5" fmla="*/ 2147483647 h 1266"/>
                <a:gd name="T6" fmla="*/ 0 60000 65536"/>
                <a:gd name="T7" fmla="*/ 0 60000 65536"/>
                <a:gd name="T8" fmla="*/ 0 60000 65536"/>
                <a:gd name="T9" fmla="*/ 0 w 972"/>
                <a:gd name="T10" fmla="*/ 0 h 1266"/>
                <a:gd name="T11" fmla="*/ 972 w 972"/>
                <a:gd name="T12" fmla="*/ 1266 h 1266"/>
              </a:gdLst>
              <a:ahLst/>
              <a:cxnLst>
                <a:cxn ang="T6">
                  <a:pos x="T0" y="T1"/>
                </a:cxn>
                <a:cxn ang="T7">
                  <a:pos x="T2" y="T3"/>
                </a:cxn>
                <a:cxn ang="T8">
                  <a:pos x="T4" y="T5"/>
                </a:cxn>
              </a:cxnLst>
              <a:rect l="T9" t="T10" r="T11" b="T12"/>
              <a:pathLst>
                <a:path w="972" h="1266">
                  <a:moveTo>
                    <a:pt x="0" y="3"/>
                  </a:moveTo>
                  <a:lnTo>
                    <a:pt x="969" y="0"/>
                  </a:lnTo>
                  <a:lnTo>
                    <a:pt x="972" y="1266"/>
                  </a:lnTo>
                </a:path>
              </a:pathLst>
            </a:custGeom>
            <a:noFill/>
            <a:ln w="38100" cap="flat" cmpd="sng">
              <a:solidFill>
                <a:srgbClr val="000000"/>
              </a:solidFill>
              <a:prstDash val="solid"/>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406" name="Content Placeholder 2"/>
          <p:cNvSpPr txBox="1"/>
          <p:nvPr/>
        </p:nvSpPr>
        <p:spPr>
          <a:xfrm>
            <a:off x="818322" y="3691974"/>
            <a:ext cx="11035748" cy="65473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87655"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three major types of switching fabrics:</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12" name="Content Placeholder 2"/>
          <p:cNvSpPr>
            <a:spLocks noGrp="1"/>
          </p:cNvSpPr>
          <p:nvPr>
            <p:ph idx="1"/>
          </p:nvPr>
        </p:nvSpPr>
        <p:spPr>
          <a:xfrm>
            <a:off x="811696" y="1379472"/>
            <a:ext cx="11035748" cy="634860"/>
          </a:xfrm>
        </p:spPr>
        <p:txBody>
          <a:bodyPr>
            <a:normAutofit/>
          </a:bodyPr>
          <a:lstStyle/>
          <a:p>
            <a:pPr indent="-287655">
              <a:buFont typeface="Wingdings" panose="05000000000000000000" pitchFamily="2" charset="2"/>
              <a:buChar char="§"/>
              <a:defRPr/>
            </a:pPr>
            <a:r>
              <a:rPr lang="en-US" sz="3200" dirty="0"/>
              <a:t>transfer packet from input link to appropriate output link</a:t>
            </a:r>
            <a:endParaRPr lang="en-US" sz="3200" dirty="0"/>
          </a:p>
          <a:p>
            <a:pPr indent="-287655">
              <a:buFont typeface="Wingdings" panose="05000000000000000000" pitchFamily="2" charset="2"/>
              <a:buChar char="§"/>
              <a:defRPr/>
            </a:pPr>
            <a:endParaRPr lang="en-US" dirty="0"/>
          </a:p>
        </p:txBody>
      </p:sp>
      <p:sp>
        <p:nvSpPr>
          <p:cNvPr id="413" name="Content Placeholder 2"/>
          <p:cNvSpPr txBox="1"/>
          <p:nvPr/>
        </p:nvSpPr>
        <p:spPr>
          <a:xfrm>
            <a:off x="805070" y="1889680"/>
            <a:ext cx="11035748" cy="231788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87655"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sz="3200" b="0" i="0" u="none" strike="noStrike" kern="1200" cap="none" spc="0" normalizeH="0" baseline="0" noProof="0" dirty="0">
                <a:ln>
                  <a:noFill/>
                </a:ln>
                <a:solidFill>
                  <a:srgbClr val="0000A3"/>
                </a:solidFill>
                <a:effectLst/>
                <a:uLnTx/>
                <a:uFillTx/>
                <a:latin typeface="Calibri" panose="020F0502020204030204"/>
                <a:ea typeface="+mn-ea"/>
                <a:cs typeface="+mn-cs"/>
              </a:rPr>
              <a:t>switching rate: </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rate at which packets can be transfer from inputs to outputs</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a:buChar char="•"/>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often measured as multiple of input/output line rate</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a:buChar char="•"/>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 inputs: switching rate N times line rate desirable</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1"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11695" y="1472236"/>
            <a:ext cx="11287539" cy="2768460"/>
          </a:xfrm>
        </p:spPr>
        <p:txBody>
          <a:bodyPr>
            <a:normAutofit/>
          </a:bodyPr>
          <a:lstStyle/>
          <a:p>
            <a:pPr marL="234950" indent="-234950">
              <a:buNone/>
            </a:pPr>
            <a:r>
              <a:rPr lang="en-US" altLang="en-US" sz="3200" dirty="0">
                <a:solidFill>
                  <a:srgbClr val="C00000"/>
                </a:solidFill>
                <a:ea typeface="MS PGothic" panose="020B0600070205080204" pitchFamily="34" charset="-128"/>
                <a:cs typeface="MS PGothic" panose="020B0600070205080204" pitchFamily="34" charset="-128"/>
              </a:rPr>
              <a:t>first generation routers:</a:t>
            </a:r>
            <a:endParaRPr lang="en-US" altLang="en-US" sz="3200" dirty="0">
              <a:solidFill>
                <a:srgbClr val="C00000"/>
              </a:solidFill>
              <a:ea typeface="MS PGothic" panose="020B0600070205080204" pitchFamily="34" charset="-128"/>
              <a:cs typeface="MS PGothic" panose="020B0600070205080204" pitchFamily="34" charset="-128"/>
            </a:endParaRPr>
          </a:p>
          <a:p>
            <a:pPr marL="405130" indent="-287655"/>
            <a:r>
              <a:rPr lang="en-US" altLang="en-US" dirty="0">
                <a:ea typeface="MS PGothic" panose="020B0600070205080204" pitchFamily="34" charset="-128"/>
                <a:cs typeface="MS PGothic" panose="020B0600070205080204" pitchFamily="34" charset="-128"/>
              </a:rPr>
              <a:t>traditional computers with switching under direct control of CPU</a:t>
            </a:r>
            <a:endParaRPr lang="en-US" altLang="en-US" dirty="0">
              <a:ea typeface="MS PGothic" panose="020B0600070205080204" pitchFamily="34" charset="-128"/>
              <a:cs typeface="MS PGothic" panose="020B0600070205080204" pitchFamily="34" charset="-128"/>
            </a:endParaRPr>
          </a:p>
          <a:p>
            <a:pPr marL="405130" indent="-287655"/>
            <a:r>
              <a:rPr lang="en-US" altLang="en-US" dirty="0">
                <a:ea typeface="MS PGothic" panose="020B0600070205080204" pitchFamily="34" charset="-128"/>
                <a:cs typeface="MS PGothic" panose="020B0600070205080204" pitchFamily="34" charset="-128"/>
              </a:rPr>
              <a:t>packet copied to system’</a:t>
            </a:r>
            <a:r>
              <a:rPr lang="en-US" altLang="ja-JP" dirty="0">
                <a:ea typeface="MS PGothic" panose="020B0600070205080204" pitchFamily="34" charset="-128"/>
                <a:cs typeface="MS PGothic" panose="020B0600070205080204" pitchFamily="34" charset="-128"/>
              </a:rPr>
              <a:t>s memory</a:t>
            </a:r>
            <a:endParaRPr lang="en-US" altLang="ja-JP" dirty="0">
              <a:ea typeface="MS PGothic" panose="020B0600070205080204" pitchFamily="34" charset="-128"/>
              <a:cs typeface="MS PGothic" panose="020B0600070205080204" pitchFamily="34" charset="-128"/>
            </a:endParaRPr>
          </a:p>
          <a:p>
            <a:pPr marL="405130" indent="-287655"/>
            <a:r>
              <a:rPr lang="en-US" altLang="en-US" dirty="0">
                <a:ea typeface="MS PGothic" panose="020B0600070205080204" pitchFamily="34" charset="-128"/>
                <a:cs typeface="MS PGothic" panose="020B0600070205080204" pitchFamily="34" charset="-128"/>
              </a:rPr>
              <a:t>speed limited by memory bandwidth (2 bus crossings per datagram)</a:t>
            </a:r>
            <a:endParaRPr lang="en-US" altLang="en-US" sz="2000" dirty="0">
              <a:ea typeface="MS PGothic" panose="020B0600070205080204" pitchFamily="34" charset="-128"/>
              <a:cs typeface="MS PGothic" panose="020B0600070205080204" pitchFamily="34" charset="-128"/>
            </a:endParaRPr>
          </a:p>
        </p:txBody>
      </p:sp>
      <p:sp>
        <p:nvSpPr>
          <p:cNvPr id="2" name="Title 1"/>
          <p:cNvSpPr>
            <a:spLocks noGrp="1"/>
          </p:cNvSpPr>
          <p:nvPr>
            <p:ph type="title"/>
          </p:nvPr>
        </p:nvSpPr>
        <p:spPr/>
        <p:txBody>
          <a:bodyPr>
            <a:normAutofit/>
          </a:bodyPr>
          <a:lstStyle/>
          <a:p>
            <a:r>
              <a:rPr lang="en-US" altLang="en-US" sz="4800" dirty="0">
                <a:ea typeface="MS PGothic" panose="020B0600070205080204" pitchFamily="34" charset="-128"/>
              </a:rPr>
              <a:t>Switching via memory</a:t>
            </a:r>
            <a:endParaRPr lang="en-US" sz="4800" dirty="0"/>
          </a:p>
        </p:txBody>
      </p:sp>
      <p:grpSp>
        <p:nvGrpSpPr>
          <p:cNvPr id="172" name="Group 42"/>
          <p:cNvGrpSpPr/>
          <p:nvPr/>
        </p:nvGrpSpPr>
        <p:grpSpPr bwMode="auto">
          <a:xfrm>
            <a:off x="2991749" y="4058753"/>
            <a:ext cx="6611937" cy="1787525"/>
            <a:chOff x="983" y="2540"/>
            <a:chExt cx="4165" cy="1126"/>
          </a:xfrm>
        </p:grpSpPr>
        <p:sp>
          <p:nvSpPr>
            <p:cNvPr id="173" name="Rectangle 30"/>
            <p:cNvSpPr>
              <a:spLocks noChangeArrowheads="1"/>
            </p:cNvSpPr>
            <p:nvPr/>
          </p:nvSpPr>
          <p:spPr bwMode="auto">
            <a:xfrm>
              <a:off x="983" y="2542"/>
              <a:ext cx="766" cy="702"/>
            </a:xfrm>
            <a:prstGeom prst="rect">
              <a:avLst/>
            </a:prstGeom>
            <a:solidFill>
              <a:srgbClr val="FFFFFF"/>
            </a:solidFill>
            <a:ln w="28575">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74" name="Text Box 31"/>
            <p:cNvSpPr txBox="1">
              <a:spLocks noChangeArrowheads="1"/>
            </p:cNvSpPr>
            <p:nvPr/>
          </p:nvSpPr>
          <p:spPr bwMode="auto">
            <a:xfrm>
              <a:off x="991" y="2557"/>
              <a:ext cx="708" cy="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input</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port</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(e.g.,</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Ethernet)</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75" name="Text Box 32"/>
            <p:cNvSpPr txBox="1">
              <a:spLocks noChangeArrowheads="1"/>
            </p:cNvSpPr>
            <p:nvPr/>
          </p:nvSpPr>
          <p:spPr bwMode="auto">
            <a:xfrm>
              <a:off x="2324" y="2773"/>
              <a:ext cx="636" cy="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memory</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76" name="Rectangle 34"/>
            <p:cNvSpPr>
              <a:spLocks noChangeArrowheads="1"/>
            </p:cNvSpPr>
            <p:nvPr/>
          </p:nvSpPr>
          <p:spPr bwMode="auto">
            <a:xfrm>
              <a:off x="2072" y="2542"/>
              <a:ext cx="1173" cy="688"/>
            </a:xfrm>
            <a:prstGeom prst="rect">
              <a:avLst/>
            </a:prstGeom>
            <a:noFill/>
            <a:ln w="28575">
              <a:solidFill>
                <a:srgbClr val="FF0000"/>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77" name="Rectangle 35"/>
            <p:cNvSpPr>
              <a:spLocks noChangeArrowheads="1"/>
            </p:cNvSpPr>
            <p:nvPr/>
          </p:nvSpPr>
          <p:spPr bwMode="auto">
            <a:xfrm>
              <a:off x="3557" y="2540"/>
              <a:ext cx="766" cy="702"/>
            </a:xfrm>
            <a:prstGeom prst="rect">
              <a:avLst/>
            </a:prstGeom>
            <a:solidFill>
              <a:srgbClr val="FFFFFF"/>
            </a:solidFill>
            <a:ln w="28575">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78" name="Text Box 36"/>
            <p:cNvSpPr txBox="1">
              <a:spLocks noChangeArrowheads="1"/>
            </p:cNvSpPr>
            <p:nvPr/>
          </p:nvSpPr>
          <p:spPr bwMode="auto">
            <a:xfrm>
              <a:off x="3565" y="2555"/>
              <a:ext cx="708" cy="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output</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port</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(e.g.,</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Ethernet)</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79" name="Line 37"/>
            <p:cNvSpPr>
              <a:spLocks noChangeShapeType="1"/>
            </p:cNvSpPr>
            <p:nvPr/>
          </p:nvSpPr>
          <p:spPr bwMode="auto">
            <a:xfrm>
              <a:off x="983" y="3561"/>
              <a:ext cx="3337" cy="0"/>
            </a:xfrm>
            <a:prstGeom prst="line">
              <a:avLst/>
            </a:prstGeom>
            <a:noFill/>
            <a:ln w="2857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80" name="Line 38"/>
            <p:cNvSpPr>
              <a:spLocks noChangeShapeType="1"/>
            </p:cNvSpPr>
            <p:nvPr/>
          </p:nvSpPr>
          <p:spPr bwMode="auto">
            <a:xfrm>
              <a:off x="1370" y="3252"/>
              <a:ext cx="0" cy="316"/>
            </a:xfrm>
            <a:prstGeom prst="line">
              <a:avLst/>
            </a:prstGeom>
            <a:noFill/>
            <a:ln w="28575">
              <a:solidFill>
                <a:srgbClr val="3333CC"/>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81" name="Line 39"/>
            <p:cNvSpPr>
              <a:spLocks noChangeShapeType="1"/>
            </p:cNvSpPr>
            <p:nvPr/>
          </p:nvSpPr>
          <p:spPr bwMode="auto">
            <a:xfrm>
              <a:off x="3939" y="3242"/>
              <a:ext cx="0" cy="316"/>
            </a:xfrm>
            <a:prstGeom prst="line">
              <a:avLst/>
            </a:prstGeom>
            <a:noFill/>
            <a:ln w="28575">
              <a:solidFill>
                <a:srgbClr val="3333CC"/>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82" name="Line 40"/>
            <p:cNvSpPr>
              <a:spLocks noChangeShapeType="1"/>
            </p:cNvSpPr>
            <p:nvPr/>
          </p:nvSpPr>
          <p:spPr bwMode="auto">
            <a:xfrm>
              <a:off x="2665" y="3240"/>
              <a:ext cx="0" cy="316"/>
            </a:xfrm>
            <a:prstGeom prst="line">
              <a:avLst/>
            </a:prstGeom>
            <a:noFill/>
            <a:ln w="28575">
              <a:solidFill>
                <a:srgbClr val="FF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83" name="Text Box 41"/>
            <p:cNvSpPr txBox="1">
              <a:spLocks noChangeArrowheads="1"/>
            </p:cNvSpPr>
            <p:nvPr/>
          </p:nvSpPr>
          <p:spPr bwMode="auto">
            <a:xfrm>
              <a:off x="4304" y="3435"/>
              <a:ext cx="84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system bus</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pic>
        <p:nvPicPr>
          <p:cNvPr id="184" name="Picture 4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556774" y="4252428"/>
            <a:ext cx="5334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5" name="Picture 4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195574" y="4215916"/>
            <a:ext cx="533400" cy="684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6" name="Rectangle 45"/>
          <p:cNvSpPr>
            <a:spLocks noChangeArrowheads="1"/>
          </p:cNvSpPr>
          <p:nvPr/>
        </p:nvSpPr>
        <p:spPr bwMode="auto">
          <a:xfrm>
            <a:off x="1809061" y="4487378"/>
            <a:ext cx="434975" cy="222250"/>
          </a:xfrm>
          <a:prstGeom prst="rect">
            <a:avLst/>
          </a:prstGeom>
          <a:solidFill>
            <a:srgbClr val="00CC99"/>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87" name="Rectangle 46"/>
          <p:cNvSpPr>
            <a:spLocks noChangeArrowheads="1"/>
          </p:cNvSpPr>
          <p:nvPr/>
        </p:nvSpPr>
        <p:spPr bwMode="auto">
          <a:xfrm>
            <a:off x="1821761" y="4496903"/>
            <a:ext cx="446088" cy="212725"/>
          </a:xfrm>
          <a:prstGeom prst="rect">
            <a:avLst/>
          </a:prstGeom>
          <a:solidFill>
            <a:srgbClr val="00CC99"/>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0"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00221 -0.00162 L 0.11159 -0.00162 L 0.11497 0.13334 L 0.26849 0.13334 L 0.26849 0.03912 " pathEditMode="relative" rAng="0" ptsTypes="AAAAA">
                                      <p:cBhvr>
                                        <p:cTn id="6" dur="2000" fill="hold"/>
                                        <p:tgtEl>
                                          <p:spTgt spid="186"/>
                                        </p:tgtEl>
                                        <p:attrNameLst>
                                          <p:attrName>ppt_x</p:attrName>
                                          <p:attrName>ppt_y</p:attrName>
                                        </p:attrNameLst>
                                      </p:cBhvr>
                                      <p:rCtr x="13529" y="6736"/>
                                    </p:animMotion>
                                  </p:childTnLst>
                                </p:cTn>
                              </p:par>
                            </p:childTnLst>
                          </p:cTn>
                        </p:par>
                        <p:par>
                          <p:cTn id="7" fill="hold">
                            <p:stCondLst>
                              <p:cond delay="2000"/>
                            </p:stCondLst>
                            <p:childTnLst>
                              <p:par>
                                <p:cTn id="8" presetID="9" presetClass="entr" presetSubtype="0" fill="hold" grpId="0" nodeType="afterEffect">
                                  <p:stCondLst>
                                    <p:cond delay="0"/>
                                  </p:stCondLst>
                                  <p:childTnLst>
                                    <p:set>
                                      <p:cBhvr>
                                        <p:cTn id="9" dur="1" fill="hold">
                                          <p:stCondLst>
                                            <p:cond delay="0"/>
                                          </p:stCondLst>
                                        </p:cTn>
                                        <p:tgtEl>
                                          <p:spTgt spid="187"/>
                                        </p:tgtEl>
                                        <p:attrNameLst>
                                          <p:attrName>style.visibility</p:attrName>
                                        </p:attrNameLst>
                                      </p:cBhvr>
                                      <p:to>
                                        <p:strVal val="visible"/>
                                      </p:to>
                                    </p:set>
                                    <p:animEffect transition="in" filter="dissolve">
                                      <p:cBhvr>
                                        <p:cTn id="10" dur="500"/>
                                        <p:tgtEl>
                                          <p:spTgt spid="187"/>
                                        </p:tgtEl>
                                      </p:cBhvr>
                                    </p:animEffect>
                                  </p:childTnLst>
                                </p:cTn>
                              </p:par>
                            </p:childTnLst>
                          </p:cTn>
                        </p:par>
                        <p:par>
                          <p:cTn id="11" fill="hold">
                            <p:stCondLst>
                              <p:cond delay="2500"/>
                            </p:stCondLst>
                            <p:childTnLst>
                              <p:par>
                                <p:cTn id="12" presetID="0" presetClass="path" presetSubtype="0" accel="50000" decel="50000" fill="hold" grpId="1" nodeType="afterEffect">
                                  <p:stCondLst>
                                    <p:cond delay="0"/>
                                  </p:stCondLst>
                                  <p:childTnLst>
                                    <p:animMotion origin="layout" path="M 1.66667E-6 3.7037E-6 L 0.1487 3.7037E-6 L 0.15195 0.13819 L 0.31055 0.13588 L 0.30924 0.03842 " pathEditMode="relative" rAng="0" ptsTypes="AAAAA">
                                      <p:cBhvr>
                                        <p:cTn id="13" dur="2000" fill="hold"/>
                                        <p:tgtEl>
                                          <p:spTgt spid="187"/>
                                        </p:tgtEl>
                                        <p:attrNameLst>
                                          <p:attrName>ppt_x</p:attrName>
                                          <p:attrName>ppt_y</p:attrName>
                                        </p:attrNameLst>
                                      </p:cBhvr>
                                      <p:rCtr x="15521" y="6898"/>
                                    </p:animMotion>
                                  </p:childTnLst>
                                </p:cTn>
                              </p:par>
                            </p:childTnLst>
                          </p:cTn>
                        </p:par>
                      </p:childTnLst>
                    </p:cTn>
                  </p:par>
                  <p:par>
                    <p:cTn id="14" fill="hold">
                      <p:stCondLst>
                        <p:cond delay="indefinite"/>
                      </p:stCondLst>
                      <p:childTnLst>
                        <p:par>
                          <p:cTn id="15" fill="hold">
                            <p:stCondLst>
                              <p:cond delay="0"/>
                            </p:stCondLst>
                            <p:childTnLst>
                              <p:par>
                                <p:cTn id="16" presetID="0" presetClass="path" presetSubtype="0" accel="50000" decel="50000" fill="hold" grpId="1" nodeType="clickEffect">
                                  <p:stCondLst>
                                    <p:cond delay="0"/>
                                  </p:stCondLst>
                                  <p:childTnLst>
                                    <p:animMotion origin="layout" path="M 0.26849 0.03912 L 0.28151 0.03912 L 0.28151 0.12685 L 0.44622 0.12199 L 0.44713 -0.00324 L 0.58046 -0.00324 " pathEditMode="relative" rAng="0" ptsTypes="AAAAAA">
                                      <p:cBhvr>
                                        <p:cTn id="17" dur="2000" fill="hold"/>
                                        <p:tgtEl>
                                          <p:spTgt spid="186"/>
                                        </p:tgtEl>
                                        <p:attrNameLst>
                                          <p:attrName>ppt_x</p:attrName>
                                          <p:attrName>ppt_y</p:attrName>
                                        </p:attrNameLst>
                                      </p:cBhvr>
                                      <p:rCtr x="15599" y="2269"/>
                                    </p:animMotion>
                                  </p:childTnLst>
                                </p:cTn>
                              </p:par>
                            </p:childTnLst>
                          </p:cTn>
                        </p:par>
                        <p:par>
                          <p:cTn id="18" fill="hold">
                            <p:stCondLst>
                              <p:cond delay="2000"/>
                            </p:stCondLst>
                            <p:childTnLst>
                              <p:par>
                                <p:cTn id="19" presetID="9" presetClass="exit" presetSubtype="0" fill="hold" grpId="2" nodeType="afterEffect">
                                  <p:stCondLst>
                                    <p:cond delay="0"/>
                                  </p:stCondLst>
                                  <p:childTnLst>
                                    <p:animEffect transition="out" filter="dissolve">
                                      <p:cBhvr>
                                        <p:cTn id="20" dur="500"/>
                                        <p:tgtEl>
                                          <p:spTgt spid="186"/>
                                        </p:tgtEl>
                                      </p:cBhvr>
                                    </p:animEffect>
                                    <p:set>
                                      <p:cBhvr>
                                        <p:cTn id="21" dur="1" fill="hold">
                                          <p:stCondLst>
                                            <p:cond delay="499"/>
                                          </p:stCondLst>
                                        </p:cTn>
                                        <p:tgtEl>
                                          <p:spTgt spid="18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6" grpId="0" animBg="1"/>
      <p:bldP spid="186" grpId="1" animBg="1"/>
      <p:bldP spid="186" grpId="2" animBg="1"/>
      <p:bldP spid="187" grpId="0" animBg="1"/>
      <p:bldP spid="187" grpId="1"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71940" y="1405975"/>
            <a:ext cx="10574934" cy="2768460"/>
          </a:xfrm>
        </p:spPr>
        <p:txBody>
          <a:bodyPr>
            <a:normAutofit/>
          </a:bodyPr>
          <a:lstStyle/>
          <a:p>
            <a:pPr>
              <a:buFont typeface="Wingdings" panose="05000000000000000000" pitchFamily="2" charset="2"/>
              <a:buChar char="§"/>
              <a:defRPr/>
            </a:pPr>
            <a:r>
              <a:rPr lang="en-US" sz="3200" dirty="0"/>
              <a:t>datagram from input port memory to output port memory via a shared bus</a:t>
            </a:r>
            <a:endParaRPr lang="en-US" sz="3200" dirty="0"/>
          </a:p>
          <a:p>
            <a:pPr>
              <a:buFont typeface="Wingdings" panose="05000000000000000000" pitchFamily="2" charset="2"/>
              <a:buChar char="§"/>
              <a:defRPr/>
            </a:pPr>
            <a:r>
              <a:rPr lang="en-US" sz="3200" i="1" dirty="0">
                <a:solidFill>
                  <a:srgbClr val="CC0000"/>
                </a:solidFill>
              </a:rPr>
              <a:t>bus contention:</a:t>
            </a:r>
            <a:r>
              <a:rPr lang="en-US" sz="3200" dirty="0"/>
              <a:t>  switching speed limited by bus bandwidth</a:t>
            </a:r>
            <a:endParaRPr lang="en-US" sz="3200" dirty="0"/>
          </a:p>
          <a:p>
            <a:pPr>
              <a:buFont typeface="Wingdings" panose="05000000000000000000" pitchFamily="2" charset="2"/>
              <a:buChar char="§"/>
              <a:defRPr/>
            </a:pPr>
            <a:r>
              <a:rPr lang="en-US" sz="3200" dirty="0"/>
              <a:t>32 Gbps bus, Cisco 5600: sufficient speed for access routers</a:t>
            </a:r>
            <a:endParaRPr lang="en-US" sz="3200" dirty="0"/>
          </a:p>
        </p:txBody>
      </p:sp>
      <p:sp>
        <p:nvSpPr>
          <p:cNvPr id="2" name="Title 1"/>
          <p:cNvSpPr>
            <a:spLocks noGrp="1"/>
          </p:cNvSpPr>
          <p:nvPr>
            <p:ph type="title"/>
          </p:nvPr>
        </p:nvSpPr>
        <p:spPr/>
        <p:txBody>
          <a:bodyPr>
            <a:normAutofit/>
          </a:bodyPr>
          <a:lstStyle/>
          <a:p>
            <a:r>
              <a:rPr lang="en-US" altLang="en-US" sz="4800" dirty="0">
                <a:ea typeface="MS PGothic" panose="020B0600070205080204" pitchFamily="34" charset="-128"/>
              </a:rPr>
              <a:t>Switching via a bus</a:t>
            </a:r>
            <a:endParaRPr lang="en-US" sz="4800" dirty="0"/>
          </a:p>
        </p:txBody>
      </p:sp>
      <p:grpSp>
        <p:nvGrpSpPr>
          <p:cNvPr id="4" name="Group 3"/>
          <p:cNvGrpSpPr/>
          <p:nvPr/>
        </p:nvGrpSpPr>
        <p:grpSpPr>
          <a:xfrm>
            <a:off x="4078698" y="4298863"/>
            <a:ext cx="5296665" cy="1766337"/>
            <a:chOff x="4336991" y="4484392"/>
            <a:chExt cx="2903568" cy="1047064"/>
          </a:xfrm>
        </p:grpSpPr>
        <p:grpSp>
          <p:nvGrpSpPr>
            <p:cNvPr id="21" name="Group 80"/>
            <p:cNvGrpSpPr/>
            <p:nvPr/>
          </p:nvGrpSpPr>
          <p:grpSpPr bwMode="auto">
            <a:xfrm>
              <a:off x="4769281" y="4484392"/>
              <a:ext cx="1093120" cy="215900"/>
              <a:chOff x="876" y="2800"/>
              <a:chExt cx="788" cy="175"/>
            </a:xfrm>
          </p:grpSpPr>
          <p:sp>
            <p:nvSpPr>
              <p:cNvPr id="22" name="Rectangle 81"/>
              <p:cNvSpPr>
                <a:spLocks noChangeArrowheads="1"/>
              </p:cNvSpPr>
              <p:nvPr/>
            </p:nvSpPr>
            <p:spPr bwMode="auto">
              <a:xfrm>
                <a:off x="925" y="2800"/>
                <a:ext cx="485" cy="175"/>
              </a:xfrm>
              <a:prstGeom prst="rect">
                <a:avLst/>
              </a:prstGeom>
              <a:solidFill>
                <a:srgbClr val="FFFFFF"/>
              </a:solidFill>
              <a:ln w="2540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3" name="Rectangle 82"/>
              <p:cNvSpPr>
                <a:spLocks noChangeArrowheads="1"/>
              </p:cNvSpPr>
              <p:nvPr/>
            </p:nvSpPr>
            <p:spPr bwMode="auto">
              <a:xfrm>
                <a:off x="945" y="2849"/>
                <a:ext cx="151" cy="78"/>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4" name="Rectangle 83"/>
              <p:cNvSpPr>
                <a:spLocks noChangeArrowheads="1"/>
              </p:cNvSpPr>
              <p:nvPr/>
            </p:nvSpPr>
            <p:spPr bwMode="auto">
              <a:xfrm>
                <a:off x="1117" y="2818"/>
                <a:ext cx="124" cy="13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5" name="Rectangle 84"/>
              <p:cNvSpPr>
                <a:spLocks noChangeArrowheads="1"/>
              </p:cNvSpPr>
              <p:nvPr/>
            </p:nvSpPr>
            <p:spPr bwMode="auto">
              <a:xfrm>
                <a:off x="1263" y="2815"/>
                <a:ext cx="125" cy="13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6" name="Line 85"/>
              <p:cNvSpPr>
                <a:spLocks noChangeShapeType="1"/>
              </p:cNvSpPr>
              <p:nvPr/>
            </p:nvSpPr>
            <p:spPr bwMode="auto">
              <a:xfrm flipV="1">
                <a:off x="876" y="2887"/>
                <a:ext cx="788"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27" name="Group 86"/>
            <p:cNvGrpSpPr/>
            <p:nvPr/>
          </p:nvGrpSpPr>
          <p:grpSpPr bwMode="auto">
            <a:xfrm>
              <a:off x="4767694" y="4879680"/>
              <a:ext cx="1094506" cy="215900"/>
              <a:chOff x="876" y="2800"/>
              <a:chExt cx="789" cy="175"/>
            </a:xfrm>
          </p:grpSpPr>
          <p:sp>
            <p:nvSpPr>
              <p:cNvPr id="28" name="Rectangle 87"/>
              <p:cNvSpPr>
                <a:spLocks noChangeArrowheads="1"/>
              </p:cNvSpPr>
              <p:nvPr/>
            </p:nvSpPr>
            <p:spPr bwMode="auto">
              <a:xfrm>
                <a:off x="925" y="2800"/>
                <a:ext cx="485" cy="175"/>
              </a:xfrm>
              <a:prstGeom prst="rect">
                <a:avLst/>
              </a:prstGeom>
              <a:solidFill>
                <a:srgbClr val="FFFFFF"/>
              </a:solidFill>
              <a:ln w="2540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9" name="Rectangle 88"/>
              <p:cNvSpPr>
                <a:spLocks noChangeArrowheads="1"/>
              </p:cNvSpPr>
              <p:nvPr/>
            </p:nvSpPr>
            <p:spPr bwMode="auto">
              <a:xfrm>
                <a:off x="945" y="2849"/>
                <a:ext cx="151" cy="78"/>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0" name="Rectangle 89"/>
              <p:cNvSpPr>
                <a:spLocks noChangeArrowheads="1"/>
              </p:cNvSpPr>
              <p:nvPr/>
            </p:nvSpPr>
            <p:spPr bwMode="auto">
              <a:xfrm>
                <a:off x="1117" y="2818"/>
                <a:ext cx="124" cy="13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1" name="Rectangle 90"/>
              <p:cNvSpPr>
                <a:spLocks noChangeArrowheads="1"/>
              </p:cNvSpPr>
              <p:nvPr/>
            </p:nvSpPr>
            <p:spPr bwMode="auto">
              <a:xfrm>
                <a:off x="1263" y="2815"/>
                <a:ext cx="125" cy="13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2" name="Line 91"/>
              <p:cNvSpPr>
                <a:spLocks noChangeShapeType="1"/>
              </p:cNvSpPr>
              <p:nvPr/>
            </p:nvSpPr>
            <p:spPr bwMode="auto">
              <a:xfrm flipV="1">
                <a:off x="876" y="2887"/>
                <a:ext cx="789"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33" name="Group 92"/>
            <p:cNvGrpSpPr/>
            <p:nvPr/>
          </p:nvGrpSpPr>
          <p:grpSpPr bwMode="auto">
            <a:xfrm>
              <a:off x="4762932" y="5306717"/>
              <a:ext cx="1079248" cy="215900"/>
              <a:chOff x="876" y="2800"/>
              <a:chExt cx="778" cy="175"/>
            </a:xfrm>
          </p:grpSpPr>
          <p:sp>
            <p:nvSpPr>
              <p:cNvPr id="34" name="Rectangle 93"/>
              <p:cNvSpPr>
                <a:spLocks noChangeArrowheads="1"/>
              </p:cNvSpPr>
              <p:nvPr/>
            </p:nvSpPr>
            <p:spPr bwMode="auto">
              <a:xfrm>
                <a:off x="925" y="2800"/>
                <a:ext cx="485" cy="175"/>
              </a:xfrm>
              <a:prstGeom prst="rect">
                <a:avLst/>
              </a:prstGeom>
              <a:solidFill>
                <a:srgbClr val="FFFFFF"/>
              </a:solidFill>
              <a:ln w="2540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5" name="Rectangle 94"/>
              <p:cNvSpPr>
                <a:spLocks noChangeArrowheads="1"/>
              </p:cNvSpPr>
              <p:nvPr/>
            </p:nvSpPr>
            <p:spPr bwMode="auto">
              <a:xfrm>
                <a:off x="945" y="2849"/>
                <a:ext cx="151" cy="78"/>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6" name="Rectangle 95"/>
              <p:cNvSpPr>
                <a:spLocks noChangeArrowheads="1"/>
              </p:cNvSpPr>
              <p:nvPr/>
            </p:nvSpPr>
            <p:spPr bwMode="auto">
              <a:xfrm>
                <a:off x="1117" y="2818"/>
                <a:ext cx="124" cy="13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7" name="Rectangle 96"/>
              <p:cNvSpPr>
                <a:spLocks noChangeArrowheads="1"/>
              </p:cNvSpPr>
              <p:nvPr/>
            </p:nvSpPr>
            <p:spPr bwMode="auto">
              <a:xfrm>
                <a:off x="1263" y="2815"/>
                <a:ext cx="125" cy="13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8" name="Line 97"/>
              <p:cNvSpPr>
                <a:spLocks noChangeShapeType="1"/>
              </p:cNvSpPr>
              <p:nvPr/>
            </p:nvSpPr>
            <p:spPr bwMode="auto">
              <a:xfrm flipV="1">
                <a:off x="876" y="2887"/>
                <a:ext cx="778"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39" name="Line 98"/>
            <p:cNvSpPr>
              <a:spLocks noChangeShapeType="1"/>
            </p:cNvSpPr>
            <p:nvPr/>
          </p:nvSpPr>
          <p:spPr bwMode="auto">
            <a:xfrm>
              <a:off x="5888461" y="4492509"/>
              <a:ext cx="0" cy="1003300"/>
            </a:xfrm>
            <a:prstGeom prst="line">
              <a:avLst/>
            </a:prstGeom>
            <a:noFill/>
            <a:ln w="76200">
              <a:solidFill>
                <a:srgbClr val="FF0000"/>
              </a:solidFill>
              <a:rou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0" name="Group 99"/>
            <p:cNvGrpSpPr/>
            <p:nvPr/>
          </p:nvGrpSpPr>
          <p:grpSpPr bwMode="auto">
            <a:xfrm>
              <a:off x="5956300" y="4501349"/>
              <a:ext cx="1030288" cy="215900"/>
              <a:chOff x="367" y="3463"/>
              <a:chExt cx="649" cy="136"/>
            </a:xfrm>
          </p:grpSpPr>
          <p:sp>
            <p:nvSpPr>
              <p:cNvPr id="41" name="Rectangle 100"/>
              <p:cNvSpPr>
                <a:spLocks noChangeArrowheads="1"/>
              </p:cNvSpPr>
              <p:nvPr/>
            </p:nvSpPr>
            <p:spPr bwMode="auto">
              <a:xfrm>
                <a:off x="498" y="3463"/>
                <a:ext cx="424" cy="136"/>
              </a:xfrm>
              <a:prstGeom prst="rect">
                <a:avLst/>
              </a:prstGeom>
              <a:solidFill>
                <a:srgbClr val="FFFFFF"/>
              </a:solidFill>
              <a:ln w="2540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2" name="Rectangle 101"/>
              <p:cNvSpPr>
                <a:spLocks noChangeArrowheads="1"/>
              </p:cNvSpPr>
              <p:nvPr/>
            </p:nvSpPr>
            <p:spPr bwMode="auto">
              <a:xfrm>
                <a:off x="771" y="3500"/>
                <a:ext cx="132" cy="61"/>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3" name="Rectangle 102"/>
              <p:cNvSpPr>
                <a:spLocks noChangeArrowheads="1"/>
              </p:cNvSpPr>
              <p:nvPr/>
            </p:nvSpPr>
            <p:spPr bwMode="auto">
              <a:xfrm>
                <a:off x="644" y="3477"/>
                <a:ext cx="108" cy="10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4" name="Rectangle 103"/>
              <p:cNvSpPr>
                <a:spLocks noChangeArrowheads="1"/>
              </p:cNvSpPr>
              <p:nvPr/>
            </p:nvSpPr>
            <p:spPr bwMode="auto">
              <a:xfrm>
                <a:off x="517" y="3480"/>
                <a:ext cx="108" cy="10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5" name="Line 104"/>
              <p:cNvSpPr>
                <a:spLocks noChangeShapeType="1"/>
              </p:cNvSpPr>
              <p:nvPr/>
            </p:nvSpPr>
            <p:spPr bwMode="auto">
              <a:xfrm flipV="1">
                <a:off x="367" y="3527"/>
                <a:ext cx="649"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46" name="Group 105"/>
            <p:cNvGrpSpPr/>
            <p:nvPr/>
          </p:nvGrpSpPr>
          <p:grpSpPr bwMode="auto">
            <a:xfrm>
              <a:off x="5946775" y="4893462"/>
              <a:ext cx="1044574" cy="215900"/>
              <a:chOff x="358" y="3463"/>
              <a:chExt cx="658" cy="136"/>
            </a:xfrm>
          </p:grpSpPr>
          <p:sp>
            <p:nvSpPr>
              <p:cNvPr id="47" name="Rectangle 106"/>
              <p:cNvSpPr>
                <a:spLocks noChangeArrowheads="1"/>
              </p:cNvSpPr>
              <p:nvPr/>
            </p:nvSpPr>
            <p:spPr bwMode="auto">
              <a:xfrm>
                <a:off x="498" y="3463"/>
                <a:ext cx="424" cy="136"/>
              </a:xfrm>
              <a:prstGeom prst="rect">
                <a:avLst/>
              </a:prstGeom>
              <a:solidFill>
                <a:srgbClr val="FFFFFF"/>
              </a:solidFill>
              <a:ln w="2540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8" name="Rectangle 107"/>
              <p:cNvSpPr>
                <a:spLocks noChangeArrowheads="1"/>
              </p:cNvSpPr>
              <p:nvPr/>
            </p:nvSpPr>
            <p:spPr bwMode="auto">
              <a:xfrm>
                <a:off x="771" y="3500"/>
                <a:ext cx="132" cy="61"/>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9" name="Rectangle 108"/>
              <p:cNvSpPr>
                <a:spLocks noChangeArrowheads="1"/>
              </p:cNvSpPr>
              <p:nvPr/>
            </p:nvSpPr>
            <p:spPr bwMode="auto">
              <a:xfrm>
                <a:off x="644" y="3477"/>
                <a:ext cx="108" cy="10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0" name="Rectangle 109"/>
              <p:cNvSpPr>
                <a:spLocks noChangeArrowheads="1"/>
              </p:cNvSpPr>
              <p:nvPr/>
            </p:nvSpPr>
            <p:spPr bwMode="auto">
              <a:xfrm>
                <a:off x="517" y="3480"/>
                <a:ext cx="108" cy="10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1" name="Line 110"/>
              <p:cNvSpPr>
                <a:spLocks noChangeShapeType="1"/>
              </p:cNvSpPr>
              <p:nvPr/>
            </p:nvSpPr>
            <p:spPr bwMode="auto">
              <a:xfrm flipV="1">
                <a:off x="358" y="3527"/>
                <a:ext cx="658"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52" name="Group 111"/>
            <p:cNvGrpSpPr/>
            <p:nvPr/>
          </p:nvGrpSpPr>
          <p:grpSpPr bwMode="auto">
            <a:xfrm>
              <a:off x="5945368" y="5315556"/>
              <a:ext cx="1046163" cy="215900"/>
              <a:chOff x="357" y="3463"/>
              <a:chExt cx="659" cy="136"/>
            </a:xfrm>
          </p:grpSpPr>
          <p:sp>
            <p:nvSpPr>
              <p:cNvPr id="53" name="Rectangle 112"/>
              <p:cNvSpPr>
                <a:spLocks noChangeArrowheads="1"/>
              </p:cNvSpPr>
              <p:nvPr/>
            </p:nvSpPr>
            <p:spPr bwMode="auto">
              <a:xfrm>
                <a:off x="498" y="3463"/>
                <a:ext cx="424" cy="136"/>
              </a:xfrm>
              <a:prstGeom prst="rect">
                <a:avLst/>
              </a:prstGeom>
              <a:solidFill>
                <a:srgbClr val="FFFFFF"/>
              </a:solidFill>
              <a:ln w="2540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4" name="Rectangle 113"/>
              <p:cNvSpPr>
                <a:spLocks noChangeArrowheads="1"/>
              </p:cNvSpPr>
              <p:nvPr/>
            </p:nvSpPr>
            <p:spPr bwMode="auto">
              <a:xfrm>
                <a:off x="771" y="3500"/>
                <a:ext cx="132" cy="61"/>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5" name="Rectangle 114"/>
              <p:cNvSpPr>
                <a:spLocks noChangeArrowheads="1"/>
              </p:cNvSpPr>
              <p:nvPr/>
            </p:nvSpPr>
            <p:spPr bwMode="auto">
              <a:xfrm>
                <a:off x="644" y="3477"/>
                <a:ext cx="108" cy="10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6" name="Rectangle 115"/>
              <p:cNvSpPr>
                <a:spLocks noChangeArrowheads="1"/>
              </p:cNvSpPr>
              <p:nvPr/>
            </p:nvSpPr>
            <p:spPr bwMode="auto">
              <a:xfrm>
                <a:off x="517" y="3480"/>
                <a:ext cx="108" cy="10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7" name="Line 116"/>
              <p:cNvSpPr>
                <a:spLocks noChangeShapeType="1"/>
              </p:cNvSpPr>
              <p:nvPr/>
            </p:nvSpPr>
            <p:spPr bwMode="auto">
              <a:xfrm flipV="1">
                <a:off x="357" y="3527"/>
                <a:ext cx="659"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59" name="Freeform 172"/>
            <p:cNvSpPr/>
            <p:nvPr/>
          </p:nvSpPr>
          <p:spPr bwMode="auto">
            <a:xfrm>
              <a:off x="4336991" y="4553666"/>
              <a:ext cx="2903568" cy="396590"/>
            </a:xfrm>
            <a:custGeom>
              <a:avLst/>
              <a:gdLst>
                <a:gd name="T0" fmla="*/ 0 w 1264"/>
                <a:gd name="T1" fmla="*/ 2147483647 h 252"/>
                <a:gd name="T2" fmla="*/ 2147483647 w 1264"/>
                <a:gd name="T3" fmla="*/ 0 h 252"/>
                <a:gd name="T4" fmla="*/ 2147483647 w 1264"/>
                <a:gd name="T5" fmla="*/ 2147483647 h 252"/>
                <a:gd name="T6" fmla="*/ 2147483647 w 1264"/>
                <a:gd name="T7" fmla="*/ 2147483647 h 252"/>
                <a:gd name="T8" fmla="*/ 0 60000 65536"/>
                <a:gd name="T9" fmla="*/ 0 60000 65536"/>
                <a:gd name="T10" fmla="*/ 0 60000 65536"/>
                <a:gd name="T11" fmla="*/ 0 60000 65536"/>
                <a:gd name="T12" fmla="*/ 0 w 1264"/>
                <a:gd name="T13" fmla="*/ 0 h 252"/>
                <a:gd name="T14" fmla="*/ 1264 w 1264"/>
                <a:gd name="T15" fmla="*/ 252 h 252"/>
                <a:gd name="connsiteX0" fmla="*/ 0 w 12819"/>
                <a:gd name="connsiteY0" fmla="*/ 155 h 10000"/>
                <a:gd name="connsiteX1" fmla="*/ 7740 w 12819"/>
                <a:gd name="connsiteY1" fmla="*/ 0 h 10000"/>
                <a:gd name="connsiteX2" fmla="*/ 7692 w 12819"/>
                <a:gd name="connsiteY2" fmla="*/ 9762 h 10000"/>
                <a:gd name="connsiteX3" fmla="*/ 12819 w 12819"/>
                <a:gd name="connsiteY3" fmla="*/ 10000 h 10000"/>
                <a:gd name="connsiteX0-1" fmla="*/ 0 w 12819"/>
                <a:gd name="connsiteY0-2" fmla="*/ 155 h 10000"/>
                <a:gd name="connsiteX1-3" fmla="*/ 7740 w 12819"/>
                <a:gd name="connsiteY1-4" fmla="*/ 0 h 10000"/>
                <a:gd name="connsiteX2-5" fmla="*/ 7773 w 12819"/>
                <a:gd name="connsiteY2-6" fmla="*/ 9838 h 10000"/>
                <a:gd name="connsiteX3-7" fmla="*/ 12819 w 12819"/>
                <a:gd name="connsiteY3-8" fmla="*/ 10000 h 10000"/>
                <a:gd name="connsiteX0-9" fmla="*/ 0 w 13839"/>
                <a:gd name="connsiteY0-10" fmla="*/ 155 h 9838"/>
                <a:gd name="connsiteX1-11" fmla="*/ 7740 w 13839"/>
                <a:gd name="connsiteY1-12" fmla="*/ 0 h 9838"/>
                <a:gd name="connsiteX2-13" fmla="*/ 7773 w 13839"/>
                <a:gd name="connsiteY2-14" fmla="*/ 9838 h 9838"/>
                <a:gd name="connsiteX3-15" fmla="*/ 13839 w 13839"/>
                <a:gd name="connsiteY3-16" fmla="*/ 9696 h 9838"/>
                <a:gd name="connsiteX0-17" fmla="*/ 0 w 10000"/>
                <a:gd name="connsiteY0-18" fmla="*/ 158 h 10077"/>
                <a:gd name="connsiteX1-19" fmla="*/ 5593 w 10000"/>
                <a:gd name="connsiteY1-20" fmla="*/ 0 h 10077"/>
                <a:gd name="connsiteX2-21" fmla="*/ 5375 w 10000"/>
                <a:gd name="connsiteY2-22" fmla="*/ 10077 h 10077"/>
                <a:gd name="connsiteX3-23" fmla="*/ 10000 w 10000"/>
                <a:gd name="connsiteY3-24" fmla="*/ 9856 h 10077"/>
                <a:gd name="connsiteX0-25" fmla="*/ 0 w 10000"/>
                <a:gd name="connsiteY0-26" fmla="*/ 3 h 9922"/>
                <a:gd name="connsiteX1-27" fmla="*/ 5351 w 10000"/>
                <a:gd name="connsiteY1-28" fmla="*/ 0 h 9922"/>
                <a:gd name="connsiteX2-29" fmla="*/ 5375 w 10000"/>
                <a:gd name="connsiteY2-30" fmla="*/ 9922 h 9922"/>
                <a:gd name="connsiteX3-31" fmla="*/ 10000 w 10000"/>
                <a:gd name="connsiteY3-32" fmla="*/ 9701 h 9922"/>
                <a:gd name="connsiteX0-33" fmla="*/ 0 w 10000"/>
                <a:gd name="connsiteY0-34" fmla="*/ 3 h 10078"/>
                <a:gd name="connsiteX1-35" fmla="*/ 5351 w 10000"/>
                <a:gd name="connsiteY1-36" fmla="*/ 0 h 10078"/>
                <a:gd name="connsiteX2-37" fmla="*/ 5346 w 10000"/>
                <a:gd name="connsiteY2-38" fmla="*/ 10078 h 10078"/>
                <a:gd name="connsiteX3-39" fmla="*/ 10000 w 10000"/>
                <a:gd name="connsiteY3-40" fmla="*/ 9777 h 10078"/>
                <a:gd name="connsiteX0-41" fmla="*/ 0 w 10000"/>
                <a:gd name="connsiteY0-42" fmla="*/ 3 h 10156"/>
                <a:gd name="connsiteX1-43" fmla="*/ 5351 w 10000"/>
                <a:gd name="connsiteY1-44" fmla="*/ 0 h 10156"/>
                <a:gd name="connsiteX2-45" fmla="*/ 5365 w 10000"/>
                <a:gd name="connsiteY2-46" fmla="*/ 10156 h 10156"/>
                <a:gd name="connsiteX3-47" fmla="*/ 10000 w 10000"/>
                <a:gd name="connsiteY3-48" fmla="*/ 9777 h 10156"/>
              </a:gdLst>
              <a:ahLst/>
              <a:cxnLst>
                <a:cxn ang="0">
                  <a:pos x="connsiteX0-1" y="connsiteY0-2"/>
                </a:cxn>
                <a:cxn ang="0">
                  <a:pos x="connsiteX1-3" y="connsiteY1-4"/>
                </a:cxn>
                <a:cxn ang="0">
                  <a:pos x="connsiteX2-5" y="connsiteY2-6"/>
                </a:cxn>
                <a:cxn ang="0">
                  <a:pos x="connsiteX3-7" y="connsiteY3-8"/>
                </a:cxn>
              </a:cxnLst>
              <a:rect l="l" t="t" r="r" b="b"/>
              <a:pathLst>
                <a:path w="10000" h="10156">
                  <a:moveTo>
                    <a:pt x="0" y="3"/>
                  </a:moveTo>
                  <a:lnTo>
                    <a:pt x="5351" y="0"/>
                  </a:lnTo>
                  <a:cubicBezTo>
                    <a:pt x="5359" y="3359"/>
                    <a:pt x="5357" y="6797"/>
                    <a:pt x="5365" y="10156"/>
                  </a:cubicBezTo>
                  <a:lnTo>
                    <a:pt x="10000" y="9777"/>
                  </a:lnTo>
                </a:path>
              </a:pathLst>
            </a:custGeom>
            <a:noFill/>
            <a:ln w="38100" cap="flat" cmpd="sng">
              <a:solidFill>
                <a:srgbClr val="000000"/>
              </a:solidFill>
              <a:prstDash val="solid"/>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58"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771940" y="1405975"/>
            <a:ext cx="6477000" cy="5100842"/>
          </a:xfrm>
        </p:spPr>
        <p:txBody>
          <a:bodyPr>
            <a:normAutofit/>
          </a:bodyPr>
          <a:lstStyle/>
          <a:p>
            <a:pPr indent="-287655">
              <a:buFont typeface="Wingdings" panose="05000000000000000000" pitchFamily="2" charset="2"/>
              <a:buChar char="§"/>
              <a:defRPr/>
            </a:pPr>
            <a:r>
              <a:rPr lang="en-US" sz="3200" dirty="0"/>
              <a:t>Crossbar, Clos networks, other interconnection nets initially developed to connect processors in multiprocessor</a:t>
            </a:r>
            <a:endParaRPr lang="en-US" sz="3200" dirty="0"/>
          </a:p>
        </p:txBody>
      </p:sp>
      <p:sp>
        <p:nvSpPr>
          <p:cNvPr id="2" name="Title 1"/>
          <p:cNvSpPr>
            <a:spLocks noGrp="1"/>
          </p:cNvSpPr>
          <p:nvPr>
            <p:ph type="title"/>
          </p:nvPr>
        </p:nvSpPr>
        <p:spPr>
          <a:xfrm>
            <a:off x="838200" y="398813"/>
            <a:ext cx="10515600" cy="894622"/>
          </a:xfrm>
        </p:spPr>
        <p:txBody>
          <a:bodyPr>
            <a:normAutofit/>
          </a:bodyPr>
          <a:lstStyle/>
          <a:p>
            <a:r>
              <a:rPr lang="en-US" sz="4800" dirty="0"/>
              <a:t>Switching via interconnection network</a:t>
            </a:r>
            <a:endParaRPr lang="en-US" sz="4800" dirty="0"/>
          </a:p>
        </p:txBody>
      </p:sp>
      <p:grpSp>
        <p:nvGrpSpPr>
          <p:cNvPr id="58" name="Group 57"/>
          <p:cNvGrpSpPr/>
          <p:nvPr/>
        </p:nvGrpSpPr>
        <p:grpSpPr>
          <a:xfrm>
            <a:off x="8083826" y="1590262"/>
            <a:ext cx="2319130" cy="1855304"/>
            <a:chOff x="7417077" y="4485654"/>
            <a:chExt cx="2112963" cy="2066925"/>
          </a:xfrm>
        </p:grpSpPr>
        <p:grpSp>
          <p:nvGrpSpPr>
            <p:cNvPr id="60" name="Group 118"/>
            <p:cNvGrpSpPr/>
            <p:nvPr/>
          </p:nvGrpSpPr>
          <p:grpSpPr bwMode="auto">
            <a:xfrm>
              <a:off x="7469465" y="4485654"/>
              <a:ext cx="890587" cy="215900"/>
              <a:chOff x="876" y="2800"/>
              <a:chExt cx="642" cy="175"/>
            </a:xfrm>
          </p:grpSpPr>
          <p:sp>
            <p:nvSpPr>
              <p:cNvPr id="109" name="Rectangle 119"/>
              <p:cNvSpPr>
                <a:spLocks noChangeArrowheads="1"/>
              </p:cNvSpPr>
              <p:nvPr/>
            </p:nvSpPr>
            <p:spPr bwMode="auto">
              <a:xfrm>
                <a:off x="925" y="2800"/>
                <a:ext cx="485" cy="175"/>
              </a:xfrm>
              <a:prstGeom prst="rect">
                <a:avLst/>
              </a:prstGeom>
              <a:solidFill>
                <a:srgbClr val="FFFFFF"/>
              </a:solidFill>
              <a:ln w="28575">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0" name="Rectangle 120"/>
              <p:cNvSpPr>
                <a:spLocks noChangeArrowheads="1"/>
              </p:cNvSpPr>
              <p:nvPr/>
            </p:nvSpPr>
            <p:spPr bwMode="auto">
              <a:xfrm>
                <a:off x="945" y="2849"/>
                <a:ext cx="151" cy="78"/>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1" name="Rectangle 121"/>
              <p:cNvSpPr>
                <a:spLocks noChangeArrowheads="1"/>
              </p:cNvSpPr>
              <p:nvPr/>
            </p:nvSpPr>
            <p:spPr bwMode="auto">
              <a:xfrm>
                <a:off x="1117" y="2818"/>
                <a:ext cx="124" cy="13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2" name="Rectangle 122"/>
              <p:cNvSpPr>
                <a:spLocks noChangeArrowheads="1"/>
              </p:cNvSpPr>
              <p:nvPr/>
            </p:nvSpPr>
            <p:spPr bwMode="auto">
              <a:xfrm>
                <a:off x="1263" y="2815"/>
                <a:ext cx="125" cy="13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3" name="Line 123"/>
              <p:cNvSpPr>
                <a:spLocks noChangeShapeType="1"/>
              </p:cNvSpPr>
              <p:nvPr/>
            </p:nvSpPr>
            <p:spPr bwMode="auto">
              <a:xfrm flipV="1">
                <a:off x="876" y="2882"/>
                <a:ext cx="642" cy="5"/>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61" name="Group 124"/>
            <p:cNvGrpSpPr/>
            <p:nvPr/>
          </p:nvGrpSpPr>
          <p:grpSpPr bwMode="auto">
            <a:xfrm>
              <a:off x="7445652" y="4880941"/>
              <a:ext cx="890588" cy="215900"/>
              <a:chOff x="876" y="2800"/>
              <a:chExt cx="642" cy="175"/>
            </a:xfrm>
          </p:grpSpPr>
          <p:sp>
            <p:nvSpPr>
              <p:cNvPr id="104" name="Rectangle 125"/>
              <p:cNvSpPr>
                <a:spLocks noChangeArrowheads="1"/>
              </p:cNvSpPr>
              <p:nvPr/>
            </p:nvSpPr>
            <p:spPr bwMode="auto">
              <a:xfrm>
                <a:off x="925" y="2800"/>
                <a:ext cx="485" cy="175"/>
              </a:xfrm>
              <a:prstGeom prst="rect">
                <a:avLst/>
              </a:prstGeom>
              <a:solidFill>
                <a:srgbClr val="FFFFFF"/>
              </a:solidFill>
              <a:ln w="28575">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5" name="Rectangle 126"/>
              <p:cNvSpPr>
                <a:spLocks noChangeArrowheads="1"/>
              </p:cNvSpPr>
              <p:nvPr/>
            </p:nvSpPr>
            <p:spPr bwMode="auto">
              <a:xfrm>
                <a:off x="945" y="2849"/>
                <a:ext cx="151" cy="78"/>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6" name="Rectangle 127"/>
              <p:cNvSpPr>
                <a:spLocks noChangeArrowheads="1"/>
              </p:cNvSpPr>
              <p:nvPr/>
            </p:nvSpPr>
            <p:spPr bwMode="auto">
              <a:xfrm>
                <a:off x="1117" y="2818"/>
                <a:ext cx="124" cy="13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7" name="Rectangle 128"/>
              <p:cNvSpPr>
                <a:spLocks noChangeArrowheads="1"/>
              </p:cNvSpPr>
              <p:nvPr/>
            </p:nvSpPr>
            <p:spPr bwMode="auto">
              <a:xfrm>
                <a:off x="1263" y="2815"/>
                <a:ext cx="125" cy="13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8" name="Line 129"/>
              <p:cNvSpPr>
                <a:spLocks noChangeShapeType="1"/>
              </p:cNvSpPr>
              <p:nvPr/>
            </p:nvSpPr>
            <p:spPr bwMode="auto">
              <a:xfrm flipV="1">
                <a:off x="876" y="2882"/>
                <a:ext cx="642" cy="5"/>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62" name="Group 130"/>
            <p:cNvGrpSpPr/>
            <p:nvPr/>
          </p:nvGrpSpPr>
          <p:grpSpPr bwMode="auto">
            <a:xfrm>
              <a:off x="7440890" y="5307979"/>
              <a:ext cx="890587" cy="215900"/>
              <a:chOff x="876" y="2800"/>
              <a:chExt cx="642" cy="175"/>
            </a:xfrm>
          </p:grpSpPr>
          <p:sp>
            <p:nvSpPr>
              <p:cNvPr id="99" name="Rectangle 131"/>
              <p:cNvSpPr>
                <a:spLocks noChangeArrowheads="1"/>
              </p:cNvSpPr>
              <p:nvPr/>
            </p:nvSpPr>
            <p:spPr bwMode="auto">
              <a:xfrm>
                <a:off x="925" y="2800"/>
                <a:ext cx="485" cy="175"/>
              </a:xfrm>
              <a:prstGeom prst="rect">
                <a:avLst/>
              </a:prstGeom>
              <a:solidFill>
                <a:srgbClr val="FFFFFF"/>
              </a:solidFill>
              <a:ln w="28575">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0" name="Rectangle 132"/>
              <p:cNvSpPr>
                <a:spLocks noChangeArrowheads="1"/>
              </p:cNvSpPr>
              <p:nvPr/>
            </p:nvSpPr>
            <p:spPr bwMode="auto">
              <a:xfrm>
                <a:off x="945" y="2849"/>
                <a:ext cx="151" cy="78"/>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1" name="Rectangle 133"/>
              <p:cNvSpPr>
                <a:spLocks noChangeArrowheads="1"/>
              </p:cNvSpPr>
              <p:nvPr/>
            </p:nvSpPr>
            <p:spPr bwMode="auto">
              <a:xfrm>
                <a:off x="1117" y="2818"/>
                <a:ext cx="124" cy="13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2" name="Rectangle 134"/>
              <p:cNvSpPr>
                <a:spLocks noChangeArrowheads="1"/>
              </p:cNvSpPr>
              <p:nvPr/>
            </p:nvSpPr>
            <p:spPr bwMode="auto">
              <a:xfrm>
                <a:off x="1263" y="2815"/>
                <a:ext cx="125" cy="13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3" name="Line 135"/>
              <p:cNvSpPr>
                <a:spLocks noChangeShapeType="1"/>
              </p:cNvSpPr>
              <p:nvPr/>
            </p:nvSpPr>
            <p:spPr bwMode="auto">
              <a:xfrm flipV="1">
                <a:off x="876" y="2882"/>
                <a:ext cx="642" cy="5"/>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63" name="Group 154"/>
            <p:cNvGrpSpPr/>
            <p:nvPr/>
          </p:nvGrpSpPr>
          <p:grpSpPr bwMode="auto">
            <a:xfrm rot="5400000">
              <a:off x="8564840" y="5504829"/>
              <a:ext cx="895350" cy="1035050"/>
              <a:chOff x="2954" y="2776"/>
              <a:chExt cx="564" cy="652"/>
            </a:xfrm>
          </p:grpSpPr>
          <p:grpSp>
            <p:nvGrpSpPr>
              <p:cNvPr id="81" name="Group 136"/>
              <p:cNvGrpSpPr/>
              <p:nvPr/>
            </p:nvGrpSpPr>
            <p:grpSpPr bwMode="auto">
              <a:xfrm>
                <a:off x="2954" y="2776"/>
                <a:ext cx="561" cy="136"/>
                <a:chOff x="455" y="3463"/>
                <a:chExt cx="561" cy="136"/>
              </a:xfrm>
            </p:grpSpPr>
            <p:sp>
              <p:nvSpPr>
                <p:cNvPr id="94" name="Rectangle 137"/>
                <p:cNvSpPr>
                  <a:spLocks noChangeArrowheads="1"/>
                </p:cNvSpPr>
                <p:nvPr/>
              </p:nvSpPr>
              <p:spPr bwMode="auto">
                <a:xfrm>
                  <a:off x="496" y="3465"/>
                  <a:ext cx="424" cy="136"/>
                </a:xfrm>
                <a:prstGeom prst="rect">
                  <a:avLst/>
                </a:prstGeom>
                <a:solidFill>
                  <a:srgbClr val="FFFFFF"/>
                </a:solidFill>
                <a:ln w="28575">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5" name="Rectangle 138"/>
                <p:cNvSpPr>
                  <a:spLocks noChangeArrowheads="1"/>
                </p:cNvSpPr>
                <p:nvPr/>
              </p:nvSpPr>
              <p:spPr bwMode="auto">
                <a:xfrm>
                  <a:off x="769" y="3504"/>
                  <a:ext cx="132" cy="61"/>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6" name="Rectangle 139"/>
                <p:cNvSpPr>
                  <a:spLocks noChangeArrowheads="1"/>
                </p:cNvSpPr>
                <p:nvPr/>
              </p:nvSpPr>
              <p:spPr bwMode="auto">
                <a:xfrm>
                  <a:off x="642" y="3479"/>
                  <a:ext cx="108" cy="10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7" name="Rectangle 140"/>
                <p:cNvSpPr>
                  <a:spLocks noChangeArrowheads="1"/>
                </p:cNvSpPr>
                <p:nvPr/>
              </p:nvSpPr>
              <p:spPr bwMode="auto">
                <a:xfrm>
                  <a:off x="515" y="3484"/>
                  <a:ext cx="108" cy="10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8" name="Line 141"/>
                <p:cNvSpPr>
                  <a:spLocks noChangeShapeType="1"/>
                </p:cNvSpPr>
                <p:nvPr/>
              </p:nvSpPr>
              <p:spPr bwMode="auto">
                <a:xfrm flipV="1">
                  <a:off x="453" y="3529"/>
                  <a:ext cx="561" cy="4"/>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82" name="Group 142"/>
              <p:cNvGrpSpPr/>
              <p:nvPr/>
            </p:nvGrpSpPr>
            <p:grpSpPr bwMode="auto">
              <a:xfrm>
                <a:off x="2957" y="3023"/>
                <a:ext cx="561" cy="136"/>
                <a:chOff x="455" y="3463"/>
                <a:chExt cx="561" cy="136"/>
              </a:xfrm>
            </p:grpSpPr>
            <p:sp>
              <p:nvSpPr>
                <p:cNvPr id="89" name="Rectangle 143"/>
                <p:cNvSpPr>
                  <a:spLocks noChangeArrowheads="1"/>
                </p:cNvSpPr>
                <p:nvPr/>
              </p:nvSpPr>
              <p:spPr bwMode="auto">
                <a:xfrm>
                  <a:off x="496" y="3465"/>
                  <a:ext cx="424" cy="136"/>
                </a:xfrm>
                <a:prstGeom prst="rect">
                  <a:avLst/>
                </a:prstGeom>
                <a:solidFill>
                  <a:srgbClr val="FFFFFF"/>
                </a:solidFill>
                <a:ln w="28575">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0" name="Rectangle 144"/>
                <p:cNvSpPr>
                  <a:spLocks noChangeArrowheads="1"/>
                </p:cNvSpPr>
                <p:nvPr/>
              </p:nvSpPr>
              <p:spPr bwMode="auto">
                <a:xfrm>
                  <a:off x="769" y="3504"/>
                  <a:ext cx="132" cy="61"/>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1" name="Rectangle 145"/>
                <p:cNvSpPr>
                  <a:spLocks noChangeArrowheads="1"/>
                </p:cNvSpPr>
                <p:nvPr/>
              </p:nvSpPr>
              <p:spPr bwMode="auto">
                <a:xfrm>
                  <a:off x="642" y="3479"/>
                  <a:ext cx="108" cy="10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2" name="Rectangle 146"/>
                <p:cNvSpPr>
                  <a:spLocks noChangeArrowheads="1"/>
                </p:cNvSpPr>
                <p:nvPr/>
              </p:nvSpPr>
              <p:spPr bwMode="auto">
                <a:xfrm>
                  <a:off x="515" y="3484"/>
                  <a:ext cx="108" cy="10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3" name="Line 147"/>
                <p:cNvSpPr>
                  <a:spLocks noChangeShapeType="1"/>
                </p:cNvSpPr>
                <p:nvPr/>
              </p:nvSpPr>
              <p:spPr bwMode="auto">
                <a:xfrm flipV="1">
                  <a:off x="453" y="3529"/>
                  <a:ext cx="561" cy="4"/>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83" name="Group 148"/>
              <p:cNvGrpSpPr/>
              <p:nvPr/>
            </p:nvGrpSpPr>
            <p:grpSpPr bwMode="auto">
              <a:xfrm>
                <a:off x="2954" y="3292"/>
                <a:ext cx="561" cy="136"/>
                <a:chOff x="455" y="3463"/>
                <a:chExt cx="561" cy="136"/>
              </a:xfrm>
            </p:grpSpPr>
            <p:sp>
              <p:nvSpPr>
                <p:cNvPr id="84" name="Rectangle 149"/>
                <p:cNvSpPr>
                  <a:spLocks noChangeArrowheads="1"/>
                </p:cNvSpPr>
                <p:nvPr/>
              </p:nvSpPr>
              <p:spPr bwMode="auto">
                <a:xfrm>
                  <a:off x="496" y="3465"/>
                  <a:ext cx="424" cy="136"/>
                </a:xfrm>
                <a:prstGeom prst="rect">
                  <a:avLst/>
                </a:prstGeom>
                <a:solidFill>
                  <a:srgbClr val="FFFFFF"/>
                </a:solidFill>
                <a:ln w="28575">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5" name="Rectangle 150"/>
                <p:cNvSpPr>
                  <a:spLocks noChangeArrowheads="1"/>
                </p:cNvSpPr>
                <p:nvPr/>
              </p:nvSpPr>
              <p:spPr bwMode="auto">
                <a:xfrm>
                  <a:off x="769" y="3504"/>
                  <a:ext cx="132" cy="61"/>
                </a:xfrm>
                <a:prstGeom prst="rect">
                  <a:avLst/>
                </a:prstGeom>
                <a:solidFill>
                  <a:srgbClr val="FFFFFF"/>
                </a:solidFill>
                <a:ln w="1905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6" name="Rectangle 151"/>
                <p:cNvSpPr>
                  <a:spLocks noChangeArrowheads="1"/>
                </p:cNvSpPr>
                <p:nvPr/>
              </p:nvSpPr>
              <p:spPr bwMode="auto">
                <a:xfrm>
                  <a:off x="642" y="3479"/>
                  <a:ext cx="108" cy="104"/>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7" name="Rectangle 152"/>
                <p:cNvSpPr>
                  <a:spLocks noChangeArrowheads="1"/>
                </p:cNvSpPr>
                <p:nvPr/>
              </p:nvSpPr>
              <p:spPr bwMode="auto">
                <a:xfrm>
                  <a:off x="515" y="3484"/>
                  <a:ext cx="108" cy="105"/>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8" name="Line 153"/>
                <p:cNvSpPr>
                  <a:spLocks noChangeShapeType="1"/>
                </p:cNvSpPr>
                <p:nvPr/>
              </p:nvSpPr>
              <p:spPr bwMode="auto">
                <a:xfrm flipV="1">
                  <a:off x="453" y="3529"/>
                  <a:ext cx="561" cy="4"/>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sp>
          <p:nvSpPr>
            <p:cNvPr id="64" name="Line 155"/>
            <p:cNvSpPr>
              <a:spLocks noChangeShapeType="1"/>
            </p:cNvSpPr>
            <p:nvPr/>
          </p:nvSpPr>
          <p:spPr bwMode="auto">
            <a:xfrm>
              <a:off x="8360052" y="4592016"/>
              <a:ext cx="1063625" cy="0"/>
            </a:xfrm>
            <a:prstGeom prst="line">
              <a:avLst/>
            </a:prstGeom>
            <a:noFill/>
            <a:ln w="28575">
              <a:solidFill>
                <a:srgbClr val="FF0000"/>
              </a:solidFill>
              <a:rou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5" name="Line 156"/>
            <p:cNvSpPr>
              <a:spLocks noChangeShapeType="1"/>
            </p:cNvSpPr>
            <p:nvPr/>
          </p:nvSpPr>
          <p:spPr bwMode="auto">
            <a:xfrm flipV="1">
              <a:off x="8321952" y="4979366"/>
              <a:ext cx="1111250" cy="3175"/>
            </a:xfrm>
            <a:prstGeom prst="line">
              <a:avLst/>
            </a:prstGeom>
            <a:noFill/>
            <a:ln w="28575">
              <a:solidFill>
                <a:srgbClr val="FF0000"/>
              </a:solidFill>
              <a:rou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6" name="Line 157"/>
            <p:cNvSpPr>
              <a:spLocks noChangeShapeType="1"/>
            </p:cNvSpPr>
            <p:nvPr/>
          </p:nvSpPr>
          <p:spPr bwMode="auto">
            <a:xfrm>
              <a:off x="8321952" y="5411166"/>
              <a:ext cx="1101725" cy="0"/>
            </a:xfrm>
            <a:prstGeom prst="line">
              <a:avLst/>
            </a:prstGeom>
            <a:noFill/>
            <a:ln w="28575">
              <a:solidFill>
                <a:srgbClr val="FF0000"/>
              </a:solidFill>
              <a:rou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7" name="Line 158"/>
            <p:cNvSpPr>
              <a:spLocks noChangeShapeType="1"/>
            </p:cNvSpPr>
            <p:nvPr/>
          </p:nvSpPr>
          <p:spPr bwMode="auto">
            <a:xfrm flipV="1">
              <a:off x="8604527" y="4592016"/>
              <a:ext cx="0" cy="977900"/>
            </a:xfrm>
            <a:prstGeom prst="line">
              <a:avLst/>
            </a:prstGeom>
            <a:noFill/>
            <a:ln w="28575">
              <a:solidFill>
                <a:srgbClr val="FF0000"/>
              </a:solidFill>
              <a:rou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8" name="Line 159"/>
            <p:cNvSpPr>
              <a:spLocks noChangeShapeType="1"/>
            </p:cNvSpPr>
            <p:nvPr/>
          </p:nvSpPr>
          <p:spPr bwMode="auto">
            <a:xfrm flipV="1">
              <a:off x="9026802" y="4592016"/>
              <a:ext cx="0" cy="977900"/>
            </a:xfrm>
            <a:prstGeom prst="line">
              <a:avLst/>
            </a:prstGeom>
            <a:noFill/>
            <a:ln w="28575">
              <a:solidFill>
                <a:srgbClr val="FF0000"/>
              </a:solidFill>
              <a:rou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9" name="Line 160"/>
            <p:cNvSpPr>
              <a:spLocks noChangeShapeType="1"/>
            </p:cNvSpPr>
            <p:nvPr/>
          </p:nvSpPr>
          <p:spPr bwMode="auto">
            <a:xfrm flipV="1">
              <a:off x="9423677" y="4582491"/>
              <a:ext cx="0" cy="977900"/>
            </a:xfrm>
            <a:prstGeom prst="line">
              <a:avLst/>
            </a:prstGeom>
            <a:noFill/>
            <a:ln w="28575">
              <a:solidFill>
                <a:srgbClr val="FF0000"/>
              </a:solidFill>
              <a:round/>
            </a:ln>
            <a:effectLst>
              <a:outerShdw blurRad="50800" dist="38100" dir="2700000" algn="tl" rotWithShape="0">
                <a:prstClr val="black">
                  <a:alpha val="40000"/>
                </a:prstClr>
              </a:outerShdw>
            </a:effectLst>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0" name="Oval 161"/>
            <p:cNvSpPr>
              <a:spLocks noChangeArrowheads="1"/>
            </p:cNvSpPr>
            <p:nvPr/>
          </p:nvSpPr>
          <p:spPr bwMode="auto">
            <a:xfrm>
              <a:off x="8563252" y="4553916"/>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1" name="Oval 162"/>
            <p:cNvSpPr>
              <a:spLocks noChangeArrowheads="1"/>
            </p:cNvSpPr>
            <p:nvPr/>
          </p:nvSpPr>
          <p:spPr bwMode="auto">
            <a:xfrm>
              <a:off x="8563252" y="493809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2" name="Oval 163"/>
            <p:cNvSpPr>
              <a:spLocks noChangeArrowheads="1"/>
            </p:cNvSpPr>
            <p:nvPr/>
          </p:nvSpPr>
          <p:spPr bwMode="auto">
            <a:xfrm>
              <a:off x="8556902" y="536354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3" name="Oval 164"/>
            <p:cNvSpPr>
              <a:spLocks noChangeArrowheads="1"/>
            </p:cNvSpPr>
            <p:nvPr/>
          </p:nvSpPr>
          <p:spPr bwMode="auto">
            <a:xfrm>
              <a:off x="8988702" y="4553916"/>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4" name="Oval 165"/>
            <p:cNvSpPr>
              <a:spLocks noChangeArrowheads="1"/>
            </p:cNvSpPr>
            <p:nvPr/>
          </p:nvSpPr>
          <p:spPr bwMode="auto">
            <a:xfrm>
              <a:off x="8988702" y="493809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5" name="Oval 166"/>
            <p:cNvSpPr>
              <a:spLocks noChangeArrowheads="1"/>
            </p:cNvSpPr>
            <p:nvPr/>
          </p:nvSpPr>
          <p:spPr bwMode="auto">
            <a:xfrm>
              <a:off x="8982352" y="536354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6" name="Oval 167"/>
            <p:cNvSpPr>
              <a:spLocks noChangeArrowheads="1"/>
            </p:cNvSpPr>
            <p:nvPr/>
          </p:nvSpPr>
          <p:spPr bwMode="auto">
            <a:xfrm>
              <a:off x="9379227" y="4553916"/>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7" name="Oval 168"/>
            <p:cNvSpPr>
              <a:spLocks noChangeArrowheads="1"/>
            </p:cNvSpPr>
            <p:nvPr/>
          </p:nvSpPr>
          <p:spPr bwMode="auto">
            <a:xfrm>
              <a:off x="9379227" y="493809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8" name="Oval 169"/>
            <p:cNvSpPr>
              <a:spLocks noChangeArrowheads="1"/>
            </p:cNvSpPr>
            <p:nvPr/>
          </p:nvSpPr>
          <p:spPr bwMode="auto">
            <a:xfrm>
              <a:off x="9372877" y="5363541"/>
              <a:ext cx="88900" cy="88900"/>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0" name="Freeform 173"/>
            <p:cNvSpPr/>
            <p:nvPr/>
          </p:nvSpPr>
          <p:spPr bwMode="auto">
            <a:xfrm>
              <a:off x="7417077" y="4538041"/>
              <a:ext cx="1543050" cy="2014538"/>
            </a:xfrm>
            <a:custGeom>
              <a:avLst/>
              <a:gdLst>
                <a:gd name="T0" fmla="*/ 0 w 972"/>
                <a:gd name="T1" fmla="*/ 2147483647 h 1266"/>
                <a:gd name="T2" fmla="*/ 2147483647 w 972"/>
                <a:gd name="T3" fmla="*/ 0 h 1266"/>
                <a:gd name="T4" fmla="*/ 2147483647 w 972"/>
                <a:gd name="T5" fmla="*/ 2147483647 h 1266"/>
                <a:gd name="T6" fmla="*/ 0 60000 65536"/>
                <a:gd name="T7" fmla="*/ 0 60000 65536"/>
                <a:gd name="T8" fmla="*/ 0 60000 65536"/>
                <a:gd name="T9" fmla="*/ 0 w 972"/>
                <a:gd name="T10" fmla="*/ 0 h 1266"/>
                <a:gd name="T11" fmla="*/ 972 w 972"/>
                <a:gd name="T12" fmla="*/ 1266 h 1266"/>
              </a:gdLst>
              <a:ahLst/>
              <a:cxnLst>
                <a:cxn ang="T6">
                  <a:pos x="T0" y="T1"/>
                </a:cxn>
                <a:cxn ang="T7">
                  <a:pos x="T2" y="T3"/>
                </a:cxn>
                <a:cxn ang="T8">
                  <a:pos x="T4" y="T5"/>
                </a:cxn>
              </a:cxnLst>
              <a:rect l="T9" t="T10" r="T11" b="T12"/>
              <a:pathLst>
                <a:path w="972" h="1266">
                  <a:moveTo>
                    <a:pt x="0" y="3"/>
                  </a:moveTo>
                  <a:lnTo>
                    <a:pt x="969" y="0"/>
                  </a:lnTo>
                  <a:lnTo>
                    <a:pt x="972" y="1266"/>
                  </a:lnTo>
                </a:path>
              </a:pathLst>
            </a:custGeom>
            <a:noFill/>
            <a:ln w="38100" cap="flat" cmpd="sng">
              <a:solidFill>
                <a:srgbClr val="000000"/>
              </a:solidFill>
              <a:prstDash val="solid"/>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4" name="Group 3"/>
          <p:cNvGrpSpPr/>
          <p:nvPr/>
        </p:nvGrpSpPr>
        <p:grpSpPr>
          <a:xfrm>
            <a:off x="8097079" y="4019964"/>
            <a:ext cx="3244414" cy="2535302"/>
            <a:chOff x="8097079" y="4019964"/>
            <a:chExt cx="3244414" cy="2535302"/>
          </a:xfrm>
        </p:grpSpPr>
        <p:grpSp>
          <p:nvGrpSpPr>
            <p:cNvPr id="239" name="Group 238"/>
            <p:cNvGrpSpPr/>
            <p:nvPr/>
          </p:nvGrpSpPr>
          <p:grpSpPr>
            <a:xfrm>
              <a:off x="8169965" y="4019964"/>
              <a:ext cx="2682875" cy="1949450"/>
              <a:chOff x="7772400" y="4086225"/>
              <a:chExt cx="2682875" cy="1949450"/>
            </a:xfrm>
          </p:grpSpPr>
          <p:sp>
            <p:nvSpPr>
              <p:cNvPr id="223" name="Freeform 222"/>
              <p:cNvSpPr/>
              <p:nvPr/>
            </p:nvSpPr>
            <p:spPr>
              <a:xfrm>
                <a:off x="7778750" y="4194175"/>
                <a:ext cx="2676525" cy="479425"/>
              </a:xfrm>
              <a:custGeom>
                <a:avLst/>
                <a:gdLst>
                  <a:gd name="connsiteX0" fmla="*/ 0 w 2676525"/>
                  <a:gd name="connsiteY0" fmla="*/ 476250 h 479425"/>
                  <a:gd name="connsiteX1" fmla="*/ 622300 w 2676525"/>
                  <a:gd name="connsiteY1" fmla="*/ 479425 h 479425"/>
                  <a:gd name="connsiteX2" fmla="*/ 1028700 w 2676525"/>
                  <a:gd name="connsiteY2" fmla="*/ 0 h 479425"/>
                  <a:gd name="connsiteX3" fmla="*/ 1644650 w 2676525"/>
                  <a:gd name="connsiteY3" fmla="*/ 0 h 479425"/>
                  <a:gd name="connsiteX4" fmla="*/ 2054225 w 2676525"/>
                  <a:gd name="connsiteY4" fmla="*/ 469900 h 479425"/>
                  <a:gd name="connsiteX5" fmla="*/ 2676525 w 2676525"/>
                  <a:gd name="connsiteY5" fmla="*/ 466725 h 479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6525" h="479425">
                    <a:moveTo>
                      <a:pt x="0" y="476250"/>
                    </a:moveTo>
                    <a:lnTo>
                      <a:pt x="622300" y="479425"/>
                    </a:lnTo>
                    <a:lnTo>
                      <a:pt x="1028700" y="0"/>
                    </a:lnTo>
                    <a:lnTo>
                      <a:pt x="1644650" y="0"/>
                    </a:lnTo>
                    <a:lnTo>
                      <a:pt x="2054225" y="469900"/>
                    </a:lnTo>
                    <a:lnTo>
                      <a:pt x="2676525" y="466725"/>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4" name="Freeform 223"/>
              <p:cNvSpPr/>
              <p:nvPr/>
            </p:nvSpPr>
            <p:spPr>
              <a:xfrm flipV="1">
                <a:off x="7775575" y="5454650"/>
                <a:ext cx="2676525" cy="479425"/>
              </a:xfrm>
              <a:custGeom>
                <a:avLst/>
                <a:gdLst>
                  <a:gd name="connsiteX0" fmla="*/ 0 w 2676525"/>
                  <a:gd name="connsiteY0" fmla="*/ 476250 h 479425"/>
                  <a:gd name="connsiteX1" fmla="*/ 622300 w 2676525"/>
                  <a:gd name="connsiteY1" fmla="*/ 479425 h 479425"/>
                  <a:gd name="connsiteX2" fmla="*/ 1028700 w 2676525"/>
                  <a:gd name="connsiteY2" fmla="*/ 0 h 479425"/>
                  <a:gd name="connsiteX3" fmla="*/ 1644650 w 2676525"/>
                  <a:gd name="connsiteY3" fmla="*/ 0 h 479425"/>
                  <a:gd name="connsiteX4" fmla="*/ 2054225 w 2676525"/>
                  <a:gd name="connsiteY4" fmla="*/ 469900 h 479425"/>
                  <a:gd name="connsiteX5" fmla="*/ 2676525 w 2676525"/>
                  <a:gd name="connsiteY5" fmla="*/ 466725 h 479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6525" h="479425">
                    <a:moveTo>
                      <a:pt x="0" y="476250"/>
                    </a:moveTo>
                    <a:lnTo>
                      <a:pt x="622300" y="479425"/>
                    </a:lnTo>
                    <a:lnTo>
                      <a:pt x="1028700" y="0"/>
                    </a:lnTo>
                    <a:lnTo>
                      <a:pt x="1644650" y="0"/>
                    </a:lnTo>
                    <a:lnTo>
                      <a:pt x="2054225" y="469900"/>
                    </a:lnTo>
                    <a:lnTo>
                      <a:pt x="2676525" y="466725"/>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5" name="Freeform 224"/>
              <p:cNvSpPr/>
              <p:nvPr/>
            </p:nvSpPr>
            <p:spPr>
              <a:xfrm>
                <a:off x="7781925" y="4699000"/>
                <a:ext cx="2673350" cy="57150"/>
              </a:xfrm>
              <a:custGeom>
                <a:avLst/>
                <a:gdLst>
                  <a:gd name="connsiteX0" fmla="*/ 0 w 2673350"/>
                  <a:gd name="connsiteY0" fmla="*/ 57150 h 57150"/>
                  <a:gd name="connsiteX1" fmla="*/ 619125 w 2673350"/>
                  <a:gd name="connsiteY1" fmla="*/ 57150 h 57150"/>
                  <a:gd name="connsiteX2" fmla="*/ 1025525 w 2673350"/>
                  <a:gd name="connsiteY2" fmla="*/ 0 h 57150"/>
                  <a:gd name="connsiteX3" fmla="*/ 1638300 w 2673350"/>
                  <a:gd name="connsiteY3" fmla="*/ 3175 h 57150"/>
                  <a:gd name="connsiteX4" fmla="*/ 2047875 w 2673350"/>
                  <a:gd name="connsiteY4" fmla="*/ 47625 h 57150"/>
                  <a:gd name="connsiteX5" fmla="*/ 2673350 w 2673350"/>
                  <a:gd name="connsiteY5" fmla="*/ 47625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3350" h="57150">
                    <a:moveTo>
                      <a:pt x="0" y="57150"/>
                    </a:moveTo>
                    <a:lnTo>
                      <a:pt x="619125" y="57150"/>
                    </a:lnTo>
                    <a:lnTo>
                      <a:pt x="1025525" y="0"/>
                    </a:lnTo>
                    <a:lnTo>
                      <a:pt x="1638300" y="3175"/>
                    </a:lnTo>
                    <a:lnTo>
                      <a:pt x="2047875" y="47625"/>
                    </a:lnTo>
                    <a:lnTo>
                      <a:pt x="2673350" y="47625"/>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6" name="Freeform 225"/>
              <p:cNvSpPr/>
              <p:nvPr/>
            </p:nvSpPr>
            <p:spPr>
              <a:xfrm flipV="1">
                <a:off x="7772400" y="5381625"/>
                <a:ext cx="2673350" cy="57150"/>
              </a:xfrm>
              <a:custGeom>
                <a:avLst/>
                <a:gdLst>
                  <a:gd name="connsiteX0" fmla="*/ 0 w 2673350"/>
                  <a:gd name="connsiteY0" fmla="*/ 57150 h 57150"/>
                  <a:gd name="connsiteX1" fmla="*/ 619125 w 2673350"/>
                  <a:gd name="connsiteY1" fmla="*/ 57150 h 57150"/>
                  <a:gd name="connsiteX2" fmla="*/ 1025525 w 2673350"/>
                  <a:gd name="connsiteY2" fmla="*/ 0 h 57150"/>
                  <a:gd name="connsiteX3" fmla="*/ 1638300 w 2673350"/>
                  <a:gd name="connsiteY3" fmla="*/ 3175 h 57150"/>
                  <a:gd name="connsiteX4" fmla="*/ 2047875 w 2673350"/>
                  <a:gd name="connsiteY4" fmla="*/ 47625 h 57150"/>
                  <a:gd name="connsiteX5" fmla="*/ 2673350 w 2673350"/>
                  <a:gd name="connsiteY5" fmla="*/ 47625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3350" h="57150">
                    <a:moveTo>
                      <a:pt x="0" y="57150"/>
                    </a:moveTo>
                    <a:lnTo>
                      <a:pt x="619125" y="57150"/>
                    </a:lnTo>
                    <a:lnTo>
                      <a:pt x="1025525" y="0"/>
                    </a:lnTo>
                    <a:lnTo>
                      <a:pt x="1638300" y="3175"/>
                    </a:lnTo>
                    <a:lnTo>
                      <a:pt x="2047875" y="47625"/>
                    </a:lnTo>
                    <a:lnTo>
                      <a:pt x="2673350" y="47625"/>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Freeform 226"/>
              <p:cNvSpPr/>
              <p:nvPr/>
            </p:nvSpPr>
            <p:spPr>
              <a:xfrm>
                <a:off x="7781925" y="4832350"/>
                <a:ext cx="2670175" cy="431800"/>
              </a:xfrm>
              <a:custGeom>
                <a:avLst/>
                <a:gdLst>
                  <a:gd name="connsiteX0" fmla="*/ 0 w 2670175"/>
                  <a:gd name="connsiteY0" fmla="*/ 9525 h 431800"/>
                  <a:gd name="connsiteX1" fmla="*/ 619125 w 2670175"/>
                  <a:gd name="connsiteY1" fmla="*/ 12700 h 431800"/>
                  <a:gd name="connsiteX2" fmla="*/ 1028700 w 2670175"/>
                  <a:gd name="connsiteY2" fmla="*/ 431800 h 431800"/>
                  <a:gd name="connsiteX3" fmla="*/ 1647825 w 2670175"/>
                  <a:gd name="connsiteY3" fmla="*/ 431800 h 431800"/>
                  <a:gd name="connsiteX4" fmla="*/ 2047875 w 2670175"/>
                  <a:gd name="connsiteY4" fmla="*/ 0 h 431800"/>
                  <a:gd name="connsiteX5" fmla="*/ 2670175 w 2670175"/>
                  <a:gd name="connsiteY5" fmla="*/ 0 h 431800"/>
                  <a:gd name="connsiteX6" fmla="*/ 2670175 w 2670175"/>
                  <a:gd name="connsiteY6" fmla="*/ 0 h 43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0175" h="431800">
                    <a:moveTo>
                      <a:pt x="0" y="9525"/>
                    </a:moveTo>
                    <a:lnTo>
                      <a:pt x="619125" y="12700"/>
                    </a:lnTo>
                    <a:lnTo>
                      <a:pt x="1028700" y="431800"/>
                    </a:lnTo>
                    <a:lnTo>
                      <a:pt x="1647825" y="431800"/>
                    </a:lnTo>
                    <a:lnTo>
                      <a:pt x="2047875" y="0"/>
                    </a:lnTo>
                    <a:lnTo>
                      <a:pt x="2670175" y="0"/>
                    </a:lnTo>
                    <a:lnTo>
                      <a:pt x="2670175" y="0"/>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Freeform 227"/>
              <p:cNvSpPr/>
              <p:nvPr/>
            </p:nvSpPr>
            <p:spPr>
              <a:xfrm flipV="1">
                <a:off x="7772400" y="4870450"/>
                <a:ext cx="2670175" cy="431800"/>
              </a:xfrm>
              <a:custGeom>
                <a:avLst/>
                <a:gdLst>
                  <a:gd name="connsiteX0" fmla="*/ 0 w 2670175"/>
                  <a:gd name="connsiteY0" fmla="*/ 9525 h 431800"/>
                  <a:gd name="connsiteX1" fmla="*/ 619125 w 2670175"/>
                  <a:gd name="connsiteY1" fmla="*/ 12700 h 431800"/>
                  <a:gd name="connsiteX2" fmla="*/ 1028700 w 2670175"/>
                  <a:gd name="connsiteY2" fmla="*/ 431800 h 431800"/>
                  <a:gd name="connsiteX3" fmla="*/ 1647825 w 2670175"/>
                  <a:gd name="connsiteY3" fmla="*/ 431800 h 431800"/>
                  <a:gd name="connsiteX4" fmla="*/ 2047875 w 2670175"/>
                  <a:gd name="connsiteY4" fmla="*/ 0 h 431800"/>
                  <a:gd name="connsiteX5" fmla="*/ 2670175 w 2670175"/>
                  <a:gd name="connsiteY5" fmla="*/ 0 h 431800"/>
                  <a:gd name="connsiteX6" fmla="*/ 2670175 w 2670175"/>
                  <a:gd name="connsiteY6" fmla="*/ 0 h 43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0175" h="431800">
                    <a:moveTo>
                      <a:pt x="0" y="9525"/>
                    </a:moveTo>
                    <a:lnTo>
                      <a:pt x="619125" y="12700"/>
                    </a:lnTo>
                    <a:lnTo>
                      <a:pt x="1028700" y="431800"/>
                    </a:lnTo>
                    <a:lnTo>
                      <a:pt x="1647825" y="431800"/>
                    </a:lnTo>
                    <a:lnTo>
                      <a:pt x="2047875" y="0"/>
                    </a:lnTo>
                    <a:lnTo>
                      <a:pt x="2670175" y="0"/>
                    </a:lnTo>
                    <a:lnTo>
                      <a:pt x="2670175" y="0"/>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Freeform 228"/>
              <p:cNvSpPr/>
              <p:nvPr/>
            </p:nvSpPr>
            <p:spPr>
              <a:xfrm>
                <a:off x="7778750" y="4911725"/>
                <a:ext cx="2667000" cy="860425"/>
              </a:xfrm>
              <a:custGeom>
                <a:avLst/>
                <a:gdLst>
                  <a:gd name="connsiteX0" fmla="*/ 0 w 2667000"/>
                  <a:gd name="connsiteY0" fmla="*/ 12700 h 860425"/>
                  <a:gd name="connsiteX1" fmla="*/ 622300 w 2667000"/>
                  <a:gd name="connsiteY1" fmla="*/ 15875 h 860425"/>
                  <a:gd name="connsiteX2" fmla="*/ 1022350 w 2667000"/>
                  <a:gd name="connsiteY2" fmla="*/ 860425 h 860425"/>
                  <a:gd name="connsiteX3" fmla="*/ 1654175 w 2667000"/>
                  <a:gd name="connsiteY3" fmla="*/ 857250 h 860425"/>
                  <a:gd name="connsiteX4" fmla="*/ 2057400 w 2667000"/>
                  <a:gd name="connsiteY4" fmla="*/ 0 h 860425"/>
                  <a:gd name="connsiteX5" fmla="*/ 2667000 w 2667000"/>
                  <a:gd name="connsiteY5" fmla="*/ 3175 h 86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7000" h="860425">
                    <a:moveTo>
                      <a:pt x="0" y="12700"/>
                    </a:moveTo>
                    <a:lnTo>
                      <a:pt x="622300" y="15875"/>
                    </a:lnTo>
                    <a:lnTo>
                      <a:pt x="1022350" y="860425"/>
                    </a:lnTo>
                    <a:lnTo>
                      <a:pt x="1654175" y="857250"/>
                    </a:lnTo>
                    <a:lnTo>
                      <a:pt x="2057400" y="0"/>
                    </a:lnTo>
                    <a:lnTo>
                      <a:pt x="2667000" y="3175"/>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0" name="Freeform 229"/>
              <p:cNvSpPr/>
              <p:nvPr/>
            </p:nvSpPr>
            <p:spPr>
              <a:xfrm flipV="1">
                <a:off x="7772400" y="4362450"/>
                <a:ext cx="2667000" cy="860425"/>
              </a:xfrm>
              <a:custGeom>
                <a:avLst/>
                <a:gdLst>
                  <a:gd name="connsiteX0" fmla="*/ 0 w 2667000"/>
                  <a:gd name="connsiteY0" fmla="*/ 12700 h 860425"/>
                  <a:gd name="connsiteX1" fmla="*/ 622300 w 2667000"/>
                  <a:gd name="connsiteY1" fmla="*/ 15875 h 860425"/>
                  <a:gd name="connsiteX2" fmla="*/ 1022350 w 2667000"/>
                  <a:gd name="connsiteY2" fmla="*/ 860425 h 860425"/>
                  <a:gd name="connsiteX3" fmla="*/ 1654175 w 2667000"/>
                  <a:gd name="connsiteY3" fmla="*/ 857250 h 860425"/>
                  <a:gd name="connsiteX4" fmla="*/ 2057400 w 2667000"/>
                  <a:gd name="connsiteY4" fmla="*/ 0 h 860425"/>
                  <a:gd name="connsiteX5" fmla="*/ 2667000 w 2667000"/>
                  <a:gd name="connsiteY5" fmla="*/ 3175 h 86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7000" h="860425">
                    <a:moveTo>
                      <a:pt x="0" y="12700"/>
                    </a:moveTo>
                    <a:lnTo>
                      <a:pt x="622300" y="15875"/>
                    </a:lnTo>
                    <a:lnTo>
                      <a:pt x="1022350" y="860425"/>
                    </a:lnTo>
                    <a:lnTo>
                      <a:pt x="1654175" y="857250"/>
                    </a:lnTo>
                    <a:lnTo>
                      <a:pt x="2057400" y="0"/>
                    </a:lnTo>
                    <a:lnTo>
                      <a:pt x="2667000" y="3175"/>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1" name="Rectangle 230"/>
              <p:cNvSpPr/>
              <p:nvPr/>
            </p:nvSpPr>
            <p:spPr>
              <a:xfrm>
                <a:off x="7896225" y="4606925"/>
                <a:ext cx="381000" cy="381000"/>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2" name="Rectangle 231"/>
              <p:cNvSpPr/>
              <p:nvPr/>
            </p:nvSpPr>
            <p:spPr>
              <a:xfrm>
                <a:off x="7893050" y="5153025"/>
                <a:ext cx="381000" cy="381000"/>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3" name="Rectangle 232"/>
              <p:cNvSpPr/>
              <p:nvPr/>
            </p:nvSpPr>
            <p:spPr>
              <a:xfrm>
                <a:off x="8921750" y="4086225"/>
                <a:ext cx="381000" cy="381000"/>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4" name="Rectangle 233"/>
              <p:cNvSpPr/>
              <p:nvPr/>
            </p:nvSpPr>
            <p:spPr>
              <a:xfrm>
                <a:off x="8912225" y="4587875"/>
                <a:ext cx="381000" cy="381000"/>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5" name="Rectangle 234"/>
              <p:cNvSpPr/>
              <p:nvPr/>
            </p:nvSpPr>
            <p:spPr>
              <a:xfrm>
                <a:off x="8915400" y="5143500"/>
                <a:ext cx="381000" cy="381000"/>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6" name="Rectangle 235"/>
              <p:cNvSpPr/>
              <p:nvPr/>
            </p:nvSpPr>
            <p:spPr>
              <a:xfrm>
                <a:off x="8921750" y="5654675"/>
                <a:ext cx="381000" cy="381000"/>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7" name="Rectangle 236"/>
              <p:cNvSpPr/>
              <p:nvPr/>
            </p:nvSpPr>
            <p:spPr>
              <a:xfrm>
                <a:off x="9944100" y="5153025"/>
                <a:ext cx="381000" cy="381000"/>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8" name="Rectangle 237"/>
              <p:cNvSpPr/>
              <p:nvPr/>
            </p:nvSpPr>
            <p:spPr>
              <a:xfrm>
                <a:off x="9944100" y="4587875"/>
                <a:ext cx="381000" cy="381000"/>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40" name="TextBox 239"/>
            <p:cNvSpPr txBox="1"/>
            <p:nvPr/>
          </p:nvSpPr>
          <p:spPr>
            <a:xfrm>
              <a:off x="8097079" y="5989983"/>
              <a:ext cx="3244414" cy="565283"/>
            </a:xfrm>
            <a:prstGeom prst="rect">
              <a:avLst/>
            </a:prstGeom>
            <a:noFill/>
          </p:spPr>
          <p:txBody>
            <a:bodyPr wrap="none" rtlCol="0">
              <a:spAutoFit/>
            </a:body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8x8 multistage switch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85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built from smaller-sized switches</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241" name="TextBox 240"/>
          <p:cNvSpPr txBox="1"/>
          <p:nvPr/>
        </p:nvSpPr>
        <p:spPr>
          <a:xfrm>
            <a:off x="9006580" y="3438940"/>
            <a:ext cx="1359155" cy="329834"/>
          </a:xfrm>
          <a:prstGeom prst="rect">
            <a:avLst/>
          </a:prstGeom>
          <a:noFill/>
        </p:spPr>
        <p:txBody>
          <a:bodyPr wrap="none" rtlCol="0">
            <a:spAutoFit/>
          </a:body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3x3 crossbar</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9" name="Content Placeholder 2"/>
          <p:cNvSpPr txBox="1"/>
          <p:nvPr/>
        </p:nvSpPr>
        <p:spPr>
          <a:xfrm>
            <a:off x="788873" y="3242734"/>
            <a:ext cx="6477000" cy="109374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87655"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sz="3200" b="0" i="0" u="none" strike="noStrike" kern="1200" cap="none" spc="0" normalizeH="0" baseline="0" noProof="0" dirty="0">
                <a:ln>
                  <a:noFill/>
                </a:ln>
                <a:solidFill>
                  <a:srgbClr val="0000A3"/>
                </a:solidFill>
                <a:effectLst/>
                <a:uLnTx/>
                <a:uFillTx/>
                <a:latin typeface="Calibri" panose="020F0502020204030204"/>
                <a:ea typeface="+mn-ea"/>
                <a:cs typeface="+mn-cs"/>
              </a:rPr>
              <a:t>multistage switch: </a:t>
            </a:r>
            <a:r>
              <a:rPr kumimoji="0" lang="en-US" sz="3200" b="0" i="1" u="none" strike="noStrike" kern="1200" cap="none" spc="0" normalizeH="0" baseline="0" noProof="0" dirty="0" err="1">
                <a:ln>
                  <a:noFill/>
                </a:ln>
                <a:solidFill>
                  <a:prstClr val="black"/>
                </a:solidFill>
                <a:effectLst/>
                <a:uLnTx/>
                <a:uFillTx/>
                <a:latin typeface="Calibri" panose="020F0502020204030204"/>
                <a:ea typeface="+mn-ea"/>
                <a:cs typeface="+mn-cs"/>
              </a:rPr>
              <a:t>nxn</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switch from multiple stages of smaller switches</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4" name="Content Placeholder 2"/>
          <p:cNvSpPr txBox="1"/>
          <p:nvPr/>
        </p:nvSpPr>
        <p:spPr>
          <a:xfrm>
            <a:off x="775016" y="4281825"/>
            <a:ext cx="6477000" cy="2118976"/>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87655"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sz="3200" b="0" i="0" u="none" strike="noStrike" kern="1200" cap="none" spc="0" normalizeH="0" baseline="0" noProof="0" dirty="0">
                <a:ln>
                  <a:noFill/>
                </a:ln>
                <a:solidFill>
                  <a:srgbClr val="0000A3"/>
                </a:solidFill>
                <a:effectLst/>
                <a:uLnTx/>
                <a:uFillTx/>
                <a:latin typeface="Calibri" panose="020F0502020204030204"/>
                <a:ea typeface="+mn-ea"/>
                <a:cs typeface="+mn-cs"/>
              </a:rPr>
              <a:t>exploiting parallelism: </a:t>
            </a:r>
            <a:endParaRPr kumimoji="0" lang="en-US" sz="3200" b="0" i="0" u="none" strike="noStrike" kern="1200" cap="none" spc="0" normalizeH="0" baseline="0" noProof="0" dirty="0">
              <a:ln>
                <a:noFill/>
              </a:ln>
              <a:solidFill>
                <a:srgbClr val="0000A3"/>
              </a:solidFill>
              <a:effectLst/>
              <a:uLnTx/>
              <a:uFillTx/>
              <a:latin typeface="Calibri" panose="020F0502020204030204"/>
              <a:ea typeface="+mn-ea"/>
              <a:cs typeface="+mn-cs"/>
            </a:endParaRPr>
          </a:p>
          <a:p>
            <a:pPr marL="694055" marR="0" lvl="1" indent="-28765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fragment datagram into fixed length cells on entry</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94055" marR="0" lvl="1" indent="-28765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switch cells through the fabric, reassemble datagram at exit</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4" name="TextBox 133"/>
          <p:cNvSpPr txBox="1"/>
          <p:nvPr/>
        </p:nvSpPr>
        <p:spPr>
          <a:xfrm>
            <a:off x="9006580" y="3438940"/>
            <a:ext cx="1359155" cy="329834"/>
          </a:xfrm>
          <a:prstGeom prst="rect">
            <a:avLst/>
          </a:prstGeom>
          <a:noFill/>
        </p:spPr>
        <p:txBody>
          <a:bodyPr wrap="none" rtlCol="0">
            <a:spAutoFit/>
          </a:body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3x3 crossbar</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5" name="Rectangle 46"/>
          <p:cNvSpPr>
            <a:spLocks noChangeArrowheads="1"/>
          </p:cNvSpPr>
          <p:nvPr/>
        </p:nvSpPr>
        <p:spPr bwMode="auto">
          <a:xfrm>
            <a:off x="7278457" y="4508938"/>
            <a:ext cx="290819" cy="190180"/>
          </a:xfrm>
          <a:prstGeom prst="rect">
            <a:avLst/>
          </a:prstGeom>
          <a:solidFill>
            <a:srgbClr val="00CC99"/>
          </a:solidFill>
          <a:ln w="9525">
            <a:no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6" name="Rectangle 46"/>
          <p:cNvSpPr>
            <a:spLocks noChangeArrowheads="1"/>
          </p:cNvSpPr>
          <p:nvPr/>
        </p:nvSpPr>
        <p:spPr bwMode="auto">
          <a:xfrm>
            <a:off x="7571262" y="4508366"/>
            <a:ext cx="290819" cy="190180"/>
          </a:xfrm>
          <a:prstGeom prst="rect">
            <a:avLst/>
          </a:prstGeom>
          <a:solidFill>
            <a:srgbClr val="00CC99"/>
          </a:solidFill>
          <a:ln w="9525">
            <a:no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7" name="Rectangle 46"/>
          <p:cNvSpPr>
            <a:spLocks noChangeArrowheads="1"/>
          </p:cNvSpPr>
          <p:nvPr/>
        </p:nvSpPr>
        <p:spPr bwMode="auto">
          <a:xfrm>
            <a:off x="7862810" y="4508366"/>
            <a:ext cx="290819" cy="190180"/>
          </a:xfrm>
          <a:prstGeom prst="rect">
            <a:avLst/>
          </a:prstGeom>
          <a:solidFill>
            <a:srgbClr val="00CC99"/>
          </a:solidFill>
          <a:ln w="9525">
            <a:no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5"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9"/>
                                        </p:tgtEl>
                                        <p:attrNameLst>
                                          <p:attrName>style.visibility</p:attrName>
                                        </p:attrNameLst>
                                      </p:cBhvr>
                                      <p:to>
                                        <p:strVal val="visible"/>
                                      </p:to>
                                    </p:set>
                                    <p:animEffect transition="in" filter="dissolve">
                                      <p:cBhvr>
                                        <p:cTn id="7" dur="500"/>
                                        <p:tgtEl>
                                          <p:spTgt spid="79"/>
                                        </p:tgtEl>
                                      </p:cBhvr>
                                    </p:animEffect>
                                  </p:childTnLst>
                                </p:cTn>
                              </p:par>
                              <p:par>
                                <p:cTn id="8" presetID="9"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dissolv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114"/>
                                        </p:tgtEl>
                                        <p:attrNameLst>
                                          <p:attrName>style.visibility</p:attrName>
                                        </p:attrNameLst>
                                      </p:cBhvr>
                                      <p:to>
                                        <p:strVal val="visible"/>
                                      </p:to>
                                    </p:set>
                                    <p:animEffect transition="in" filter="dissolve">
                                      <p:cBhvr>
                                        <p:cTn id="15" dur="500"/>
                                        <p:tgtEl>
                                          <p:spTgt spid="114"/>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135"/>
                                        </p:tgtEl>
                                        <p:attrNameLst>
                                          <p:attrName>style.visibility</p:attrName>
                                        </p:attrNameLst>
                                      </p:cBhvr>
                                      <p:to>
                                        <p:strVal val="visible"/>
                                      </p:to>
                                    </p:set>
                                    <p:animEffect transition="in" filter="dissolve">
                                      <p:cBhvr>
                                        <p:cTn id="20" dur="500"/>
                                        <p:tgtEl>
                                          <p:spTgt spid="135"/>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136"/>
                                        </p:tgtEl>
                                        <p:attrNameLst>
                                          <p:attrName>style.visibility</p:attrName>
                                        </p:attrNameLst>
                                      </p:cBhvr>
                                      <p:to>
                                        <p:strVal val="visible"/>
                                      </p:to>
                                    </p:set>
                                    <p:animEffect transition="in" filter="dissolve">
                                      <p:cBhvr>
                                        <p:cTn id="23" dur="500"/>
                                        <p:tgtEl>
                                          <p:spTgt spid="136"/>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137"/>
                                        </p:tgtEl>
                                        <p:attrNameLst>
                                          <p:attrName>style.visibility</p:attrName>
                                        </p:attrNameLst>
                                      </p:cBhvr>
                                      <p:to>
                                        <p:strVal val="visible"/>
                                      </p:to>
                                    </p:set>
                                    <p:animEffect transition="in" filter="dissolve">
                                      <p:cBhvr>
                                        <p:cTn id="26" dur="500"/>
                                        <p:tgtEl>
                                          <p:spTgt spid="137"/>
                                        </p:tgtEl>
                                      </p:cBhvr>
                                    </p:animEffect>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grpId="1" nodeType="clickEffect">
                                  <p:stCondLst>
                                    <p:cond delay="0"/>
                                  </p:stCondLst>
                                  <p:childTnLst>
                                    <p:animMotion origin="layout" path="M -8.33333E-7 3.7037E-6 L 0.06537 0.00023 L 0.0974 -0.06899 L 0.14805 -0.06899 C 0.15925 -0.0463 0.17018 -0.02385 0.18164 -0.00093 C 0.19596 -0.00186 0.28151 -0.00047 0.29662 -0.00116 " pathEditMode="relative" rAng="0" ptsTypes="AAAAAA">
                                      <p:cBhvr>
                                        <p:cTn id="30" dur="3000" fill="hold"/>
                                        <p:tgtEl>
                                          <p:spTgt spid="137"/>
                                        </p:tgtEl>
                                        <p:attrNameLst>
                                          <p:attrName>ppt_x</p:attrName>
                                          <p:attrName>ppt_y</p:attrName>
                                        </p:attrNameLst>
                                      </p:cBhvr>
                                      <p:rCtr x="14831" y="-3449"/>
                                    </p:animMotion>
                                  </p:childTnLst>
                                </p:cTn>
                              </p:par>
                              <p:par>
                                <p:cTn id="31" presetID="0" presetClass="path" presetSubtype="0" accel="50000" decel="50000" fill="hold" grpId="1" nodeType="withEffect">
                                  <p:stCondLst>
                                    <p:cond delay="0"/>
                                  </p:stCondLst>
                                  <p:childTnLst>
                                    <p:animMotion origin="layout" path="M -2.5E-6 -0.00024 L 0.06407 0.00069 C 0.06914 0.00949 0.07409 0.01851 0.07904 0.02731 L 0.08867 0.02592 L 0.12214 0.08842 L 0.17136 0.08842 L 0.20482 0.02453 L 0.22982 0.02453 L 0.23477 -0.00116 C 0.25508 -0.00116 0.28073 -0.0007 0.30104 -0.0007 " pathEditMode="relative" rAng="0" ptsTypes="AAAAAAAAAA">
                                      <p:cBhvr>
                                        <p:cTn id="32" dur="3000" fill="hold"/>
                                        <p:tgtEl>
                                          <p:spTgt spid="136"/>
                                        </p:tgtEl>
                                        <p:attrNameLst>
                                          <p:attrName>ppt_x</p:attrName>
                                          <p:attrName>ppt_y</p:attrName>
                                        </p:attrNameLst>
                                      </p:cBhvr>
                                      <p:rCtr x="15052" y="4375"/>
                                    </p:animMotion>
                                  </p:childTnLst>
                                </p:cTn>
                              </p:par>
                              <p:par>
                                <p:cTn id="33" presetID="0" presetClass="path" presetSubtype="0" accel="50000" decel="50000" fill="hold" grpId="1" nodeType="withEffect">
                                  <p:stCondLst>
                                    <p:cond delay="0"/>
                                  </p:stCondLst>
                                  <p:childTnLst>
                                    <p:animMotion origin="layout" path="M 0 0 L 0.08685 0.00139 L 0.10339 0.03912 L 0.11342 0.03842 L 0.14688 0.16365 L 0.19649 0.16296 L 0.23073 0.03634 L 0.25339 0.03564 L 0.26029 -0.00116 L 0.30495 -0.00116 " pathEditMode="relative" ptsTypes="AAAAAAAAAA">
                                      <p:cBhvr>
                                        <p:cTn id="34" dur="3000" fill="hold"/>
                                        <p:tgtEl>
                                          <p:spTgt spid="135"/>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P spid="114" grpId="0"/>
      <p:bldP spid="135" grpId="0" animBg="1"/>
      <p:bldP spid="135" grpId="1" animBg="1"/>
      <p:bldP spid="136" grpId="0" animBg="1"/>
      <p:bldP spid="136" grpId="1" animBg="1"/>
      <p:bldP spid="137" grpId="0" animBg="1"/>
      <p:bldP spid="137" grpId="1" animBg="1"/>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924646" y="1287519"/>
            <a:ext cx="10585173" cy="1026189"/>
          </a:xfrm>
        </p:spPr>
        <p:txBody>
          <a:bodyPr>
            <a:normAutofit/>
          </a:bodyPr>
          <a:lstStyle/>
          <a:p>
            <a:pPr indent="-287655">
              <a:buFont typeface="Wingdings" panose="05000000000000000000" pitchFamily="2" charset="2"/>
              <a:buChar char="§"/>
              <a:defRPr/>
            </a:pPr>
            <a:r>
              <a:rPr lang="en-US" sz="3200" dirty="0"/>
              <a:t>scaling, using multiple switching “planes” in parallel: </a:t>
            </a:r>
            <a:endParaRPr lang="en-US" sz="3200" dirty="0"/>
          </a:p>
          <a:p>
            <a:pPr lvl="1" indent="-287655">
              <a:buFont typeface="Wingdings" panose="05000000000000000000" pitchFamily="2" charset="2"/>
              <a:buChar char="§"/>
              <a:defRPr/>
            </a:pPr>
            <a:r>
              <a:rPr lang="en-US" sz="2800" dirty="0"/>
              <a:t>speedup, scaleup via parallelism</a:t>
            </a:r>
            <a:endParaRPr lang="en-US" sz="2800" dirty="0"/>
          </a:p>
        </p:txBody>
      </p:sp>
      <p:sp>
        <p:nvSpPr>
          <p:cNvPr id="2" name="Title 1"/>
          <p:cNvSpPr>
            <a:spLocks noGrp="1"/>
          </p:cNvSpPr>
          <p:nvPr>
            <p:ph type="title"/>
          </p:nvPr>
        </p:nvSpPr>
        <p:spPr>
          <a:xfrm>
            <a:off x="838200" y="398813"/>
            <a:ext cx="10515600" cy="894622"/>
          </a:xfrm>
        </p:spPr>
        <p:txBody>
          <a:bodyPr>
            <a:normAutofit/>
          </a:bodyPr>
          <a:lstStyle/>
          <a:p>
            <a:r>
              <a:rPr lang="en-US" sz="4800" dirty="0"/>
              <a:t>Switching via interconnection network</a:t>
            </a:r>
            <a:endParaRPr lang="en-US" sz="4800" dirty="0"/>
          </a:p>
        </p:txBody>
      </p:sp>
      <p:grpSp>
        <p:nvGrpSpPr>
          <p:cNvPr id="37" name="Group 36"/>
          <p:cNvGrpSpPr/>
          <p:nvPr/>
        </p:nvGrpSpPr>
        <p:grpSpPr>
          <a:xfrm>
            <a:off x="5465885" y="2987580"/>
            <a:ext cx="6504470" cy="2842592"/>
            <a:chOff x="2502527" y="2166731"/>
            <a:chExt cx="6504470" cy="2842592"/>
          </a:xfrm>
        </p:grpSpPr>
        <p:grpSp>
          <p:nvGrpSpPr>
            <p:cNvPr id="334" name="Group 118"/>
            <p:cNvGrpSpPr/>
            <p:nvPr/>
          </p:nvGrpSpPr>
          <p:grpSpPr bwMode="auto">
            <a:xfrm>
              <a:off x="2661555" y="4446106"/>
              <a:ext cx="977484" cy="193795"/>
              <a:chOff x="876" y="2800"/>
              <a:chExt cx="642" cy="175"/>
            </a:xfrm>
          </p:grpSpPr>
          <p:sp>
            <p:nvSpPr>
              <p:cNvPr id="335" name="Rectangle 119"/>
              <p:cNvSpPr>
                <a:spLocks noChangeArrowheads="1"/>
              </p:cNvSpPr>
              <p:nvPr/>
            </p:nvSpPr>
            <p:spPr bwMode="auto">
              <a:xfrm>
                <a:off x="925" y="2800"/>
                <a:ext cx="485" cy="175"/>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36" name="Rectangle 120"/>
              <p:cNvSpPr>
                <a:spLocks noChangeArrowheads="1"/>
              </p:cNvSpPr>
              <p:nvPr/>
            </p:nvSpPr>
            <p:spPr bwMode="auto">
              <a:xfrm>
                <a:off x="945" y="2849"/>
                <a:ext cx="151" cy="78"/>
              </a:xfrm>
              <a:prstGeom prst="rect">
                <a:avLst/>
              </a:prstGeom>
              <a:solidFill>
                <a:srgbClr val="FFFFFF"/>
              </a:solidFill>
              <a:ln w="1270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37" name="Rectangle 121"/>
              <p:cNvSpPr>
                <a:spLocks noChangeArrowheads="1"/>
              </p:cNvSpPr>
              <p:nvPr/>
            </p:nvSpPr>
            <p:spPr bwMode="auto">
              <a:xfrm>
                <a:off x="1117" y="2818"/>
                <a:ext cx="124" cy="134"/>
              </a:xfrm>
              <a:prstGeom prst="rect">
                <a:avLst/>
              </a:prstGeom>
              <a:solidFill>
                <a:srgbClr val="FFFFFF"/>
              </a:solidFill>
              <a:ln w="1270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38" name="Rectangle 122"/>
              <p:cNvSpPr>
                <a:spLocks noChangeArrowheads="1"/>
              </p:cNvSpPr>
              <p:nvPr/>
            </p:nvSpPr>
            <p:spPr bwMode="auto">
              <a:xfrm>
                <a:off x="1263" y="2821"/>
                <a:ext cx="125" cy="135"/>
              </a:xfrm>
              <a:prstGeom prst="rect">
                <a:avLst/>
              </a:prstGeom>
              <a:solidFill>
                <a:srgbClr val="FFFFFF"/>
              </a:solidFill>
              <a:ln w="1270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39" name="Line 123"/>
              <p:cNvSpPr>
                <a:spLocks noChangeShapeType="1"/>
              </p:cNvSpPr>
              <p:nvPr/>
            </p:nvSpPr>
            <p:spPr bwMode="auto">
              <a:xfrm flipV="1">
                <a:off x="876" y="2882"/>
                <a:ext cx="642" cy="5"/>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328" name="Group 118"/>
            <p:cNvGrpSpPr/>
            <p:nvPr/>
          </p:nvGrpSpPr>
          <p:grpSpPr bwMode="auto">
            <a:xfrm>
              <a:off x="2575415" y="4611758"/>
              <a:ext cx="977484" cy="193795"/>
              <a:chOff x="876" y="2800"/>
              <a:chExt cx="642" cy="175"/>
            </a:xfrm>
          </p:grpSpPr>
          <p:sp>
            <p:nvSpPr>
              <p:cNvPr id="329" name="Rectangle 119"/>
              <p:cNvSpPr>
                <a:spLocks noChangeArrowheads="1"/>
              </p:cNvSpPr>
              <p:nvPr/>
            </p:nvSpPr>
            <p:spPr bwMode="auto">
              <a:xfrm>
                <a:off x="925" y="2800"/>
                <a:ext cx="485" cy="175"/>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30" name="Rectangle 120"/>
              <p:cNvSpPr>
                <a:spLocks noChangeArrowheads="1"/>
              </p:cNvSpPr>
              <p:nvPr/>
            </p:nvSpPr>
            <p:spPr bwMode="auto">
              <a:xfrm>
                <a:off x="945" y="2849"/>
                <a:ext cx="151" cy="78"/>
              </a:xfrm>
              <a:prstGeom prst="rect">
                <a:avLst/>
              </a:prstGeom>
              <a:solidFill>
                <a:srgbClr val="FFFFFF"/>
              </a:solidFill>
              <a:ln w="1270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31" name="Rectangle 121"/>
              <p:cNvSpPr>
                <a:spLocks noChangeArrowheads="1"/>
              </p:cNvSpPr>
              <p:nvPr/>
            </p:nvSpPr>
            <p:spPr bwMode="auto">
              <a:xfrm>
                <a:off x="1117" y="2818"/>
                <a:ext cx="124" cy="134"/>
              </a:xfrm>
              <a:prstGeom prst="rect">
                <a:avLst/>
              </a:prstGeom>
              <a:solidFill>
                <a:srgbClr val="FFFFFF"/>
              </a:solidFill>
              <a:ln w="1270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32" name="Rectangle 122"/>
              <p:cNvSpPr>
                <a:spLocks noChangeArrowheads="1"/>
              </p:cNvSpPr>
              <p:nvPr/>
            </p:nvSpPr>
            <p:spPr bwMode="auto">
              <a:xfrm>
                <a:off x="1263" y="2821"/>
                <a:ext cx="125" cy="135"/>
              </a:xfrm>
              <a:prstGeom prst="rect">
                <a:avLst/>
              </a:prstGeom>
              <a:solidFill>
                <a:srgbClr val="FFFFFF"/>
              </a:solidFill>
              <a:ln w="1270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33" name="Line 123"/>
              <p:cNvSpPr>
                <a:spLocks noChangeShapeType="1"/>
              </p:cNvSpPr>
              <p:nvPr/>
            </p:nvSpPr>
            <p:spPr bwMode="auto">
              <a:xfrm flipV="1">
                <a:off x="876" y="2882"/>
                <a:ext cx="642" cy="5"/>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2" name="Group 11"/>
            <p:cNvGrpSpPr/>
            <p:nvPr/>
          </p:nvGrpSpPr>
          <p:grpSpPr>
            <a:xfrm>
              <a:off x="4623758" y="2166731"/>
              <a:ext cx="2290665" cy="2842592"/>
              <a:chOff x="4199689" y="2922105"/>
              <a:chExt cx="2290665" cy="2842592"/>
            </a:xfrm>
          </p:grpSpPr>
          <p:grpSp>
            <p:nvGrpSpPr>
              <p:cNvPr id="122" name="Group 121"/>
              <p:cNvGrpSpPr/>
              <p:nvPr/>
            </p:nvGrpSpPr>
            <p:grpSpPr>
              <a:xfrm>
                <a:off x="4802662" y="2922105"/>
                <a:ext cx="1687692" cy="1311965"/>
                <a:chOff x="1416732" y="5221357"/>
                <a:chExt cx="1687692" cy="1311965"/>
              </a:xfrm>
            </p:grpSpPr>
            <p:cxnSp>
              <p:nvCxnSpPr>
                <p:cNvPr id="123" name="Straight Connector 122"/>
                <p:cNvCxnSpPr/>
                <p:nvPr/>
              </p:nvCxnSpPr>
              <p:spPr>
                <a:xfrm>
                  <a:off x="1629149" y="5306714"/>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a:off x="1629814" y="5415191"/>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a:off x="1626486" y="645803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a:off x="1627151" y="635887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a:xfrm>
                  <a:off x="1627152" y="625106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a:off x="1627817" y="615190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a:off x="1623825" y="560485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a:off x="1624490" y="550569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31" name="Group 130"/>
                <p:cNvGrpSpPr/>
                <p:nvPr/>
              </p:nvGrpSpPr>
              <p:grpSpPr>
                <a:xfrm>
                  <a:off x="1749287" y="5221357"/>
                  <a:ext cx="1200970" cy="1311965"/>
                  <a:chOff x="4426226" y="4479235"/>
                  <a:chExt cx="1200970" cy="1311965"/>
                </a:xfrm>
              </p:grpSpPr>
              <p:sp>
                <p:nvSpPr>
                  <p:cNvPr id="134" name="Rectangle 133"/>
                  <p:cNvSpPr/>
                  <p:nvPr/>
                </p:nvSpPr>
                <p:spPr>
                  <a:xfrm>
                    <a:off x="4426226" y="4479235"/>
                    <a:ext cx="1166191" cy="1311965"/>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5" name="TextBox 134"/>
                  <p:cNvSpPr txBox="1"/>
                  <p:nvPr/>
                </p:nvSpPr>
                <p:spPr>
                  <a:xfrm>
                    <a:off x="4426226" y="4479235"/>
                    <a:ext cx="1200970"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fabric plane 0</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32" name="TextBox 131"/>
                <p:cNvSpPr txBox="1"/>
                <p:nvPr/>
              </p:nvSpPr>
              <p:spPr>
                <a:xfrm rot="16200000">
                  <a:off x="1369604" y="5690044"/>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3" name="TextBox 132"/>
                <p:cNvSpPr txBox="1"/>
                <p:nvPr/>
              </p:nvSpPr>
              <p:spPr>
                <a:xfrm rot="16200000">
                  <a:off x="2687964" y="5686717"/>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36" name="Group 135"/>
              <p:cNvGrpSpPr/>
              <p:nvPr/>
            </p:nvGrpSpPr>
            <p:grpSpPr>
              <a:xfrm>
                <a:off x="4716523" y="3140766"/>
                <a:ext cx="1687692" cy="1311965"/>
                <a:chOff x="1416732" y="5221357"/>
                <a:chExt cx="1687692" cy="1311965"/>
              </a:xfrm>
            </p:grpSpPr>
            <p:cxnSp>
              <p:nvCxnSpPr>
                <p:cNvPr id="137" name="Straight Connector 136"/>
                <p:cNvCxnSpPr/>
                <p:nvPr/>
              </p:nvCxnSpPr>
              <p:spPr>
                <a:xfrm>
                  <a:off x="1629149" y="5306714"/>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a:off x="1629814" y="5415191"/>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a:xfrm>
                  <a:off x="1626486" y="645803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a:xfrm>
                  <a:off x="1627151" y="635887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a:off x="1627152" y="625106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p:nvCxnSpPr>
              <p:spPr>
                <a:xfrm>
                  <a:off x="1627817" y="615190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a:xfrm>
                  <a:off x="1623825" y="560485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p:nvCxnSpPr>
              <p:spPr>
                <a:xfrm>
                  <a:off x="1624490" y="550569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45" name="Group 144"/>
                <p:cNvGrpSpPr/>
                <p:nvPr/>
              </p:nvGrpSpPr>
              <p:grpSpPr>
                <a:xfrm>
                  <a:off x="1749287" y="5221357"/>
                  <a:ext cx="1175002" cy="1311965"/>
                  <a:chOff x="4426226" y="4479235"/>
                  <a:chExt cx="1175002" cy="1311965"/>
                </a:xfrm>
              </p:grpSpPr>
              <p:sp>
                <p:nvSpPr>
                  <p:cNvPr id="148" name="Rectangle 147"/>
                  <p:cNvSpPr/>
                  <p:nvPr/>
                </p:nvSpPr>
                <p:spPr>
                  <a:xfrm>
                    <a:off x="4426226" y="4479235"/>
                    <a:ext cx="1166191" cy="1311965"/>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9" name="TextBox 148"/>
                  <p:cNvSpPr txBox="1"/>
                  <p:nvPr/>
                </p:nvSpPr>
                <p:spPr>
                  <a:xfrm>
                    <a:off x="4426226" y="4479235"/>
                    <a:ext cx="1175002"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fabric plane 1</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46" name="TextBox 145"/>
                <p:cNvSpPr txBox="1"/>
                <p:nvPr/>
              </p:nvSpPr>
              <p:spPr>
                <a:xfrm rot="16200000">
                  <a:off x="1369604" y="5690044"/>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7" name="TextBox 146"/>
                <p:cNvSpPr txBox="1"/>
                <p:nvPr/>
              </p:nvSpPr>
              <p:spPr>
                <a:xfrm rot="16200000">
                  <a:off x="2687964" y="5686717"/>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50" name="Group 149"/>
              <p:cNvGrpSpPr/>
              <p:nvPr/>
            </p:nvGrpSpPr>
            <p:grpSpPr>
              <a:xfrm>
                <a:off x="4630384" y="3359427"/>
                <a:ext cx="1687692" cy="1311965"/>
                <a:chOff x="1416732" y="5221357"/>
                <a:chExt cx="1687692" cy="1311965"/>
              </a:xfrm>
            </p:grpSpPr>
            <p:cxnSp>
              <p:nvCxnSpPr>
                <p:cNvPr id="151" name="Straight Connector 150"/>
                <p:cNvCxnSpPr/>
                <p:nvPr/>
              </p:nvCxnSpPr>
              <p:spPr>
                <a:xfrm>
                  <a:off x="1629149" y="5306714"/>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p:nvCxnSpPr>
              <p:spPr>
                <a:xfrm>
                  <a:off x="1629814" y="5415191"/>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p:nvCxnSpPr>
              <p:spPr>
                <a:xfrm>
                  <a:off x="1626486" y="645803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p:cNvCxnSpPr/>
                <p:nvPr/>
              </p:nvCxnSpPr>
              <p:spPr>
                <a:xfrm>
                  <a:off x="1627151" y="635887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p:nvPr/>
              </p:nvCxnSpPr>
              <p:spPr>
                <a:xfrm>
                  <a:off x="1627152" y="625106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p:cNvCxnSpPr/>
                <p:nvPr/>
              </p:nvCxnSpPr>
              <p:spPr>
                <a:xfrm>
                  <a:off x="1627817" y="615190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p:nvCxnSpPr>
              <p:spPr>
                <a:xfrm>
                  <a:off x="1623825" y="560485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p:nvCxnSpPr>
              <p:spPr>
                <a:xfrm>
                  <a:off x="1624490" y="550569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59" name="Group 158"/>
                <p:cNvGrpSpPr/>
                <p:nvPr/>
              </p:nvGrpSpPr>
              <p:grpSpPr>
                <a:xfrm>
                  <a:off x="1749287" y="5221357"/>
                  <a:ext cx="1175002" cy="1311965"/>
                  <a:chOff x="4426226" y="4479235"/>
                  <a:chExt cx="1175002" cy="1311965"/>
                </a:xfrm>
              </p:grpSpPr>
              <p:sp>
                <p:nvSpPr>
                  <p:cNvPr id="162" name="Rectangle 161"/>
                  <p:cNvSpPr/>
                  <p:nvPr/>
                </p:nvSpPr>
                <p:spPr>
                  <a:xfrm>
                    <a:off x="4426226" y="4479235"/>
                    <a:ext cx="1166191" cy="1311965"/>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3" name="TextBox 162"/>
                  <p:cNvSpPr txBox="1"/>
                  <p:nvPr/>
                </p:nvSpPr>
                <p:spPr>
                  <a:xfrm>
                    <a:off x="4426226" y="4479235"/>
                    <a:ext cx="1175002"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fabric plane 2</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60" name="TextBox 159"/>
                <p:cNvSpPr txBox="1"/>
                <p:nvPr/>
              </p:nvSpPr>
              <p:spPr>
                <a:xfrm rot="16200000">
                  <a:off x="1369604" y="5690044"/>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1" name="TextBox 160"/>
                <p:cNvSpPr txBox="1"/>
                <p:nvPr/>
              </p:nvSpPr>
              <p:spPr>
                <a:xfrm rot="16200000">
                  <a:off x="2687964" y="5686717"/>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64" name="Group 163"/>
              <p:cNvGrpSpPr/>
              <p:nvPr/>
            </p:nvGrpSpPr>
            <p:grpSpPr>
              <a:xfrm>
                <a:off x="4544245" y="3578088"/>
                <a:ext cx="1687692" cy="1311965"/>
                <a:chOff x="1416732" y="5221357"/>
                <a:chExt cx="1687692" cy="1311965"/>
              </a:xfrm>
            </p:grpSpPr>
            <p:cxnSp>
              <p:nvCxnSpPr>
                <p:cNvPr id="165" name="Straight Connector 164"/>
                <p:cNvCxnSpPr/>
                <p:nvPr/>
              </p:nvCxnSpPr>
              <p:spPr>
                <a:xfrm>
                  <a:off x="1629149" y="5306714"/>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a:xfrm>
                  <a:off x="1629814" y="5415191"/>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p:nvCxnSpPr>
              <p:spPr>
                <a:xfrm>
                  <a:off x="1626486" y="645803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a:xfrm>
                  <a:off x="1627151" y="635887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p:nvCxnSpPr>
              <p:spPr>
                <a:xfrm>
                  <a:off x="1627152" y="625106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p:nvCxnSpPr>
              <p:spPr>
                <a:xfrm>
                  <a:off x="1627817" y="615190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a:off x="1623825" y="560485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1624490" y="550569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73" name="Group 172"/>
                <p:cNvGrpSpPr/>
                <p:nvPr/>
              </p:nvGrpSpPr>
              <p:grpSpPr>
                <a:xfrm>
                  <a:off x="1749287" y="5221357"/>
                  <a:ext cx="1175002" cy="1311965"/>
                  <a:chOff x="4426226" y="4479235"/>
                  <a:chExt cx="1175002" cy="1311965"/>
                </a:xfrm>
              </p:grpSpPr>
              <p:sp>
                <p:nvSpPr>
                  <p:cNvPr id="176" name="Rectangle 175"/>
                  <p:cNvSpPr/>
                  <p:nvPr/>
                </p:nvSpPr>
                <p:spPr>
                  <a:xfrm>
                    <a:off x="4426226" y="4479235"/>
                    <a:ext cx="1166191" cy="1311965"/>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7" name="TextBox 176"/>
                  <p:cNvSpPr txBox="1"/>
                  <p:nvPr/>
                </p:nvSpPr>
                <p:spPr>
                  <a:xfrm>
                    <a:off x="4426226" y="4479235"/>
                    <a:ext cx="1175002"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fabric plane 3</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74" name="TextBox 173"/>
                <p:cNvSpPr txBox="1"/>
                <p:nvPr/>
              </p:nvSpPr>
              <p:spPr>
                <a:xfrm rot="16200000">
                  <a:off x="1369604" y="5690044"/>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5" name="TextBox 174"/>
                <p:cNvSpPr txBox="1"/>
                <p:nvPr/>
              </p:nvSpPr>
              <p:spPr>
                <a:xfrm rot="16200000">
                  <a:off x="2687964" y="5686717"/>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78" name="Group 177"/>
              <p:cNvGrpSpPr/>
              <p:nvPr/>
            </p:nvGrpSpPr>
            <p:grpSpPr>
              <a:xfrm>
                <a:off x="4458106" y="3796749"/>
                <a:ext cx="1687692" cy="1311965"/>
                <a:chOff x="1416732" y="5221357"/>
                <a:chExt cx="1687692" cy="1311965"/>
              </a:xfrm>
            </p:grpSpPr>
            <p:cxnSp>
              <p:nvCxnSpPr>
                <p:cNvPr id="179" name="Straight Connector 178"/>
                <p:cNvCxnSpPr/>
                <p:nvPr/>
              </p:nvCxnSpPr>
              <p:spPr>
                <a:xfrm>
                  <a:off x="1629149" y="5306714"/>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1629814" y="5415191"/>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1626486" y="645803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627151" y="635887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1627152" y="625106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1627817" y="615190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1623825" y="560485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a:off x="1624490" y="550569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87" name="Group 186"/>
                <p:cNvGrpSpPr/>
                <p:nvPr/>
              </p:nvGrpSpPr>
              <p:grpSpPr>
                <a:xfrm>
                  <a:off x="1749287" y="5221357"/>
                  <a:ext cx="1175002" cy="1311965"/>
                  <a:chOff x="4426226" y="4479235"/>
                  <a:chExt cx="1175002" cy="1311965"/>
                </a:xfrm>
              </p:grpSpPr>
              <p:sp>
                <p:nvSpPr>
                  <p:cNvPr id="190" name="Rectangle 189"/>
                  <p:cNvSpPr/>
                  <p:nvPr/>
                </p:nvSpPr>
                <p:spPr>
                  <a:xfrm>
                    <a:off x="4426226" y="4479235"/>
                    <a:ext cx="1166191" cy="1311965"/>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1" name="TextBox 190"/>
                  <p:cNvSpPr txBox="1"/>
                  <p:nvPr/>
                </p:nvSpPr>
                <p:spPr>
                  <a:xfrm>
                    <a:off x="4426226" y="4479235"/>
                    <a:ext cx="1175002"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fabric plane 4</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88" name="TextBox 187"/>
                <p:cNvSpPr txBox="1"/>
                <p:nvPr/>
              </p:nvSpPr>
              <p:spPr>
                <a:xfrm rot="16200000">
                  <a:off x="1369604" y="5690044"/>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9" name="TextBox 188"/>
                <p:cNvSpPr txBox="1"/>
                <p:nvPr/>
              </p:nvSpPr>
              <p:spPr>
                <a:xfrm rot="16200000">
                  <a:off x="2687964" y="5686717"/>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92" name="Group 191"/>
              <p:cNvGrpSpPr/>
              <p:nvPr/>
            </p:nvGrpSpPr>
            <p:grpSpPr>
              <a:xfrm>
                <a:off x="4371967" y="4015410"/>
                <a:ext cx="1687692" cy="1311965"/>
                <a:chOff x="1416732" y="5221357"/>
                <a:chExt cx="1687692" cy="1311965"/>
              </a:xfrm>
            </p:grpSpPr>
            <p:cxnSp>
              <p:nvCxnSpPr>
                <p:cNvPr id="193" name="Straight Connector 192"/>
                <p:cNvCxnSpPr/>
                <p:nvPr/>
              </p:nvCxnSpPr>
              <p:spPr>
                <a:xfrm>
                  <a:off x="1629149" y="5306714"/>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a:xfrm>
                  <a:off x="1629814" y="5415191"/>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a:xfrm>
                  <a:off x="1626486" y="645803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p:nvCxnSpPr>
              <p:spPr>
                <a:xfrm>
                  <a:off x="1627151" y="635887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a:xfrm>
                  <a:off x="1627152" y="625106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a:xfrm>
                  <a:off x="1627817" y="615190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a:xfrm>
                  <a:off x="1623825" y="560485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p:nvCxnSpPr>
              <p:spPr>
                <a:xfrm>
                  <a:off x="1624490" y="550569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01" name="Group 200"/>
                <p:cNvGrpSpPr/>
                <p:nvPr/>
              </p:nvGrpSpPr>
              <p:grpSpPr>
                <a:xfrm>
                  <a:off x="1749287" y="5221357"/>
                  <a:ext cx="1175002" cy="1311965"/>
                  <a:chOff x="4426226" y="4479235"/>
                  <a:chExt cx="1175002" cy="1311965"/>
                </a:xfrm>
              </p:grpSpPr>
              <p:sp>
                <p:nvSpPr>
                  <p:cNvPr id="204" name="Rectangle 203"/>
                  <p:cNvSpPr/>
                  <p:nvPr/>
                </p:nvSpPr>
                <p:spPr>
                  <a:xfrm>
                    <a:off x="4426226" y="4479235"/>
                    <a:ext cx="1166191" cy="1311965"/>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5" name="TextBox 204"/>
                  <p:cNvSpPr txBox="1"/>
                  <p:nvPr/>
                </p:nvSpPr>
                <p:spPr>
                  <a:xfrm>
                    <a:off x="4426226" y="4479235"/>
                    <a:ext cx="1175002"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fabric plane 5</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202" name="TextBox 201"/>
                <p:cNvSpPr txBox="1"/>
                <p:nvPr/>
              </p:nvSpPr>
              <p:spPr>
                <a:xfrm rot="16200000">
                  <a:off x="1369604" y="5690044"/>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3" name="TextBox 202"/>
                <p:cNvSpPr txBox="1"/>
                <p:nvPr/>
              </p:nvSpPr>
              <p:spPr>
                <a:xfrm rot="16200000">
                  <a:off x="2687964" y="5686717"/>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206" name="Group 205"/>
              <p:cNvGrpSpPr/>
              <p:nvPr/>
            </p:nvGrpSpPr>
            <p:grpSpPr>
              <a:xfrm>
                <a:off x="4285828" y="4234071"/>
                <a:ext cx="1687692" cy="1311965"/>
                <a:chOff x="1416732" y="5221357"/>
                <a:chExt cx="1687692" cy="1311965"/>
              </a:xfrm>
            </p:grpSpPr>
            <p:cxnSp>
              <p:nvCxnSpPr>
                <p:cNvPr id="207" name="Straight Connector 206"/>
                <p:cNvCxnSpPr/>
                <p:nvPr/>
              </p:nvCxnSpPr>
              <p:spPr>
                <a:xfrm>
                  <a:off x="1629149" y="5306714"/>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p:nvCxnSpPr>
              <p:spPr>
                <a:xfrm>
                  <a:off x="1629814" y="5415191"/>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p:nvCxnSpPr>
              <p:spPr>
                <a:xfrm>
                  <a:off x="1626486" y="645803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p:nvCxnSpPr>
              <p:spPr>
                <a:xfrm>
                  <a:off x="1627151" y="635887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a:xfrm>
                  <a:off x="1627152" y="625106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p:nvCxnSpPr>
              <p:spPr>
                <a:xfrm>
                  <a:off x="1627817" y="615190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p:nvCxnSpPr>
              <p:spPr>
                <a:xfrm>
                  <a:off x="1623825" y="560485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p:nvCxnSpPr>
              <p:spPr>
                <a:xfrm>
                  <a:off x="1624490" y="550569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15" name="Group 214"/>
                <p:cNvGrpSpPr/>
                <p:nvPr/>
              </p:nvGrpSpPr>
              <p:grpSpPr>
                <a:xfrm>
                  <a:off x="1749287" y="5221357"/>
                  <a:ext cx="1175002" cy="1311965"/>
                  <a:chOff x="4426226" y="4479235"/>
                  <a:chExt cx="1175002" cy="1311965"/>
                </a:xfrm>
              </p:grpSpPr>
              <p:sp>
                <p:nvSpPr>
                  <p:cNvPr id="218" name="Rectangle 217"/>
                  <p:cNvSpPr/>
                  <p:nvPr/>
                </p:nvSpPr>
                <p:spPr>
                  <a:xfrm>
                    <a:off x="4426226" y="4479235"/>
                    <a:ext cx="1166191" cy="1311965"/>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9" name="TextBox 218"/>
                  <p:cNvSpPr txBox="1"/>
                  <p:nvPr/>
                </p:nvSpPr>
                <p:spPr>
                  <a:xfrm>
                    <a:off x="4426226" y="4479235"/>
                    <a:ext cx="1175002"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fabric plane 6</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216" name="TextBox 215"/>
                <p:cNvSpPr txBox="1"/>
                <p:nvPr/>
              </p:nvSpPr>
              <p:spPr>
                <a:xfrm rot="16200000">
                  <a:off x="1369604" y="5690044"/>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7" name="TextBox 216"/>
                <p:cNvSpPr txBox="1"/>
                <p:nvPr/>
              </p:nvSpPr>
              <p:spPr>
                <a:xfrm rot="16200000">
                  <a:off x="2687964" y="5686717"/>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220" name="Group 219"/>
              <p:cNvGrpSpPr/>
              <p:nvPr/>
            </p:nvGrpSpPr>
            <p:grpSpPr>
              <a:xfrm>
                <a:off x="4199689" y="4452732"/>
                <a:ext cx="1687692" cy="1311965"/>
                <a:chOff x="1416732" y="5221357"/>
                <a:chExt cx="1687692" cy="1311965"/>
              </a:xfrm>
            </p:grpSpPr>
            <p:cxnSp>
              <p:nvCxnSpPr>
                <p:cNvPr id="221" name="Straight Connector 220"/>
                <p:cNvCxnSpPr/>
                <p:nvPr/>
              </p:nvCxnSpPr>
              <p:spPr>
                <a:xfrm>
                  <a:off x="1629149" y="5306714"/>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p:nvCxnSpPr>
              <p:spPr>
                <a:xfrm>
                  <a:off x="1629814" y="5415191"/>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p:nvCxnSpPr>
              <p:spPr>
                <a:xfrm>
                  <a:off x="1626486" y="645803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p:nvCxnSpPr>
              <p:spPr>
                <a:xfrm>
                  <a:off x="1627151" y="6358873"/>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p:nvCxnSpPr>
              <p:spPr>
                <a:xfrm>
                  <a:off x="1627152" y="625106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p:nvCxnSpPr>
              <p:spPr>
                <a:xfrm>
                  <a:off x="1627817" y="6151902"/>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p:nvCxnSpPr>
              <p:spPr>
                <a:xfrm>
                  <a:off x="1623825" y="560485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p:nvCxnSpPr>
              <p:spPr>
                <a:xfrm>
                  <a:off x="1624490" y="5505699"/>
                  <a:ext cx="13855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48" name="Group 247"/>
                <p:cNvGrpSpPr/>
                <p:nvPr/>
              </p:nvGrpSpPr>
              <p:grpSpPr>
                <a:xfrm>
                  <a:off x="1749287" y="5221357"/>
                  <a:ext cx="1200970" cy="1311965"/>
                  <a:chOff x="4426226" y="4479235"/>
                  <a:chExt cx="1200970" cy="1311965"/>
                </a:xfrm>
              </p:grpSpPr>
              <p:sp>
                <p:nvSpPr>
                  <p:cNvPr id="251" name="Rectangle 250"/>
                  <p:cNvSpPr/>
                  <p:nvPr/>
                </p:nvSpPr>
                <p:spPr>
                  <a:xfrm>
                    <a:off x="4426226" y="4479235"/>
                    <a:ext cx="1166191" cy="1311965"/>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 name="TextBox 251"/>
                  <p:cNvSpPr txBox="1"/>
                  <p:nvPr/>
                </p:nvSpPr>
                <p:spPr>
                  <a:xfrm>
                    <a:off x="4426226" y="4479235"/>
                    <a:ext cx="1200970"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fabric plane 7</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249" name="TextBox 248"/>
                <p:cNvSpPr txBox="1"/>
                <p:nvPr/>
              </p:nvSpPr>
              <p:spPr>
                <a:xfrm rot="16200000">
                  <a:off x="1369604" y="5690044"/>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50" name="TextBox 249"/>
                <p:cNvSpPr txBox="1"/>
                <p:nvPr/>
              </p:nvSpPr>
              <p:spPr>
                <a:xfrm rot="16200000">
                  <a:off x="2687964" y="5686717"/>
                  <a:ext cx="4635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grpSp>
          <p:nvGrpSpPr>
            <p:cNvPr id="276" name="Group 148"/>
            <p:cNvGrpSpPr/>
            <p:nvPr/>
          </p:nvGrpSpPr>
          <p:grpSpPr bwMode="auto">
            <a:xfrm>
              <a:off x="7458844" y="4535520"/>
              <a:ext cx="799405" cy="236966"/>
              <a:chOff x="453" y="3465"/>
              <a:chExt cx="561" cy="136"/>
            </a:xfrm>
          </p:grpSpPr>
          <p:sp>
            <p:nvSpPr>
              <p:cNvPr id="277" name="Rectangle 149"/>
              <p:cNvSpPr>
                <a:spLocks noChangeArrowheads="1"/>
              </p:cNvSpPr>
              <p:nvPr/>
            </p:nvSpPr>
            <p:spPr bwMode="auto">
              <a:xfrm>
                <a:off x="496" y="3465"/>
                <a:ext cx="424" cy="136"/>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78" name="Rectangle 150"/>
              <p:cNvSpPr>
                <a:spLocks noChangeArrowheads="1"/>
              </p:cNvSpPr>
              <p:nvPr/>
            </p:nvSpPr>
            <p:spPr bwMode="auto">
              <a:xfrm>
                <a:off x="769" y="3504"/>
                <a:ext cx="132" cy="61"/>
              </a:xfrm>
              <a:prstGeom prst="rect">
                <a:avLst/>
              </a:prstGeom>
              <a:solidFill>
                <a:srgbClr val="FFFFFF"/>
              </a:solidFill>
              <a:ln w="15875">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79" name="Rectangle 151"/>
              <p:cNvSpPr>
                <a:spLocks noChangeArrowheads="1"/>
              </p:cNvSpPr>
              <p:nvPr/>
            </p:nvSpPr>
            <p:spPr bwMode="auto">
              <a:xfrm>
                <a:off x="642" y="3481"/>
                <a:ext cx="108" cy="104"/>
              </a:xfrm>
              <a:prstGeom prst="rect">
                <a:avLst/>
              </a:prstGeom>
              <a:solidFill>
                <a:srgbClr val="FFFFFF"/>
              </a:solidFill>
              <a:ln w="15875">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80" name="Rectangle 152"/>
              <p:cNvSpPr>
                <a:spLocks noChangeArrowheads="1"/>
              </p:cNvSpPr>
              <p:nvPr/>
            </p:nvSpPr>
            <p:spPr bwMode="auto">
              <a:xfrm>
                <a:off x="515" y="3478"/>
                <a:ext cx="108" cy="105"/>
              </a:xfrm>
              <a:prstGeom prst="rect">
                <a:avLst/>
              </a:prstGeom>
              <a:solidFill>
                <a:srgbClr val="FFFFFF"/>
              </a:solidFill>
              <a:ln w="15875">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81" name="Line 153"/>
              <p:cNvSpPr>
                <a:spLocks noChangeShapeType="1"/>
              </p:cNvSpPr>
              <p:nvPr/>
            </p:nvSpPr>
            <p:spPr bwMode="auto">
              <a:xfrm flipV="1">
                <a:off x="453" y="3529"/>
                <a:ext cx="561" cy="4"/>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cxnSp>
          <p:nvCxnSpPr>
            <p:cNvPr id="16" name="Straight Connector 15"/>
            <p:cNvCxnSpPr/>
            <p:nvPr/>
          </p:nvCxnSpPr>
          <p:spPr>
            <a:xfrm flipH="1">
              <a:off x="4374532" y="2250005"/>
              <a:ext cx="1064231" cy="292455"/>
            </a:xfrm>
            <a:prstGeom prst="line">
              <a:avLst/>
            </a:prstGeom>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p:nvCxnSpPr>
          <p:spPr>
            <a:xfrm flipH="1">
              <a:off x="4379613" y="2473015"/>
              <a:ext cx="975008" cy="70021"/>
            </a:xfrm>
            <a:prstGeom prst="line">
              <a:avLst/>
            </a:prstGeom>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p:nvCxnSpPr>
          <p:spPr>
            <a:xfrm flipH="1" flipV="1">
              <a:off x="4374532" y="2542460"/>
              <a:ext cx="887706" cy="145327"/>
            </a:xfrm>
            <a:prstGeom prst="line">
              <a:avLst/>
            </a:prstGeom>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p:nvCxnSpPr>
          <p:spPr>
            <a:xfrm flipH="1" flipV="1">
              <a:off x="4383143" y="2539506"/>
              <a:ext cx="803404" cy="3660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p:nvCxnSpPr>
          <p:spPr>
            <a:xfrm flipH="1" flipV="1">
              <a:off x="4374532" y="2542460"/>
              <a:ext cx="721772" cy="582522"/>
            </a:xfrm>
            <a:prstGeom prst="line">
              <a:avLst/>
            </a:prstGeom>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p:nvCxnSpPr>
          <p:spPr>
            <a:xfrm flipH="1" flipV="1">
              <a:off x="4379613" y="2543036"/>
              <a:ext cx="630409" cy="79673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2" name="Straight Connector 311"/>
            <p:cNvCxnSpPr/>
            <p:nvPr/>
          </p:nvCxnSpPr>
          <p:spPr>
            <a:xfrm flipH="1" flipV="1">
              <a:off x="4374532" y="2542460"/>
              <a:ext cx="554878" cy="1023846"/>
            </a:xfrm>
            <a:prstGeom prst="line">
              <a:avLst/>
            </a:prstGeom>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p:nvCxnSpPr>
          <p:spPr>
            <a:xfrm flipH="1" flipV="1">
              <a:off x="4374532" y="2542460"/>
              <a:ext cx="463674" cy="1239796"/>
            </a:xfrm>
            <a:prstGeom prst="line">
              <a:avLst/>
            </a:prstGeom>
          </p:spPr>
          <p:style>
            <a:lnRef idx="1">
              <a:schemeClr val="accent1"/>
            </a:lnRef>
            <a:fillRef idx="0">
              <a:schemeClr val="accent1"/>
            </a:fillRef>
            <a:effectRef idx="0">
              <a:schemeClr val="accent1"/>
            </a:effectRef>
            <a:fontRef idx="minor">
              <a:schemeClr val="tx1"/>
            </a:fontRef>
          </p:style>
        </p:cxnSp>
        <p:cxnSp>
          <p:nvCxnSpPr>
            <p:cNvPr id="314" name="Straight Connector 313"/>
            <p:cNvCxnSpPr/>
            <p:nvPr/>
          </p:nvCxnSpPr>
          <p:spPr>
            <a:xfrm flipH="1" flipV="1">
              <a:off x="6814697" y="3196191"/>
              <a:ext cx="643514" cy="1458085"/>
            </a:xfrm>
            <a:prstGeom prst="line">
              <a:avLst/>
            </a:prstGeom>
          </p:spPr>
          <p:style>
            <a:lnRef idx="1">
              <a:schemeClr val="accent1"/>
            </a:lnRef>
            <a:fillRef idx="0">
              <a:schemeClr val="accent1"/>
            </a:fillRef>
            <a:effectRef idx="0">
              <a:schemeClr val="accent1"/>
            </a:effectRef>
            <a:fontRef idx="minor">
              <a:schemeClr val="tx1"/>
            </a:fontRef>
          </p:style>
        </p:cxnSp>
        <p:cxnSp>
          <p:nvCxnSpPr>
            <p:cNvPr id="315" name="Straight Connector 314"/>
            <p:cNvCxnSpPr>
              <a:stCxn id="281" idx="0"/>
            </p:cNvCxnSpPr>
            <p:nvPr/>
          </p:nvCxnSpPr>
          <p:spPr>
            <a:xfrm flipH="1" flipV="1">
              <a:off x="6730554" y="3415671"/>
              <a:ext cx="728290" cy="12383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16" name="Straight Connector 315"/>
            <p:cNvCxnSpPr>
              <a:stCxn id="281" idx="0"/>
            </p:cNvCxnSpPr>
            <p:nvPr/>
          </p:nvCxnSpPr>
          <p:spPr>
            <a:xfrm flipH="1" flipV="1">
              <a:off x="6653472" y="3638681"/>
              <a:ext cx="805372" cy="1015322"/>
            </a:xfrm>
            <a:prstGeom prst="line">
              <a:avLst/>
            </a:prstGeom>
          </p:spPr>
          <p:style>
            <a:lnRef idx="1">
              <a:schemeClr val="accent1"/>
            </a:lnRef>
            <a:fillRef idx="0">
              <a:schemeClr val="accent1"/>
            </a:fillRef>
            <a:effectRef idx="0">
              <a:schemeClr val="accent1"/>
            </a:effectRef>
            <a:fontRef idx="minor">
              <a:schemeClr val="tx1"/>
            </a:fontRef>
          </p:style>
        </p:cxnSp>
        <p:cxnSp>
          <p:nvCxnSpPr>
            <p:cNvPr id="317" name="Straight Connector 316"/>
            <p:cNvCxnSpPr>
              <a:stCxn id="281" idx="0"/>
            </p:cNvCxnSpPr>
            <p:nvPr/>
          </p:nvCxnSpPr>
          <p:spPr>
            <a:xfrm flipH="1" flipV="1">
              <a:off x="6569330" y="3858161"/>
              <a:ext cx="889514" cy="795842"/>
            </a:xfrm>
            <a:prstGeom prst="line">
              <a:avLst/>
            </a:prstGeom>
          </p:spPr>
          <p:style>
            <a:lnRef idx="1">
              <a:schemeClr val="accent1"/>
            </a:lnRef>
            <a:fillRef idx="0">
              <a:schemeClr val="accent1"/>
            </a:fillRef>
            <a:effectRef idx="0">
              <a:schemeClr val="accent1"/>
            </a:effectRef>
            <a:fontRef idx="minor">
              <a:schemeClr val="tx1"/>
            </a:fontRef>
          </p:style>
        </p:cxnSp>
        <p:cxnSp>
          <p:nvCxnSpPr>
            <p:cNvPr id="318" name="Straight Connector 317"/>
            <p:cNvCxnSpPr>
              <a:stCxn id="281" idx="0"/>
            </p:cNvCxnSpPr>
            <p:nvPr/>
          </p:nvCxnSpPr>
          <p:spPr>
            <a:xfrm flipH="1" flipV="1">
              <a:off x="6478128" y="4074111"/>
              <a:ext cx="980716" cy="579892"/>
            </a:xfrm>
            <a:prstGeom prst="line">
              <a:avLst/>
            </a:prstGeom>
          </p:spPr>
          <p:style>
            <a:lnRef idx="1">
              <a:schemeClr val="accent1"/>
            </a:lnRef>
            <a:fillRef idx="0">
              <a:schemeClr val="accent1"/>
            </a:fillRef>
            <a:effectRef idx="0">
              <a:schemeClr val="accent1"/>
            </a:effectRef>
            <a:fontRef idx="minor">
              <a:schemeClr val="tx1"/>
            </a:fontRef>
          </p:style>
        </p:cxnSp>
        <p:cxnSp>
          <p:nvCxnSpPr>
            <p:cNvPr id="319" name="Straight Connector 318"/>
            <p:cNvCxnSpPr>
              <a:stCxn id="281" idx="0"/>
            </p:cNvCxnSpPr>
            <p:nvPr/>
          </p:nvCxnSpPr>
          <p:spPr>
            <a:xfrm flipH="1" flipV="1">
              <a:off x="6390458" y="4290061"/>
              <a:ext cx="1068386" cy="363942"/>
            </a:xfrm>
            <a:prstGeom prst="line">
              <a:avLst/>
            </a:prstGeom>
          </p:spPr>
          <p:style>
            <a:lnRef idx="1">
              <a:schemeClr val="accent1"/>
            </a:lnRef>
            <a:fillRef idx="0">
              <a:schemeClr val="accent1"/>
            </a:fillRef>
            <a:effectRef idx="0">
              <a:schemeClr val="accent1"/>
            </a:effectRef>
            <a:fontRef idx="minor">
              <a:schemeClr val="tx1"/>
            </a:fontRef>
          </p:style>
        </p:cxnSp>
        <p:cxnSp>
          <p:nvCxnSpPr>
            <p:cNvPr id="320" name="Straight Connector 319"/>
            <p:cNvCxnSpPr>
              <a:stCxn id="281" idx="0"/>
            </p:cNvCxnSpPr>
            <p:nvPr/>
          </p:nvCxnSpPr>
          <p:spPr>
            <a:xfrm flipH="1" flipV="1">
              <a:off x="6299258" y="4509543"/>
              <a:ext cx="1159586" cy="144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1" name="Straight Connector 320"/>
            <p:cNvCxnSpPr/>
            <p:nvPr/>
          </p:nvCxnSpPr>
          <p:spPr>
            <a:xfrm flipH="1">
              <a:off x="6218650" y="4657807"/>
              <a:ext cx="1228969" cy="78279"/>
            </a:xfrm>
            <a:prstGeom prst="line">
              <a:avLst/>
            </a:prstGeom>
          </p:spPr>
          <p:style>
            <a:lnRef idx="1">
              <a:schemeClr val="accent1"/>
            </a:lnRef>
            <a:fillRef idx="0">
              <a:schemeClr val="accent1"/>
            </a:fillRef>
            <a:effectRef idx="0">
              <a:schemeClr val="accent1"/>
            </a:effectRef>
            <a:fontRef idx="minor">
              <a:schemeClr val="tx1"/>
            </a:fontRef>
          </p:style>
        </p:cxnSp>
        <p:grpSp>
          <p:nvGrpSpPr>
            <p:cNvPr id="322" name="Group 118"/>
            <p:cNvGrpSpPr/>
            <p:nvPr/>
          </p:nvGrpSpPr>
          <p:grpSpPr bwMode="auto">
            <a:xfrm>
              <a:off x="2502527" y="4777410"/>
              <a:ext cx="977484" cy="193795"/>
              <a:chOff x="876" y="2800"/>
              <a:chExt cx="642" cy="175"/>
            </a:xfrm>
          </p:grpSpPr>
          <p:sp>
            <p:nvSpPr>
              <p:cNvPr id="323" name="Rectangle 119"/>
              <p:cNvSpPr>
                <a:spLocks noChangeArrowheads="1"/>
              </p:cNvSpPr>
              <p:nvPr/>
            </p:nvSpPr>
            <p:spPr bwMode="auto">
              <a:xfrm>
                <a:off x="925" y="2800"/>
                <a:ext cx="485" cy="175"/>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24" name="Rectangle 120"/>
              <p:cNvSpPr>
                <a:spLocks noChangeArrowheads="1"/>
              </p:cNvSpPr>
              <p:nvPr/>
            </p:nvSpPr>
            <p:spPr bwMode="auto">
              <a:xfrm>
                <a:off x="945" y="2849"/>
                <a:ext cx="151" cy="78"/>
              </a:xfrm>
              <a:prstGeom prst="rect">
                <a:avLst/>
              </a:prstGeom>
              <a:solidFill>
                <a:srgbClr val="FFFFFF"/>
              </a:solidFill>
              <a:ln w="1270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25" name="Rectangle 121"/>
              <p:cNvSpPr>
                <a:spLocks noChangeArrowheads="1"/>
              </p:cNvSpPr>
              <p:nvPr/>
            </p:nvSpPr>
            <p:spPr bwMode="auto">
              <a:xfrm>
                <a:off x="1117" y="2821"/>
                <a:ext cx="124" cy="134"/>
              </a:xfrm>
              <a:prstGeom prst="rect">
                <a:avLst/>
              </a:prstGeom>
              <a:solidFill>
                <a:srgbClr val="FFFFFF"/>
              </a:solidFill>
              <a:ln w="1270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26" name="Rectangle 122"/>
              <p:cNvSpPr>
                <a:spLocks noChangeArrowheads="1"/>
              </p:cNvSpPr>
              <p:nvPr/>
            </p:nvSpPr>
            <p:spPr bwMode="auto">
              <a:xfrm>
                <a:off x="1263" y="2821"/>
                <a:ext cx="125" cy="135"/>
              </a:xfrm>
              <a:prstGeom prst="rect">
                <a:avLst/>
              </a:prstGeom>
              <a:solidFill>
                <a:srgbClr val="FFFFFF"/>
              </a:solidFill>
              <a:ln w="1270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27" name="Line 123"/>
              <p:cNvSpPr>
                <a:spLocks noChangeShapeType="1"/>
              </p:cNvSpPr>
              <p:nvPr/>
            </p:nvSpPr>
            <p:spPr bwMode="auto">
              <a:xfrm flipV="1">
                <a:off x="876" y="2882"/>
                <a:ext cx="642" cy="5"/>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36" name="Group 35"/>
            <p:cNvGrpSpPr/>
            <p:nvPr/>
          </p:nvGrpSpPr>
          <p:grpSpPr>
            <a:xfrm>
              <a:off x="3507269" y="2955235"/>
              <a:ext cx="216590" cy="413440"/>
              <a:chOff x="3507269" y="2955235"/>
              <a:chExt cx="216590" cy="413440"/>
            </a:xfrm>
          </p:grpSpPr>
          <p:sp>
            <p:nvSpPr>
              <p:cNvPr id="33" name="Oval 32"/>
              <p:cNvSpPr/>
              <p:nvPr/>
            </p:nvSpPr>
            <p:spPr>
              <a:xfrm>
                <a:off x="3631094" y="2955235"/>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0" name="Oval 339"/>
              <p:cNvSpPr/>
              <p:nvPr/>
            </p:nvSpPr>
            <p:spPr>
              <a:xfrm>
                <a:off x="3570769" y="3117160"/>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1" name="Oval 340"/>
              <p:cNvSpPr/>
              <p:nvPr/>
            </p:nvSpPr>
            <p:spPr>
              <a:xfrm>
                <a:off x="3507269" y="3275910"/>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342" name="Group 341"/>
            <p:cNvGrpSpPr/>
            <p:nvPr/>
          </p:nvGrpSpPr>
          <p:grpSpPr>
            <a:xfrm>
              <a:off x="3177069" y="3850585"/>
              <a:ext cx="216590" cy="413440"/>
              <a:chOff x="3507269" y="2955235"/>
              <a:chExt cx="216590" cy="413440"/>
            </a:xfrm>
          </p:grpSpPr>
          <p:sp>
            <p:nvSpPr>
              <p:cNvPr id="343" name="Oval 342"/>
              <p:cNvSpPr/>
              <p:nvPr/>
            </p:nvSpPr>
            <p:spPr>
              <a:xfrm>
                <a:off x="3631094" y="2955235"/>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4" name="Oval 343"/>
              <p:cNvSpPr/>
              <p:nvPr/>
            </p:nvSpPr>
            <p:spPr>
              <a:xfrm>
                <a:off x="3570769" y="3117160"/>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5" name="Oval 344"/>
              <p:cNvSpPr/>
              <p:nvPr/>
            </p:nvSpPr>
            <p:spPr>
              <a:xfrm>
                <a:off x="3507269" y="3275910"/>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346" name="Group 118"/>
            <p:cNvGrpSpPr/>
            <p:nvPr/>
          </p:nvGrpSpPr>
          <p:grpSpPr bwMode="auto">
            <a:xfrm>
              <a:off x="3399128" y="2453587"/>
              <a:ext cx="977484" cy="193795"/>
              <a:chOff x="876" y="2800"/>
              <a:chExt cx="642" cy="175"/>
            </a:xfrm>
          </p:grpSpPr>
          <p:sp>
            <p:nvSpPr>
              <p:cNvPr id="347" name="Rectangle 119"/>
              <p:cNvSpPr>
                <a:spLocks noChangeArrowheads="1"/>
              </p:cNvSpPr>
              <p:nvPr/>
            </p:nvSpPr>
            <p:spPr bwMode="auto">
              <a:xfrm>
                <a:off x="925" y="2800"/>
                <a:ext cx="485" cy="175"/>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48" name="Rectangle 120"/>
              <p:cNvSpPr>
                <a:spLocks noChangeArrowheads="1"/>
              </p:cNvSpPr>
              <p:nvPr/>
            </p:nvSpPr>
            <p:spPr bwMode="auto">
              <a:xfrm>
                <a:off x="945" y="2849"/>
                <a:ext cx="151" cy="78"/>
              </a:xfrm>
              <a:prstGeom prst="rect">
                <a:avLst/>
              </a:prstGeom>
              <a:solidFill>
                <a:srgbClr val="FFFFFF"/>
              </a:solidFill>
              <a:ln w="12700">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49" name="Rectangle 121"/>
              <p:cNvSpPr>
                <a:spLocks noChangeArrowheads="1"/>
              </p:cNvSpPr>
              <p:nvPr/>
            </p:nvSpPr>
            <p:spPr bwMode="auto">
              <a:xfrm>
                <a:off x="1117" y="2821"/>
                <a:ext cx="124" cy="134"/>
              </a:xfrm>
              <a:prstGeom prst="rect">
                <a:avLst/>
              </a:prstGeom>
              <a:solidFill>
                <a:srgbClr val="FFFFFF"/>
              </a:solidFill>
              <a:ln w="1270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50" name="Rectangle 122"/>
              <p:cNvSpPr>
                <a:spLocks noChangeArrowheads="1"/>
              </p:cNvSpPr>
              <p:nvPr/>
            </p:nvSpPr>
            <p:spPr bwMode="auto">
              <a:xfrm>
                <a:off x="1263" y="2821"/>
                <a:ext cx="125" cy="135"/>
              </a:xfrm>
              <a:prstGeom prst="rect">
                <a:avLst/>
              </a:prstGeom>
              <a:solidFill>
                <a:srgbClr val="FFFFFF"/>
              </a:solidFill>
              <a:ln w="1270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51" name="Line 123"/>
              <p:cNvSpPr>
                <a:spLocks noChangeShapeType="1"/>
              </p:cNvSpPr>
              <p:nvPr/>
            </p:nvSpPr>
            <p:spPr bwMode="auto">
              <a:xfrm flipV="1">
                <a:off x="876" y="2882"/>
                <a:ext cx="642" cy="5"/>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352" name="Group 351"/>
            <p:cNvGrpSpPr/>
            <p:nvPr/>
          </p:nvGrpSpPr>
          <p:grpSpPr>
            <a:xfrm>
              <a:off x="8205165" y="3160644"/>
              <a:ext cx="216590" cy="413440"/>
              <a:chOff x="3507269" y="2955235"/>
              <a:chExt cx="216590" cy="413440"/>
            </a:xfrm>
          </p:grpSpPr>
          <p:sp>
            <p:nvSpPr>
              <p:cNvPr id="353" name="Oval 352"/>
              <p:cNvSpPr/>
              <p:nvPr/>
            </p:nvSpPr>
            <p:spPr>
              <a:xfrm>
                <a:off x="3631094" y="2955235"/>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4" name="Oval 353"/>
              <p:cNvSpPr/>
              <p:nvPr/>
            </p:nvSpPr>
            <p:spPr>
              <a:xfrm>
                <a:off x="3570769" y="3117160"/>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5" name="Oval 354"/>
              <p:cNvSpPr/>
              <p:nvPr/>
            </p:nvSpPr>
            <p:spPr>
              <a:xfrm>
                <a:off x="3507269" y="3275910"/>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356" name="Group 355"/>
            <p:cNvGrpSpPr/>
            <p:nvPr/>
          </p:nvGrpSpPr>
          <p:grpSpPr>
            <a:xfrm>
              <a:off x="7874965" y="4055994"/>
              <a:ext cx="216590" cy="413440"/>
              <a:chOff x="3507269" y="2955235"/>
              <a:chExt cx="216590" cy="413440"/>
            </a:xfrm>
          </p:grpSpPr>
          <p:sp>
            <p:nvSpPr>
              <p:cNvPr id="357" name="Oval 356"/>
              <p:cNvSpPr/>
              <p:nvPr/>
            </p:nvSpPr>
            <p:spPr>
              <a:xfrm>
                <a:off x="3631094" y="2955235"/>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8" name="Oval 357"/>
              <p:cNvSpPr/>
              <p:nvPr/>
            </p:nvSpPr>
            <p:spPr>
              <a:xfrm>
                <a:off x="3570769" y="3117160"/>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9" name="Oval 358"/>
              <p:cNvSpPr/>
              <p:nvPr/>
            </p:nvSpPr>
            <p:spPr>
              <a:xfrm>
                <a:off x="3507269" y="3275910"/>
                <a:ext cx="92765" cy="927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366" name="Group 148"/>
            <p:cNvGrpSpPr/>
            <p:nvPr/>
          </p:nvGrpSpPr>
          <p:grpSpPr bwMode="auto">
            <a:xfrm>
              <a:off x="8207592" y="2673589"/>
              <a:ext cx="799405" cy="236966"/>
              <a:chOff x="453" y="3465"/>
              <a:chExt cx="561" cy="136"/>
            </a:xfrm>
          </p:grpSpPr>
          <p:sp>
            <p:nvSpPr>
              <p:cNvPr id="367" name="Rectangle 149"/>
              <p:cNvSpPr>
                <a:spLocks noChangeArrowheads="1"/>
              </p:cNvSpPr>
              <p:nvPr/>
            </p:nvSpPr>
            <p:spPr bwMode="auto">
              <a:xfrm>
                <a:off x="496" y="3465"/>
                <a:ext cx="424" cy="136"/>
              </a:xfrm>
              <a:prstGeom prst="rect">
                <a:avLst/>
              </a:prstGeom>
              <a:solidFill>
                <a:srgbClr val="FFFFFF"/>
              </a:solidFill>
              <a:ln w="19050">
                <a:solidFill>
                  <a:srgbClr val="5F5F5F"/>
                </a:solidFill>
                <a:miter lim="800000"/>
              </a:ln>
              <a:effectLst>
                <a:outerShdw blurRad="50800" dist="38100" dir="2700000" algn="t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68" name="Rectangle 150"/>
              <p:cNvSpPr>
                <a:spLocks noChangeArrowheads="1"/>
              </p:cNvSpPr>
              <p:nvPr/>
            </p:nvSpPr>
            <p:spPr bwMode="auto">
              <a:xfrm>
                <a:off x="769" y="3504"/>
                <a:ext cx="132" cy="61"/>
              </a:xfrm>
              <a:prstGeom prst="rect">
                <a:avLst/>
              </a:prstGeom>
              <a:solidFill>
                <a:srgbClr val="FFFFFF"/>
              </a:solidFill>
              <a:ln w="15875">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69" name="Rectangle 151"/>
              <p:cNvSpPr>
                <a:spLocks noChangeArrowheads="1"/>
              </p:cNvSpPr>
              <p:nvPr/>
            </p:nvSpPr>
            <p:spPr bwMode="auto">
              <a:xfrm>
                <a:off x="642" y="3481"/>
                <a:ext cx="108" cy="104"/>
              </a:xfrm>
              <a:prstGeom prst="rect">
                <a:avLst/>
              </a:prstGeom>
              <a:solidFill>
                <a:srgbClr val="FFFFFF"/>
              </a:solidFill>
              <a:ln w="15875">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70" name="Rectangle 152"/>
              <p:cNvSpPr>
                <a:spLocks noChangeArrowheads="1"/>
              </p:cNvSpPr>
              <p:nvPr/>
            </p:nvSpPr>
            <p:spPr bwMode="auto">
              <a:xfrm>
                <a:off x="515" y="3478"/>
                <a:ext cx="108" cy="105"/>
              </a:xfrm>
              <a:prstGeom prst="rect">
                <a:avLst/>
              </a:prstGeom>
              <a:solidFill>
                <a:srgbClr val="FFFFFF"/>
              </a:solidFill>
              <a:ln w="15875">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71" name="Line 153"/>
              <p:cNvSpPr>
                <a:spLocks noChangeShapeType="1"/>
              </p:cNvSpPr>
              <p:nvPr/>
            </p:nvSpPr>
            <p:spPr bwMode="auto">
              <a:xfrm flipV="1">
                <a:off x="453" y="3529"/>
                <a:ext cx="561" cy="4"/>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sp>
        <p:nvSpPr>
          <p:cNvPr id="372" name="Content Placeholder 2"/>
          <p:cNvSpPr txBox="1"/>
          <p:nvPr/>
        </p:nvSpPr>
        <p:spPr>
          <a:xfrm>
            <a:off x="942537" y="2612461"/>
            <a:ext cx="4009292" cy="356817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87655"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Cisco CRS router:</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95325" marR="0" lvl="1" indent="-287655" algn="l" defTabSz="914400" rtl="0" eaLnBrk="1" fontAlgn="auto" latinLnBrk="0" hangingPunct="1">
              <a:lnSpc>
                <a:spcPct val="90000"/>
              </a:lnSpc>
              <a:spcBef>
                <a:spcPts val="500"/>
              </a:spcBef>
              <a:spcAft>
                <a:spcPts val="0"/>
              </a:spcAft>
              <a:buClr>
                <a:srgbClr val="0000A8"/>
              </a:buClr>
              <a:buSzTx/>
              <a:buFont typeface="Wingdings" panose="05000000000000000000" pitchFamily="2" charset="2"/>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basic unit: 8 switching planes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95325" marR="0" lvl="1" indent="-287655" algn="l" defTabSz="914400" rtl="0" eaLnBrk="1" fontAlgn="auto" latinLnBrk="0" hangingPunct="1">
              <a:lnSpc>
                <a:spcPct val="90000"/>
              </a:lnSpc>
              <a:spcBef>
                <a:spcPts val="500"/>
              </a:spcBef>
              <a:spcAft>
                <a:spcPts val="0"/>
              </a:spcAft>
              <a:buClr>
                <a:srgbClr val="0000A8"/>
              </a:buClr>
              <a:buSzTx/>
              <a:buFont typeface="Wingdings" panose="05000000000000000000" pitchFamily="2" charset="2"/>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each plane: 3-stage interconnection network</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95325" marR="0" lvl="1" indent="-287655" algn="l" defTabSz="914400" rtl="0" eaLnBrk="1" fontAlgn="auto" latinLnBrk="0" hangingPunct="1">
              <a:lnSpc>
                <a:spcPct val="90000"/>
              </a:lnSpc>
              <a:spcBef>
                <a:spcPts val="500"/>
              </a:spcBef>
              <a:spcAft>
                <a:spcPts val="0"/>
              </a:spcAft>
              <a:buClr>
                <a:srgbClr val="0000A8"/>
              </a:buClr>
              <a:buSzTx/>
              <a:buFont typeface="Wingdings" panose="05000000000000000000" pitchFamily="2" charset="2"/>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up to 100’s </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Tbps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switching capacity</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4" name="Picture 3"/>
          <p:cNvPicPr>
            <a:picLocks noChangeAspect="1"/>
          </p:cNvPicPr>
          <p:nvPr/>
        </p:nvPicPr>
        <p:blipFill>
          <a:blip r:embed="rId1"/>
          <a:stretch>
            <a:fillRect/>
          </a:stretch>
        </p:blipFill>
        <p:spPr>
          <a:xfrm>
            <a:off x="8036909" y="4890993"/>
            <a:ext cx="937683" cy="733606"/>
          </a:xfrm>
          <a:prstGeom prst="rect">
            <a:avLst/>
          </a:prstGeom>
        </p:spPr>
      </p:pic>
      <p:sp>
        <p:nvSpPr>
          <p:cNvPr id="223"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72"/>
                                        </p:tgtEl>
                                        <p:attrNameLst>
                                          <p:attrName>style.visibility</p:attrName>
                                        </p:attrNameLst>
                                      </p:cBhvr>
                                      <p:to>
                                        <p:strVal val="visible"/>
                                      </p:to>
                                    </p:set>
                                    <p:animEffect transition="in" filter="dissolve">
                                      <p:cBhvr>
                                        <p:cTn id="7" dur="500"/>
                                        <p:tgtEl>
                                          <p:spTgt spid="3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52267" y="1386402"/>
            <a:ext cx="10515600" cy="1356798"/>
          </a:xfrm>
        </p:spPr>
        <p:txBody>
          <a:bodyPr/>
          <a:lstStyle/>
          <a:p>
            <a:r>
              <a:rPr lang="en-US" altLang="en-US" dirty="0">
                <a:ea typeface="MS PGothic" panose="020B0600070205080204" pitchFamily="34" charset="-128"/>
                <a:cs typeface="MS PGothic" panose="020B0600070205080204" pitchFamily="34" charset="-128"/>
              </a:rPr>
              <a:t>If switch fabric slower than input ports combined -&gt; queueing may occur at input queues </a:t>
            </a:r>
            <a:endParaRPr lang="en-US" altLang="en-US" dirty="0">
              <a:ea typeface="MS PGothic" panose="020B0600070205080204" pitchFamily="34" charset="-128"/>
              <a:cs typeface="MS PGothic" panose="020B0600070205080204" pitchFamily="34" charset="-128"/>
            </a:endParaRPr>
          </a:p>
          <a:p>
            <a:pPr lvl="1"/>
            <a:r>
              <a:rPr lang="en-US" altLang="en-US" sz="2800" dirty="0">
                <a:ea typeface="MS PGothic" panose="020B0600070205080204" pitchFamily="34" charset="-128"/>
              </a:rPr>
              <a:t>queueing delay and loss due to input buffer overflow!</a:t>
            </a:r>
            <a:endParaRPr lang="en-US" altLang="en-US" sz="2800" dirty="0">
              <a:ea typeface="MS PGothic" panose="020B0600070205080204" pitchFamily="34" charset="-128"/>
            </a:endParaRPr>
          </a:p>
          <a:p>
            <a:endParaRPr lang="en-US" dirty="0"/>
          </a:p>
        </p:txBody>
      </p:sp>
      <p:sp>
        <p:nvSpPr>
          <p:cNvPr id="3" name="Title 2"/>
          <p:cNvSpPr>
            <a:spLocks noGrp="1"/>
          </p:cNvSpPr>
          <p:nvPr>
            <p:ph type="title"/>
          </p:nvPr>
        </p:nvSpPr>
        <p:spPr>
          <a:xfrm>
            <a:off x="838200" y="311144"/>
            <a:ext cx="10515600" cy="894622"/>
          </a:xfrm>
        </p:spPr>
        <p:txBody>
          <a:bodyPr/>
          <a:lstStyle/>
          <a:p>
            <a:r>
              <a:rPr lang="en-US" altLang="en-US" dirty="0">
                <a:ea typeface="MS PGothic" panose="020B0600070205080204" pitchFamily="34" charset="-128"/>
              </a:rPr>
              <a:t>Input port queuing</a:t>
            </a:r>
            <a:endParaRPr lang="en-US" dirty="0"/>
          </a:p>
        </p:txBody>
      </p:sp>
      <p:sp>
        <p:nvSpPr>
          <p:cNvPr id="104" name="Text Box 62"/>
          <p:cNvSpPr txBox="1">
            <a:spLocks noChangeArrowheads="1"/>
          </p:cNvSpPr>
          <p:nvPr/>
        </p:nvSpPr>
        <p:spPr bwMode="auto">
          <a:xfrm>
            <a:off x="1800666" y="5728188"/>
            <a:ext cx="4459458"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20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output port contention: only one red datagram can be transferred. lower red packet is </a:t>
            </a:r>
            <a:r>
              <a:rPr kumimoji="0" lang="en-US" altLang="en-US" sz="2000" b="0" i="1"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n-cs"/>
              </a:rPr>
              <a:t>blocked</a:t>
            </a:r>
            <a:endParaRPr kumimoji="0" lang="en-US" altLang="en-US" sz="2000" b="0" i="1"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n-cs"/>
            </a:endParaRPr>
          </a:p>
        </p:txBody>
      </p:sp>
      <p:grpSp>
        <p:nvGrpSpPr>
          <p:cNvPr id="141" name="Group 140"/>
          <p:cNvGrpSpPr/>
          <p:nvPr/>
        </p:nvGrpSpPr>
        <p:grpSpPr>
          <a:xfrm>
            <a:off x="2528548" y="3841801"/>
            <a:ext cx="3027362" cy="1817687"/>
            <a:chOff x="2908374" y="3743325"/>
            <a:chExt cx="3027362" cy="1817687"/>
          </a:xfrm>
        </p:grpSpPr>
        <p:grpSp>
          <p:nvGrpSpPr>
            <p:cNvPr id="73" name="Group 7"/>
            <p:cNvGrpSpPr/>
            <p:nvPr/>
          </p:nvGrpSpPr>
          <p:grpSpPr bwMode="auto">
            <a:xfrm>
              <a:off x="2908374" y="3751262"/>
              <a:ext cx="3027362" cy="1809750"/>
              <a:chOff x="523" y="976"/>
              <a:chExt cx="2099" cy="1356"/>
            </a:xfrm>
          </p:grpSpPr>
          <p:sp>
            <p:nvSpPr>
              <p:cNvPr id="74" name="Rectangle 8"/>
              <p:cNvSpPr>
                <a:spLocks noChangeArrowheads="1"/>
              </p:cNvSpPr>
              <p:nvPr/>
            </p:nvSpPr>
            <p:spPr bwMode="auto">
              <a:xfrm>
                <a:off x="1208" y="976"/>
                <a:ext cx="745" cy="1356"/>
              </a:xfrm>
              <a:prstGeom prst="rect">
                <a:avLst/>
              </a:prstGeom>
              <a:solidFill>
                <a:srgbClr val="FFFFFF"/>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75" name="Group 9"/>
              <p:cNvGrpSpPr/>
              <p:nvPr/>
            </p:nvGrpSpPr>
            <p:grpSpPr bwMode="auto">
              <a:xfrm>
                <a:off x="804" y="997"/>
                <a:ext cx="249" cy="1295"/>
                <a:chOff x="748" y="997"/>
                <a:chExt cx="249" cy="1295"/>
              </a:xfrm>
            </p:grpSpPr>
            <p:sp>
              <p:nvSpPr>
                <p:cNvPr id="94" name="Rectangle 10"/>
                <p:cNvSpPr>
                  <a:spLocks noChangeArrowheads="1"/>
                </p:cNvSpPr>
                <p:nvPr/>
              </p:nvSpPr>
              <p:spPr bwMode="auto">
                <a:xfrm>
                  <a:off x="759" y="997"/>
                  <a:ext cx="240" cy="352"/>
                </a:xfrm>
                <a:prstGeom prst="rect">
                  <a:avLst/>
                </a:prstGeom>
                <a:solidFill>
                  <a:srgbClr val="FFFFFF"/>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5" name="Rectangle 11"/>
                <p:cNvSpPr>
                  <a:spLocks noChangeArrowheads="1"/>
                </p:cNvSpPr>
                <p:nvPr/>
              </p:nvSpPr>
              <p:spPr bwMode="auto">
                <a:xfrm>
                  <a:off x="750" y="1472"/>
                  <a:ext cx="240" cy="352"/>
                </a:xfrm>
                <a:prstGeom prst="rect">
                  <a:avLst/>
                </a:prstGeom>
                <a:solidFill>
                  <a:srgbClr val="FFFFFF"/>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6" name="Rectangle 12"/>
                <p:cNvSpPr>
                  <a:spLocks noChangeArrowheads="1"/>
                </p:cNvSpPr>
                <p:nvPr/>
              </p:nvSpPr>
              <p:spPr bwMode="auto">
                <a:xfrm>
                  <a:off x="748" y="1938"/>
                  <a:ext cx="240" cy="352"/>
                </a:xfrm>
                <a:prstGeom prst="rect">
                  <a:avLst/>
                </a:prstGeom>
                <a:solidFill>
                  <a:srgbClr val="FFFFFF"/>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76" name="Group 13"/>
              <p:cNvGrpSpPr/>
              <p:nvPr/>
            </p:nvGrpSpPr>
            <p:grpSpPr bwMode="auto">
              <a:xfrm>
                <a:off x="2109" y="1002"/>
                <a:ext cx="249" cy="1295"/>
                <a:chOff x="748" y="997"/>
                <a:chExt cx="249" cy="1295"/>
              </a:xfrm>
            </p:grpSpPr>
            <p:sp>
              <p:nvSpPr>
                <p:cNvPr id="91" name="Rectangle 14"/>
                <p:cNvSpPr>
                  <a:spLocks noChangeArrowheads="1"/>
                </p:cNvSpPr>
                <p:nvPr/>
              </p:nvSpPr>
              <p:spPr bwMode="auto">
                <a:xfrm>
                  <a:off x="759" y="997"/>
                  <a:ext cx="238" cy="352"/>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2" name="Rectangle 15"/>
                <p:cNvSpPr>
                  <a:spLocks noChangeArrowheads="1"/>
                </p:cNvSpPr>
                <p:nvPr/>
              </p:nvSpPr>
              <p:spPr bwMode="auto">
                <a:xfrm>
                  <a:off x="750" y="1472"/>
                  <a:ext cx="238" cy="352"/>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3" name="Rectangle 16"/>
                <p:cNvSpPr>
                  <a:spLocks noChangeArrowheads="1"/>
                </p:cNvSpPr>
                <p:nvPr/>
              </p:nvSpPr>
              <p:spPr bwMode="auto">
                <a:xfrm>
                  <a:off x="748" y="1940"/>
                  <a:ext cx="238" cy="352"/>
                </a:xfrm>
                <a:prstGeom prst="rect">
                  <a:avLst/>
                </a:prstGeom>
                <a:solidFill>
                  <a:srgbClr val="FFFFFF"/>
                </a:solidFill>
                <a:ln w="19050">
                  <a:solidFill>
                    <a:srgbClr val="008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77" name="Line 17"/>
              <p:cNvSpPr>
                <a:spLocks noChangeShapeType="1"/>
              </p:cNvSpPr>
              <p:nvPr/>
            </p:nvSpPr>
            <p:spPr bwMode="auto">
              <a:xfrm>
                <a:off x="1946" y="1181"/>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8" name="Line 18"/>
              <p:cNvSpPr>
                <a:spLocks noChangeShapeType="1"/>
              </p:cNvSpPr>
              <p:nvPr/>
            </p:nvSpPr>
            <p:spPr bwMode="auto">
              <a:xfrm>
                <a:off x="1940" y="1644"/>
                <a:ext cx="163"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9" name="Line 19"/>
              <p:cNvSpPr>
                <a:spLocks noChangeShapeType="1"/>
              </p:cNvSpPr>
              <p:nvPr/>
            </p:nvSpPr>
            <p:spPr bwMode="auto">
              <a:xfrm>
                <a:off x="1940" y="2119"/>
                <a:ext cx="163"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0" name="Line 20"/>
              <p:cNvSpPr>
                <a:spLocks noChangeShapeType="1"/>
              </p:cNvSpPr>
              <p:nvPr/>
            </p:nvSpPr>
            <p:spPr bwMode="auto">
              <a:xfrm>
                <a:off x="1044" y="1164"/>
                <a:ext cx="163"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1" name="Line 21"/>
              <p:cNvSpPr>
                <a:spLocks noChangeShapeType="1"/>
              </p:cNvSpPr>
              <p:nvPr/>
            </p:nvSpPr>
            <p:spPr bwMode="auto">
              <a:xfrm>
                <a:off x="1038" y="1629"/>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2" name="Line 22"/>
              <p:cNvSpPr>
                <a:spLocks noChangeShapeType="1"/>
              </p:cNvSpPr>
              <p:nvPr/>
            </p:nvSpPr>
            <p:spPr bwMode="auto">
              <a:xfrm>
                <a:off x="1038" y="2102"/>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83" name="Group 23"/>
              <p:cNvGrpSpPr/>
              <p:nvPr/>
            </p:nvGrpSpPr>
            <p:grpSpPr bwMode="auto">
              <a:xfrm>
                <a:off x="523" y="1169"/>
                <a:ext cx="288" cy="939"/>
                <a:chOff x="-60" y="1148"/>
                <a:chExt cx="168" cy="939"/>
              </a:xfrm>
            </p:grpSpPr>
            <p:sp>
              <p:nvSpPr>
                <p:cNvPr id="88" name="Line 24"/>
                <p:cNvSpPr>
                  <a:spLocks noChangeShapeType="1"/>
                </p:cNvSpPr>
                <p:nvPr/>
              </p:nvSpPr>
              <p:spPr bwMode="auto">
                <a:xfrm>
                  <a:off x="-54" y="1148"/>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9" name="Line 25"/>
                <p:cNvSpPr>
                  <a:spLocks noChangeShapeType="1"/>
                </p:cNvSpPr>
                <p:nvPr/>
              </p:nvSpPr>
              <p:spPr bwMode="auto">
                <a:xfrm>
                  <a:off x="-60" y="1613"/>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0" name="Line 26"/>
                <p:cNvSpPr>
                  <a:spLocks noChangeShapeType="1"/>
                </p:cNvSpPr>
                <p:nvPr/>
              </p:nvSpPr>
              <p:spPr bwMode="auto">
                <a:xfrm>
                  <a:off x="-60" y="2087"/>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84" name="Group 27"/>
              <p:cNvGrpSpPr/>
              <p:nvPr/>
            </p:nvGrpSpPr>
            <p:grpSpPr bwMode="auto">
              <a:xfrm>
                <a:off x="2334" y="1173"/>
                <a:ext cx="288" cy="939"/>
                <a:chOff x="-60" y="1148"/>
                <a:chExt cx="168" cy="939"/>
              </a:xfrm>
            </p:grpSpPr>
            <p:sp>
              <p:nvSpPr>
                <p:cNvPr id="85" name="Line 28"/>
                <p:cNvSpPr>
                  <a:spLocks noChangeShapeType="1"/>
                </p:cNvSpPr>
                <p:nvPr/>
              </p:nvSpPr>
              <p:spPr bwMode="auto">
                <a:xfrm>
                  <a:off x="-54" y="1148"/>
                  <a:ext cx="162"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6" name="Line 29"/>
                <p:cNvSpPr>
                  <a:spLocks noChangeShapeType="1"/>
                </p:cNvSpPr>
                <p:nvPr/>
              </p:nvSpPr>
              <p:spPr bwMode="auto">
                <a:xfrm>
                  <a:off x="-60" y="1615"/>
                  <a:ext cx="162"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7" name="Line 30"/>
                <p:cNvSpPr>
                  <a:spLocks noChangeShapeType="1"/>
                </p:cNvSpPr>
                <p:nvPr/>
              </p:nvSpPr>
              <p:spPr bwMode="auto">
                <a:xfrm>
                  <a:off x="-60" y="2087"/>
                  <a:ext cx="162"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sp>
          <p:nvSpPr>
            <p:cNvPr id="97" name="Rectangle 55"/>
            <p:cNvSpPr>
              <a:spLocks noChangeArrowheads="1"/>
            </p:cNvSpPr>
            <p:nvPr/>
          </p:nvSpPr>
          <p:spPr bwMode="auto">
            <a:xfrm>
              <a:off x="3360811" y="3748087"/>
              <a:ext cx="252413" cy="130175"/>
            </a:xfrm>
            <a:prstGeom prst="rect">
              <a:avLst/>
            </a:prstGeom>
            <a:solidFill>
              <a:srgbClr val="FF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8" name="Rectangle 56"/>
            <p:cNvSpPr>
              <a:spLocks noChangeArrowheads="1"/>
            </p:cNvSpPr>
            <p:nvPr/>
          </p:nvSpPr>
          <p:spPr bwMode="auto">
            <a:xfrm>
              <a:off x="3346524" y="4479925"/>
              <a:ext cx="252412" cy="131762"/>
            </a:xfrm>
            <a:prstGeom prst="rect">
              <a:avLst/>
            </a:prstGeom>
            <a:solidFill>
              <a:srgbClr val="3333CC"/>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9" name="Rectangle 57"/>
            <p:cNvSpPr>
              <a:spLocks noChangeArrowheads="1"/>
            </p:cNvSpPr>
            <p:nvPr/>
          </p:nvSpPr>
          <p:spPr bwMode="auto">
            <a:xfrm>
              <a:off x="3344936" y="5114925"/>
              <a:ext cx="252413" cy="130175"/>
            </a:xfrm>
            <a:prstGeom prst="rect">
              <a:avLst/>
            </a:prstGeom>
            <a:solidFill>
              <a:srgbClr val="FF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0" name="Rectangle 58"/>
            <p:cNvSpPr>
              <a:spLocks noChangeArrowheads="1"/>
            </p:cNvSpPr>
            <p:nvPr/>
          </p:nvSpPr>
          <p:spPr bwMode="auto">
            <a:xfrm>
              <a:off x="3002036" y="3743325"/>
              <a:ext cx="252413" cy="131762"/>
            </a:xfrm>
            <a:prstGeom prst="rect">
              <a:avLst/>
            </a:prstGeom>
            <a:solidFill>
              <a:srgbClr val="3333CC"/>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1" name="Rectangle 59"/>
            <p:cNvSpPr>
              <a:spLocks noChangeArrowheads="1"/>
            </p:cNvSpPr>
            <p:nvPr/>
          </p:nvSpPr>
          <p:spPr bwMode="auto">
            <a:xfrm>
              <a:off x="2997274" y="5103812"/>
              <a:ext cx="252412" cy="131763"/>
            </a:xfrm>
            <a:prstGeom prst="rect">
              <a:avLst/>
            </a:prstGeom>
            <a:solidFill>
              <a:srgbClr val="00CC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2" name="Line 60"/>
            <p:cNvSpPr>
              <a:spLocks noChangeShapeType="1"/>
            </p:cNvSpPr>
            <p:nvPr/>
          </p:nvSpPr>
          <p:spPr bwMode="auto">
            <a:xfrm>
              <a:off x="3652911" y="3803650"/>
              <a:ext cx="1479550" cy="1587"/>
            </a:xfrm>
            <a:prstGeom prst="line">
              <a:avLst/>
            </a:prstGeom>
            <a:noFill/>
            <a:ln w="28575">
              <a:solidFill>
                <a:srgbClr val="FF0000"/>
              </a:solidFill>
              <a:prstDash val="dash"/>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3" name="Freeform 61"/>
            <p:cNvSpPr/>
            <p:nvPr/>
          </p:nvSpPr>
          <p:spPr bwMode="auto">
            <a:xfrm>
              <a:off x="3697361" y="4202112"/>
              <a:ext cx="1395413" cy="979488"/>
            </a:xfrm>
            <a:custGeom>
              <a:avLst/>
              <a:gdLst>
                <a:gd name="T0" fmla="*/ 0 w 967"/>
                <a:gd name="T1" fmla="*/ 2147483647 h 735"/>
                <a:gd name="T2" fmla="*/ 2147483647 w 967"/>
                <a:gd name="T3" fmla="*/ 2147483647 h 735"/>
                <a:gd name="T4" fmla="*/ 2147483647 w 967"/>
                <a:gd name="T5" fmla="*/ 0 h 735"/>
                <a:gd name="T6" fmla="*/ 0 60000 65536"/>
                <a:gd name="T7" fmla="*/ 0 60000 65536"/>
                <a:gd name="T8" fmla="*/ 0 60000 65536"/>
                <a:gd name="T9" fmla="*/ 0 w 967"/>
                <a:gd name="T10" fmla="*/ 0 h 735"/>
                <a:gd name="T11" fmla="*/ 967 w 967"/>
                <a:gd name="T12" fmla="*/ 735 h 735"/>
              </a:gdLst>
              <a:ahLst/>
              <a:cxnLst>
                <a:cxn ang="T6">
                  <a:pos x="T0" y="T1"/>
                </a:cxn>
                <a:cxn ang="T7">
                  <a:pos x="T2" y="T3"/>
                </a:cxn>
                <a:cxn ang="T8">
                  <a:pos x="T4" y="T5"/>
                </a:cxn>
              </a:cxnLst>
              <a:rect l="T9" t="T10" r="T11" b="T12"/>
              <a:pathLst>
                <a:path w="967" h="735">
                  <a:moveTo>
                    <a:pt x="0" y="733"/>
                  </a:moveTo>
                  <a:lnTo>
                    <a:pt x="522" y="735"/>
                  </a:lnTo>
                  <a:lnTo>
                    <a:pt x="967" y="0"/>
                  </a:lnTo>
                </a:path>
              </a:pathLst>
            </a:custGeom>
            <a:noFill/>
            <a:ln w="28575" cap="flat" cmpd="sng">
              <a:solidFill>
                <a:srgbClr val="FF0000"/>
              </a:solidFill>
              <a:prstDash val="dash"/>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5" name="Text Box 64"/>
            <p:cNvSpPr txBox="1">
              <a:spLocks noChangeArrowheads="1"/>
            </p:cNvSpPr>
            <p:nvPr/>
          </p:nvSpPr>
          <p:spPr bwMode="auto">
            <a:xfrm>
              <a:off x="4046611" y="4548187"/>
              <a:ext cx="747713"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switch</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fabric</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6" name="Line 73"/>
            <p:cNvSpPr>
              <a:spLocks noChangeShapeType="1"/>
            </p:cNvSpPr>
            <p:nvPr/>
          </p:nvSpPr>
          <p:spPr bwMode="auto">
            <a:xfrm>
              <a:off x="3643386" y="4548187"/>
              <a:ext cx="1458913" cy="19050"/>
            </a:xfrm>
            <a:prstGeom prst="line">
              <a:avLst/>
            </a:prstGeom>
            <a:noFill/>
            <a:ln w="28575">
              <a:solidFill>
                <a:srgbClr val="000099"/>
              </a:solidFill>
              <a:prstDash val="dash"/>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07" name="Group 79"/>
          <p:cNvGrpSpPr/>
          <p:nvPr/>
        </p:nvGrpSpPr>
        <p:grpSpPr bwMode="auto">
          <a:xfrm>
            <a:off x="7144970" y="3842241"/>
            <a:ext cx="3587750" cy="2570163"/>
            <a:chOff x="2950" y="2025"/>
            <a:chExt cx="2260" cy="1619"/>
          </a:xfrm>
        </p:grpSpPr>
        <p:grpSp>
          <p:nvGrpSpPr>
            <p:cNvPr id="108" name="Group 31"/>
            <p:cNvGrpSpPr/>
            <p:nvPr/>
          </p:nvGrpSpPr>
          <p:grpSpPr bwMode="auto">
            <a:xfrm>
              <a:off x="3074" y="2047"/>
              <a:ext cx="1907" cy="1140"/>
              <a:chOff x="523" y="976"/>
              <a:chExt cx="2099" cy="1356"/>
            </a:xfrm>
          </p:grpSpPr>
          <p:sp>
            <p:nvSpPr>
              <p:cNvPr id="118" name="Rectangle 32"/>
              <p:cNvSpPr>
                <a:spLocks noChangeArrowheads="1"/>
              </p:cNvSpPr>
              <p:nvPr/>
            </p:nvSpPr>
            <p:spPr bwMode="auto">
              <a:xfrm>
                <a:off x="1208" y="976"/>
                <a:ext cx="745" cy="1356"/>
              </a:xfrm>
              <a:prstGeom prst="rect">
                <a:avLst/>
              </a:prstGeom>
              <a:solidFill>
                <a:srgbClr val="FFFFFF"/>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19" name="Group 33"/>
              <p:cNvGrpSpPr/>
              <p:nvPr/>
            </p:nvGrpSpPr>
            <p:grpSpPr bwMode="auto">
              <a:xfrm>
                <a:off x="804" y="997"/>
                <a:ext cx="249" cy="1295"/>
                <a:chOff x="748" y="997"/>
                <a:chExt cx="249" cy="1295"/>
              </a:xfrm>
            </p:grpSpPr>
            <p:sp>
              <p:nvSpPr>
                <p:cNvPr id="138" name="Rectangle 34"/>
                <p:cNvSpPr>
                  <a:spLocks noChangeArrowheads="1"/>
                </p:cNvSpPr>
                <p:nvPr/>
              </p:nvSpPr>
              <p:spPr bwMode="auto">
                <a:xfrm>
                  <a:off x="759" y="997"/>
                  <a:ext cx="240" cy="352"/>
                </a:xfrm>
                <a:prstGeom prst="rect">
                  <a:avLst/>
                </a:prstGeom>
                <a:solidFill>
                  <a:srgbClr val="FFFFFF"/>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9" name="Rectangle 35"/>
                <p:cNvSpPr>
                  <a:spLocks noChangeArrowheads="1"/>
                </p:cNvSpPr>
                <p:nvPr/>
              </p:nvSpPr>
              <p:spPr bwMode="auto">
                <a:xfrm>
                  <a:off x="750" y="1472"/>
                  <a:ext cx="240" cy="352"/>
                </a:xfrm>
                <a:prstGeom prst="rect">
                  <a:avLst/>
                </a:prstGeom>
                <a:solidFill>
                  <a:srgbClr val="FFFFFF"/>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0" name="Rectangle 36"/>
                <p:cNvSpPr>
                  <a:spLocks noChangeArrowheads="1"/>
                </p:cNvSpPr>
                <p:nvPr/>
              </p:nvSpPr>
              <p:spPr bwMode="auto">
                <a:xfrm>
                  <a:off x="748" y="1938"/>
                  <a:ext cx="240" cy="352"/>
                </a:xfrm>
                <a:prstGeom prst="rect">
                  <a:avLst/>
                </a:prstGeom>
                <a:solidFill>
                  <a:srgbClr val="FFFFFF"/>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20" name="Group 37"/>
              <p:cNvGrpSpPr/>
              <p:nvPr/>
            </p:nvGrpSpPr>
            <p:grpSpPr bwMode="auto">
              <a:xfrm>
                <a:off x="2109" y="1002"/>
                <a:ext cx="249" cy="1295"/>
                <a:chOff x="748" y="997"/>
                <a:chExt cx="249" cy="1295"/>
              </a:xfrm>
            </p:grpSpPr>
            <p:sp>
              <p:nvSpPr>
                <p:cNvPr id="135" name="Rectangle 38"/>
                <p:cNvSpPr>
                  <a:spLocks noChangeArrowheads="1"/>
                </p:cNvSpPr>
                <p:nvPr/>
              </p:nvSpPr>
              <p:spPr bwMode="auto">
                <a:xfrm>
                  <a:off x="759" y="997"/>
                  <a:ext cx="238" cy="352"/>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6" name="Rectangle 39"/>
                <p:cNvSpPr>
                  <a:spLocks noChangeArrowheads="1"/>
                </p:cNvSpPr>
                <p:nvPr/>
              </p:nvSpPr>
              <p:spPr bwMode="auto">
                <a:xfrm>
                  <a:off x="750" y="1472"/>
                  <a:ext cx="238" cy="352"/>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7" name="Rectangle 40"/>
                <p:cNvSpPr>
                  <a:spLocks noChangeArrowheads="1"/>
                </p:cNvSpPr>
                <p:nvPr/>
              </p:nvSpPr>
              <p:spPr bwMode="auto">
                <a:xfrm>
                  <a:off x="748" y="1940"/>
                  <a:ext cx="238" cy="352"/>
                </a:xfrm>
                <a:prstGeom prst="rect">
                  <a:avLst/>
                </a:prstGeom>
                <a:solidFill>
                  <a:srgbClr val="FFFFFF"/>
                </a:solidFill>
                <a:ln w="19050">
                  <a:solidFill>
                    <a:srgbClr val="008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121" name="Line 41"/>
              <p:cNvSpPr>
                <a:spLocks noChangeShapeType="1"/>
              </p:cNvSpPr>
              <p:nvPr/>
            </p:nvSpPr>
            <p:spPr bwMode="auto">
              <a:xfrm>
                <a:off x="1946" y="1181"/>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2" name="Line 42"/>
              <p:cNvSpPr>
                <a:spLocks noChangeShapeType="1"/>
              </p:cNvSpPr>
              <p:nvPr/>
            </p:nvSpPr>
            <p:spPr bwMode="auto">
              <a:xfrm>
                <a:off x="1940" y="1644"/>
                <a:ext cx="163"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3" name="Line 43"/>
              <p:cNvSpPr>
                <a:spLocks noChangeShapeType="1"/>
              </p:cNvSpPr>
              <p:nvPr/>
            </p:nvSpPr>
            <p:spPr bwMode="auto">
              <a:xfrm>
                <a:off x="1940" y="2119"/>
                <a:ext cx="163"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4" name="Line 44"/>
              <p:cNvSpPr>
                <a:spLocks noChangeShapeType="1"/>
              </p:cNvSpPr>
              <p:nvPr/>
            </p:nvSpPr>
            <p:spPr bwMode="auto">
              <a:xfrm>
                <a:off x="1044" y="1164"/>
                <a:ext cx="163"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5" name="Line 45"/>
              <p:cNvSpPr>
                <a:spLocks noChangeShapeType="1"/>
              </p:cNvSpPr>
              <p:nvPr/>
            </p:nvSpPr>
            <p:spPr bwMode="auto">
              <a:xfrm>
                <a:off x="1038" y="1629"/>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6" name="Line 46"/>
              <p:cNvSpPr>
                <a:spLocks noChangeShapeType="1"/>
              </p:cNvSpPr>
              <p:nvPr/>
            </p:nvSpPr>
            <p:spPr bwMode="auto">
              <a:xfrm>
                <a:off x="1038" y="2102"/>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27" name="Group 47"/>
              <p:cNvGrpSpPr/>
              <p:nvPr/>
            </p:nvGrpSpPr>
            <p:grpSpPr bwMode="auto">
              <a:xfrm>
                <a:off x="523" y="1169"/>
                <a:ext cx="288" cy="939"/>
                <a:chOff x="-60" y="1148"/>
                <a:chExt cx="168" cy="939"/>
              </a:xfrm>
            </p:grpSpPr>
            <p:sp>
              <p:nvSpPr>
                <p:cNvPr id="132" name="Line 48"/>
                <p:cNvSpPr>
                  <a:spLocks noChangeShapeType="1"/>
                </p:cNvSpPr>
                <p:nvPr/>
              </p:nvSpPr>
              <p:spPr bwMode="auto">
                <a:xfrm>
                  <a:off x="-54" y="1148"/>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3" name="Line 49"/>
                <p:cNvSpPr>
                  <a:spLocks noChangeShapeType="1"/>
                </p:cNvSpPr>
                <p:nvPr/>
              </p:nvSpPr>
              <p:spPr bwMode="auto">
                <a:xfrm>
                  <a:off x="-60" y="1613"/>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4" name="Line 50"/>
                <p:cNvSpPr>
                  <a:spLocks noChangeShapeType="1"/>
                </p:cNvSpPr>
                <p:nvPr/>
              </p:nvSpPr>
              <p:spPr bwMode="auto">
                <a:xfrm>
                  <a:off x="-60" y="2087"/>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28" name="Group 51"/>
              <p:cNvGrpSpPr/>
              <p:nvPr/>
            </p:nvGrpSpPr>
            <p:grpSpPr bwMode="auto">
              <a:xfrm>
                <a:off x="2334" y="1173"/>
                <a:ext cx="288" cy="939"/>
                <a:chOff x="-60" y="1148"/>
                <a:chExt cx="168" cy="939"/>
              </a:xfrm>
            </p:grpSpPr>
            <p:sp>
              <p:nvSpPr>
                <p:cNvPr id="129" name="Line 52"/>
                <p:cNvSpPr>
                  <a:spLocks noChangeShapeType="1"/>
                </p:cNvSpPr>
                <p:nvPr/>
              </p:nvSpPr>
              <p:spPr bwMode="auto">
                <a:xfrm>
                  <a:off x="-54" y="1148"/>
                  <a:ext cx="162"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0" name="Line 53"/>
                <p:cNvSpPr>
                  <a:spLocks noChangeShapeType="1"/>
                </p:cNvSpPr>
                <p:nvPr/>
              </p:nvSpPr>
              <p:spPr bwMode="auto">
                <a:xfrm>
                  <a:off x="-60" y="1615"/>
                  <a:ext cx="162"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1" name="Line 54"/>
                <p:cNvSpPr>
                  <a:spLocks noChangeShapeType="1"/>
                </p:cNvSpPr>
                <p:nvPr/>
              </p:nvSpPr>
              <p:spPr bwMode="auto">
                <a:xfrm>
                  <a:off x="-60" y="2087"/>
                  <a:ext cx="162"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sp>
          <p:nvSpPr>
            <p:cNvPr id="109" name="Text Box 63"/>
            <p:cNvSpPr txBox="1">
              <a:spLocks noChangeArrowheads="1"/>
            </p:cNvSpPr>
            <p:nvPr/>
          </p:nvSpPr>
          <p:spPr bwMode="auto">
            <a:xfrm>
              <a:off x="2950" y="3237"/>
              <a:ext cx="2260"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one packet time later: green packet experiences HOL blocking</a:t>
              </a:r>
              <a:endParaRPr kumimoji="0" lang="en-US" altLang="en-US" sz="2000" b="0" i="1"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10" name="Text Box 65"/>
            <p:cNvSpPr txBox="1">
              <a:spLocks noChangeArrowheads="1"/>
            </p:cNvSpPr>
            <p:nvPr/>
          </p:nvSpPr>
          <p:spPr bwMode="auto">
            <a:xfrm>
              <a:off x="3778" y="2507"/>
              <a:ext cx="471"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switch</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fabric</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1" name="Rectangle 66"/>
            <p:cNvSpPr>
              <a:spLocks noChangeArrowheads="1"/>
            </p:cNvSpPr>
            <p:nvPr/>
          </p:nvSpPr>
          <p:spPr bwMode="auto">
            <a:xfrm>
              <a:off x="4551" y="2025"/>
              <a:ext cx="159" cy="83"/>
            </a:xfrm>
            <a:prstGeom prst="rect">
              <a:avLst/>
            </a:prstGeom>
            <a:solidFill>
              <a:srgbClr val="FF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2" name="Rectangle 69"/>
            <p:cNvSpPr>
              <a:spLocks noChangeArrowheads="1"/>
            </p:cNvSpPr>
            <p:nvPr/>
          </p:nvSpPr>
          <p:spPr bwMode="auto">
            <a:xfrm>
              <a:off x="3363" y="2050"/>
              <a:ext cx="159" cy="82"/>
            </a:xfrm>
            <a:prstGeom prst="rect">
              <a:avLst/>
            </a:prstGeom>
            <a:solidFill>
              <a:srgbClr val="3333CC"/>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3" name="Rectangle 70"/>
            <p:cNvSpPr>
              <a:spLocks noChangeArrowheads="1"/>
            </p:cNvSpPr>
            <p:nvPr/>
          </p:nvSpPr>
          <p:spPr bwMode="auto">
            <a:xfrm>
              <a:off x="3360" y="2916"/>
              <a:ext cx="159" cy="83"/>
            </a:xfrm>
            <a:prstGeom prst="rect">
              <a:avLst/>
            </a:prstGeom>
            <a:solidFill>
              <a:srgbClr val="FF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4" name="Freeform 71"/>
            <p:cNvSpPr/>
            <p:nvPr/>
          </p:nvSpPr>
          <p:spPr bwMode="auto">
            <a:xfrm>
              <a:off x="3585" y="2324"/>
              <a:ext cx="878" cy="618"/>
            </a:xfrm>
            <a:custGeom>
              <a:avLst/>
              <a:gdLst>
                <a:gd name="T0" fmla="*/ 0 w 967"/>
                <a:gd name="T1" fmla="*/ 65 h 735"/>
                <a:gd name="T2" fmla="*/ 134 w 967"/>
                <a:gd name="T3" fmla="*/ 65 h 735"/>
                <a:gd name="T4" fmla="*/ 251 w 967"/>
                <a:gd name="T5" fmla="*/ 0 h 735"/>
                <a:gd name="T6" fmla="*/ 0 60000 65536"/>
                <a:gd name="T7" fmla="*/ 0 60000 65536"/>
                <a:gd name="T8" fmla="*/ 0 60000 65536"/>
                <a:gd name="T9" fmla="*/ 0 w 967"/>
                <a:gd name="T10" fmla="*/ 0 h 735"/>
                <a:gd name="T11" fmla="*/ 967 w 967"/>
                <a:gd name="T12" fmla="*/ 735 h 735"/>
              </a:gdLst>
              <a:ahLst/>
              <a:cxnLst>
                <a:cxn ang="T6">
                  <a:pos x="T0" y="T1"/>
                </a:cxn>
                <a:cxn ang="T7">
                  <a:pos x="T2" y="T3"/>
                </a:cxn>
                <a:cxn ang="T8">
                  <a:pos x="T4" y="T5"/>
                </a:cxn>
              </a:cxnLst>
              <a:rect l="T9" t="T10" r="T11" b="T12"/>
              <a:pathLst>
                <a:path w="967" h="735">
                  <a:moveTo>
                    <a:pt x="0" y="733"/>
                  </a:moveTo>
                  <a:lnTo>
                    <a:pt x="522" y="735"/>
                  </a:lnTo>
                  <a:lnTo>
                    <a:pt x="967" y="0"/>
                  </a:lnTo>
                </a:path>
              </a:pathLst>
            </a:custGeom>
            <a:noFill/>
            <a:ln w="28575" cap="flat" cmpd="sng">
              <a:solidFill>
                <a:srgbClr val="FF0000"/>
              </a:solidFill>
              <a:prstDash val="dash"/>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5" name="Freeform 72"/>
            <p:cNvSpPr/>
            <p:nvPr/>
          </p:nvSpPr>
          <p:spPr bwMode="auto">
            <a:xfrm>
              <a:off x="3573" y="2134"/>
              <a:ext cx="860" cy="437"/>
            </a:xfrm>
            <a:custGeom>
              <a:avLst/>
              <a:gdLst>
                <a:gd name="T0" fmla="*/ 0 w 860"/>
                <a:gd name="T1" fmla="*/ 3 h 437"/>
                <a:gd name="T2" fmla="*/ 468 w 860"/>
                <a:gd name="T3" fmla="*/ 0 h 437"/>
                <a:gd name="T4" fmla="*/ 860 w 860"/>
                <a:gd name="T5" fmla="*/ 437 h 437"/>
                <a:gd name="T6" fmla="*/ 0 60000 65536"/>
                <a:gd name="T7" fmla="*/ 0 60000 65536"/>
                <a:gd name="T8" fmla="*/ 0 60000 65536"/>
                <a:gd name="T9" fmla="*/ 0 w 860"/>
                <a:gd name="T10" fmla="*/ 0 h 437"/>
                <a:gd name="T11" fmla="*/ 860 w 860"/>
                <a:gd name="T12" fmla="*/ 437 h 437"/>
              </a:gdLst>
              <a:ahLst/>
              <a:cxnLst>
                <a:cxn ang="T6">
                  <a:pos x="T0" y="T1"/>
                </a:cxn>
                <a:cxn ang="T7">
                  <a:pos x="T2" y="T3"/>
                </a:cxn>
                <a:cxn ang="T8">
                  <a:pos x="T4" y="T5"/>
                </a:cxn>
              </a:cxnLst>
              <a:rect l="T9" t="T10" r="T11" b="T12"/>
              <a:pathLst>
                <a:path w="860" h="437">
                  <a:moveTo>
                    <a:pt x="0" y="3"/>
                  </a:moveTo>
                  <a:lnTo>
                    <a:pt x="468" y="0"/>
                  </a:lnTo>
                  <a:lnTo>
                    <a:pt x="860" y="437"/>
                  </a:lnTo>
                </a:path>
              </a:pathLst>
            </a:custGeom>
            <a:noFill/>
            <a:ln w="28575" cap="flat" cmpd="sng">
              <a:solidFill>
                <a:srgbClr val="000099"/>
              </a:solidFill>
              <a:prstDash val="dash"/>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6" name="Rectangle 76"/>
            <p:cNvSpPr>
              <a:spLocks noChangeArrowheads="1"/>
            </p:cNvSpPr>
            <p:nvPr/>
          </p:nvSpPr>
          <p:spPr bwMode="auto">
            <a:xfrm>
              <a:off x="3141" y="2890"/>
              <a:ext cx="159" cy="83"/>
            </a:xfrm>
            <a:prstGeom prst="rect">
              <a:avLst/>
            </a:prstGeom>
            <a:solidFill>
              <a:srgbClr val="00CC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7" name="Rectangle 77"/>
            <p:cNvSpPr>
              <a:spLocks noChangeArrowheads="1"/>
            </p:cNvSpPr>
            <p:nvPr/>
          </p:nvSpPr>
          <p:spPr bwMode="auto">
            <a:xfrm>
              <a:off x="4542" y="2518"/>
              <a:ext cx="159" cy="83"/>
            </a:xfrm>
            <a:prstGeom prst="rect">
              <a:avLst/>
            </a:prstGeom>
            <a:solidFill>
              <a:srgbClr val="3333CC"/>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142" name="Content Placeholder 1"/>
          <p:cNvSpPr txBox="1"/>
          <p:nvPr/>
        </p:nvSpPr>
        <p:spPr>
          <a:xfrm>
            <a:off x="835334" y="2690269"/>
            <a:ext cx="10515600" cy="98426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S PGothic" panose="020B0600070205080204" pitchFamily="34" charset="-128"/>
              </a:rPr>
              <a:t>Head-of-the-Line (HOL) blocking:</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queued datagram at front of queue prevents others in queue from moving forward</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3"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7"/>
                                        </p:tgtEl>
                                        <p:attrNameLst>
                                          <p:attrName>style.visibility</p:attrName>
                                        </p:attrNameLst>
                                      </p:cBhvr>
                                      <p:to>
                                        <p:strVal val="visible"/>
                                      </p:to>
                                    </p:set>
                                    <p:animEffect transition="in" filter="dissolve">
                                      <p:cBhvr>
                                        <p:cTn id="7" dur="500"/>
                                        <p:tgtEl>
                                          <p:spTgt spid="10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42"/>
                                        </p:tgtEl>
                                        <p:attrNameLst>
                                          <p:attrName>style.visibility</p:attrName>
                                        </p:attrNameLst>
                                      </p:cBhvr>
                                      <p:to>
                                        <p:strVal val="visible"/>
                                      </p:to>
                                    </p:set>
                                    <p:animEffect transition="in" filter="dissolve">
                                      <p:cBhvr>
                                        <p:cTn id="10" dur="500"/>
                                        <p:tgtEl>
                                          <p:spTgt spid="1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Network layer: “data plane” roadmap</a:t>
            </a:r>
            <a:endParaRPr lang="en-US" sz="4400" dirty="0"/>
          </a:p>
        </p:txBody>
      </p:sp>
      <p:sp>
        <p:nvSpPr>
          <p:cNvPr id="9" name="Rectangle 4"/>
          <p:cNvSpPr>
            <a:spLocks noGrp="1" noChangeArrowheads="1"/>
          </p:cNvSpPr>
          <p:nvPr>
            <p:ph sz="half" idx="2"/>
          </p:nvPr>
        </p:nvSpPr>
        <p:spPr>
          <a:xfrm>
            <a:off x="570089" y="1428299"/>
            <a:ext cx="6618109" cy="5001077"/>
          </a:xfrm>
        </p:spPr>
        <p:txBody>
          <a:bodyPr>
            <a:noAutofit/>
          </a:bodyPr>
          <a:lstStyle/>
          <a:p>
            <a:pPr marL="408305" indent="-278130">
              <a:spcBef>
                <a:spcPts val="600"/>
              </a:spcBef>
            </a:pPr>
            <a:r>
              <a:rPr lang="en-US" altLang="en-US" sz="3200" dirty="0">
                <a:solidFill>
                  <a:srgbClr val="CC0000"/>
                </a:solidFill>
                <a:ea typeface="MS PGothic" panose="020B0600070205080204" pitchFamily="34" charset="-128"/>
                <a:cs typeface="Arial" panose="020B0604020202020204" pitchFamily="34" charset="0"/>
              </a:rPr>
              <a:t>Network layer: overview</a:t>
            </a:r>
            <a:endParaRPr lang="en-US" altLang="en-US" sz="3200" dirty="0">
              <a:solidFill>
                <a:srgbClr val="CC0000"/>
              </a:solidFill>
              <a:ea typeface="MS PGothic" panose="020B0600070205080204" pitchFamily="34" charset="-128"/>
              <a:cs typeface="Arial" panose="020B0604020202020204" pitchFamily="34" charset="0"/>
            </a:endParaRPr>
          </a:p>
          <a:p>
            <a:pPr lvl="1">
              <a:spcBef>
                <a:spcPts val="0"/>
              </a:spcBef>
            </a:pPr>
            <a:r>
              <a:rPr lang="en-US" altLang="en-US" sz="2800" dirty="0">
                <a:solidFill>
                  <a:srgbClr val="CC0000"/>
                </a:solidFill>
                <a:ea typeface="MS PGothic" panose="020B0600070205080204" pitchFamily="34" charset="-128"/>
                <a:cs typeface="Arial" panose="020B0604020202020204" pitchFamily="34" charset="0"/>
              </a:rPr>
              <a:t>data plane</a:t>
            </a:r>
            <a:endParaRPr lang="en-US" altLang="en-US" sz="2800" dirty="0">
              <a:solidFill>
                <a:srgbClr val="CC0000"/>
              </a:solidFill>
              <a:ea typeface="MS PGothic" panose="020B0600070205080204" pitchFamily="34" charset="-128"/>
              <a:cs typeface="Arial" panose="020B0604020202020204" pitchFamily="34" charset="0"/>
            </a:endParaRPr>
          </a:p>
          <a:p>
            <a:pPr lvl="1">
              <a:spcBef>
                <a:spcPts val="0"/>
              </a:spcBef>
            </a:pPr>
            <a:r>
              <a:rPr lang="en-US" altLang="en-US" sz="2800" dirty="0">
                <a:solidFill>
                  <a:srgbClr val="CC0000"/>
                </a:solidFill>
                <a:ea typeface="MS PGothic" panose="020B0600070205080204" pitchFamily="34" charset="-128"/>
                <a:cs typeface="Arial" panose="020B0604020202020204" pitchFamily="34" charset="0"/>
              </a:rPr>
              <a:t>control plane</a:t>
            </a:r>
            <a:endParaRPr lang="en-US" altLang="en-US" sz="2800" dirty="0">
              <a:solidFill>
                <a:srgbClr val="CC0000"/>
              </a:solidFill>
              <a:ea typeface="MS PGothic" panose="020B0600070205080204" pitchFamily="34" charset="-128"/>
              <a:cs typeface="Arial" panose="020B0604020202020204" pitchFamily="34" charset="0"/>
            </a:endParaRPr>
          </a:p>
        </p:txBody>
      </p:sp>
      <p:pic>
        <p:nvPicPr>
          <p:cNvPr id="6" name="Picture 5" descr="A train crossing a bridge over a body of water&#10;&#10;Description automatically generated"/>
          <p:cNvPicPr>
            <a:picLocks noChangeAspect="1"/>
          </p:cNvPicPr>
          <p:nvPr/>
        </p:nvPicPr>
        <p:blipFill>
          <a:blip r:embed="rId1"/>
          <a:stretch>
            <a:fillRect/>
          </a:stretch>
        </p:blipFill>
        <p:spPr>
          <a:xfrm>
            <a:off x="8015288" y="1379196"/>
            <a:ext cx="3102316" cy="2326737"/>
          </a:xfrm>
          <a:prstGeom prst="rect">
            <a:avLst/>
          </a:prstGeom>
        </p:spPr>
      </p:pic>
      <p:sp>
        <p:nvSpPr>
          <p:cNvPr id="7" name="Rectangle 4"/>
          <p:cNvSpPr txBox="1">
            <a:spLocks noChangeArrowheads="1"/>
          </p:cNvSpPr>
          <p:nvPr/>
        </p:nvSpPr>
        <p:spPr>
          <a:xfrm>
            <a:off x="6186488" y="4277300"/>
            <a:ext cx="6005512" cy="193776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8305" indent="-278130"/>
            <a:r>
              <a:rPr lang="en-US" altLang="en-US" sz="3200" dirty="0">
                <a:ea typeface="MS PGothic" panose="020B0600070205080204" pitchFamily="34" charset="-128"/>
                <a:cs typeface="MS PGothic" panose="020B0600070205080204" pitchFamily="34" charset="-128"/>
              </a:rPr>
              <a:t>Generalized Forwarding, SDN</a:t>
            </a:r>
            <a:endParaRPr lang="en-US" altLang="en-US" sz="3200" dirty="0">
              <a:ea typeface="MS PGothic" panose="020B0600070205080204" pitchFamily="34" charset="-128"/>
              <a:cs typeface="MS PGothic" panose="020B0600070205080204" pitchFamily="34" charset="-128"/>
            </a:endParaRPr>
          </a:p>
          <a:p>
            <a:pPr lvl="1">
              <a:spcBef>
                <a:spcPts val="0"/>
              </a:spcBef>
            </a:pPr>
            <a:r>
              <a:rPr lang="en-US" altLang="en-US" sz="2800" dirty="0" err="1">
                <a:ea typeface="MS PGothic" panose="020B0600070205080204" pitchFamily="34" charset="-128"/>
              </a:rPr>
              <a:t>Match+action</a:t>
            </a:r>
            <a:endParaRPr lang="en-US" altLang="en-US" sz="2800" dirty="0">
              <a:ea typeface="MS PGothic" panose="020B0600070205080204" pitchFamily="34" charset="-128"/>
            </a:endParaRPr>
          </a:p>
          <a:p>
            <a:pPr lvl="1">
              <a:spcBef>
                <a:spcPts val="0"/>
              </a:spcBef>
            </a:pPr>
            <a:r>
              <a:rPr lang="en-US" altLang="en-US" sz="2800" dirty="0">
                <a:ea typeface="MS PGothic" panose="020B0600070205080204" pitchFamily="34" charset="-128"/>
              </a:rPr>
              <a:t>OpenFlow: </a:t>
            </a:r>
            <a:r>
              <a:rPr lang="en-US" altLang="en-US" sz="2800" dirty="0" err="1">
                <a:ea typeface="MS PGothic" panose="020B0600070205080204" pitchFamily="34" charset="-128"/>
              </a:rPr>
              <a:t>match+action</a:t>
            </a:r>
            <a:r>
              <a:rPr lang="en-US" altLang="en-US" sz="2800" dirty="0">
                <a:ea typeface="MS PGothic" panose="020B0600070205080204" pitchFamily="34" charset="-128"/>
              </a:rPr>
              <a:t> in action</a:t>
            </a:r>
            <a:endParaRPr lang="en-US" altLang="en-US" sz="2800" dirty="0">
              <a:ea typeface="MS PGothic" panose="020B0600070205080204" pitchFamily="34" charset="-128"/>
            </a:endParaRPr>
          </a:p>
          <a:p>
            <a:pPr marL="408305" indent="-278130">
              <a:spcBef>
                <a:spcPts val="600"/>
              </a:spcBef>
            </a:pPr>
            <a:r>
              <a:rPr lang="en-US" altLang="en-US" sz="3200" dirty="0">
                <a:ea typeface="MS PGothic" panose="020B0600070205080204" pitchFamily="34" charset="-128"/>
              </a:rPr>
              <a:t>Middleboxes</a:t>
            </a:r>
            <a:endParaRPr lang="en-US" altLang="en-US" sz="3200" dirty="0">
              <a:ea typeface="MS PGothic" panose="020B0600070205080204" pitchFamily="34" charset="-128"/>
            </a:endParaRPr>
          </a:p>
          <a:p>
            <a:pPr lvl="1"/>
            <a:endParaRPr lang="en-US" altLang="en-US" dirty="0"/>
          </a:p>
        </p:txBody>
      </p:sp>
      <p:sp>
        <p:nvSpPr>
          <p:cNvPr id="8" name="Slide Number Placeholder 4"/>
          <p:cNvSpPr>
            <a:spLocks noGrp="1"/>
          </p:cNvSpPr>
          <p:nvPr>
            <p:ph type="sldNum" sz="quarter" idx="4"/>
          </p:nvPr>
        </p:nvSpPr>
        <p:spPr>
          <a:xfrm>
            <a:off x="9219616" y="6465391"/>
            <a:ext cx="2743200" cy="365125"/>
          </a:xfrm>
        </p:spPr>
        <p:txBody>
          <a:bodyPr/>
          <a:lstStyle/>
          <a:p>
            <a:r>
              <a:rPr lang="en-US" dirty="0"/>
              <a:t>Network Layer: 4-</a:t>
            </a:r>
            <a:fld id="{C4204591-24BD-A542-B9D5-F8D8A88D2FEE}" type="slidenum">
              <a:rPr lang="en-US" smtClean="0"/>
            </a:fld>
            <a:endParaRPr lang="en-US" dirty="0"/>
          </a:p>
        </p:txBody>
      </p:sp>
      <p:sp>
        <p:nvSpPr>
          <p:cNvPr id="10" name="Rectangle 4"/>
          <p:cNvSpPr txBox="1">
            <a:spLocks noChangeArrowheads="1"/>
          </p:cNvSpPr>
          <p:nvPr/>
        </p:nvSpPr>
        <p:spPr>
          <a:xfrm>
            <a:off x="563462" y="2806957"/>
            <a:ext cx="6618109" cy="3461321"/>
          </a:xfrm>
          <a:prstGeom prst="rect">
            <a:avLst/>
          </a:prstGeom>
        </p:spPr>
        <p:txBody>
          <a:bodyPr vert="horz" lIns="91440" tIns="45720" rIns="91440" bIns="45720" rtlCol="0">
            <a:no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8305" indent="-278130">
              <a:spcBef>
                <a:spcPts val="600"/>
              </a:spcBef>
            </a:pPr>
            <a:r>
              <a:rPr lang="en-US" altLang="en-US" sz="3200" dirty="0">
                <a:ea typeface="MS PGothic" panose="020B0600070205080204" pitchFamily="34" charset="-128"/>
                <a:cs typeface="Arial" panose="020B0604020202020204" pitchFamily="34" charset="0"/>
              </a:rPr>
              <a:t>What</a:t>
            </a:r>
            <a:r>
              <a:rPr lang="en-US" altLang="ja-JP" sz="3200" dirty="0">
                <a:ea typeface="MS PGothic" panose="020B0600070205080204" pitchFamily="34" charset="-128"/>
                <a:cs typeface="Arial" panose="020B0604020202020204" pitchFamily="34" charset="0"/>
              </a:rPr>
              <a:t>’s inside a router</a:t>
            </a:r>
            <a:endParaRPr lang="en-US" altLang="ja-JP" sz="3200" dirty="0">
              <a:ea typeface="MS PGothic" panose="020B0600070205080204" pitchFamily="34" charset="-128"/>
              <a:cs typeface="Arial" panose="020B0604020202020204" pitchFamily="34" charset="0"/>
            </a:endParaRPr>
          </a:p>
          <a:p>
            <a:pPr lvl="1">
              <a:spcBef>
                <a:spcPts val="0"/>
              </a:spcBef>
            </a:pPr>
            <a:r>
              <a:rPr lang="en-US" altLang="ja-JP" sz="2800" dirty="0">
                <a:ea typeface="MS PGothic" panose="020B0600070205080204" pitchFamily="34" charset="-128"/>
                <a:cs typeface="Arial" panose="020B0604020202020204" pitchFamily="34" charset="0"/>
              </a:rPr>
              <a:t>input ports, switching, output ports</a:t>
            </a:r>
            <a:endParaRPr lang="en-US" altLang="ja-JP" sz="2800" dirty="0">
              <a:ea typeface="MS PGothic" panose="020B0600070205080204" pitchFamily="34" charset="-128"/>
              <a:cs typeface="Arial" panose="020B0604020202020204" pitchFamily="34" charset="0"/>
            </a:endParaRPr>
          </a:p>
          <a:p>
            <a:pPr lvl="1">
              <a:spcBef>
                <a:spcPts val="0"/>
              </a:spcBef>
            </a:pPr>
            <a:r>
              <a:rPr lang="en-US" altLang="ja-JP" sz="2800" dirty="0">
                <a:ea typeface="MS PGothic" panose="020B0600070205080204" pitchFamily="34" charset="-128"/>
                <a:cs typeface="Arial" panose="020B0604020202020204" pitchFamily="34" charset="0"/>
              </a:rPr>
              <a:t>buffer management, scheduling</a:t>
            </a:r>
            <a:endParaRPr lang="en-US" altLang="ja-JP" sz="2800" dirty="0">
              <a:ea typeface="MS PGothic" panose="020B0600070205080204" pitchFamily="34" charset="-128"/>
              <a:cs typeface="Arial" panose="020B0604020202020204" pitchFamily="34" charset="0"/>
            </a:endParaRPr>
          </a:p>
          <a:p>
            <a:pPr marL="408305" indent="-278130">
              <a:spcBef>
                <a:spcPts val="600"/>
              </a:spcBef>
            </a:pPr>
            <a:r>
              <a:rPr lang="en-US" altLang="en-US" sz="3200" dirty="0">
                <a:ea typeface="MS PGothic" panose="020B0600070205080204" pitchFamily="34" charset="-128"/>
                <a:cs typeface="Arial" panose="020B0604020202020204" pitchFamily="34" charset="0"/>
              </a:rPr>
              <a:t>IP: the Internet Protocol</a:t>
            </a:r>
            <a:endParaRPr lang="en-US" altLang="en-US" sz="3200" dirty="0">
              <a:ea typeface="MS PGothic" panose="020B0600070205080204" pitchFamily="34" charset="-128"/>
              <a:cs typeface="Arial" panose="020B0604020202020204" pitchFamily="34" charset="0"/>
            </a:endParaRPr>
          </a:p>
          <a:p>
            <a:pPr lvl="1">
              <a:spcBef>
                <a:spcPts val="0"/>
              </a:spcBef>
            </a:pPr>
            <a:r>
              <a:rPr lang="en-US" altLang="en-US" sz="2800" dirty="0">
                <a:ea typeface="MS PGothic" panose="020B0600070205080204" pitchFamily="34" charset="-128"/>
                <a:cs typeface="Arial" panose="020B0604020202020204" pitchFamily="34" charset="0"/>
              </a:rPr>
              <a:t>datagram format</a:t>
            </a:r>
            <a:endParaRPr lang="en-US" altLang="en-US" sz="2800" dirty="0">
              <a:ea typeface="MS PGothic" panose="020B0600070205080204" pitchFamily="34" charset="-128"/>
              <a:cs typeface="Arial" panose="020B0604020202020204" pitchFamily="34" charset="0"/>
            </a:endParaRPr>
          </a:p>
          <a:p>
            <a:pPr lvl="1">
              <a:spcBef>
                <a:spcPts val="0"/>
              </a:spcBef>
            </a:pPr>
            <a:r>
              <a:rPr lang="en-US" altLang="en-US" sz="2800" dirty="0">
                <a:ea typeface="MS PGothic" panose="020B0600070205080204" pitchFamily="34" charset="-128"/>
                <a:cs typeface="Arial" panose="020B0604020202020204" pitchFamily="34" charset="0"/>
              </a:rPr>
              <a:t>addressing</a:t>
            </a:r>
            <a:endParaRPr lang="en-US" altLang="en-US" sz="2800" dirty="0">
              <a:ea typeface="MS PGothic" panose="020B0600070205080204" pitchFamily="34" charset="-128"/>
              <a:cs typeface="Arial" panose="020B0604020202020204" pitchFamily="34" charset="0"/>
            </a:endParaRPr>
          </a:p>
          <a:p>
            <a:pPr lvl="1">
              <a:spcBef>
                <a:spcPts val="0"/>
              </a:spcBef>
            </a:pPr>
            <a:r>
              <a:rPr lang="en-US" altLang="en-US" sz="2800" dirty="0">
                <a:ea typeface="MS PGothic" panose="020B0600070205080204" pitchFamily="34" charset="-128"/>
                <a:cs typeface="Arial" panose="020B0604020202020204" pitchFamily="34" charset="0"/>
              </a:rPr>
              <a:t>network address translation</a:t>
            </a:r>
            <a:endParaRPr lang="en-US" altLang="en-US" sz="2800" dirty="0">
              <a:ea typeface="MS PGothic" panose="020B0600070205080204" pitchFamily="34" charset="-128"/>
              <a:cs typeface="Arial" panose="020B0604020202020204" pitchFamily="34" charset="0"/>
            </a:endParaRPr>
          </a:p>
          <a:p>
            <a:pPr lvl="1">
              <a:spcBef>
                <a:spcPts val="0"/>
              </a:spcBef>
            </a:pPr>
            <a:r>
              <a:rPr lang="en-US" altLang="en-US" sz="2800" dirty="0">
                <a:ea typeface="MS PGothic" panose="020B0600070205080204" pitchFamily="34" charset="-128"/>
                <a:cs typeface="Arial" panose="020B0604020202020204" pitchFamily="34" charset="0"/>
              </a:rPr>
              <a:t>IPv6</a:t>
            </a:r>
            <a:endParaRPr lang="en-US" altLang="en-US" sz="2800" dirty="0">
              <a:ea typeface="MS PGothic" panose="020B0600070205080204" pitchFamily="34" charset="-128"/>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dissolve">
                                      <p:cBhvr>
                                        <p:cTn id="7" dur="500"/>
                                        <p:tgtEl>
                                          <p:spTgt spid="10">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0">
                                            <p:txEl>
                                              <p:pRg st="1" end="1"/>
                                            </p:txEl>
                                          </p:spTgt>
                                        </p:tgtEl>
                                        <p:attrNameLst>
                                          <p:attrName>style.visibility</p:attrName>
                                        </p:attrNameLst>
                                      </p:cBhvr>
                                      <p:to>
                                        <p:strVal val="visible"/>
                                      </p:to>
                                    </p:set>
                                    <p:animEffect transition="in" filter="dissolve">
                                      <p:cBhvr>
                                        <p:cTn id="10" dur="500"/>
                                        <p:tgtEl>
                                          <p:spTgt spid="10">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0">
                                            <p:txEl>
                                              <p:pRg st="2" end="2"/>
                                            </p:txEl>
                                          </p:spTgt>
                                        </p:tgtEl>
                                        <p:attrNameLst>
                                          <p:attrName>style.visibility</p:attrName>
                                        </p:attrNameLst>
                                      </p:cBhvr>
                                      <p:to>
                                        <p:strVal val="visible"/>
                                      </p:to>
                                    </p:set>
                                    <p:animEffect transition="in" filter="dissolve">
                                      <p:cBhvr>
                                        <p:cTn id="13" dur="500"/>
                                        <p:tgtEl>
                                          <p:spTgt spid="10">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10">
                                            <p:txEl>
                                              <p:pRg st="3" end="3"/>
                                            </p:txEl>
                                          </p:spTgt>
                                        </p:tgtEl>
                                        <p:attrNameLst>
                                          <p:attrName>style.visibility</p:attrName>
                                        </p:attrNameLst>
                                      </p:cBhvr>
                                      <p:to>
                                        <p:strVal val="visible"/>
                                      </p:to>
                                    </p:set>
                                    <p:animEffect transition="in" filter="dissolve">
                                      <p:cBhvr>
                                        <p:cTn id="18" dur="500"/>
                                        <p:tgtEl>
                                          <p:spTgt spid="10">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10">
                                            <p:txEl>
                                              <p:pRg st="4" end="4"/>
                                            </p:txEl>
                                          </p:spTgt>
                                        </p:tgtEl>
                                        <p:attrNameLst>
                                          <p:attrName>style.visibility</p:attrName>
                                        </p:attrNameLst>
                                      </p:cBhvr>
                                      <p:to>
                                        <p:strVal val="visible"/>
                                      </p:to>
                                    </p:set>
                                    <p:animEffect transition="in" filter="dissolve">
                                      <p:cBhvr>
                                        <p:cTn id="21" dur="500"/>
                                        <p:tgtEl>
                                          <p:spTgt spid="10">
                                            <p:txEl>
                                              <p:pRg st="4" end="4"/>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10">
                                            <p:txEl>
                                              <p:pRg st="5" end="5"/>
                                            </p:txEl>
                                          </p:spTgt>
                                        </p:tgtEl>
                                        <p:attrNameLst>
                                          <p:attrName>style.visibility</p:attrName>
                                        </p:attrNameLst>
                                      </p:cBhvr>
                                      <p:to>
                                        <p:strVal val="visible"/>
                                      </p:to>
                                    </p:set>
                                    <p:animEffect transition="in" filter="dissolve">
                                      <p:cBhvr>
                                        <p:cTn id="24" dur="500"/>
                                        <p:tgtEl>
                                          <p:spTgt spid="10">
                                            <p:txEl>
                                              <p:pRg st="5" end="5"/>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10">
                                            <p:txEl>
                                              <p:pRg st="6" end="6"/>
                                            </p:txEl>
                                          </p:spTgt>
                                        </p:tgtEl>
                                        <p:attrNameLst>
                                          <p:attrName>style.visibility</p:attrName>
                                        </p:attrNameLst>
                                      </p:cBhvr>
                                      <p:to>
                                        <p:strVal val="visible"/>
                                      </p:to>
                                    </p:set>
                                    <p:animEffect transition="in" filter="dissolve">
                                      <p:cBhvr>
                                        <p:cTn id="27" dur="500"/>
                                        <p:tgtEl>
                                          <p:spTgt spid="10">
                                            <p:txEl>
                                              <p:pRg st="6" end="6"/>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10">
                                            <p:txEl>
                                              <p:pRg st="7" end="7"/>
                                            </p:txEl>
                                          </p:spTgt>
                                        </p:tgtEl>
                                        <p:attrNameLst>
                                          <p:attrName>style.visibility</p:attrName>
                                        </p:attrNameLst>
                                      </p:cBhvr>
                                      <p:to>
                                        <p:strVal val="visible"/>
                                      </p:to>
                                    </p:set>
                                    <p:animEffect transition="in" filter="dissolve">
                                      <p:cBhvr>
                                        <p:cTn id="30" dur="500"/>
                                        <p:tgtEl>
                                          <p:spTgt spid="10">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dissolve">
                                      <p:cBhvr>
                                        <p:cTn id="3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8200" y="311144"/>
            <a:ext cx="10515600" cy="894622"/>
          </a:xfrm>
        </p:spPr>
        <p:txBody>
          <a:bodyPr/>
          <a:lstStyle/>
          <a:p>
            <a:r>
              <a:rPr lang="en-US" altLang="en-US" dirty="0">
                <a:ea typeface="MS PGothic" panose="020B0600070205080204" pitchFamily="34" charset="-128"/>
              </a:rPr>
              <a:t>Output port queuing</a:t>
            </a:r>
            <a:endParaRPr lang="en-US" dirty="0"/>
          </a:p>
        </p:txBody>
      </p:sp>
      <p:sp>
        <p:nvSpPr>
          <p:cNvPr id="142" name="Rectangle 3"/>
          <p:cNvSpPr txBox="1">
            <a:spLocks noChangeArrowheads="1"/>
          </p:cNvSpPr>
          <p:nvPr/>
        </p:nvSpPr>
        <p:spPr>
          <a:xfrm>
            <a:off x="888773" y="3417068"/>
            <a:ext cx="5977544" cy="1413266"/>
          </a:xfrm>
          <a:prstGeom prst="rect">
            <a:avLst/>
          </a:prstGeom>
        </p:spPr>
        <p:txBody>
          <a:bodyPr vert="horz" lIns="91440" tIns="45720" rIns="91440" bIns="45720" rtlCol="0">
            <a:normAutofit fontScale="92500" lnSpcReduction="10000"/>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Pct val="100000"/>
              <a:buFont typeface="Wingdings" panose="05000000000000000000" pitchFamily="2" charset="2"/>
              <a:buChar char="§"/>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Buffering</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required when datagrams arrive from fabric faster than link transmission rate. </a:t>
            </a: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Drop policy: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which datagrams to drop if no free buffers?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91" name="Rectangle 3"/>
          <p:cNvSpPr txBox="1">
            <a:spLocks noChangeArrowheads="1"/>
          </p:cNvSpPr>
          <p:nvPr/>
        </p:nvSpPr>
        <p:spPr>
          <a:xfrm>
            <a:off x="938650" y="5182135"/>
            <a:ext cx="5131875" cy="128900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Pct val="100000"/>
              <a:buFont typeface="Wingdings" panose="05000000000000000000" pitchFamily="2" charset="2"/>
              <a:buChar char="§"/>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Scheduling discipline</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chooses among queued datagrams for transmission</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14" name="Group 13"/>
          <p:cNvGrpSpPr/>
          <p:nvPr/>
        </p:nvGrpSpPr>
        <p:grpSpPr>
          <a:xfrm>
            <a:off x="6900841" y="3768360"/>
            <a:ext cx="5036234" cy="1255728"/>
            <a:chOff x="6302327" y="3768360"/>
            <a:chExt cx="5036234" cy="1255728"/>
          </a:xfrm>
        </p:grpSpPr>
        <p:sp>
          <p:nvSpPr>
            <p:cNvPr id="143" name="TextBox 142"/>
            <p:cNvSpPr txBox="1">
              <a:spLocks noChangeArrowheads="1"/>
            </p:cNvSpPr>
            <p:nvPr/>
          </p:nvSpPr>
          <p:spPr bwMode="auto">
            <a:xfrm>
              <a:off x="7385539" y="3768360"/>
              <a:ext cx="3953022" cy="1255728"/>
            </a:xfrm>
            <a:prstGeom prst="rect">
              <a:avLst/>
            </a:prstGeom>
            <a:solidFill>
              <a:schemeClr val="bg1"/>
            </a:solidFill>
            <a:ln w="25400">
              <a:noFill/>
              <a:miter lim="800000"/>
            </a:ln>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90000"/>
                </a:lnSpc>
                <a:spcBef>
                  <a:spcPts val="0"/>
                </a:spcBef>
                <a:spcAft>
                  <a:spcPts val="0"/>
                </a:spcAft>
                <a:buClrTx/>
                <a:buSzTx/>
                <a:buFontTx/>
                <a:buNone/>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Datagrams can be lost due to congestion, lack of buffers</a:t>
              </a:r>
              <a:endParaRPr kumimoji="0" lang="en-US" altLang="en-US" sz="28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7" name="Right Arrow 6"/>
            <p:cNvSpPr/>
            <p:nvPr/>
          </p:nvSpPr>
          <p:spPr>
            <a:xfrm>
              <a:off x="6302327" y="4135902"/>
              <a:ext cx="978408" cy="484632"/>
            </a:xfrm>
            <a:prstGeom prst="rightArrow">
              <a:avLst/>
            </a:prstGeom>
            <a:gradFill>
              <a:gsLst>
                <a:gs pos="0">
                  <a:srgbClr val="C00000"/>
                </a:gs>
                <a:gs pos="100000">
                  <a:srgbClr val="FFFFFF"/>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5" name="Group 14"/>
          <p:cNvGrpSpPr/>
          <p:nvPr/>
        </p:nvGrpSpPr>
        <p:grpSpPr>
          <a:xfrm>
            <a:off x="6875475" y="5201260"/>
            <a:ext cx="5319932" cy="1255728"/>
            <a:chOff x="6243711" y="5201260"/>
            <a:chExt cx="5319932" cy="1255728"/>
          </a:xfrm>
        </p:grpSpPr>
        <p:sp>
          <p:nvSpPr>
            <p:cNvPr id="144" name="TextBox 143"/>
            <p:cNvSpPr txBox="1">
              <a:spLocks noChangeArrowheads="1"/>
            </p:cNvSpPr>
            <p:nvPr/>
          </p:nvSpPr>
          <p:spPr bwMode="auto">
            <a:xfrm>
              <a:off x="7371470" y="5201260"/>
              <a:ext cx="4192173" cy="1255728"/>
            </a:xfrm>
            <a:prstGeom prst="rect">
              <a:avLst/>
            </a:prstGeom>
            <a:solidFill>
              <a:schemeClr val="bg1"/>
            </a:solidFill>
            <a:ln w="25400">
              <a:noFill/>
              <a:miter lim="800000"/>
            </a:ln>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90000"/>
                </a:lnSpc>
                <a:spcBef>
                  <a:spcPts val="0"/>
                </a:spcBef>
                <a:spcAft>
                  <a:spcPts val="0"/>
                </a:spcAft>
                <a:buClrTx/>
                <a:buSzTx/>
                <a:buFontTx/>
                <a:buNone/>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Priority scheduling – who gets best performance, network neutrality</a:t>
              </a:r>
              <a:endParaRPr kumimoji="0" lang="en-US" altLang="en-US" sz="28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92" name="Right Arrow 191"/>
            <p:cNvSpPr/>
            <p:nvPr/>
          </p:nvSpPr>
          <p:spPr>
            <a:xfrm>
              <a:off x="6243711" y="5512190"/>
              <a:ext cx="978408" cy="484632"/>
            </a:xfrm>
            <a:prstGeom prst="rightArrow">
              <a:avLst/>
            </a:prstGeom>
            <a:gradFill>
              <a:gsLst>
                <a:gs pos="0">
                  <a:srgbClr val="C00000"/>
                </a:gs>
                <a:gs pos="100000">
                  <a:srgbClr val="FFFFFF"/>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 name="Group 15"/>
          <p:cNvGrpSpPr/>
          <p:nvPr/>
        </p:nvGrpSpPr>
        <p:grpSpPr>
          <a:xfrm>
            <a:off x="8496886" y="307717"/>
            <a:ext cx="2967544" cy="1552790"/>
            <a:chOff x="8496886" y="307717"/>
            <a:chExt cx="2967544" cy="1552790"/>
          </a:xfrm>
        </p:grpSpPr>
        <p:pic>
          <p:nvPicPr>
            <p:cNvPr id="6963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214340" y="307717"/>
              <a:ext cx="1359144" cy="1190491"/>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p:cNvSpPr txBox="1"/>
            <p:nvPr/>
          </p:nvSpPr>
          <p:spPr>
            <a:xfrm>
              <a:off x="8496886" y="1491175"/>
              <a:ext cx="296754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This is a really important slide</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0" name="Group 9"/>
          <p:cNvGrpSpPr/>
          <p:nvPr/>
        </p:nvGrpSpPr>
        <p:grpSpPr>
          <a:xfrm>
            <a:off x="1178949" y="1396538"/>
            <a:ext cx="7113685" cy="1695796"/>
            <a:chOff x="763318" y="1529542"/>
            <a:chExt cx="7113685" cy="1695796"/>
          </a:xfrm>
        </p:grpSpPr>
        <p:sp>
          <p:nvSpPr>
            <p:cNvPr id="168" name="Rectangle 5"/>
            <p:cNvSpPr>
              <a:spLocks noChangeArrowheads="1"/>
            </p:cNvSpPr>
            <p:nvPr/>
          </p:nvSpPr>
          <p:spPr bwMode="auto">
            <a:xfrm>
              <a:off x="2505123" y="1529542"/>
              <a:ext cx="4568825" cy="1679171"/>
            </a:xfrm>
            <a:prstGeom prst="rect">
              <a:avLst/>
            </a:prstGeom>
            <a:solidFill>
              <a:srgbClr val="FFFFFF"/>
            </a:solidFill>
            <a:ln w="19050">
              <a:solidFill>
                <a:srgbClr val="5F5F5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69" name="Rectangle 6"/>
            <p:cNvSpPr>
              <a:spLocks noChangeArrowheads="1"/>
            </p:cNvSpPr>
            <p:nvPr/>
          </p:nvSpPr>
          <p:spPr bwMode="auto">
            <a:xfrm>
              <a:off x="5427711" y="1946056"/>
              <a:ext cx="1417637" cy="828675"/>
            </a:xfrm>
            <a:prstGeom prst="rect">
              <a:avLst/>
            </a:prstGeom>
            <a:solidFill>
              <a:srgbClr val="FFFFFF"/>
            </a:solidFill>
            <a:ln w="28575">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MS PGothic" panose="020B0600070205080204" pitchFamily="34" charset="-128"/>
                  <a:cs typeface="+mn-cs"/>
                </a:rPr>
                <a:t>line</a:t>
              </a: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MS PGothic" panose="020B0600070205080204" pitchFamily="34" charset="-128"/>
                  <a:cs typeface="+mn-cs"/>
                </a:rPr>
                <a:t>termination</a:t>
              </a: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70" name="Rectangle 7"/>
            <p:cNvSpPr>
              <a:spLocks noChangeArrowheads="1"/>
            </p:cNvSpPr>
            <p:nvPr/>
          </p:nvSpPr>
          <p:spPr bwMode="auto">
            <a:xfrm>
              <a:off x="4118023" y="1673006"/>
              <a:ext cx="1152525" cy="1409700"/>
            </a:xfrm>
            <a:prstGeom prst="rect">
              <a:avLst/>
            </a:prstGeom>
            <a:solidFill>
              <a:srgbClr val="FFFFFF"/>
            </a:solidFill>
            <a:ln w="28575">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71" name="Line 10"/>
            <p:cNvSpPr>
              <a:spLocks noChangeShapeType="1"/>
            </p:cNvSpPr>
            <p:nvPr/>
          </p:nvSpPr>
          <p:spPr bwMode="auto">
            <a:xfrm>
              <a:off x="3940223" y="2392143"/>
              <a:ext cx="190500" cy="1588"/>
            </a:xfrm>
            <a:prstGeom prst="line">
              <a:avLst/>
            </a:prstGeom>
            <a:noFill/>
            <a:ln w="28575">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72" name="Line 11"/>
            <p:cNvSpPr>
              <a:spLocks noChangeShapeType="1"/>
            </p:cNvSpPr>
            <p:nvPr/>
          </p:nvSpPr>
          <p:spPr bwMode="auto">
            <a:xfrm>
              <a:off x="5273723" y="2349281"/>
              <a:ext cx="190500" cy="1587"/>
            </a:xfrm>
            <a:prstGeom prst="line">
              <a:avLst/>
            </a:prstGeom>
            <a:noFill/>
            <a:ln w="28575">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74" name="Rectangle 13"/>
            <p:cNvSpPr>
              <a:spLocks noChangeArrowheads="1"/>
            </p:cNvSpPr>
            <p:nvPr/>
          </p:nvSpPr>
          <p:spPr bwMode="auto">
            <a:xfrm>
              <a:off x="4151361" y="1982568"/>
              <a:ext cx="1055687" cy="8286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rPr>
                <a:t>link </a:t>
              </a: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rPr>
                <a:t>layer </a:t>
              </a: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rPr>
                <a:t>protocol</a:t>
              </a: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rPr>
                <a:t>(send)</a:t>
              </a: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75" name="Rectangle 16"/>
            <p:cNvSpPr>
              <a:spLocks noChangeArrowheads="1"/>
            </p:cNvSpPr>
            <p:nvPr/>
          </p:nvSpPr>
          <p:spPr bwMode="auto">
            <a:xfrm>
              <a:off x="763318" y="1925822"/>
              <a:ext cx="1055688" cy="8286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rPr>
                <a:t>switch</a:t>
              </a:r>
              <a:endPar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a:p>
              <a:pPr marL="0" marR="0" lvl="0" indent="0" algn="r" defTabSz="914400" rtl="0" eaLnBrk="0" fontAlgn="base" latinLnBrk="0" hangingPunct="0">
                <a:lnSpc>
                  <a:spcPct val="100000"/>
                </a:lnSpc>
                <a:spcBef>
                  <a:spcPct val="0"/>
                </a:spcBef>
                <a:spcAft>
                  <a:spcPct val="0"/>
                </a:spcAft>
                <a:buClrTx/>
                <a:buSzTx/>
                <a:buFontTx/>
                <a:buNone/>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rPr>
                <a:t>f</a:t>
              </a:r>
              <a:r>
                <a:rPr kumimoji="0" lang="en-US" altLang="en-US" sz="2000" b="0" i="0" u="none" strike="noStrike" kern="0" cap="none" spc="0" normalizeH="0" baseline="0" noProof="0" dirty="0" err="1">
                  <a:ln>
                    <a:noFill/>
                  </a:ln>
                  <a:solidFill>
                    <a:srgbClr val="000000"/>
                  </a:solidFill>
                  <a:effectLst/>
                  <a:uLnTx/>
                  <a:uFillTx/>
                  <a:latin typeface="Tahoma" panose="020B0604030504040204" pitchFamily="34" charset="0"/>
                  <a:ea typeface="MS PGothic" panose="020B0600070205080204" pitchFamily="34" charset="-128"/>
                  <a:cs typeface="+mn-cs"/>
                </a:rPr>
                <a:t>abric</a:t>
              </a:r>
              <a:endPar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a:p>
              <a:pPr marL="0" marR="0" lvl="0" indent="0" algn="r" defTabSz="914400" rtl="0" eaLnBrk="0" fontAlgn="base" latinLnBrk="0" hangingPunct="0">
                <a:lnSpc>
                  <a:spcPct val="100000"/>
                </a:lnSpc>
                <a:spcBef>
                  <a:spcPct val="0"/>
                </a:spcBef>
                <a:spcAft>
                  <a:spcPct val="0"/>
                </a:spcAft>
                <a:buClrTx/>
                <a:buSzTx/>
                <a:buFontTx/>
                <a:buNone/>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rPr>
                <a:t>(</a:t>
              </a:r>
              <a:r>
                <a:rPr kumimoji="0" lang="en-US" altLang="en-US" sz="18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rPr>
                <a:t>rate: </a:t>
              </a: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rPr>
                <a:t>NR)</a:t>
              </a:r>
              <a:endPar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grpSp>
          <p:nvGrpSpPr>
            <p:cNvPr id="176" name="Group 28"/>
            <p:cNvGrpSpPr/>
            <p:nvPr/>
          </p:nvGrpSpPr>
          <p:grpSpPr bwMode="auto">
            <a:xfrm>
              <a:off x="2657523" y="1623793"/>
              <a:ext cx="1247775" cy="1504950"/>
              <a:chOff x="3180" y="909"/>
              <a:chExt cx="786" cy="948"/>
            </a:xfrm>
          </p:grpSpPr>
          <p:sp>
            <p:nvSpPr>
              <p:cNvPr id="177" name="Rectangle 8"/>
              <p:cNvSpPr>
                <a:spLocks noChangeArrowheads="1"/>
              </p:cNvSpPr>
              <p:nvPr/>
            </p:nvSpPr>
            <p:spPr bwMode="auto">
              <a:xfrm>
                <a:off x="3180" y="909"/>
                <a:ext cx="786" cy="948"/>
              </a:xfrm>
              <a:prstGeom prst="rect">
                <a:avLst/>
              </a:prstGeom>
              <a:solidFill>
                <a:srgbClr val="FFFFFF"/>
              </a:solidFill>
              <a:ln w="28575">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78" name="Text Box 14"/>
              <p:cNvSpPr txBox="1">
                <a:spLocks noChangeArrowheads="1"/>
              </p:cNvSpPr>
              <p:nvPr/>
            </p:nvSpPr>
            <p:spPr bwMode="auto">
              <a:xfrm>
                <a:off x="3232" y="917"/>
                <a:ext cx="724" cy="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datagram</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buffer</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queueing</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79" name="Group 17"/>
              <p:cNvGrpSpPr/>
              <p:nvPr/>
            </p:nvGrpSpPr>
            <p:grpSpPr bwMode="auto">
              <a:xfrm>
                <a:off x="3260" y="1299"/>
                <a:ext cx="626" cy="295"/>
                <a:chOff x="310" y="3526"/>
                <a:chExt cx="1040" cy="457"/>
              </a:xfrm>
            </p:grpSpPr>
            <p:sp>
              <p:nvSpPr>
                <p:cNvPr id="180" name="Rectangle 18"/>
                <p:cNvSpPr>
                  <a:spLocks noChangeArrowheads="1"/>
                </p:cNvSpPr>
                <p:nvPr/>
              </p:nvSpPr>
              <p:spPr bwMode="auto">
                <a:xfrm>
                  <a:off x="310" y="3526"/>
                  <a:ext cx="1040" cy="457"/>
                </a:xfrm>
                <a:prstGeom prst="rect">
                  <a:avLst/>
                </a:prstGeom>
                <a:solidFill>
                  <a:srgbClr val="FF0000"/>
                </a:solidFill>
                <a:ln w="38100">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81" name="Line 19"/>
                <p:cNvSpPr>
                  <a:spLocks noChangeShapeType="1"/>
                </p:cNvSpPr>
                <p:nvPr/>
              </p:nvSpPr>
              <p:spPr bwMode="auto">
                <a:xfrm>
                  <a:off x="446" y="3535"/>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82" name="Line 20"/>
                <p:cNvSpPr>
                  <a:spLocks noChangeShapeType="1"/>
                </p:cNvSpPr>
                <p:nvPr/>
              </p:nvSpPr>
              <p:spPr bwMode="auto">
                <a:xfrm>
                  <a:off x="558" y="3538"/>
                  <a:ext cx="2" cy="435"/>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83" name="Line 21"/>
                <p:cNvSpPr>
                  <a:spLocks noChangeShapeType="1"/>
                </p:cNvSpPr>
                <p:nvPr/>
              </p:nvSpPr>
              <p:spPr bwMode="auto">
                <a:xfrm>
                  <a:off x="671" y="3534"/>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84" name="Line 22"/>
                <p:cNvSpPr>
                  <a:spLocks noChangeShapeType="1"/>
                </p:cNvSpPr>
                <p:nvPr/>
              </p:nvSpPr>
              <p:spPr bwMode="auto">
                <a:xfrm>
                  <a:off x="782" y="3535"/>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85" name="Line 23"/>
                <p:cNvSpPr>
                  <a:spLocks noChangeShapeType="1"/>
                </p:cNvSpPr>
                <p:nvPr/>
              </p:nvSpPr>
              <p:spPr bwMode="auto">
                <a:xfrm>
                  <a:off x="895" y="3534"/>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86" name="Line 24"/>
                <p:cNvSpPr>
                  <a:spLocks noChangeShapeType="1"/>
                </p:cNvSpPr>
                <p:nvPr/>
              </p:nvSpPr>
              <p:spPr bwMode="auto">
                <a:xfrm>
                  <a:off x="1006" y="3534"/>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87" name="Line 25"/>
                <p:cNvSpPr>
                  <a:spLocks noChangeShapeType="1"/>
                </p:cNvSpPr>
                <p:nvPr/>
              </p:nvSpPr>
              <p:spPr bwMode="auto">
                <a:xfrm>
                  <a:off x="1121" y="3535"/>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88" name="Line 26"/>
                <p:cNvSpPr>
                  <a:spLocks noChangeShapeType="1"/>
                </p:cNvSpPr>
                <p:nvPr/>
              </p:nvSpPr>
              <p:spPr bwMode="auto">
                <a:xfrm>
                  <a:off x="1229" y="3538"/>
                  <a:ext cx="2" cy="435"/>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sp>
          <p:nvSpPr>
            <p:cNvPr id="189" name="Line 27"/>
            <p:cNvSpPr>
              <a:spLocks noChangeShapeType="1"/>
            </p:cNvSpPr>
            <p:nvPr/>
          </p:nvSpPr>
          <p:spPr bwMode="auto">
            <a:xfrm>
              <a:off x="1878016" y="1579418"/>
              <a:ext cx="0" cy="1645920"/>
            </a:xfrm>
            <a:prstGeom prst="line">
              <a:avLst/>
            </a:prstGeom>
            <a:noFill/>
            <a:ln w="2857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90" name="Line 9"/>
            <p:cNvSpPr>
              <a:spLocks noChangeShapeType="1"/>
            </p:cNvSpPr>
            <p:nvPr/>
          </p:nvSpPr>
          <p:spPr bwMode="auto">
            <a:xfrm flipV="1">
              <a:off x="1860598" y="2435006"/>
              <a:ext cx="925513" cy="0"/>
            </a:xfrm>
            <a:prstGeom prst="line">
              <a:avLst/>
            </a:prstGeom>
            <a:noFill/>
            <a:ln w="28575">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8" name="Straight Arrow Connector 7"/>
            <p:cNvCxnSpPr/>
            <p:nvPr/>
          </p:nvCxnSpPr>
          <p:spPr>
            <a:xfrm>
              <a:off x="6846225" y="2394066"/>
              <a:ext cx="1030778" cy="0"/>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flipH="1">
              <a:off x="7215448" y="2377441"/>
              <a:ext cx="31588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39"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91"/>
                                        </p:tgtEl>
                                        <p:attrNameLst>
                                          <p:attrName>style.visibility</p:attrName>
                                        </p:attrNameLst>
                                      </p:cBhvr>
                                      <p:to>
                                        <p:strVal val="visible"/>
                                      </p:to>
                                    </p:set>
                                    <p:animEffect transition="in" filter="dissolve">
                                      <p:cBhvr>
                                        <p:cTn id="12" dur="500"/>
                                        <p:tgtEl>
                                          <p:spTgt spid="19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wipe(left)">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dissolve">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1"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8200" y="311144"/>
            <a:ext cx="10515600" cy="894622"/>
          </a:xfrm>
        </p:spPr>
        <p:txBody>
          <a:bodyPr/>
          <a:lstStyle/>
          <a:p>
            <a:r>
              <a:rPr lang="en-US" altLang="en-US" dirty="0">
                <a:ea typeface="MS PGothic" panose="020B0600070205080204" pitchFamily="34" charset="-128"/>
              </a:rPr>
              <a:t>Output port queuing</a:t>
            </a:r>
            <a:endParaRPr lang="en-US" dirty="0"/>
          </a:p>
        </p:txBody>
      </p:sp>
      <p:grpSp>
        <p:nvGrpSpPr>
          <p:cNvPr id="109" name="Group 78"/>
          <p:cNvGrpSpPr/>
          <p:nvPr/>
        </p:nvGrpSpPr>
        <p:grpSpPr bwMode="auto">
          <a:xfrm>
            <a:off x="2375414" y="1576437"/>
            <a:ext cx="7412037" cy="2870200"/>
            <a:chOff x="550" y="931"/>
            <a:chExt cx="4669" cy="1808"/>
          </a:xfrm>
        </p:grpSpPr>
        <p:grpSp>
          <p:nvGrpSpPr>
            <p:cNvPr id="110" name="Group 29"/>
            <p:cNvGrpSpPr/>
            <p:nvPr/>
          </p:nvGrpSpPr>
          <p:grpSpPr bwMode="auto">
            <a:xfrm>
              <a:off x="699" y="948"/>
              <a:ext cx="2099" cy="1356"/>
              <a:chOff x="523" y="976"/>
              <a:chExt cx="2099" cy="1356"/>
            </a:xfrm>
          </p:grpSpPr>
          <p:sp>
            <p:nvSpPr>
              <p:cNvPr id="159" name="Rectangle 6"/>
              <p:cNvSpPr>
                <a:spLocks noChangeArrowheads="1"/>
              </p:cNvSpPr>
              <p:nvPr/>
            </p:nvSpPr>
            <p:spPr bwMode="auto">
              <a:xfrm>
                <a:off x="1208" y="976"/>
                <a:ext cx="745" cy="1356"/>
              </a:xfrm>
              <a:prstGeom prst="rect">
                <a:avLst/>
              </a:prstGeom>
              <a:solidFill>
                <a:srgbClr val="FFFFFF"/>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60" name="Group 10"/>
              <p:cNvGrpSpPr/>
              <p:nvPr/>
            </p:nvGrpSpPr>
            <p:grpSpPr bwMode="auto">
              <a:xfrm>
                <a:off x="804" y="997"/>
                <a:ext cx="249" cy="1295"/>
                <a:chOff x="748" y="997"/>
                <a:chExt cx="249" cy="1295"/>
              </a:xfrm>
            </p:grpSpPr>
            <p:sp>
              <p:nvSpPr>
                <p:cNvPr id="204" name="Rectangle 7"/>
                <p:cNvSpPr>
                  <a:spLocks noChangeArrowheads="1"/>
                </p:cNvSpPr>
                <p:nvPr/>
              </p:nvSpPr>
              <p:spPr bwMode="auto">
                <a:xfrm>
                  <a:off x="759" y="997"/>
                  <a:ext cx="238" cy="352"/>
                </a:xfrm>
                <a:prstGeom prst="rect">
                  <a:avLst/>
                </a:prstGeom>
                <a:solidFill>
                  <a:srgbClr val="FFFFFF"/>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05" name="Rectangle 8"/>
                <p:cNvSpPr>
                  <a:spLocks noChangeArrowheads="1"/>
                </p:cNvSpPr>
                <p:nvPr/>
              </p:nvSpPr>
              <p:spPr bwMode="auto">
                <a:xfrm>
                  <a:off x="750" y="1472"/>
                  <a:ext cx="238" cy="352"/>
                </a:xfrm>
                <a:prstGeom prst="rect">
                  <a:avLst/>
                </a:prstGeom>
                <a:solidFill>
                  <a:srgbClr val="FFFFFF"/>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06" name="Rectangle 9"/>
                <p:cNvSpPr>
                  <a:spLocks noChangeArrowheads="1"/>
                </p:cNvSpPr>
                <p:nvPr/>
              </p:nvSpPr>
              <p:spPr bwMode="auto">
                <a:xfrm>
                  <a:off x="748" y="1940"/>
                  <a:ext cx="238" cy="352"/>
                </a:xfrm>
                <a:prstGeom prst="rect">
                  <a:avLst/>
                </a:prstGeom>
                <a:solidFill>
                  <a:srgbClr val="FFFFFF"/>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61" name="Group 11"/>
              <p:cNvGrpSpPr/>
              <p:nvPr/>
            </p:nvGrpSpPr>
            <p:grpSpPr bwMode="auto">
              <a:xfrm>
                <a:off x="2109" y="1002"/>
                <a:ext cx="249" cy="1295"/>
                <a:chOff x="748" y="997"/>
                <a:chExt cx="249" cy="1295"/>
              </a:xfrm>
            </p:grpSpPr>
            <p:sp>
              <p:nvSpPr>
                <p:cNvPr id="201" name="Rectangle 12"/>
                <p:cNvSpPr>
                  <a:spLocks noChangeArrowheads="1"/>
                </p:cNvSpPr>
                <p:nvPr/>
              </p:nvSpPr>
              <p:spPr bwMode="auto">
                <a:xfrm>
                  <a:off x="759" y="997"/>
                  <a:ext cx="238" cy="352"/>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02" name="Rectangle 13"/>
                <p:cNvSpPr>
                  <a:spLocks noChangeArrowheads="1"/>
                </p:cNvSpPr>
                <p:nvPr/>
              </p:nvSpPr>
              <p:spPr bwMode="auto">
                <a:xfrm>
                  <a:off x="750" y="1472"/>
                  <a:ext cx="238" cy="352"/>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03" name="Rectangle 14"/>
                <p:cNvSpPr>
                  <a:spLocks noChangeArrowheads="1"/>
                </p:cNvSpPr>
                <p:nvPr/>
              </p:nvSpPr>
              <p:spPr bwMode="auto">
                <a:xfrm>
                  <a:off x="748" y="1940"/>
                  <a:ext cx="238" cy="352"/>
                </a:xfrm>
                <a:prstGeom prst="rect">
                  <a:avLst/>
                </a:prstGeom>
                <a:solidFill>
                  <a:srgbClr val="FFFFFF"/>
                </a:solidFill>
                <a:ln w="19050">
                  <a:solidFill>
                    <a:srgbClr val="008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162" name="Line 15"/>
              <p:cNvSpPr>
                <a:spLocks noChangeShapeType="1"/>
              </p:cNvSpPr>
              <p:nvPr/>
            </p:nvSpPr>
            <p:spPr bwMode="auto">
              <a:xfrm>
                <a:off x="1946" y="1180"/>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63" name="Line 16"/>
              <p:cNvSpPr>
                <a:spLocks noChangeShapeType="1"/>
              </p:cNvSpPr>
              <p:nvPr/>
            </p:nvSpPr>
            <p:spPr bwMode="auto">
              <a:xfrm>
                <a:off x="1940" y="1645"/>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64" name="Line 17"/>
              <p:cNvSpPr>
                <a:spLocks noChangeShapeType="1"/>
              </p:cNvSpPr>
              <p:nvPr/>
            </p:nvSpPr>
            <p:spPr bwMode="auto">
              <a:xfrm>
                <a:off x="1940" y="2119"/>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65" name="Line 18"/>
              <p:cNvSpPr>
                <a:spLocks noChangeShapeType="1"/>
              </p:cNvSpPr>
              <p:nvPr/>
            </p:nvSpPr>
            <p:spPr bwMode="auto">
              <a:xfrm>
                <a:off x="1044" y="1164"/>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66" name="Line 19"/>
              <p:cNvSpPr>
                <a:spLocks noChangeShapeType="1"/>
              </p:cNvSpPr>
              <p:nvPr/>
            </p:nvSpPr>
            <p:spPr bwMode="auto">
              <a:xfrm>
                <a:off x="1038" y="1629"/>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67" name="Line 20"/>
              <p:cNvSpPr>
                <a:spLocks noChangeShapeType="1"/>
              </p:cNvSpPr>
              <p:nvPr/>
            </p:nvSpPr>
            <p:spPr bwMode="auto">
              <a:xfrm>
                <a:off x="1038" y="2103"/>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93" name="Group 24"/>
              <p:cNvGrpSpPr/>
              <p:nvPr/>
            </p:nvGrpSpPr>
            <p:grpSpPr bwMode="auto">
              <a:xfrm>
                <a:off x="523" y="1169"/>
                <a:ext cx="288" cy="939"/>
                <a:chOff x="-60" y="1148"/>
                <a:chExt cx="168" cy="939"/>
              </a:xfrm>
            </p:grpSpPr>
            <p:sp>
              <p:nvSpPr>
                <p:cNvPr id="198" name="Line 21"/>
                <p:cNvSpPr>
                  <a:spLocks noChangeShapeType="1"/>
                </p:cNvSpPr>
                <p:nvPr/>
              </p:nvSpPr>
              <p:spPr bwMode="auto">
                <a:xfrm>
                  <a:off x="-54" y="1148"/>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99" name="Line 22"/>
                <p:cNvSpPr>
                  <a:spLocks noChangeShapeType="1"/>
                </p:cNvSpPr>
                <p:nvPr/>
              </p:nvSpPr>
              <p:spPr bwMode="auto">
                <a:xfrm>
                  <a:off x="-60" y="1613"/>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00" name="Line 23"/>
                <p:cNvSpPr>
                  <a:spLocks noChangeShapeType="1"/>
                </p:cNvSpPr>
                <p:nvPr/>
              </p:nvSpPr>
              <p:spPr bwMode="auto">
                <a:xfrm>
                  <a:off x="-60" y="2087"/>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94" name="Group 25"/>
              <p:cNvGrpSpPr/>
              <p:nvPr/>
            </p:nvGrpSpPr>
            <p:grpSpPr bwMode="auto">
              <a:xfrm>
                <a:off x="2334" y="1173"/>
                <a:ext cx="288" cy="939"/>
                <a:chOff x="-60" y="1148"/>
                <a:chExt cx="168" cy="939"/>
              </a:xfrm>
            </p:grpSpPr>
            <p:sp>
              <p:nvSpPr>
                <p:cNvPr id="195" name="Line 26"/>
                <p:cNvSpPr>
                  <a:spLocks noChangeShapeType="1"/>
                </p:cNvSpPr>
                <p:nvPr/>
              </p:nvSpPr>
              <p:spPr bwMode="auto">
                <a:xfrm>
                  <a:off x="-54" y="1148"/>
                  <a:ext cx="162"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96" name="Line 27"/>
                <p:cNvSpPr>
                  <a:spLocks noChangeShapeType="1"/>
                </p:cNvSpPr>
                <p:nvPr/>
              </p:nvSpPr>
              <p:spPr bwMode="auto">
                <a:xfrm>
                  <a:off x="-60" y="1613"/>
                  <a:ext cx="162"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97" name="Line 28"/>
                <p:cNvSpPr>
                  <a:spLocks noChangeShapeType="1"/>
                </p:cNvSpPr>
                <p:nvPr/>
              </p:nvSpPr>
              <p:spPr bwMode="auto">
                <a:xfrm>
                  <a:off x="-60" y="2087"/>
                  <a:ext cx="162"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grpSp>
          <p:nvGrpSpPr>
            <p:cNvPr id="111" name="Group 30"/>
            <p:cNvGrpSpPr/>
            <p:nvPr/>
          </p:nvGrpSpPr>
          <p:grpSpPr bwMode="auto">
            <a:xfrm>
              <a:off x="3120" y="931"/>
              <a:ext cx="2099" cy="1356"/>
              <a:chOff x="523" y="976"/>
              <a:chExt cx="2099" cy="1356"/>
            </a:xfrm>
          </p:grpSpPr>
          <p:sp>
            <p:nvSpPr>
              <p:cNvPr id="133" name="Rectangle 31"/>
              <p:cNvSpPr>
                <a:spLocks noChangeArrowheads="1"/>
              </p:cNvSpPr>
              <p:nvPr/>
            </p:nvSpPr>
            <p:spPr bwMode="auto">
              <a:xfrm>
                <a:off x="1208" y="976"/>
                <a:ext cx="745" cy="1356"/>
              </a:xfrm>
              <a:prstGeom prst="rect">
                <a:avLst/>
              </a:prstGeom>
              <a:solidFill>
                <a:srgbClr val="FFFFFF"/>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34" name="Group 32"/>
              <p:cNvGrpSpPr/>
              <p:nvPr/>
            </p:nvGrpSpPr>
            <p:grpSpPr bwMode="auto">
              <a:xfrm>
                <a:off x="804" y="997"/>
                <a:ext cx="249" cy="1295"/>
                <a:chOff x="748" y="997"/>
                <a:chExt cx="249" cy="1295"/>
              </a:xfrm>
            </p:grpSpPr>
            <p:sp>
              <p:nvSpPr>
                <p:cNvPr id="156" name="Rectangle 33"/>
                <p:cNvSpPr>
                  <a:spLocks noChangeArrowheads="1"/>
                </p:cNvSpPr>
                <p:nvPr/>
              </p:nvSpPr>
              <p:spPr bwMode="auto">
                <a:xfrm>
                  <a:off x="759" y="997"/>
                  <a:ext cx="238" cy="352"/>
                </a:xfrm>
                <a:prstGeom prst="rect">
                  <a:avLst/>
                </a:prstGeom>
                <a:solidFill>
                  <a:srgbClr val="FFFFFF"/>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57" name="Rectangle 34"/>
                <p:cNvSpPr>
                  <a:spLocks noChangeArrowheads="1"/>
                </p:cNvSpPr>
                <p:nvPr/>
              </p:nvSpPr>
              <p:spPr bwMode="auto">
                <a:xfrm>
                  <a:off x="750" y="1472"/>
                  <a:ext cx="238" cy="352"/>
                </a:xfrm>
                <a:prstGeom prst="rect">
                  <a:avLst/>
                </a:prstGeom>
                <a:solidFill>
                  <a:srgbClr val="FFFFFF"/>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58" name="Rectangle 35"/>
                <p:cNvSpPr>
                  <a:spLocks noChangeArrowheads="1"/>
                </p:cNvSpPr>
                <p:nvPr/>
              </p:nvSpPr>
              <p:spPr bwMode="auto">
                <a:xfrm>
                  <a:off x="748" y="1940"/>
                  <a:ext cx="238" cy="352"/>
                </a:xfrm>
                <a:prstGeom prst="rect">
                  <a:avLst/>
                </a:prstGeom>
                <a:solidFill>
                  <a:srgbClr val="FFFFFF"/>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35" name="Group 36"/>
              <p:cNvGrpSpPr/>
              <p:nvPr/>
            </p:nvGrpSpPr>
            <p:grpSpPr bwMode="auto">
              <a:xfrm>
                <a:off x="2109" y="1002"/>
                <a:ext cx="249" cy="1295"/>
                <a:chOff x="748" y="997"/>
                <a:chExt cx="249" cy="1295"/>
              </a:xfrm>
            </p:grpSpPr>
            <p:sp>
              <p:nvSpPr>
                <p:cNvPr id="153" name="Rectangle 37"/>
                <p:cNvSpPr>
                  <a:spLocks noChangeArrowheads="1"/>
                </p:cNvSpPr>
                <p:nvPr/>
              </p:nvSpPr>
              <p:spPr bwMode="auto">
                <a:xfrm>
                  <a:off x="759" y="997"/>
                  <a:ext cx="238" cy="352"/>
                </a:xfrm>
                <a:prstGeom prst="rect">
                  <a:avLst/>
                </a:prstGeom>
                <a:solidFill>
                  <a:srgbClr val="FFFFFF"/>
                </a:solidFill>
                <a:ln w="19050">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54" name="Rectangle 38"/>
                <p:cNvSpPr>
                  <a:spLocks noChangeArrowheads="1"/>
                </p:cNvSpPr>
                <p:nvPr/>
              </p:nvSpPr>
              <p:spPr bwMode="auto">
                <a:xfrm>
                  <a:off x="750" y="1472"/>
                  <a:ext cx="238" cy="352"/>
                </a:xfrm>
                <a:prstGeom prst="rect">
                  <a:avLst/>
                </a:prstGeom>
                <a:solidFill>
                  <a:srgbClr val="FFFFFF"/>
                </a:solidFill>
                <a:ln w="19050">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55" name="Rectangle 39"/>
                <p:cNvSpPr>
                  <a:spLocks noChangeArrowheads="1"/>
                </p:cNvSpPr>
                <p:nvPr/>
              </p:nvSpPr>
              <p:spPr bwMode="auto">
                <a:xfrm>
                  <a:off x="748" y="1940"/>
                  <a:ext cx="238" cy="352"/>
                </a:xfrm>
                <a:prstGeom prst="rect">
                  <a:avLst/>
                </a:prstGeom>
                <a:solidFill>
                  <a:srgbClr val="FFFFFF"/>
                </a:solidFill>
                <a:ln w="19050">
                  <a:solidFill>
                    <a:srgbClr val="008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136" name="Line 40"/>
              <p:cNvSpPr>
                <a:spLocks noChangeShapeType="1"/>
              </p:cNvSpPr>
              <p:nvPr/>
            </p:nvSpPr>
            <p:spPr bwMode="auto">
              <a:xfrm>
                <a:off x="1946" y="1180"/>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7" name="Line 41"/>
              <p:cNvSpPr>
                <a:spLocks noChangeShapeType="1"/>
              </p:cNvSpPr>
              <p:nvPr/>
            </p:nvSpPr>
            <p:spPr bwMode="auto">
              <a:xfrm>
                <a:off x="1940" y="1645"/>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8" name="Line 42"/>
              <p:cNvSpPr>
                <a:spLocks noChangeShapeType="1"/>
              </p:cNvSpPr>
              <p:nvPr/>
            </p:nvSpPr>
            <p:spPr bwMode="auto">
              <a:xfrm>
                <a:off x="1940" y="2119"/>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9" name="Line 43"/>
              <p:cNvSpPr>
                <a:spLocks noChangeShapeType="1"/>
              </p:cNvSpPr>
              <p:nvPr/>
            </p:nvSpPr>
            <p:spPr bwMode="auto">
              <a:xfrm>
                <a:off x="1044" y="1164"/>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0" name="Line 44"/>
              <p:cNvSpPr>
                <a:spLocks noChangeShapeType="1"/>
              </p:cNvSpPr>
              <p:nvPr/>
            </p:nvSpPr>
            <p:spPr bwMode="auto">
              <a:xfrm>
                <a:off x="1038" y="1629"/>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1" name="Line 45"/>
              <p:cNvSpPr>
                <a:spLocks noChangeShapeType="1"/>
              </p:cNvSpPr>
              <p:nvPr/>
            </p:nvSpPr>
            <p:spPr bwMode="auto">
              <a:xfrm>
                <a:off x="1038" y="2103"/>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45" name="Group 46"/>
              <p:cNvGrpSpPr/>
              <p:nvPr/>
            </p:nvGrpSpPr>
            <p:grpSpPr bwMode="auto">
              <a:xfrm>
                <a:off x="523" y="1169"/>
                <a:ext cx="288" cy="939"/>
                <a:chOff x="-60" y="1148"/>
                <a:chExt cx="168" cy="939"/>
              </a:xfrm>
            </p:grpSpPr>
            <p:sp>
              <p:nvSpPr>
                <p:cNvPr id="150" name="Line 47"/>
                <p:cNvSpPr>
                  <a:spLocks noChangeShapeType="1"/>
                </p:cNvSpPr>
                <p:nvPr/>
              </p:nvSpPr>
              <p:spPr bwMode="auto">
                <a:xfrm>
                  <a:off x="-54" y="1148"/>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51" name="Line 48"/>
                <p:cNvSpPr>
                  <a:spLocks noChangeShapeType="1"/>
                </p:cNvSpPr>
                <p:nvPr/>
              </p:nvSpPr>
              <p:spPr bwMode="auto">
                <a:xfrm>
                  <a:off x="-60" y="1613"/>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52" name="Line 49"/>
                <p:cNvSpPr>
                  <a:spLocks noChangeShapeType="1"/>
                </p:cNvSpPr>
                <p:nvPr/>
              </p:nvSpPr>
              <p:spPr bwMode="auto">
                <a:xfrm>
                  <a:off x="-60" y="2087"/>
                  <a:ext cx="162"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46" name="Group 50"/>
              <p:cNvGrpSpPr/>
              <p:nvPr/>
            </p:nvGrpSpPr>
            <p:grpSpPr bwMode="auto">
              <a:xfrm>
                <a:off x="2334" y="1173"/>
                <a:ext cx="288" cy="939"/>
                <a:chOff x="-60" y="1148"/>
                <a:chExt cx="168" cy="939"/>
              </a:xfrm>
            </p:grpSpPr>
            <p:sp>
              <p:nvSpPr>
                <p:cNvPr id="147" name="Line 51"/>
                <p:cNvSpPr>
                  <a:spLocks noChangeShapeType="1"/>
                </p:cNvSpPr>
                <p:nvPr/>
              </p:nvSpPr>
              <p:spPr bwMode="auto">
                <a:xfrm>
                  <a:off x="-54" y="1148"/>
                  <a:ext cx="162"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8" name="Line 52"/>
                <p:cNvSpPr>
                  <a:spLocks noChangeShapeType="1"/>
                </p:cNvSpPr>
                <p:nvPr/>
              </p:nvSpPr>
              <p:spPr bwMode="auto">
                <a:xfrm>
                  <a:off x="-60" y="1613"/>
                  <a:ext cx="162"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9" name="Line 53"/>
                <p:cNvSpPr>
                  <a:spLocks noChangeShapeType="1"/>
                </p:cNvSpPr>
                <p:nvPr/>
              </p:nvSpPr>
              <p:spPr bwMode="auto">
                <a:xfrm>
                  <a:off x="-60" y="2087"/>
                  <a:ext cx="162"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sp>
          <p:nvSpPr>
            <p:cNvPr id="112" name="Rectangle 54"/>
            <p:cNvSpPr>
              <a:spLocks noChangeArrowheads="1"/>
            </p:cNvSpPr>
            <p:nvPr/>
          </p:nvSpPr>
          <p:spPr bwMode="auto">
            <a:xfrm>
              <a:off x="1012" y="1012"/>
              <a:ext cx="175" cy="98"/>
            </a:xfrm>
            <a:prstGeom prst="rect">
              <a:avLst/>
            </a:prstGeom>
            <a:solidFill>
              <a:srgbClr val="FF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3" name="Rectangle 55"/>
            <p:cNvSpPr>
              <a:spLocks noChangeArrowheads="1"/>
            </p:cNvSpPr>
            <p:nvPr/>
          </p:nvSpPr>
          <p:spPr bwMode="auto">
            <a:xfrm>
              <a:off x="1003" y="1494"/>
              <a:ext cx="175" cy="98"/>
            </a:xfrm>
            <a:prstGeom prst="rect">
              <a:avLst/>
            </a:prstGeom>
            <a:solidFill>
              <a:srgbClr val="000099"/>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4" name="Rectangle 56"/>
            <p:cNvSpPr>
              <a:spLocks noChangeArrowheads="1"/>
            </p:cNvSpPr>
            <p:nvPr/>
          </p:nvSpPr>
          <p:spPr bwMode="auto">
            <a:xfrm>
              <a:off x="994" y="1969"/>
              <a:ext cx="175" cy="98"/>
            </a:xfrm>
            <a:prstGeom prst="rect">
              <a:avLst/>
            </a:prstGeom>
            <a:solidFill>
              <a:srgbClr val="FF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5" name="Rectangle 57"/>
            <p:cNvSpPr>
              <a:spLocks noChangeArrowheads="1"/>
            </p:cNvSpPr>
            <p:nvPr/>
          </p:nvSpPr>
          <p:spPr bwMode="auto">
            <a:xfrm>
              <a:off x="764" y="1017"/>
              <a:ext cx="175" cy="98"/>
            </a:xfrm>
            <a:prstGeom prst="rect">
              <a:avLst/>
            </a:prstGeom>
            <a:solidFill>
              <a:srgbClr val="00CC99"/>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6" name="Rectangle 58"/>
            <p:cNvSpPr>
              <a:spLocks noChangeArrowheads="1"/>
            </p:cNvSpPr>
            <p:nvPr/>
          </p:nvSpPr>
          <p:spPr bwMode="auto">
            <a:xfrm>
              <a:off x="760" y="1953"/>
              <a:ext cx="175" cy="98"/>
            </a:xfrm>
            <a:prstGeom prst="rect">
              <a:avLst/>
            </a:prstGeom>
            <a:solidFill>
              <a:srgbClr val="FF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7" name="Line 60"/>
            <p:cNvSpPr>
              <a:spLocks noChangeShapeType="1"/>
            </p:cNvSpPr>
            <p:nvPr/>
          </p:nvSpPr>
          <p:spPr bwMode="auto">
            <a:xfrm>
              <a:off x="1215" y="1054"/>
              <a:ext cx="1026" cy="1"/>
            </a:xfrm>
            <a:prstGeom prst="line">
              <a:avLst/>
            </a:prstGeom>
            <a:noFill/>
            <a:ln w="28575">
              <a:solidFill>
                <a:srgbClr val="FF0000"/>
              </a:solidFill>
              <a:prstDash val="dash"/>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8" name="Freeform 62"/>
            <p:cNvSpPr/>
            <p:nvPr/>
          </p:nvSpPr>
          <p:spPr bwMode="auto">
            <a:xfrm>
              <a:off x="1246" y="1285"/>
              <a:ext cx="967" cy="735"/>
            </a:xfrm>
            <a:custGeom>
              <a:avLst/>
              <a:gdLst>
                <a:gd name="T0" fmla="*/ 0 w 967"/>
                <a:gd name="T1" fmla="*/ 733 h 735"/>
                <a:gd name="T2" fmla="*/ 522 w 967"/>
                <a:gd name="T3" fmla="*/ 735 h 735"/>
                <a:gd name="T4" fmla="*/ 967 w 967"/>
                <a:gd name="T5" fmla="*/ 0 h 735"/>
                <a:gd name="T6" fmla="*/ 0 60000 65536"/>
                <a:gd name="T7" fmla="*/ 0 60000 65536"/>
                <a:gd name="T8" fmla="*/ 0 60000 65536"/>
                <a:gd name="T9" fmla="*/ 0 w 967"/>
                <a:gd name="T10" fmla="*/ 0 h 735"/>
                <a:gd name="T11" fmla="*/ 967 w 967"/>
                <a:gd name="T12" fmla="*/ 735 h 735"/>
              </a:gdLst>
              <a:ahLst/>
              <a:cxnLst>
                <a:cxn ang="T6">
                  <a:pos x="T0" y="T1"/>
                </a:cxn>
                <a:cxn ang="T7">
                  <a:pos x="T2" y="T3"/>
                </a:cxn>
                <a:cxn ang="T8">
                  <a:pos x="T4" y="T5"/>
                </a:cxn>
              </a:cxnLst>
              <a:rect l="T9" t="T10" r="T11" b="T12"/>
              <a:pathLst>
                <a:path w="967" h="735">
                  <a:moveTo>
                    <a:pt x="0" y="733"/>
                  </a:moveTo>
                  <a:lnTo>
                    <a:pt x="522" y="735"/>
                  </a:lnTo>
                  <a:lnTo>
                    <a:pt x="967" y="0"/>
                  </a:lnTo>
                </a:path>
              </a:pathLst>
            </a:custGeom>
            <a:noFill/>
            <a:ln w="28575" cap="flat" cmpd="sng">
              <a:solidFill>
                <a:srgbClr val="FF0000"/>
              </a:solidFill>
              <a:prstDash val="dash"/>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9" name="Text Box 63"/>
            <p:cNvSpPr txBox="1">
              <a:spLocks noChangeArrowheads="1"/>
            </p:cNvSpPr>
            <p:nvPr/>
          </p:nvSpPr>
          <p:spPr bwMode="auto">
            <a:xfrm>
              <a:off x="933" y="2335"/>
              <a:ext cx="1549"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at </a:t>
              </a:r>
              <a:r>
                <a:rPr kumimoji="0" lang="en-US" altLang="en-US" sz="1800" b="0" i="1"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t,</a:t>
              </a: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 packets more</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from input to output</a:t>
              </a:r>
              <a:endParaRPr kumimoji="0" lang="en-US" altLang="en-US" sz="1800" b="0" i="1"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0" name="Text Box 64"/>
            <p:cNvSpPr txBox="1">
              <a:spLocks noChangeArrowheads="1"/>
            </p:cNvSpPr>
            <p:nvPr/>
          </p:nvSpPr>
          <p:spPr bwMode="auto">
            <a:xfrm>
              <a:off x="3354" y="2325"/>
              <a:ext cx="1549"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one packet time later</a:t>
              </a:r>
              <a:endParaRPr kumimoji="0" lang="en-US" altLang="en-US" sz="1800" b="0" i="1"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1" name="Text Box 66"/>
            <p:cNvSpPr txBox="1">
              <a:spLocks noChangeArrowheads="1"/>
            </p:cNvSpPr>
            <p:nvPr/>
          </p:nvSpPr>
          <p:spPr bwMode="auto">
            <a:xfrm>
              <a:off x="1488" y="1545"/>
              <a:ext cx="471"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switch</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fabric</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2" name="Text Box 67"/>
            <p:cNvSpPr txBox="1">
              <a:spLocks noChangeArrowheads="1"/>
            </p:cNvSpPr>
            <p:nvPr/>
          </p:nvSpPr>
          <p:spPr bwMode="auto">
            <a:xfrm>
              <a:off x="3895" y="1479"/>
              <a:ext cx="471"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switch</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fabric</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3" name="Rectangle 68"/>
            <p:cNvSpPr>
              <a:spLocks noChangeArrowheads="1"/>
            </p:cNvSpPr>
            <p:nvPr/>
          </p:nvSpPr>
          <p:spPr bwMode="auto">
            <a:xfrm>
              <a:off x="4746" y="972"/>
              <a:ext cx="175" cy="98"/>
            </a:xfrm>
            <a:prstGeom prst="rect">
              <a:avLst/>
            </a:prstGeom>
            <a:solidFill>
              <a:srgbClr val="FF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4" name="Rectangle 69"/>
            <p:cNvSpPr>
              <a:spLocks noChangeArrowheads="1"/>
            </p:cNvSpPr>
            <p:nvPr/>
          </p:nvSpPr>
          <p:spPr bwMode="auto">
            <a:xfrm>
              <a:off x="4746" y="1497"/>
              <a:ext cx="175" cy="98"/>
            </a:xfrm>
            <a:prstGeom prst="rect">
              <a:avLst/>
            </a:prstGeom>
            <a:solidFill>
              <a:srgbClr val="3333CC"/>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5" name="Rectangle 70"/>
            <p:cNvSpPr>
              <a:spLocks noChangeArrowheads="1"/>
            </p:cNvSpPr>
            <p:nvPr/>
          </p:nvSpPr>
          <p:spPr bwMode="auto">
            <a:xfrm>
              <a:off x="4743" y="1099"/>
              <a:ext cx="175" cy="98"/>
            </a:xfrm>
            <a:prstGeom prst="rect">
              <a:avLst/>
            </a:prstGeom>
            <a:solidFill>
              <a:srgbClr val="FF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6" name="Rectangle 71"/>
            <p:cNvSpPr>
              <a:spLocks noChangeArrowheads="1"/>
            </p:cNvSpPr>
            <p:nvPr/>
          </p:nvSpPr>
          <p:spPr bwMode="auto">
            <a:xfrm>
              <a:off x="3445" y="1001"/>
              <a:ext cx="175" cy="98"/>
            </a:xfrm>
            <a:prstGeom prst="rect">
              <a:avLst/>
            </a:prstGeom>
            <a:solidFill>
              <a:srgbClr val="00CC99"/>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7" name="Rectangle 72"/>
            <p:cNvSpPr>
              <a:spLocks noChangeArrowheads="1"/>
            </p:cNvSpPr>
            <p:nvPr/>
          </p:nvSpPr>
          <p:spPr bwMode="auto">
            <a:xfrm>
              <a:off x="3434" y="1965"/>
              <a:ext cx="175" cy="98"/>
            </a:xfrm>
            <a:prstGeom prst="rect">
              <a:avLst/>
            </a:prstGeom>
            <a:solidFill>
              <a:srgbClr val="FF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8" name="Freeform 73"/>
            <p:cNvSpPr/>
            <p:nvPr/>
          </p:nvSpPr>
          <p:spPr bwMode="auto">
            <a:xfrm>
              <a:off x="3682" y="1261"/>
              <a:ext cx="967" cy="735"/>
            </a:xfrm>
            <a:custGeom>
              <a:avLst/>
              <a:gdLst>
                <a:gd name="T0" fmla="*/ 0 w 967"/>
                <a:gd name="T1" fmla="*/ 733 h 735"/>
                <a:gd name="T2" fmla="*/ 522 w 967"/>
                <a:gd name="T3" fmla="*/ 735 h 735"/>
                <a:gd name="T4" fmla="*/ 967 w 967"/>
                <a:gd name="T5" fmla="*/ 0 h 735"/>
                <a:gd name="T6" fmla="*/ 0 60000 65536"/>
                <a:gd name="T7" fmla="*/ 0 60000 65536"/>
                <a:gd name="T8" fmla="*/ 0 60000 65536"/>
                <a:gd name="T9" fmla="*/ 0 w 967"/>
                <a:gd name="T10" fmla="*/ 0 h 735"/>
                <a:gd name="T11" fmla="*/ 967 w 967"/>
                <a:gd name="T12" fmla="*/ 735 h 735"/>
              </a:gdLst>
              <a:ahLst/>
              <a:cxnLst>
                <a:cxn ang="T6">
                  <a:pos x="T0" y="T1"/>
                </a:cxn>
                <a:cxn ang="T7">
                  <a:pos x="T2" y="T3"/>
                </a:cxn>
                <a:cxn ang="T8">
                  <a:pos x="T4" y="T5"/>
                </a:cxn>
              </a:cxnLst>
              <a:rect l="T9" t="T10" r="T11" b="T12"/>
              <a:pathLst>
                <a:path w="967" h="735">
                  <a:moveTo>
                    <a:pt x="0" y="733"/>
                  </a:moveTo>
                  <a:lnTo>
                    <a:pt x="522" y="735"/>
                  </a:lnTo>
                  <a:lnTo>
                    <a:pt x="967" y="0"/>
                  </a:lnTo>
                </a:path>
              </a:pathLst>
            </a:custGeom>
            <a:noFill/>
            <a:ln w="28575" cap="flat" cmpd="sng">
              <a:solidFill>
                <a:srgbClr val="FF0000"/>
              </a:solidFill>
              <a:prstDash val="dash"/>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9" name="Freeform 74"/>
            <p:cNvSpPr/>
            <p:nvPr/>
          </p:nvSpPr>
          <p:spPr bwMode="auto">
            <a:xfrm>
              <a:off x="3669" y="1051"/>
              <a:ext cx="988" cy="951"/>
            </a:xfrm>
            <a:custGeom>
              <a:avLst/>
              <a:gdLst>
                <a:gd name="T0" fmla="*/ 0 w 1002"/>
                <a:gd name="T1" fmla="*/ 29707 h 480"/>
                <a:gd name="T2" fmla="*/ 429 w 1002"/>
                <a:gd name="T3" fmla="*/ 0 h 480"/>
                <a:gd name="T4" fmla="*/ 822 w 1002"/>
                <a:gd name="T5" fmla="*/ 6892561 h 480"/>
                <a:gd name="T6" fmla="*/ 0 60000 65536"/>
                <a:gd name="T7" fmla="*/ 0 60000 65536"/>
                <a:gd name="T8" fmla="*/ 0 60000 65536"/>
                <a:gd name="T9" fmla="*/ 0 w 1002"/>
                <a:gd name="T10" fmla="*/ 0 h 480"/>
                <a:gd name="T11" fmla="*/ 1002 w 1002"/>
                <a:gd name="T12" fmla="*/ 480 h 480"/>
              </a:gdLst>
              <a:ahLst/>
              <a:cxnLst>
                <a:cxn ang="T6">
                  <a:pos x="T0" y="T1"/>
                </a:cxn>
                <a:cxn ang="T7">
                  <a:pos x="T2" y="T3"/>
                </a:cxn>
                <a:cxn ang="T8">
                  <a:pos x="T4" y="T5"/>
                </a:cxn>
              </a:cxnLst>
              <a:rect l="T9" t="T10" r="T11" b="T12"/>
              <a:pathLst>
                <a:path w="1002" h="480">
                  <a:moveTo>
                    <a:pt x="0" y="2"/>
                  </a:moveTo>
                  <a:lnTo>
                    <a:pt x="522" y="0"/>
                  </a:lnTo>
                  <a:lnTo>
                    <a:pt x="1002" y="480"/>
                  </a:lnTo>
                </a:path>
              </a:pathLst>
            </a:custGeom>
            <a:noFill/>
            <a:ln w="28575" cap="flat" cmpd="sng">
              <a:solidFill>
                <a:srgbClr val="008000"/>
              </a:solidFill>
              <a:prstDash val="dash"/>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0" name="Line 75"/>
            <p:cNvSpPr>
              <a:spLocks noChangeShapeType="1"/>
            </p:cNvSpPr>
            <p:nvPr/>
          </p:nvSpPr>
          <p:spPr bwMode="auto">
            <a:xfrm>
              <a:off x="1208" y="1545"/>
              <a:ext cx="1012" cy="14"/>
            </a:xfrm>
            <a:prstGeom prst="line">
              <a:avLst/>
            </a:prstGeom>
            <a:noFill/>
            <a:ln w="28575">
              <a:solidFill>
                <a:srgbClr val="3333CC"/>
              </a:solidFill>
              <a:prstDash val="dash"/>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1" name="Rectangle 76"/>
            <p:cNvSpPr>
              <a:spLocks noChangeArrowheads="1"/>
            </p:cNvSpPr>
            <p:nvPr/>
          </p:nvSpPr>
          <p:spPr bwMode="auto">
            <a:xfrm>
              <a:off x="550" y="1010"/>
              <a:ext cx="175" cy="98"/>
            </a:xfrm>
            <a:prstGeom prst="rect">
              <a:avLst/>
            </a:prstGeom>
            <a:solidFill>
              <a:srgbClr val="3333CC"/>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2" name="Rectangle 77"/>
            <p:cNvSpPr>
              <a:spLocks noChangeArrowheads="1"/>
            </p:cNvSpPr>
            <p:nvPr/>
          </p:nvSpPr>
          <p:spPr bwMode="auto">
            <a:xfrm>
              <a:off x="3194" y="997"/>
              <a:ext cx="175" cy="98"/>
            </a:xfrm>
            <a:prstGeom prst="rect">
              <a:avLst/>
            </a:prstGeom>
            <a:solidFill>
              <a:srgbClr val="3333CC"/>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207" name="Rectangle 3"/>
          <p:cNvSpPr txBox="1">
            <a:spLocks noChangeArrowheads="1"/>
          </p:cNvSpPr>
          <p:nvPr/>
        </p:nvSpPr>
        <p:spPr>
          <a:xfrm>
            <a:off x="900868" y="4672501"/>
            <a:ext cx="10057863" cy="175643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buffering when arrival rate via switch exceeds output line speed</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altLang="en-US" sz="28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S PGothic" panose="020B0600070205080204" pitchFamily="34" charset="-128"/>
              </a:rPr>
              <a:t>queueing (delay) and loss due to output port buffer overflow!</a:t>
            </a: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S PGothic" panose="020B0600070205080204" pitchFamily="34" charset="-128"/>
            </a:endParaRPr>
          </a:p>
        </p:txBody>
      </p:sp>
      <p:sp>
        <p:nvSpPr>
          <p:cNvPr id="74"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52267" y="1386402"/>
            <a:ext cx="10515600" cy="2271198"/>
          </a:xfrm>
        </p:spPr>
        <p:txBody>
          <a:bodyPr/>
          <a:lstStyle/>
          <a:p>
            <a:r>
              <a:rPr lang="en-US" altLang="en-US" dirty="0">
                <a:ea typeface="MS PGothic" panose="020B0600070205080204" pitchFamily="34" charset="-128"/>
                <a:cs typeface="MS PGothic" panose="020B0600070205080204" pitchFamily="34" charset="-128"/>
              </a:rPr>
              <a:t>RFC 3439 rule of thumb: average buffering equal to “t</a:t>
            </a:r>
            <a:r>
              <a:rPr lang="en-US" altLang="ja-JP" dirty="0">
                <a:ea typeface="MS PGothic" panose="020B0600070205080204" pitchFamily="34" charset="-128"/>
                <a:cs typeface="MS PGothic" panose="020B0600070205080204" pitchFamily="34" charset="-128"/>
              </a:rPr>
              <a:t>ypical” RTT (say 250 </a:t>
            </a:r>
            <a:r>
              <a:rPr lang="en-US" altLang="ja-JP" dirty="0" err="1">
                <a:ea typeface="MS PGothic" panose="020B0600070205080204" pitchFamily="34" charset="-128"/>
                <a:cs typeface="MS PGothic" panose="020B0600070205080204" pitchFamily="34" charset="-128"/>
              </a:rPr>
              <a:t>msec</a:t>
            </a:r>
            <a:r>
              <a:rPr lang="en-US" altLang="ja-JP" dirty="0">
                <a:ea typeface="MS PGothic" panose="020B0600070205080204" pitchFamily="34" charset="-128"/>
                <a:cs typeface="MS PGothic" panose="020B0600070205080204" pitchFamily="34" charset="-128"/>
              </a:rPr>
              <a:t>) times link capacity C</a:t>
            </a:r>
            <a:endParaRPr lang="en-US" altLang="ja-JP" dirty="0">
              <a:ea typeface="MS PGothic" panose="020B0600070205080204" pitchFamily="34" charset="-128"/>
              <a:cs typeface="MS PGothic" panose="020B0600070205080204" pitchFamily="34" charset="-128"/>
            </a:endParaRPr>
          </a:p>
          <a:p>
            <a:pPr lvl="1"/>
            <a:r>
              <a:rPr lang="en-US" altLang="en-US" dirty="0">
                <a:ea typeface="MS PGothic" panose="020B0600070205080204" pitchFamily="34" charset="-128"/>
              </a:rPr>
              <a:t>e.g., C = 10 Gbps link: 2.5 Gbit buffer</a:t>
            </a:r>
            <a:endParaRPr lang="en-US" altLang="en-US" dirty="0">
              <a:ea typeface="MS PGothic" panose="020B0600070205080204" pitchFamily="34" charset="-128"/>
            </a:endParaRPr>
          </a:p>
        </p:txBody>
      </p:sp>
      <p:sp>
        <p:nvSpPr>
          <p:cNvPr id="3" name="Title 2"/>
          <p:cNvSpPr>
            <a:spLocks noGrp="1"/>
          </p:cNvSpPr>
          <p:nvPr>
            <p:ph type="title"/>
          </p:nvPr>
        </p:nvSpPr>
        <p:spPr>
          <a:xfrm>
            <a:off x="838200" y="311144"/>
            <a:ext cx="10515600" cy="894622"/>
          </a:xfrm>
        </p:spPr>
        <p:txBody>
          <a:bodyPr/>
          <a:lstStyle/>
          <a:p>
            <a:r>
              <a:rPr lang="en-US" dirty="0"/>
              <a:t>How much buffering?</a:t>
            </a:r>
            <a:endParaRPr lang="en-US" dirty="0"/>
          </a:p>
        </p:txBody>
      </p:sp>
      <p:sp>
        <p:nvSpPr>
          <p:cNvPr id="148" name="Content Placeholder 1"/>
          <p:cNvSpPr txBox="1"/>
          <p:nvPr/>
        </p:nvSpPr>
        <p:spPr>
          <a:xfrm>
            <a:off x="878059" y="4169460"/>
            <a:ext cx="10515600" cy="2271198"/>
          </a:xfrm>
          <a:prstGeom prst="rect">
            <a:avLst/>
          </a:prstGeom>
        </p:spPr>
        <p:txBody>
          <a:bodyPr vert="horz" lIns="91440" tIns="45720" rIns="91440" bIns="45720" rtlCol="0">
            <a:no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but</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too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much buffering can increase delays (particularly in home routers)</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r>
              <a:rPr kumimoji="0" lang="en-US" altLang="en-US" sz="2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long RTTs: poor performance for </a:t>
            </a:r>
            <a:r>
              <a:rPr kumimoji="0" lang="en-US" altLang="en-US" sz="2600" b="0" i="0" u="none" strike="noStrike" kern="1200" cap="none" spc="0" normalizeH="0" baseline="0" noProof="0" dirty="0" err="1">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realtime</a:t>
            </a:r>
            <a:r>
              <a:rPr kumimoji="0" lang="en-US" altLang="en-US" sz="2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apps, sluggish TCP response </a:t>
            </a:r>
            <a:endPar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r>
              <a:rPr kumimoji="0" lang="en-US" altLang="en-US" sz="2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recall delay-based congestion control: “keep bottleneck link just full enough (busy) but no fuller”</a:t>
            </a:r>
            <a:endPar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5" name="Group 4"/>
          <p:cNvGrpSpPr/>
          <p:nvPr/>
        </p:nvGrpSpPr>
        <p:grpSpPr>
          <a:xfrm>
            <a:off x="878057" y="2664217"/>
            <a:ext cx="10515600" cy="1389648"/>
            <a:chOff x="878057" y="2664217"/>
            <a:chExt cx="10515600" cy="1389648"/>
          </a:xfrm>
        </p:grpSpPr>
        <p:grpSp>
          <p:nvGrpSpPr>
            <p:cNvPr id="142" name="Group 9"/>
            <p:cNvGrpSpPr/>
            <p:nvPr/>
          </p:nvGrpSpPr>
          <p:grpSpPr bwMode="auto">
            <a:xfrm>
              <a:off x="4293797" y="2944202"/>
              <a:ext cx="1165225" cy="1109663"/>
              <a:chOff x="1923" y="2801"/>
              <a:chExt cx="734" cy="699"/>
            </a:xfrm>
          </p:grpSpPr>
          <p:sp>
            <p:nvSpPr>
              <p:cNvPr id="143" name="Text Box 4"/>
              <p:cNvSpPr txBox="1">
                <a:spLocks noChangeArrowheads="1"/>
              </p:cNvSpPr>
              <p:nvPr/>
            </p:nvSpPr>
            <p:spPr bwMode="auto">
              <a:xfrm>
                <a:off x="1923" y="2918"/>
                <a:ext cx="73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RTT  C</a:t>
                </a:r>
                <a:endPar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44" name="Text Box 5"/>
              <p:cNvSpPr txBox="1">
                <a:spLocks noChangeArrowheads="1"/>
              </p:cNvSpPr>
              <p:nvPr/>
            </p:nvSpPr>
            <p:spPr bwMode="auto">
              <a:xfrm>
                <a:off x="2309" y="2801"/>
                <a:ext cx="187" cy="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32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a:t>
                </a:r>
                <a:endParaRPr kumimoji="0" lang="en-US" altLang="en-US" sz="32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45" name="Line 6"/>
              <p:cNvSpPr>
                <a:spLocks noChangeShapeType="1"/>
              </p:cNvSpPr>
              <p:nvPr/>
            </p:nvSpPr>
            <p:spPr bwMode="auto">
              <a:xfrm>
                <a:off x="1929" y="3168"/>
                <a:ext cx="619" cy="0"/>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6" name="Text Box 7"/>
              <p:cNvSpPr txBox="1">
                <a:spLocks noChangeArrowheads="1"/>
              </p:cNvSpPr>
              <p:nvPr/>
            </p:nvSpPr>
            <p:spPr bwMode="auto">
              <a:xfrm>
                <a:off x="2091" y="3212"/>
                <a:ext cx="255"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N</a:t>
                </a: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47" name="Freeform 8"/>
              <p:cNvSpPr/>
              <p:nvPr/>
            </p:nvSpPr>
            <p:spPr bwMode="auto">
              <a:xfrm>
                <a:off x="2062" y="3218"/>
                <a:ext cx="279" cy="209"/>
              </a:xfrm>
              <a:custGeom>
                <a:avLst/>
                <a:gdLst>
                  <a:gd name="T0" fmla="*/ 0 w 279"/>
                  <a:gd name="T1" fmla="*/ 148 h 209"/>
                  <a:gd name="T2" fmla="*/ 26 w 279"/>
                  <a:gd name="T3" fmla="*/ 105 h 209"/>
                  <a:gd name="T4" fmla="*/ 44 w 279"/>
                  <a:gd name="T5" fmla="*/ 209 h 209"/>
                  <a:gd name="T6" fmla="*/ 61 w 279"/>
                  <a:gd name="T7" fmla="*/ 0 h 209"/>
                  <a:gd name="T8" fmla="*/ 279 w 279"/>
                  <a:gd name="T9" fmla="*/ 0 h 209"/>
                  <a:gd name="T10" fmla="*/ 0 60000 65536"/>
                  <a:gd name="T11" fmla="*/ 0 60000 65536"/>
                  <a:gd name="T12" fmla="*/ 0 60000 65536"/>
                  <a:gd name="T13" fmla="*/ 0 60000 65536"/>
                  <a:gd name="T14" fmla="*/ 0 60000 65536"/>
                  <a:gd name="T15" fmla="*/ 0 w 279"/>
                  <a:gd name="T16" fmla="*/ 0 h 209"/>
                  <a:gd name="T17" fmla="*/ 279 w 279"/>
                  <a:gd name="T18" fmla="*/ 209 h 209"/>
                </a:gdLst>
                <a:ahLst/>
                <a:cxnLst>
                  <a:cxn ang="T10">
                    <a:pos x="T0" y="T1"/>
                  </a:cxn>
                  <a:cxn ang="T11">
                    <a:pos x="T2" y="T3"/>
                  </a:cxn>
                  <a:cxn ang="T12">
                    <a:pos x="T4" y="T5"/>
                  </a:cxn>
                  <a:cxn ang="T13">
                    <a:pos x="T6" y="T7"/>
                  </a:cxn>
                  <a:cxn ang="T14">
                    <a:pos x="T8" y="T9"/>
                  </a:cxn>
                </a:cxnLst>
                <a:rect l="T15" t="T16" r="T17" b="T18"/>
                <a:pathLst>
                  <a:path w="279" h="209">
                    <a:moveTo>
                      <a:pt x="0" y="148"/>
                    </a:moveTo>
                    <a:lnTo>
                      <a:pt x="26" y="105"/>
                    </a:lnTo>
                    <a:lnTo>
                      <a:pt x="44" y="209"/>
                    </a:lnTo>
                    <a:lnTo>
                      <a:pt x="61" y="0"/>
                    </a:lnTo>
                    <a:lnTo>
                      <a:pt x="279" y="0"/>
                    </a:lnTo>
                  </a:path>
                </a:pathLst>
              </a:custGeom>
              <a:noFill/>
              <a:ln w="9525" cap="flat" cmpd="sng">
                <a:solidFill>
                  <a:schemeClr val="tx1"/>
                </a:solidFill>
                <a:prstDash val="solid"/>
                <a:roun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49" name="Content Placeholder 1"/>
            <p:cNvSpPr txBox="1"/>
            <p:nvPr/>
          </p:nvSpPr>
          <p:spPr>
            <a:xfrm>
              <a:off x="878057" y="2664217"/>
              <a:ext cx="10515600" cy="7683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more recent recommendation: with </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flows, buffering equal to </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3"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48"/>
                                        </p:tgtEl>
                                        <p:attrNameLst>
                                          <p:attrName>style.visibility</p:attrName>
                                        </p:attrNameLst>
                                      </p:cBhvr>
                                      <p:to>
                                        <p:strVal val="visible"/>
                                      </p:to>
                                    </p:set>
                                    <p:animEffect transition="in" filter="dissolve">
                                      <p:cBhvr>
                                        <p:cTn id="12" dur="500"/>
                                        <p:tgtEl>
                                          <p:spTgt spid="1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8"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8200" y="311144"/>
            <a:ext cx="10515600" cy="894622"/>
          </a:xfrm>
        </p:spPr>
        <p:txBody>
          <a:bodyPr/>
          <a:lstStyle/>
          <a:p>
            <a:r>
              <a:rPr lang="en-US" dirty="0"/>
              <a:t>Buffer Management</a:t>
            </a:r>
            <a:endParaRPr lang="en-US" dirty="0"/>
          </a:p>
        </p:txBody>
      </p:sp>
      <p:sp>
        <p:nvSpPr>
          <p:cNvPr id="14" name="Content Placeholder 1"/>
          <p:cNvSpPr txBox="1"/>
          <p:nvPr/>
        </p:nvSpPr>
        <p:spPr>
          <a:xfrm>
            <a:off x="6654018" y="1463040"/>
            <a:ext cx="4966481" cy="500919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36855" marR="0" lvl="0" indent="-224155"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None/>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S PGothic" panose="020B0600070205080204" pitchFamily="34" charset="-128"/>
              </a:rPr>
              <a:t>buffer management: </a:t>
            </a:r>
            <a:endParaRPr kumimoji="0" lang="en-US" altLang="en-US" sz="32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S PGothic" panose="020B0600070205080204" pitchFamily="34" charset="-128"/>
            </a:endParaRPr>
          </a:p>
          <a:p>
            <a:pPr marL="295275" marR="0" lvl="0" indent="-282575"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S PGothic" panose="020B0600070205080204" pitchFamily="34" charset="-128"/>
              </a:rPr>
              <a:t>drop: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which packet to add, drop when buffers are full</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695325" marR="0" lvl="1" indent="-231775" algn="l" defTabSz="914400" rtl="0" eaLnBrk="1" fontAlgn="auto" latinLnBrk="0" hangingPunct="1">
              <a:lnSpc>
                <a:spcPts val="2275"/>
              </a:lnSpc>
              <a:spcBef>
                <a:spcPts val="500"/>
              </a:spcBef>
              <a:spcAft>
                <a:spcPts val="0"/>
              </a:spcAft>
              <a:buClr>
                <a:srgbClr val="0000A8"/>
              </a:buClr>
              <a:buSzTx/>
              <a:buFont typeface="Arial" panose="020B0604020202020204" pitchFamily="34" charset="0"/>
              <a:buChar char="•"/>
              <a:defRPr/>
            </a:pPr>
            <a:r>
              <a:rPr kumimoji="0" lang="en-US" altLang="en-US" sz="2800" b="0" i="0" u="none" strike="noStrike" kern="1200" cap="none" spc="0" normalizeH="0" baseline="0" noProof="0" dirty="0">
                <a:ln>
                  <a:noFill/>
                </a:ln>
                <a:solidFill>
                  <a:srgbClr val="000099"/>
                </a:solidFill>
                <a:effectLst/>
                <a:uLnTx/>
                <a:uFillTx/>
                <a:latin typeface="Calibri" panose="020F0502020204030204"/>
                <a:ea typeface="Gill Sans MT" panose="020B0502020104020203" pitchFamily="34" charset="77"/>
                <a:cs typeface="Gill Sans MT" panose="020B0502020104020203" pitchFamily="34" charset="77"/>
              </a:rPr>
              <a:t>tail drop: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Gill Sans MT" panose="020B0502020104020203" pitchFamily="34" charset="77"/>
                <a:cs typeface="Gill Sans MT" panose="020B0502020104020203" pitchFamily="34" charset="77"/>
              </a:rPr>
              <a:t>drop arriving packet</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Gill Sans MT" panose="020B0502020104020203" pitchFamily="34" charset="77"/>
              <a:cs typeface="Gill Sans MT" panose="020B0502020104020203" pitchFamily="34" charset="77"/>
            </a:endParaRPr>
          </a:p>
          <a:p>
            <a:pPr marL="695325" marR="0" lvl="1" indent="-231775" algn="l" defTabSz="914400" rtl="0" eaLnBrk="1" fontAlgn="auto" latinLnBrk="0" hangingPunct="1">
              <a:lnSpc>
                <a:spcPts val="2275"/>
              </a:lnSpc>
              <a:spcBef>
                <a:spcPts val="500"/>
              </a:spcBef>
              <a:spcAft>
                <a:spcPts val="0"/>
              </a:spcAft>
              <a:buClr>
                <a:srgbClr val="0000A8"/>
              </a:buClr>
              <a:buSzTx/>
              <a:buFont typeface="Arial" panose="020B0604020202020204" pitchFamily="34" charset="0"/>
              <a:buChar char="•"/>
              <a:defRPr/>
            </a:pPr>
            <a:r>
              <a:rPr kumimoji="0" lang="en-US" altLang="en-US" sz="2800" b="0" i="0" u="none" strike="noStrike" kern="1200" cap="none" spc="0" normalizeH="0" baseline="0" noProof="0" dirty="0">
                <a:ln>
                  <a:noFill/>
                </a:ln>
                <a:solidFill>
                  <a:srgbClr val="000099"/>
                </a:solidFill>
                <a:effectLst/>
                <a:uLnTx/>
                <a:uFillTx/>
                <a:latin typeface="Calibri" panose="020F0502020204030204"/>
                <a:ea typeface="Gill Sans MT" panose="020B0502020104020203" pitchFamily="34" charset="77"/>
                <a:cs typeface="Gill Sans MT" panose="020B0502020104020203" pitchFamily="34" charset="77"/>
              </a:rPr>
              <a:t>priority: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Gill Sans MT" panose="020B0502020104020203" pitchFamily="34" charset="77"/>
                <a:cs typeface="Gill Sans MT" panose="020B0502020104020203" pitchFamily="34" charset="77"/>
              </a:rPr>
              <a:t>drop/remove on priority basis</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Gill Sans MT" panose="020B0502020104020203" pitchFamily="34" charset="77"/>
              <a:cs typeface="Gill Sans MT" panose="020B0502020104020203" pitchFamily="34" charset="77"/>
            </a:endParaRPr>
          </a:p>
        </p:txBody>
      </p:sp>
      <p:sp>
        <p:nvSpPr>
          <p:cNvPr id="35" name="Rectangle 5"/>
          <p:cNvSpPr>
            <a:spLocks noChangeArrowheads="1"/>
          </p:cNvSpPr>
          <p:nvPr/>
        </p:nvSpPr>
        <p:spPr bwMode="auto">
          <a:xfrm>
            <a:off x="1367869" y="1895285"/>
            <a:ext cx="3509501" cy="1819532"/>
          </a:xfrm>
          <a:prstGeom prst="rect">
            <a:avLst/>
          </a:prstGeom>
          <a:solidFill>
            <a:srgbClr val="FFFFFF"/>
          </a:solidFill>
          <a:ln w="19050">
            <a:solidFill>
              <a:srgbClr val="5F5F5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36" name="Rectangle 6"/>
          <p:cNvSpPr>
            <a:spLocks noChangeArrowheads="1"/>
          </p:cNvSpPr>
          <p:nvPr/>
        </p:nvSpPr>
        <p:spPr bwMode="auto">
          <a:xfrm>
            <a:off x="3816974" y="2504234"/>
            <a:ext cx="974671" cy="621068"/>
          </a:xfrm>
          <a:prstGeom prst="rect">
            <a:avLst/>
          </a:prstGeom>
          <a:solidFill>
            <a:srgbClr val="FFFFFF"/>
          </a:solidFill>
          <a:ln w="28575">
            <a:solidFill>
              <a:srgbClr val="0066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rPr>
              <a:t>line</a:t>
            </a: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rPr>
              <a:t>termination</a:t>
            </a: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37" name="Rectangle 7"/>
          <p:cNvSpPr>
            <a:spLocks noChangeArrowheads="1"/>
          </p:cNvSpPr>
          <p:nvPr/>
        </p:nvSpPr>
        <p:spPr bwMode="auto">
          <a:xfrm>
            <a:off x="2719466" y="2266379"/>
            <a:ext cx="965806" cy="1100138"/>
          </a:xfrm>
          <a:prstGeom prst="rect">
            <a:avLst/>
          </a:prstGeom>
          <a:solidFill>
            <a:srgbClr val="FFFFFF"/>
          </a:solidFill>
          <a:ln w="28575">
            <a:solidFill>
              <a:srgbClr val="3333CC"/>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38" name="Line 10"/>
          <p:cNvSpPr>
            <a:spLocks noChangeShapeType="1"/>
          </p:cNvSpPr>
          <p:nvPr/>
        </p:nvSpPr>
        <p:spPr bwMode="auto">
          <a:xfrm>
            <a:off x="2570471" y="2839629"/>
            <a:ext cx="159637" cy="1488"/>
          </a:xfrm>
          <a:prstGeom prst="line">
            <a:avLst/>
          </a:prstGeom>
          <a:noFill/>
          <a:ln w="28575">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9" name="Line 11"/>
          <p:cNvSpPr>
            <a:spLocks noChangeShapeType="1"/>
          </p:cNvSpPr>
          <p:nvPr/>
        </p:nvSpPr>
        <p:spPr bwMode="auto">
          <a:xfrm>
            <a:off x="3687933" y="2834779"/>
            <a:ext cx="159637" cy="1487"/>
          </a:xfrm>
          <a:prstGeom prst="line">
            <a:avLst/>
          </a:prstGeom>
          <a:noFill/>
          <a:ln w="28575">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1" name="Rectangle 13"/>
          <p:cNvSpPr>
            <a:spLocks noChangeArrowheads="1"/>
          </p:cNvSpPr>
          <p:nvPr/>
        </p:nvSpPr>
        <p:spPr bwMode="auto">
          <a:xfrm>
            <a:off x="2747403" y="2416579"/>
            <a:ext cx="884657" cy="77654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rPr>
              <a:t>link </a:t>
            </a: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rPr>
              <a:t>layer </a:t>
            </a: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rPr>
              <a:t>protocol</a:t>
            </a: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rPr>
              <a:t>(send)</a:t>
            </a: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42" name="Rectangle 16"/>
          <p:cNvSpPr>
            <a:spLocks noChangeArrowheads="1"/>
          </p:cNvSpPr>
          <p:nvPr/>
        </p:nvSpPr>
        <p:spPr bwMode="auto">
          <a:xfrm>
            <a:off x="332969" y="2208898"/>
            <a:ext cx="884658" cy="77654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MS PGothic" panose="020B0600070205080204" pitchFamily="34" charset="-128"/>
                <a:cs typeface="+mn-cs"/>
              </a:rPr>
              <a:t>switch</a:t>
            </a: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MS PGothic" panose="020B0600070205080204" pitchFamily="34" charset="-128"/>
              <a:cs typeface="+mn-cs"/>
            </a:endParaRPr>
          </a:p>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MS PGothic" panose="020B0600070205080204" pitchFamily="34" charset="-128"/>
                <a:cs typeface="+mn-cs"/>
              </a:rPr>
              <a:t>fabric</a:t>
            </a: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MS PGothic" panose="020B0600070205080204" pitchFamily="34" charset="-128"/>
              <a:cs typeface="+mn-cs"/>
            </a:endParaRPr>
          </a:p>
        </p:txBody>
      </p:sp>
      <p:grpSp>
        <p:nvGrpSpPr>
          <p:cNvPr id="43" name="Group 28"/>
          <p:cNvGrpSpPr/>
          <p:nvPr/>
        </p:nvGrpSpPr>
        <p:grpSpPr bwMode="auto">
          <a:xfrm>
            <a:off x="1431729" y="2004504"/>
            <a:ext cx="1187971" cy="1614085"/>
            <a:chOff x="3132" y="858"/>
            <a:chExt cx="893" cy="1085"/>
          </a:xfrm>
        </p:grpSpPr>
        <p:sp>
          <p:nvSpPr>
            <p:cNvPr id="46" name="Rectangle 8"/>
            <p:cNvSpPr>
              <a:spLocks noChangeArrowheads="1"/>
            </p:cNvSpPr>
            <p:nvPr/>
          </p:nvSpPr>
          <p:spPr bwMode="auto">
            <a:xfrm>
              <a:off x="3180" y="858"/>
              <a:ext cx="786" cy="1085"/>
            </a:xfrm>
            <a:prstGeom prst="rect">
              <a:avLst/>
            </a:prstGeom>
            <a:solidFill>
              <a:srgbClr val="FFFFFF"/>
            </a:solidFill>
            <a:ln w="28575">
              <a:solidFill>
                <a:srgbClr val="FF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47" name="Text Box 14"/>
            <p:cNvSpPr txBox="1">
              <a:spLocks noChangeArrowheads="1"/>
            </p:cNvSpPr>
            <p:nvPr/>
          </p:nvSpPr>
          <p:spPr bwMode="auto">
            <a:xfrm>
              <a:off x="3132" y="883"/>
              <a:ext cx="893" cy="1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datagram</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buffer</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queueing </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scheduling</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8" name="Group 17"/>
            <p:cNvGrpSpPr/>
            <p:nvPr/>
          </p:nvGrpSpPr>
          <p:grpSpPr bwMode="auto">
            <a:xfrm>
              <a:off x="3260" y="1299"/>
              <a:ext cx="626" cy="295"/>
              <a:chOff x="310" y="3526"/>
              <a:chExt cx="1040" cy="457"/>
            </a:xfrm>
          </p:grpSpPr>
          <p:sp>
            <p:nvSpPr>
              <p:cNvPr id="49" name="Rectangle 18"/>
              <p:cNvSpPr>
                <a:spLocks noChangeArrowheads="1"/>
              </p:cNvSpPr>
              <p:nvPr/>
            </p:nvSpPr>
            <p:spPr bwMode="auto">
              <a:xfrm>
                <a:off x="310" y="3526"/>
                <a:ext cx="1040" cy="457"/>
              </a:xfrm>
              <a:prstGeom prst="rect">
                <a:avLst/>
              </a:prstGeom>
              <a:solidFill>
                <a:srgbClr val="FF0000"/>
              </a:solidFill>
              <a:ln w="38100">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50" name="Line 19"/>
              <p:cNvSpPr>
                <a:spLocks noChangeShapeType="1"/>
              </p:cNvSpPr>
              <p:nvPr/>
            </p:nvSpPr>
            <p:spPr bwMode="auto">
              <a:xfrm>
                <a:off x="446" y="3535"/>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1" name="Line 20"/>
              <p:cNvSpPr>
                <a:spLocks noChangeShapeType="1"/>
              </p:cNvSpPr>
              <p:nvPr/>
            </p:nvSpPr>
            <p:spPr bwMode="auto">
              <a:xfrm>
                <a:off x="558" y="3538"/>
                <a:ext cx="2" cy="435"/>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2" name="Line 21"/>
              <p:cNvSpPr>
                <a:spLocks noChangeShapeType="1"/>
              </p:cNvSpPr>
              <p:nvPr/>
            </p:nvSpPr>
            <p:spPr bwMode="auto">
              <a:xfrm>
                <a:off x="671" y="3534"/>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3" name="Line 22"/>
              <p:cNvSpPr>
                <a:spLocks noChangeShapeType="1"/>
              </p:cNvSpPr>
              <p:nvPr/>
            </p:nvSpPr>
            <p:spPr bwMode="auto">
              <a:xfrm>
                <a:off x="782" y="3535"/>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4" name="Line 23"/>
              <p:cNvSpPr>
                <a:spLocks noChangeShapeType="1"/>
              </p:cNvSpPr>
              <p:nvPr/>
            </p:nvSpPr>
            <p:spPr bwMode="auto">
              <a:xfrm>
                <a:off x="895" y="3534"/>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5" name="Line 24"/>
              <p:cNvSpPr>
                <a:spLocks noChangeShapeType="1"/>
              </p:cNvSpPr>
              <p:nvPr/>
            </p:nvSpPr>
            <p:spPr bwMode="auto">
              <a:xfrm>
                <a:off x="1006" y="3534"/>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6" name="Line 25"/>
              <p:cNvSpPr>
                <a:spLocks noChangeShapeType="1"/>
              </p:cNvSpPr>
              <p:nvPr/>
            </p:nvSpPr>
            <p:spPr bwMode="auto">
              <a:xfrm>
                <a:off x="1121" y="3535"/>
                <a:ext cx="2" cy="437"/>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7" name="Line 26"/>
              <p:cNvSpPr>
                <a:spLocks noChangeShapeType="1"/>
              </p:cNvSpPr>
              <p:nvPr/>
            </p:nvSpPr>
            <p:spPr bwMode="auto">
              <a:xfrm>
                <a:off x="1229" y="3538"/>
                <a:ext cx="2" cy="435"/>
              </a:xfrm>
              <a:prstGeom prst="line">
                <a:avLst/>
              </a:prstGeom>
              <a:noFill/>
              <a:ln w="38100">
                <a:solidFill>
                  <a:srgbClr val="FFFFFF"/>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sp>
        <p:nvSpPr>
          <p:cNvPr id="44" name="Line 27"/>
          <p:cNvSpPr>
            <a:spLocks noChangeShapeType="1"/>
          </p:cNvSpPr>
          <p:nvPr/>
        </p:nvSpPr>
        <p:spPr bwMode="auto">
          <a:xfrm>
            <a:off x="1105881" y="1811700"/>
            <a:ext cx="9312" cy="2057400"/>
          </a:xfrm>
          <a:prstGeom prst="line">
            <a:avLst/>
          </a:prstGeom>
          <a:noFill/>
          <a:ln w="2857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5" name="Line 9"/>
          <p:cNvSpPr>
            <a:spLocks noChangeShapeType="1"/>
          </p:cNvSpPr>
          <p:nvPr/>
        </p:nvSpPr>
        <p:spPr bwMode="auto">
          <a:xfrm flipV="1">
            <a:off x="1099229" y="2826268"/>
            <a:ext cx="415247" cy="0"/>
          </a:xfrm>
          <a:prstGeom prst="line">
            <a:avLst/>
          </a:prstGeom>
          <a:noFill/>
          <a:ln w="28575">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58" name="Straight Arrow Connector 57"/>
          <p:cNvCxnSpPr/>
          <p:nvPr/>
        </p:nvCxnSpPr>
        <p:spPr>
          <a:xfrm>
            <a:off x="4802005" y="2800351"/>
            <a:ext cx="442913"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5" name="Content Placeholder 1"/>
          <p:cNvSpPr txBox="1"/>
          <p:nvPr/>
        </p:nvSpPr>
        <p:spPr>
          <a:xfrm>
            <a:off x="6549241" y="4457354"/>
            <a:ext cx="4966481" cy="1213485"/>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8305" marR="0" lvl="0" indent="-27813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Gill Sans MT" panose="020B0502020104020203" pitchFamily="34" charset="77"/>
                <a:cs typeface="Gill Sans MT" panose="020B0502020104020203" pitchFamily="34" charset="77"/>
              </a:rPr>
              <a:t>marking: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Gill Sans MT" panose="020B0502020104020203" pitchFamily="34" charset="77"/>
                <a:cs typeface="Gill Sans MT" panose="020B0502020104020203" pitchFamily="34" charset="77"/>
              </a:rPr>
              <a:t>which packets to mark to signal congestion (ECN, RED)</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Gill Sans MT" panose="020B0502020104020203" pitchFamily="34" charset="77"/>
              <a:cs typeface="Gill Sans MT" panose="020B0502020104020203" pitchFamily="34" charset="77"/>
            </a:endParaRPr>
          </a:p>
          <a:p>
            <a:pPr marL="403225" marR="0" lvl="0" indent="-390525"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None/>
              <a:defRPr/>
            </a:pP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p:txBody>
      </p:sp>
      <p:sp>
        <p:nvSpPr>
          <p:cNvPr id="66" name="TextBox 65"/>
          <p:cNvSpPr txBox="1"/>
          <p:nvPr/>
        </p:nvSpPr>
        <p:spPr>
          <a:xfrm>
            <a:off x="4854633" y="2377440"/>
            <a:ext cx="351378"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70" name="Group 69"/>
          <p:cNvGrpSpPr/>
          <p:nvPr/>
        </p:nvGrpSpPr>
        <p:grpSpPr>
          <a:xfrm>
            <a:off x="913621" y="4556937"/>
            <a:ext cx="4335126" cy="1693461"/>
            <a:chOff x="614363" y="4257679"/>
            <a:chExt cx="4335126" cy="1693461"/>
          </a:xfrm>
        </p:grpSpPr>
        <p:grpSp>
          <p:nvGrpSpPr>
            <p:cNvPr id="71" name="Group 70"/>
            <p:cNvGrpSpPr/>
            <p:nvPr/>
          </p:nvGrpSpPr>
          <p:grpSpPr>
            <a:xfrm>
              <a:off x="614363" y="4257679"/>
              <a:ext cx="4335126" cy="1693461"/>
              <a:chOff x="614363" y="4257679"/>
              <a:chExt cx="4335126" cy="1693461"/>
            </a:xfrm>
          </p:grpSpPr>
          <p:grpSp>
            <p:nvGrpSpPr>
              <p:cNvPr id="73" name="Group 25"/>
              <p:cNvGrpSpPr/>
              <p:nvPr/>
            </p:nvGrpSpPr>
            <p:grpSpPr bwMode="auto">
              <a:xfrm>
                <a:off x="1468086" y="4855765"/>
                <a:ext cx="939800" cy="565150"/>
                <a:chOff x="1670312" y="2562997"/>
                <a:chExt cx="940317" cy="565219"/>
              </a:xfrm>
            </p:grpSpPr>
            <p:grpSp>
              <p:nvGrpSpPr>
                <p:cNvPr id="83" name="Group 28"/>
                <p:cNvGrpSpPr/>
                <p:nvPr/>
              </p:nvGrpSpPr>
              <p:grpSpPr bwMode="auto">
                <a:xfrm>
                  <a:off x="1670312" y="2562997"/>
                  <a:ext cx="929822" cy="565219"/>
                  <a:chOff x="1670312" y="2562997"/>
                  <a:chExt cx="929822" cy="565219"/>
                </a:xfrm>
              </p:grpSpPr>
              <p:sp>
                <p:nvSpPr>
                  <p:cNvPr id="85" name="Rectangle 30"/>
                  <p:cNvSpPr>
                    <a:spLocks noChangeArrowheads="1"/>
                  </p:cNvSpPr>
                  <p:nvPr/>
                </p:nvSpPr>
                <p:spPr bwMode="auto">
                  <a:xfrm>
                    <a:off x="1670312" y="2562997"/>
                    <a:ext cx="929822" cy="563157"/>
                  </a:xfrm>
                  <a:prstGeom prst="rect">
                    <a:avLst/>
                  </a:prstGeom>
                  <a:noFill/>
                  <a:ln w="19050">
                    <a:solidFill>
                      <a:schemeClr val="tx1"/>
                    </a:solidFill>
                    <a:miter lim="800000"/>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cxnSp>
                <p:nvCxnSpPr>
                  <p:cNvPr id="86" name="Straight Connector 31"/>
                  <p:cNvCxnSpPr>
                    <a:cxnSpLocks noChangeShapeType="1"/>
                  </p:cNvCxnSpPr>
                  <p:nvPr/>
                </p:nvCxnSpPr>
                <p:spPr bwMode="auto">
                  <a:xfrm flipH="1">
                    <a:off x="1786358" y="256753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7" name="Straight Connector 32"/>
                  <p:cNvCxnSpPr>
                    <a:cxnSpLocks noChangeShapeType="1"/>
                  </p:cNvCxnSpPr>
                  <p:nvPr/>
                </p:nvCxnSpPr>
                <p:spPr bwMode="auto">
                  <a:xfrm flipH="1">
                    <a:off x="1911544" y="2566974"/>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8" name="Straight Connector 33"/>
                  <p:cNvCxnSpPr>
                    <a:cxnSpLocks noChangeShapeType="1"/>
                  </p:cNvCxnSpPr>
                  <p:nvPr/>
                </p:nvCxnSpPr>
                <p:spPr bwMode="auto">
                  <a:xfrm flipH="1">
                    <a:off x="2027659" y="257032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9" name="Straight Connector 34"/>
                  <p:cNvCxnSpPr>
                    <a:cxnSpLocks noChangeShapeType="1"/>
                  </p:cNvCxnSpPr>
                  <p:nvPr/>
                </p:nvCxnSpPr>
                <p:spPr bwMode="auto">
                  <a:xfrm flipH="1">
                    <a:off x="2134843" y="2564600"/>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0" name="Straight Connector 35"/>
                  <p:cNvCxnSpPr>
                    <a:cxnSpLocks noChangeShapeType="1"/>
                  </p:cNvCxnSpPr>
                  <p:nvPr/>
                </p:nvCxnSpPr>
                <p:spPr bwMode="auto">
                  <a:xfrm flipH="1">
                    <a:off x="2244397" y="256669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1" name="Straight Connector 36"/>
                  <p:cNvCxnSpPr>
                    <a:cxnSpLocks noChangeShapeType="1"/>
                  </p:cNvCxnSpPr>
                  <p:nvPr/>
                </p:nvCxnSpPr>
                <p:spPr bwMode="auto">
                  <a:xfrm flipH="1">
                    <a:off x="2365675" y="2568786"/>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2" name="Straight Connector 37"/>
                  <p:cNvCxnSpPr>
                    <a:cxnSpLocks noChangeShapeType="1"/>
                  </p:cNvCxnSpPr>
                  <p:nvPr/>
                </p:nvCxnSpPr>
                <p:spPr bwMode="auto">
                  <a:xfrm flipH="1">
                    <a:off x="2483045" y="2566971"/>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84" name="Rectangle 29"/>
                <p:cNvSpPr>
                  <a:spLocks noChangeArrowheads="1"/>
                </p:cNvSpPr>
                <p:nvPr/>
              </p:nvSpPr>
              <p:spPr bwMode="auto">
                <a:xfrm>
                  <a:off x="1916862" y="2571262"/>
                  <a:ext cx="693767" cy="552560"/>
                </a:xfrm>
                <a:prstGeom prst="rect">
                  <a:avLst/>
                </a:prstGeom>
                <a:solidFill>
                  <a:srgbClr val="FF0000">
                    <a:alpha val="70979"/>
                  </a:srgbClr>
                </a:solidFill>
                <a:ln>
                  <a:noFill/>
                </a:ln>
                <a:extLst>
                  <a:ext uri="{91240B29-F687-4F45-9708-019B960494DF}">
                    <a14:hiddenLine xmlns:a14="http://schemas.microsoft.com/office/drawing/2010/main" w="15875">
                      <a:solidFill>
                        <a:srgbClr val="000000"/>
                      </a:solidFill>
                      <a:miter lim="800000"/>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74" name="Oval 27"/>
              <p:cNvSpPr>
                <a:spLocks noChangeArrowheads="1"/>
              </p:cNvSpPr>
              <p:nvPr/>
            </p:nvSpPr>
            <p:spPr bwMode="auto">
              <a:xfrm>
                <a:off x="2851137" y="4827190"/>
                <a:ext cx="631825" cy="628650"/>
              </a:xfrm>
              <a:prstGeom prst="ellipse">
                <a:avLst/>
              </a:prstGeom>
              <a:solidFill>
                <a:srgbClr val="FFFFFF"/>
              </a:solidFill>
              <a:ln w="28575">
                <a:solidFill>
                  <a:srgbClr val="3333CC"/>
                </a:solidFill>
                <a:round/>
              </a:ln>
              <a:effectLst>
                <a:outerShdw blurRad="50800" dist="38100" dir="2700000" algn="tl" rotWithShape="0">
                  <a:prstClr val="black">
                    <a:alpha val="40000"/>
                  </a:prstClr>
                </a:outerShdw>
              </a:effec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cxnSp>
            <p:nvCxnSpPr>
              <p:cNvPr id="75" name="Straight Arrow Connector 11"/>
              <p:cNvCxnSpPr>
                <a:cxnSpLocks noChangeShapeType="1"/>
              </p:cNvCxnSpPr>
              <p:nvPr/>
            </p:nvCxnSpPr>
            <p:spPr bwMode="auto">
              <a:xfrm>
                <a:off x="785813" y="5138340"/>
                <a:ext cx="628651" cy="0"/>
              </a:xfrm>
              <a:prstGeom prst="straightConnector1">
                <a:avLst/>
              </a:prstGeom>
              <a:noFill/>
              <a:ln w="25400">
                <a:solidFill>
                  <a:srgbClr val="000099"/>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6" name="TextBox 17"/>
              <p:cNvSpPr txBox="1">
                <a:spLocks noChangeArrowheads="1"/>
              </p:cNvSpPr>
              <p:nvPr/>
            </p:nvSpPr>
            <p:spPr bwMode="auto">
              <a:xfrm>
                <a:off x="1282351" y="5422502"/>
                <a:ext cx="12731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rPr>
                  <a:t>queue</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rPr>
                  <a:t>(waiting area)</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77" name="TextBox 18"/>
              <p:cNvSpPr txBox="1">
                <a:spLocks noChangeArrowheads="1"/>
              </p:cNvSpPr>
              <p:nvPr/>
            </p:nvSpPr>
            <p:spPr bwMode="auto">
              <a:xfrm>
                <a:off x="641008" y="5182790"/>
                <a:ext cx="763588"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rPr>
                  <a:t>packet</a:t>
                </a:r>
                <a:endPar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rPr>
                  <a:t>arrivals</a:t>
                </a:r>
                <a:endPar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cxnSp>
            <p:nvCxnSpPr>
              <p:cNvPr id="78" name="Straight Arrow Connector 20"/>
              <p:cNvCxnSpPr>
                <a:cxnSpLocks noChangeShapeType="1"/>
                <a:stCxn id="74" idx="6"/>
              </p:cNvCxnSpPr>
              <p:nvPr/>
            </p:nvCxnSpPr>
            <p:spPr bwMode="auto">
              <a:xfrm>
                <a:off x="3482962" y="5141515"/>
                <a:ext cx="560401" cy="0"/>
              </a:xfrm>
              <a:prstGeom prst="straightConnector1">
                <a:avLst/>
              </a:prstGeom>
              <a:noFill/>
              <a:ln w="25400">
                <a:solidFill>
                  <a:srgbClr val="1866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9" name="TextBox 22"/>
              <p:cNvSpPr txBox="1">
                <a:spLocks noChangeArrowheads="1"/>
              </p:cNvSpPr>
              <p:nvPr/>
            </p:nvSpPr>
            <p:spPr bwMode="auto">
              <a:xfrm>
                <a:off x="3906501" y="4931965"/>
                <a:ext cx="1042988"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rPr>
                  <a:t>packet</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rPr>
                  <a:t>departures</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80" name="TextBox 23"/>
              <p:cNvSpPr txBox="1">
                <a:spLocks noChangeArrowheads="1"/>
              </p:cNvSpPr>
              <p:nvPr/>
            </p:nvSpPr>
            <p:spPr bwMode="auto">
              <a:xfrm>
                <a:off x="2715794" y="5427265"/>
                <a:ext cx="852488"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rPr>
                  <a:t>link</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rPr>
                  <a:t> (server)</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cxnSp>
            <p:nvCxnSpPr>
              <p:cNvPr id="81" name="Straight Arrow Connector 52"/>
              <p:cNvCxnSpPr>
                <a:cxnSpLocks noChangeShapeType="1"/>
                <a:stCxn id="84" idx="3"/>
                <a:endCxn id="74" idx="2"/>
              </p:cNvCxnSpPr>
              <p:nvPr/>
            </p:nvCxnSpPr>
            <p:spPr bwMode="auto">
              <a:xfrm>
                <a:off x="2407886" y="5140276"/>
                <a:ext cx="443251" cy="1239"/>
              </a:xfrm>
              <a:prstGeom prst="straightConnector1">
                <a:avLst/>
              </a:prstGeom>
              <a:noFill/>
              <a:ln w="2540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82" name="TextBox 81"/>
              <p:cNvSpPr txBox="1"/>
              <p:nvPr/>
            </p:nvSpPr>
            <p:spPr>
              <a:xfrm>
                <a:off x="614363" y="4257679"/>
                <a:ext cx="2803653"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Abstraction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queue</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72" name="TextBox 71"/>
            <p:cNvSpPr txBox="1"/>
            <p:nvPr/>
          </p:nvSpPr>
          <p:spPr>
            <a:xfrm>
              <a:off x="2978728" y="4907280"/>
              <a:ext cx="351378"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59"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dissolve">
                                      <p:cBhvr>
                                        <p:cTn id="7" dur="500"/>
                                        <p:tgtEl>
                                          <p:spTgt spid="7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dissolve">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65"/>
                                        </p:tgtEl>
                                        <p:attrNameLst>
                                          <p:attrName>style.visibility</p:attrName>
                                        </p:attrNameLst>
                                      </p:cBhvr>
                                      <p:to>
                                        <p:strVal val="visible"/>
                                      </p:to>
                                    </p:set>
                                    <p:animEffect transition="in" filter="dissolve">
                                      <p:cBhvr>
                                        <p:cTn id="17"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6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67861" y="1498943"/>
            <a:ext cx="5084299" cy="3776441"/>
          </a:xfrm>
        </p:spPr>
        <p:txBody>
          <a:bodyPr>
            <a:normAutofit/>
          </a:bodyPr>
          <a:lstStyle/>
          <a:p>
            <a:pPr marL="130175" indent="0">
              <a:buNone/>
            </a:pPr>
            <a:r>
              <a:rPr lang="en-US" altLang="en-US" sz="3200" dirty="0">
                <a:solidFill>
                  <a:srgbClr val="C00000"/>
                </a:solidFill>
                <a:ea typeface="MS PGothic" panose="020B0600070205080204" pitchFamily="34" charset="-128"/>
                <a:cs typeface="MS PGothic" panose="020B0600070205080204" pitchFamily="34" charset="-128"/>
              </a:rPr>
              <a:t>packet scheduling: </a:t>
            </a:r>
            <a:r>
              <a:rPr lang="en-US" altLang="en-US" dirty="0">
                <a:ea typeface="MS PGothic" panose="020B0600070205080204" pitchFamily="34" charset="-128"/>
                <a:cs typeface="MS PGothic" panose="020B0600070205080204" pitchFamily="34" charset="-128"/>
              </a:rPr>
              <a:t>deciding which packet to send next on link</a:t>
            </a:r>
            <a:endParaRPr lang="en-US" altLang="en-US" dirty="0">
              <a:ea typeface="MS PGothic" panose="020B0600070205080204" pitchFamily="34" charset="-128"/>
              <a:cs typeface="MS PGothic" panose="020B0600070205080204" pitchFamily="34" charset="-128"/>
            </a:endParaRPr>
          </a:p>
          <a:p>
            <a:pPr lvl="1">
              <a:spcBef>
                <a:spcPts val="0"/>
              </a:spcBef>
            </a:pPr>
            <a:r>
              <a:rPr lang="en-US" altLang="en-US" sz="2800" dirty="0">
                <a:ea typeface="MS PGothic" panose="020B0600070205080204" pitchFamily="34" charset="-128"/>
                <a:cs typeface="MS PGothic" panose="020B0600070205080204" pitchFamily="34" charset="-128"/>
              </a:rPr>
              <a:t>first come, first served</a:t>
            </a:r>
            <a:endParaRPr lang="en-US" altLang="en-US" sz="2800" dirty="0">
              <a:ea typeface="MS PGothic" panose="020B0600070205080204" pitchFamily="34" charset="-128"/>
              <a:cs typeface="MS PGothic" panose="020B0600070205080204" pitchFamily="34" charset="-128"/>
            </a:endParaRPr>
          </a:p>
          <a:p>
            <a:pPr lvl="1">
              <a:spcBef>
                <a:spcPts val="0"/>
              </a:spcBef>
            </a:pPr>
            <a:r>
              <a:rPr lang="en-US" altLang="en-US" sz="2800" dirty="0">
                <a:ea typeface="MS PGothic" panose="020B0600070205080204" pitchFamily="34" charset="-128"/>
                <a:cs typeface="MS PGothic" panose="020B0600070205080204" pitchFamily="34" charset="-128"/>
              </a:rPr>
              <a:t>priority</a:t>
            </a:r>
            <a:endParaRPr lang="en-US" altLang="en-US" sz="2800" dirty="0">
              <a:ea typeface="MS PGothic" panose="020B0600070205080204" pitchFamily="34" charset="-128"/>
              <a:cs typeface="MS PGothic" panose="020B0600070205080204" pitchFamily="34" charset="-128"/>
            </a:endParaRPr>
          </a:p>
          <a:p>
            <a:pPr lvl="1">
              <a:spcBef>
                <a:spcPts val="0"/>
              </a:spcBef>
            </a:pPr>
            <a:r>
              <a:rPr lang="en-US" altLang="en-US" sz="2800" dirty="0">
                <a:ea typeface="MS PGothic" panose="020B0600070205080204" pitchFamily="34" charset="-128"/>
                <a:cs typeface="MS PGothic" panose="020B0600070205080204" pitchFamily="34" charset="-128"/>
              </a:rPr>
              <a:t>round robin</a:t>
            </a:r>
            <a:endParaRPr lang="en-US" altLang="en-US" sz="2800" dirty="0">
              <a:ea typeface="MS PGothic" panose="020B0600070205080204" pitchFamily="34" charset="-128"/>
              <a:cs typeface="MS PGothic" panose="020B0600070205080204" pitchFamily="34" charset="-128"/>
            </a:endParaRPr>
          </a:p>
          <a:p>
            <a:pPr lvl="1">
              <a:spcBef>
                <a:spcPts val="0"/>
              </a:spcBef>
            </a:pPr>
            <a:r>
              <a:rPr lang="en-US" altLang="en-US" sz="2800" dirty="0">
                <a:ea typeface="MS PGothic" panose="020B0600070205080204" pitchFamily="34" charset="-128"/>
                <a:cs typeface="MS PGothic" panose="020B0600070205080204" pitchFamily="34" charset="-128"/>
              </a:rPr>
              <a:t>weighted fair queueing</a:t>
            </a:r>
            <a:endParaRPr lang="en-US" altLang="en-US" sz="2800" dirty="0">
              <a:ea typeface="MS PGothic" panose="020B0600070205080204" pitchFamily="34" charset="-128"/>
              <a:cs typeface="MS PGothic" panose="020B0600070205080204" pitchFamily="34" charset="-128"/>
            </a:endParaRPr>
          </a:p>
        </p:txBody>
      </p:sp>
      <p:sp>
        <p:nvSpPr>
          <p:cNvPr id="3" name="Title 2"/>
          <p:cNvSpPr>
            <a:spLocks noGrp="1"/>
          </p:cNvSpPr>
          <p:nvPr>
            <p:ph type="title"/>
          </p:nvPr>
        </p:nvSpPr>
        <p:spPr>
          <a:xfrm>
            <a:off x="838200" y="311144"/>
            <a:ext cx="10515600" cy="894622"/>
          </a:xfrm>
        </p:spPr>
        <p:txBody>
          <a:bodyPr/>
          <a:lstStyle/>
          <a:p>
            <a:r>
              <a:rPr lang="en-US" dirty="0"/>
              <a:t>Packet Scheduling: FCFS</a:t>
            </a:r>
            <a:endParaRPr lang="en-US" dirty="0"/>
          </a:p>
        </p:txBody>
      </p:sp>
      <p:sp>
        <p:nvSpPr>
          <p:cNvPr id="14" name="Content Placeholder 1"/>
          <p:cNvSpPr txBox="1"/>
          <p:nvPr/>
        </p:nvSpPr>
        <p:spPr>
          <a:xfrm>
            <a:off x="6682593" y="1534478"/>
            <a:ext cx="4966481" cy="327829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36855" marR="0" lvl="0" indent="-224155"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None/>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S PGothic" panose="020B0600070205080204" pitchFamily="34" charset="-128"/>
              </a:rPr>
              <a:t>FCFS: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packets transmitted in order of arrival to output port</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520700" marR="0" lvl="0" indent="-254000" algn="l" defTabSz="914400" rtl="0" eaLnBrk="1" fontAlgn="auto" latinLnBrk="0" hangingPunct="1">
              <a:lnSpc>
                <a:spcPct val="100000"/>
              </a:lnSpc>
              <a:spcBef>
                <a:spcPts val="400"/>
              </a:spcBef>
              <a:spcAft>
                <a:spcPts val="0"/>
              </a:spcAft>
              <a:buClr>
                <a:srgbClr val="0000A3"/>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Gill Sans MT" panose="020B0502020104020203" pitchFamily="34" charset="77"/>
                <a:cs typeface="Gill Sans MT" panose="020B0502020104020203" pitchFamily="34" charset="77"/>
              </a:rPr>
              <a:t>also known as: First-in-first-out (FIFO) </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Gill Sans MT" panose="020B0502020104020203" pitchFamily="34" charset="77"/>
              <a:cs typeface="Gill Sans MT" panose="020B0502020104020203" pitchFamily="34" charset="77"/>
            </a:endParaRPr>
          </a:p>
          <a:p>
            <a:pPr marL="520700" marR="0" lvl="0" indent="-254000" algn="l" defTabSz="914400" rtl="0" eaLnBrk="1" fontAlgn="auto" latinLnBrk="0" hangingPunct="1">
              <a:lnSpc>
                <a:spcPct val="100000"/>
              </a:lnSpc>
              <a:spcBef>
                <a:spcPts val="400"/>
              </a:spcBef>
              <a:spcAft>
                <a:spcPts val="0"/>
              </a:spcAft>
              <a:buClr>
                <a:srgbClr val="0000A3"/>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Gill Sans MT" panose="020B0502020104020203" pitchFamily="34" charset="77"/>
                <a:cs typeface="Gill Sans MT" panose="020B0502020104020203" pitchFamily="34" charset="77"/>
              </a:rPr>
              <a:t>real world examples?</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Gill Sans MT" panose="020B0502020104020203" pitchFamily="34" charset="77"/>
              <a:cs typeface="Gill Sans MT" panose="020B0502020104020203" pitchFamily="34" charset="77"/>
            </a:endParaRPr>
          </a:p>
          <a:p>
            <a:pPr marL="403225" marR="0" lvl="0" indent="-390525"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None/>
              <a:defRPr/>
            </a:pP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p:txBody>
      </p:sp>
      <p:grpSp>
        <p:nvGrpSpPr>
          <p:cNvPr id="55" name="Group 54"/>
          <p:cNvGrpSpPr/>
          <p:nvPr/>
        </p:nvGrpSpPr>
        <p:grpSpPr>
          <a:xfrm>
            <a:off x="913621" y="4556937"/>
            <a:ext cx="4335126" cy="1693461"/>
            <a:chOff x="614363" y="4257679"/>
            <a:chExt cx="4335126" cy="1693461"/>
          </a:xfrm>
        </p:grpSpPr>
        <p:grpSp>
          <p:nvGrpSpPr>
            <p:cNvPr id="56" name="Group 55"/>
            <p:cNvGrpSpPr/>
            <p:nvPr/>
          </p:nvGrpSpPr>
          <p:grpSpPr>
            <a:xfrm>
              <a:off x="614363" y="4257679"/>
              <a:ext cx="4335126" cy="1693461"/>
              <a:chOff x="614363" y="4257679"/>
              <a:chExt cx="4335126" cy="1693461"/>
            </a:xfrm>
          </p:grpSpPr>
          <p:grpSp>
            <p:nvGrpSpPr>
              <p:cNvPr id="58" name="Group 25"/>
              <p:cNvGrpSpPr/>
              <p:nvPr/>
            </p:nvGrpSpPr>
            <p:grpSpPr bwMode="auto">
              <a:xfrm>
                <a:off x="1468086" y="4855765"/>
                <a:ext cx="939800" cy="565150"/>
                <a:chOff x="1670312" y="2562997"/>
                <a:chExt cx="940317" cy="565219"/>
              </a:xfrm>
            </p:grpSpPr>
            <p:grpSp>
              <p:nvGrpSpPr>
                <p:cNvPr id="68" name="Group 28"/>
                <p:cNvGrpSpPr/>
                <p:nvPr/>
              </p:nvGrpSpPr>
              <p:grpSpPr bwMode="auto">
                <a:xfrm>
                  <a:off x="1670312" y="2562997"/>
                  <a:ext cx="929822" cy="565219"/>
                  <a:chOff x="1670312" y="2562997"/>
                  <a:chExt cx="929822" cy="565219"/>
                </a:xfrm>
              </p:grpSpPr>
              <p:sp>
                <p:nvSpPr>
                  <p:cNvPr id="70" name="Rectangle 30"/>
                  <p:cNvSpPr>
                    <a:spLocks noChangeArrowheads="1"/>
                  </p:cNvSpPr>
                  <p:nvPr/>
                </p:nvSpPr>
                <p:spPr bwMode="auto">
                  <a:xfrm>
                    <a:off x="1670312" y="2562997"/>
                    <a:ext cx="929822" cy="563157"/>
                  </a:xfrm>
                  <a:prstGeom prst="rect">
                    <a:avLst/>
                  </a:prstGeom>
                  <a:noFill/>
                  <a:ln w="19050">
                    <a:solidFill>
                      <a:schemeClr val="tx1"/>
                    </a:solidFill>
                    <a:miter lim="800000"/>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cxnSp>
                <p:nvCxnSpPr>
                  <p:cNvPr id="71" name="Straight Connector 31"/>
                  <p:cNvCxnSpPr>
                    <a:cxnSpLocks noChangeShapeType="1"/>
                  </p:cNvCxnSpPr>
                  <p:nvPr/>
                </p:nvCxnSpPr>
                <p:spPr bwMode="auto">
                  <a:xfrm flipH="1">
                    <a:off x="1786358" y="256753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2" name="Straight Connector 32"/>
                  <p:cNvCxnSpPr>
                    <a:cxnSpLocks noChangeShapeType="1"/>
                  </p:cNvCxnSpPr>
                  <p:nvPr/>
                </p:nvCxnSpPr>
                <p:spPr bwMode="auto">
                  <a:xfrm flipH="1">
                    <a:off x="1911544" y="2566974"/>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3" name="Straight Connector 33"/>
                  <p:cNvCxnSpPr>
                    <a:cxnSpLocks noChangeShapeType="1"/>
                  </p:cNvCxnSpPr>
                  <p:nvPr/>
                </p:nvCxnSpPr>
                <p:spPr bwMode="auto">
                  <a:xfrm flipH="1">
                    <a:off x="2027659" y="257032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4" name="Straight Connector 34"/>
                  <p:cNvCxnSpPr>
                    <a:cxnSpLocks noChangeShapeType="1"/>
                  </p:cNvCxnSpPr>
                  <p:nvPr/>
                </p:nvCxnSpPr>
                <p:spPr bwMode="auto">
                  <a:xfrm flipH="1">
                    <a:off x="2134843" y="2564600"/>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5" name="Straight Connector 35"/>
                  <p:cNvCxnSpPr>
                    <a:cxnSpLocks noChangeShapeType="1"/>
                  </p:cNvCxnSpPr>
                  <p:nvPr/>
                </p:nvCxnSpPr>
                <p:spPr bwMode="auto">
                  <a:xfrm flipH="1">
                    <a:off x="2244397" y="256669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6" name="Straight Connector 36"/>
                  <p:cNvCxnSpPr>
                    <a:cxnSpLocks noChangeShapeType="1"/>
                  </p:cNvCxnSpPr>
                  <p:nvPr/>
                </p:nvCxnSpPr>
                <p:spPr bwMode="auto">
                  <a:xfrm flipH="1">
                    <a:off x="2365675" y="2568786"/>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7" name="Straight Connector 37"/>
                  <p:cNvCxnSpPr>
                    <a:cxnSpLocks noChangeShapeType="1"/>
                  </p:cNvCxnSpPr>
                  <p:nvPr/>
                </p:nvCxnSpPr>
                <p:spPr bwMode="auto">
                  <a:xfrm flipH="1">
                    <a:off x="2483045" y="2566971"/>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69" name="Rectangle 29"/>
                <p:cNvSpPr>
                  <a:spLocks noChangeArrowheads="1"/>
                </p:cNvSpPr>
                <p:nvPr/>
              </p:nvSpPr>
              <p:spPr bwMode="auto">
                <a:xfrm>
                  <a:off x="1916862" y="2571262"/>
                  <a:ext cx="693767" cy="552560"/>
                </a:xfrm>
                <a:prstGeom prst="rect">
                  <a:avLst/>
                </a:prstGeom>
                <a:solidFill>
                  <a:srgbClr val="FF0000">
                    <a:alpha val="70979"/>
                  </a:srgbClr>
                </a:solidFill>
                <a:ln>
                  <a:noFill/>
                </a:ln>
                <a:extLst>
                  <a:ext uri="{91240B29-F687-4F45-9708-019B960494DF}">
                    <a14:hiddenLine xmlns:a14="http://schemas.microsoft.com/office/drawing/2010/main" w="15875">
                      <a:solidFill>
                        <a:srgbClr val="000000"/>
                      </a:solidFill>
                      <a:miter lim="800000"/>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59" name="Oval 27"/>
              <p:cNvSpPr>
                <a:spLocks noChangeArrowheads="1"/>
              </p:cNvSpPr>
              <p:nvPr/>
            </p:nvSpPr>
            <p:spPr bwMode="auto">
              <a:xfrm>
                <a:off x="2851137" y="4827190"/>
                <a:ext cx="631825" cy="628650"/>
              </a:xfrm>
              <a:prstGeom prst="ellipse">
                <a:avLst/>
              </a:prstGeom>
              <a:solidFill>
                <a:srgbClr val="FFFFFF"/>
              </a:solidFill>
              <a:ln w="28575">
                <a:solidFill>
                  <a:srgbClr val="3333CC"/>
                </a:solidFill>
                <a:round/>
              </a:ln>
              <a:effectLst>
                <a:outerShdw blurRad="50800" dist="38100" dir="2700000" algn="tl" rotWithShape="0">
                  <a:prstClr val="black">
                    <a:alpha val="40000"/>
                  </a:prstClr>
                </a:outerShdw>
              </a:effec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cxnSp>
            <p:nvCxnSpPr>
              <p:cNvPr id="60" name="Straight Arrow Connector 11"/>
              <p:cNvCxnSpPr>
                <a:cxnSpLocks noChangeShapeType="1"/>
              </p:cNvCxnSpPr>
              <p:nvPr/>
            </p:nvCxnSpPr>
            <p:spPr bwMode="auto">
              <a:xfrm>
                <a:off x="785813" y="5138340"/>
                <a:ext cx="628651" cy="0"/>
              </a:xfrm>
              <a:prstGeom prst="straightConnector1">
                <a:avLst/>
              </a:prstGeom>
              <a:noFill/>
              <a:ln w="25400">
                <a:solidFill>
                  <a:srgbClr val="000099"/>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1" name="TextBox 17"/>
              <p:cNvSpPr txBox="1">
                <a:spLocks noChangeArrowheads="1"/>
              </p:cNvSpPr>
              <p:nvPr/>
            </p:nvSpPr>
            <p:spPr bwMode="auto">
              <a:xfrm>
                <a:off x="1282351" y="5422502"/>
                <a:ext cx="12731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rPr>
                  <a:t>queue</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rPr>
                  <a:t>(waiting area)</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2" name="TextBox 18"/>
              <p:cNvSpPr txBox="1">
                <a:spLocks noChangeArrowheads="1"/>
              </p:cNvSpPr>
              <p:nvPr/>
            </p:nvSpPr>
            <p:spPr bwMode="auto">
              <a:xfrm>
                <a:off x="641008" y="5182790"/>
                <a:ext cx="763588"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rPr>
                  <a:t>packet</a:t>
                </a:r>
                <a:endPar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rPr>
                  <a:t>arrivals</a:t>
                </a:r>
                <a:endPar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cxnSp>
            <p:nvCxnSpPr>
              <p:cNvPr id="63" name="Straight Arrow Connector 20"/>
              <p:cNvCxnSpPr>
                <a:cxnSpLocks noChangeShapeType="1"/>
                <a:stCxn id="59" idx="6"/>
              </p:cNvCxnSpPr>
              <p:nvPr/>
            </p:nvCxnSpPr>
            <p:spPr bwMode="auto">
              <a:xfrm>
                <a:off x="3482962" y="5141515"/>
                <a:ext cx="560401" cy="0"/>
              </a:xfrm>
              <a:prstGeom prst="straightConnector1">
                <a:avLst/>
              </a:prstGeom>
              <a:noFill/>
              <a:ln w="25400">
                <a:solidFill>
                  <a:srgbClr val="1866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4" name="TextBox 22"/>
              <p:cNvSpPr txBox="1">
                <a:spLocks noChangeArrowheads="1"/>
              </p:cNvSpPr>
              <p:nvPr/>
            </p:nvSpPr>
            <p:spPr bwMode="auto">
              <a:xfrm>
                <a:off x="3906501" y="4931965"/>
                <a:ext cx="1042988"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rPr>
                  <a:t>packet</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rPr>
                  <a:t>departures</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5" name="TextBox 23"/>
              <p:cNvSpPr txBox="1">
                <a:spLocks noChangeArrowheads="1"/>
              </p:cNvSpPr>
              <p:nvPr/>
            </p:nvSpPr>
            <p:spPr bwMode="auto">
              <a:xfrm>
                <a:off x="2715794" y="5427265"/>
                <a:ext cx="852488"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rPr>
                  <a:t>link</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rPr>
                  <a:t> (server)</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cxnSp>
            <p:nvCxnSpPr>
              <p:cNvPr id="66" name="Straight Arrow Connector 52"/>
              <p:cNvCxnSpPr>
                <a:cxnSpLocks noChangeShapeType="1"/>
                <a:stCxn id="69" idx="3"/>
                <a:endCxn id="59" idx="2"/>
              </p:cNvCxnSpPr>
              <p:nvPr/>
            </p:nvCxnSpPr>
            <p:spPr bwMode="auto">
              <a:xfrm>
                <a:off x="2407886" y="5140276"/>
                <a:ext cx="443251" cy="1239"/>
              </a:xfrm>
              <a:prstGeom prst="straightConnector1">
                <a:avLst/>
              </a:prstGeom>
              <a:noFill/>
              <a:ln w="2540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7" name="TextBox 66"/>
              <p:cNvSpPr txBox="1"/>
              <p:nvPr/>
            </p:nvSpPr>
            <p:spPr>
              <a:xfrm>
                <a:off x="614363" y="4257679"/>
                <a:ext cx="2803653"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Abstraction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queue</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57" name="TextBox 56"/>
            <p:cNvSpPr txBox="1"/>
            <p:nvPr/>
          </p:nvSpPr>
          <p:spPr>
            <a:xfrm>
              <a:off x="2978728" y="4907280"/>
              <a:ext cx="351378"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28"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dissolv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67861" y="1498943"/>
            <a:ext cx="5084299" cy="2681171"/>
          </a:xfrm>
        </p:spPr>
        <p:txBody>
          <a:bodyPr>
            <a:normAutofit/>
          </a:bodyPr>
          <a:lstStyle/>
          <a:p>
            <a:pPr>
              <a:buNone/>
            </a:pPr>
            <a:r>
              <a:rPr lang="en-US" altLang="en-US" sz="3200" i="1" dirty="0">
                <a:solidFill>
                  <a:srgbClr val="CC0000"/>
                </a:solidFill>
                <a:ea typeface="MS PGothic" panose="020B0600070205080204" pitchFamily="34" charset="-128"/>
                <a:cs typeface="MS PGothic" panose="020B0600070205080204" pitchFamily="34" charset="-128"/>
              </a:rPr>
              <a:t>Priority scheduling: </a:t>
            </a:r>
            <a:endParaRPr lang="en-US" altLang="en-US" sz="3200" i="1" dirty="0">
              <a:solidFill>
                <a:srgbClr val="CC0000"/>
              </a:solidFill>
              <a:ea typeface="MS PGothic" panose="020B0600070205080204" pitchFamily="34" charset="-128"/>
              <a:cs typeface="MS PGothic" panose="020B0600070205080204" pitchFamily="34" charset="-128"/>
            </a:endParaRPr>
          </a:p>
          <a:p>
            <a:pPr marL="516255" indent="-278130"/>
            <a:r>
              <a:rPr lang="en-US" altLang="en-US" sz="3200" dirty="0">
                <a:ea typeface="MS PGothic" panose="020B0600070205080204" pitchFamily="34" charset="-128"/>
                <a:cs typeface="MS PGothic" panose="020B0600070205080204" pitchFamily="34" charset="-128"/>
              </a:rPr>
              <a:t>arriving traffic classified, queued by class</a:t>
            </a:r>
            <a:endParaRPr lang="en-US" altLang="en-US" sz="3200" dirty="0">
              <a:ea typeface="MS PGothic" panose="020B0600070205080204" pitchFamily="34" charset="-128"/>
              <a:cs typeface="MS PGothic" panose="020B0600070205080204" pitchFamily="34" charset="-128"/>
            </a:endParaRPr>
          </a:p>
          <a:p>
            <a:pPr marL="805180" lvl="1" indent="-224155"/>
            <a:r>
              <a:rPr lang="en-US" altLang="en-US" sz="2800" dirty="0">
                <a:ea typeface="MS PGothic" panose="020B0600070205080204" pitchFamily="34" charset="-128"/>
                <a:cs typeface="MS PGothic" panose="020B0600070205080204" pitchFamily="34" charset="-128"/>
              </a:rPr>
              <a:t>any header fields can be used for classification</a:t>
            </a:r>
            <a:endParaRPr lang="en-US" altLang="en-US" sz="2800" dirty="0">
              <a:ea typeface="MS PGothic" panose="020B0600070205080204" pitchFamily="34" charset="-128"/>
              <a:cs typeface="MS PGothic" panose="020B0600070205080204" pitchFamily="34" charset="-128"/>
            </a:endParaRPr>
          </a:p>
        </p:txBody>
      </p:sp>
      <p:sp>
        <p:nvSpPr>
          <p:cNvPr id="3" name="Title 2"/>
          <p:cNvSpPr>
            <a:spLocks noGrp="1"/>
          </p:cNvSpPr>
          <p:nvPr>
            <p:ph type="title"/>
          </p:nvPr>
        </p:nvSpPr>
        <p:spPr>
          <a:xfrm>
            <a:off x="838200" y="311144"/>
            <a:ext cx="10515600" cy="894622"/>
          </a:xfrm>
        </p:spPr>
        <p:txBody>
          <a:bodyPr/>
          <a:lstStyle/>
          <a:p>
            <a:r>
              <a:rPr lang="en-US" altLang="en-US" dirty="0">
                <a:ea typeface="MS PGothic" panose="020B0600070205080204" pitchFamily="34" charset="-128"/>
              </a:rPr>
              <a:t>Scheduling policies: priority</a:t>
            </a:r>
            <a:endParaRPr lang="en-US" dirty="0"/>
          </a:p>
        </p:txBody>
      </p:sp>
      <p:grpSp>
        <p:nvGrpSpPr>
          <p:cNvPr id="172" name="Group 25"/>
          <p:cNvGrpSpPr/>
          <p:nvPr/>
        </p:nvGrpSpPr>
        <p:grpSpPr bwMode="auto">
          <a:xfrm>
            <a:off x="8435655" y="2539998"/>
            <a:ext cx="932498" cy="580347"/>
            <a:chOff x="1670312" y="2557567"/>
            <a:chExt cx="932470" cy="580220"/>
          </a:xfrm>
        </p:grpSpPr>
        <p:sp>
          <p:nvSpPr>
            <p:cNvPr id="187" name="Rectangle 186"/>
            <p:cNvSpPr/>
            <p:nvPr/>
          </p:nvSpPr>
          <p:spPr>
            <a:xfrm>
              <a:off x="2254738" y="2557567"/>
              <a:ext cx="348044" cy="580220"/>
            </a:xfrm>
            <a:prstGeom prst="rect">
              <a:avLst/>
            </a:prstGeom>
            <a:solidFill>
              <a:srgbClr val="00B050"/>
            </a:solidFill>
            <a:ln w="15875">
              <a:noFill/>
            </a:ln>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S PGothic" panose="020B0600070205080204" pitchFamily="34" charset="-128"/>
              </a:endParaRPr>
            </a:p>
          </p:txBody>
        </p:sp>
        <p:grpSp>
          <p:nvGrpSpPr>
            <p:cNvPr id="186" name="Group 39"/>
            <p:cNvGrpSpPr/>
            <p:nvPr/>
          </p:nvGrpSpPr>
          <p:grpSpPr bwMode="auto">
            <a:xfrm>
              <a:off x="1670312" y="2562997"/>
              <a:ext cx="929822" cy="565219"/>
              <a:chOff x="1670312" y="2562997"/>
              <a:chExt cx="929822" cy="565219"/>
            </a:xfrm>
          </p:grpSpPr>
          <p:sp>
            <p:nvSpPr>
              <p:cNvPr id="188" name="Rectangle 41"/>
              <p:cNvSpPr>
                <a:spLocks noChangeArrowheads="1"/>
              </p:cNvSpPr>
              <p:nvPr/>
            </p:nvSpPr>
            <p:spPr bwMode="auto">
              <a:xfrm>
                <a:off x="1670312" y="2562997"/>
                <a:ext cx="929822" cy="563157"/>
              </a:xfrm>
              <a:prstGeom prst="rect">
                <a:avLst/>
              </a:prstGeom>
              <a:noFill/>
              <a:ln w="19050">
                <a:solidFill>
                  <a:srgbClr val="000000"/>
                </a:solidFill>
                <a:miter lim="800000"/>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89" name="Straight Connector 42"/>
              <p:cNvCxnSpPr>
                <a:cxnSpLocks noChangeShapeType="1"/>
              </p:cNvCxnSpPr>
              <p:nvPr/>
            </p:nvCxnSpPr>
            <p:spPr bwMode="auto">
              <a:xfrm flipH="1">
                <a:off x="1786358" y="2567533"/>
                <a:ext cx="4536" cy="557893"/>
              </a:xfrm>
              <a:prstGeom prst="line">
                <a:avLst/>
              </a:prstGeom>
              <a:noFill/>
              <a:ln w="19050">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0" name="Straight Connector 43"/>
              <p:cNvCxnSpPr>
                <a:cxnSpLocks noChangeShapeType="1"/>
              </p:cNvCxnSpPr>
              <p:nvPr/>
            </p:nvCxnSpPr>
            <p:spPr bwMode="auto">
              <a:xfrm flipH="1">
                <a:off x="1911544" y="2566974"/>
                <a:ext cx="4536" cy="557893"/>
              </a:xfrm>
              <a:prstGeom prst="line">
                <a:avLst/>
              </a:prstGeom>
              <a:noFill/>
              <a:ln w="19050">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1" name="Straight Connector 44"/>
              <p:cNvCxnSpPr>
                <a:cxnSpLocks noChangeShapeType="1"/>
              </p:cNvCxnSpPr>
              <p:nvPr/>
            </p:nvCxnSpPr>
            <p:spPr bwMode="auto">
              <a:xfrm flipH="1">
                <a:off x="2027659" y="2570323"/>
                <a:ext cx="4536" cy="557893"/>
              </a:xfrm>
              <a:prstGeom prst="line">
                <a:avLst/>
              </a:prstGeom>
              <a:noFill/>
              <a:ln w="19050">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2" name="Straight Connector 45"/>
              <p:cNvCxnSpPr>
                <a:cxnSpLocks noChangeShapeType="1"/>
              </p:cNvCxnSpPr>
              <p:nvPr/>
            </p:nvCxnSpPr>
            <p:spPr bwMode="auto">
              <a:xfrm flipH="1">
                <a:off x="2134843" y="2564600"/>
                <a:ext cx="4536" cy="557893"/>
              </a:xfrm>
              <a:prstGeom prst="line">
                <a:avLst/>
              </a:prstGeom>
              <a:noFill/>
              <a:ln w="19050">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3" name="Straight Connector 46"/>
              <p:cNvCxnSpPr>
                <a:cxnSpLocks noChangeShapeType="1"/>
              </p:cNvCxnSpPr>
              <p:nvPr/>
            </p:nvCxnSpPr>
            <p:spPr bwMode="auto">
              <a:xfrm flipH="1">
                <a:off x="2244397" y="2566693"/>
                <a:ext cx="4536" cy="557893"/>
              </a:xfrm>
              <a:prstGeom prst="line">
                <a:avLst/>
              </a:prstGeom>
              <a:noFill/>
              <a:ln w="19050">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4" name="Straight Connector 47"/>
              <p:cNvCxnSpPr>
                <a:cxnSpLocks noChangeShapeType="1"/>
              </p:cNvCxnSpPr>
              <p:nvPr/>
            </p:nvCxnSpPr>
            <p:spPr bwMode="auto">
              <a:xfrm flipH="1">
                <a:off x="2365675" y="2568786"/>
                <a:ext cx="4536" cy="557893"/>
              </a:xfrm>
              <a:prstGeom prst="line">
                <a:avLst/>
              </a:prstGeom>
              <a:noFill/>
              <a:ln w="19050">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5" name="Straight Connector 48"/>
              <p:cNvCxnSpPr>
                <a:cxnSpLocks noChangeShapeType="1"/>
              </p:cNvCxnSpPr>
              <p:nvPr/>
            </p:nvCxnSpPr>
            <p:spPr bwMode="auto">
              <a:xfrm flipH="1">
                <a:off x="2483045" y="2566971"/>
                <a:ext cx="4536" cy="557893"/>
              </a:xfrm>
              <a:prstGeom prst="line">
                <a:avLst/>
              </a:prstGeom>
              <a:noFill/>
              <a:ln w="19050">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grpSp>
        <p:nvGrpSpPr>
          <p:cNvPr id="173" name="Group 26"/>
          <p:cNvGrpSpPr/>
          <p:nvPr/>
        </p:nvGrpSpPr>
        <p:grpSpPr bwMode="auto">
          <a:xfrm>
            <a:off x="8402535" y="1868555"/>
            <a:ext cx="940346" cy="566869"/>
            <a:chOff x="1670312" y="2561471"/>
            <a:chExt cx="940317" cy="566745"/>
          </a:xfrm>
          <a:effectLst>
            <a:outerShdw blurRad="50800" dist="38100" dir="2700000" algn="tl" rotWithShape="0">
              <a:prstClr val="black">
                <a:alpha val="40000"/>
              </a:prstClr>
            </a:outerShdw>
          </a:effectLst>
        </p:grpSpPr>
        <p:sp>
          <p:nvSpPr>
            <p:cNvPr id="177" name="Rectangle 30"/>
            <p:cNvSpPr>
              <a:spLocks noChangeArrowheads="1"/>
            </p:cNvSpPr>
            <p:nvPr/>
          </p:nvSpPr>
          <p:spPr bwMode="auto">
            <a:xfrm>
              <a:off x="1916862" y="2561471"/>
              <a:ext cx="693767" cy="561283"/>
            </a:xfrm>
            <a:prstGeom prst="rect">
              <a:avLst/>
            </a:prstGeom>
            <a:solidFill>
              <a:srgbClr val="FF0000">
                <a:alpha val="70979"/>
              </a:srgbClr>
            </a:solidFill>
            <a:ln>
              <a:noFill/>
            </a:ln>
            <a:extLst>
              <a:ext uri="{91240B29-F687-4F45-9708-019B960494DF}">
                <a14:hiddenLine xmlns:a14="http://schemas.microsoft.com/office/drawing/2010/main" w="15875">
                  <a:solidFill>
                    <a:srgbClr val="000000"/>
                  </a:solidFill>
                  <a:miter lim="800000"/>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76" name="Group 29"/>
            <p:cNvGrpSpPr/>
            <p:nvPr/>
          </p:nvGrpSpPr>
          <p:grpSpPr bwMode="auto">
            <a:xfrm>
              <a:off x="1670312" y="2562997"/>
              <a:ext cx="929822" cy="565219"/>
              <a:chOff x="1670312" y="2562997"/>
              <a:chExt cx="929822" cy="565219"/>
            </a:xfrm>
          </p:grpSpPr>
          <p:sp>
            <p:nvSpPr>
              <p:cNvPr id="178" name="Rectangle 31"/>
              <p:cNvSpPr>
                <a:spLocks noChangeArrowheads="1"/>
              </p:cNvSpPr>
              <p:nvPr/>
            </p:nvSpPr>
            <p:spPr bwMode="auto">
              <a:xfrm>
                <a:off x="1670312" y="2562997"/>
                <a:ext cx="929822" cy="563157"/>
              </a:xfrm>
              <a:prstGeom prst="rect">
                <a:avLst/>
              </a:prstGeom>
              <a:noFill/>
              <a:ln w="19050">
                <a:solidFill>
                  <a:srgbClr val="000000"/>
                </a:solidFill>
                <a:miter lim="800000"/>
              </a:ln>
              <a:extLst>
                <a:ext uri="{909E8E84-426E-40DD-AFC4-6F175D3DCCD1}">
                  <a14:hiddenFill xmlns:a14="http://schemas.microsoft.com/office/drawing/2010/main">
                    <a:solidFill>
                      <a:srgbClr val="FFFFFF"/>
                    </a:solidFill>
                  </a14:hiddenFill>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79" name="Straight Connector 32"/>
              <p:cNvCxnSpPr>
                <a:cxnSpLocks noChangeShapeType="1"/>
              </p:cNvCxnSpPr>
              <p:nvPr/>
            </p:nvCxnSpPr>
            <p:spPr bwMode="auto">
              <a:xfrm flipH="1">
                <a:off x="1786358" y="2567533"/>
                <a:ext cx="4536" cy="557893"/>
              </a:xfrm>
              <a:prstGeom prst="line">
                <a:avLst/>
              </a:prstGeom>
              <a:noFill/>
              <a:ln w="19050">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0" name="Straight Connector 33"/>
              <p:cNvCxnSpPr>
                <a:cxnSpLocks noChangeShapeType="1"/>
              </p:cNvCxnSpPr>
              <p:nvPr/>
            </p:nvCxnSpPr>
            <p:spPr bwMode="auto">
              <a:xfrm flipH="1">
                <a:off x="1911544" y="2566974"/>
                <a:ext cx="4536" cy="557893"/>
              </a:xfrm>
              <a:prstGeom prst="line">
                <a:avLst/>
              </a:prstGeom>
              <a:noFill/>
              <a:ln w="19050">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1" name="Straight Connector 34"/>
              <p:cNvCxnSpPr>
                <a:cxnSpLocks noChangeShapeType="1"/>
              </p:cNvCxnSpPr>
              <p:nvPr/>
            </p:nvCxnSpPr>
            <p:spPr bwMode="auto">
              <a:xfrm flipH="1">
                <a:off x="2027659" y="2570323"/>
                <a:ext cx="4536" cy="557893"/>
              </a:xfrm>
              <a:prstGeom prst="line">
                <a:avLst/>
              </a:prstGeom>
              <a:noFill/>
              <a:ln w="19050">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2" name="Straight Connector 35"/>
              <p:cNvCxnSpPr>
                <a:cxnSpLocks noChangeShapeType="1"/>
              </p:cNvCxnSpPr>
              <p:nvPr/>
            </p:nvCxnSpPr>
            <p:spPr bwMode="auto">
              <a:xfrm flipH="1">
                <a:off x="2134843" y="2564600"/>
                <a:ext cx="4536" cy="557893"/>
              </a:xfrm>
              <a:prstGeom prst="line">
                <a:avLst/>
              </a:prstGeom>
              <a:noFill/>
              <a:ln w="19050">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3" name="Straight Connector 36"/>
              <p:cNvCxnSpPr>
                <a:cxnSpLocks noChangeShapeType="1"/>
              </p:cNvCxnSpPr>
              <p:nvPr/>
            </p:nvCxnSpPr>
            <p:spPr bwMode="auto">
              <a:xfrm flipH="1">
                <a:off x="2244397" y="2566693"/>
                <a:ext cx="4536" cy="557893"/>
              </a:xfrm>
              <a:prstGeom prst="line">
                <a:avLst/>
              </a:prstGeom>
              <a:noFill/>
              <a:ln w="19050">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4" name="Straight Connector 37"/>
              <p:cNvCxnSpPr>
                <a:cxnSpLocks noChangeShapeType="1"/>
              </p:cNvCxnSpPr>
              <p:nvPr/>
            </p:nvCxnSpPr>
            <p:spPr bwMode="auto">
              <a:xfrm flipH="1">
                <a:off x="2365675" y="2568786"/>
                <a:ext cx="4536" cy="557893"/>
              </a:xfrm>
              <a:prstGeom prst="line">
                <a:avLst/>
              </a:prstGeom>
              <a:noFill/>
              <a:ln w="19050">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5" name="Straight Connector 38"/>
              <p:cNvCxnSpPr>
                <a:cxnSpLocks noChangeShapeType="1"/>
              </p:cNvCxnSpPr>
              <p:nvPr/>
            </p:nvCxnSpPr>
            <p:spPr bwMode="auto">
              <a:xfrm flipH="1">
                <a:off x="2483045" y="2566971"/>
                <a:ext cx="4536" cy="557893"/>
              </a:xfrm>
              <a:prstGeom prst="line">
                <a:avLst/>
              </a:prstGeom>
              <a:noFill/>
              <a:ln w="19050">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sp>
        <p:nvSpPr>
          <p:cNvPr id="174" name="Isosceles Triangle 27"/>
          <p:cNvSpPr>
            <a:spLocks noChangeArrowheads="1"/>
          </p:cNvSpPr>
          <p:nvPr/>
        </p:nvSpPr>
        <p:spPr bwMode="auto">
          <a:xfrm rot="5400000">
            <a:off x="7601944" y="2250962"/>
            <a:ext cx="575153" cy="430249"/>
          </a:xfrm>
          <a:prstGeom prst="triangle">
            <a:avLst>
              <a:gd name="adj" fmla="val 50000"/>
            </a:avLst>
          </a:prstGeom>
          <a:solidFill>
            <a:schemeClr val="bg1"/>
          </a:solidFill>
          <a:ln w="19050">
            <a:solidFill>
              <a:srgbClr val="000000"/>
            </a:solidFill>
            <a:miter lim="800000"/>
          </a:ln>
          <a:effectLst>
            <a:outerShdw blurRad="50800" dist="38100" dir="2700000" algn="tl" rotWithShape="0">
              <a:prstClr val="black">
                <a:alpha val="40000"/>
              </a:prstClr>
            </a:outerShdw>
          </a:effec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75" name="Oval 28"/>
          <p:cNvSpPr>
            <a:spLocks noChangeArrowheads="1"/>
          </p:cNvSpPr>
          <p:nvPr/>
        </p:nvSpPr>
        <p:spPr bwMode="auto">
          <a:xfrm>
            <a:off x="9472762" y="2171496"/>
            <a:ext cx="632958" cy="628951"/>
          </a:xfrm>
          <a:prstGeom prst="ellipse">
            <a:avLst/>
          </a:prstGeom>
          <a:solidFill>
            <a:schemeClr val="bg1"/>
          </a:solidFill>
          <a:ln w="19050">
            <a:solidFill>
              <a:srgbClr val="000000"/>
            </a:solidFill>
            <a:round/>
          </a:ln>
          <a:effectLst>
            <a:outerShdw blurRad="50800" dist="38100" dir="2700000" algn="tl" rotWithShape="0">
              <a:prstClr val="black">
                <a:alpha val="40000"/>
              </a:prstClr>
            </a:outerShdw>
          </a:effec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57" name="Straight Arrow Connector 10"/>
          <p:cNvCxnSpPr>
            <a:cxnSpLocks noChangeShapeType="1"/>
            <a:stCxn id="174" idx="0"/>
            <a:endCxn id="178" idx="1"/>
          </p:cNvCxnSpPr>
          <p:nvPr/>
        </p:nvCxnSpPr>
        <p:spPr bwMode="auto">
          <a:xfrm flipV="1">
            <a:off x="8104645" y="2151723"/>
            <a:ext cx="297890" cy="314364"/>
          </a:xfrm>
          <a:prstGeom prst="straightConnector1">
            <a:avLst/>
          </a:prstGeom>
          <a:noFill/>
          <a:ln w="19050">
            <a:solidFill>
              <a:srgbClr val="FF00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8" name="Straight Arrow Connector 11"/>
          <p:cNvCxnSpPr>
            <a:cxnSpLocks noChangeShapeType="1"/>
            <a:stCxn id="174" idx="0"/>
            <a:endCxn id="188" idx="1"/>
          </p:cNvCxnSpPr>
          <p:nvPr/>
        </p:nvCxnSpPr>
        <p:spPr bwMode="auto">
          <a:xfrm>
            <a:off x="8104645" y="2466087"/>
            <a:ext cx="331010" cy="360983"/>
          </a:xfrm>
          <a:prstGeom prst="straightConnector1">
            <a:avLst/>
          </a:prstGeom>
          <a:noFill/>
          <a:ln w="19050">
            <a:solidFill>
              <a:srgbClr val="00B05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1" name="Straight Arrow Connector 14"/>
          <p:cNvCxnSpPr>
            <a:cxnSpLocks noChangeShapeType="1"/>
            <a:endCxn id="175" idx="1"/>
          </p:cNvCxnSpPr>
          <p:nvPr/>
        </p:nvCxnSpPr>
        <p:spPr bwMode="auto">
          <a:xfrm>
            <a:off x="9341082" y="2139198"/>
            <a:ext cx="224375" cy="124406"/>
          </a:xfrm>
          <a:prstGeom prst="straightConnector1">
            <a:avLst/>
          </a:prstGeom>
          <a:noFill/>
          <a:ln w="19050">
            <a:solidFill>
              <a:srgbClr val="FF00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2" name="Straight Arrow Connector 15"/>
          <p:cNvCxnSpPr>
            <a:cxnSpLocks noChangeShapeType="1"/>
          </p:cNvCxnSpPr>
          <p:nvPr/>
        </p:nvCxnSpPr>
        <p:spPr bwMode="auto">
          <a:xfrm flipV="1">
            <a:off x="9364554" y="2686901"/>
            <a:ext cx="185647" cy="157163"/>
          </a:xfrm>
          <a:prstGeom prst="straightConnector1">
            <a:avLst/>
          </a:prstGeom>
          <a:noFill/>
          <a:ln w="19050">
            <a:solidFill>
              <a:srgbClr val="00B05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3" name="Straight Arrow Connector 16"/>
          <p:cNvCxnSpPr>
            <a:cxnSpLocks noChangeShapeType="1"/>
          </p:cNvCxnSpPr>
          <p:nvPr/>
        </p:nvCxnSpPr>
        <p:spPr bwMode="auto">
          <a:xfrm>
            <a:off x="10101254" y="2497723"/>
            <a:ext cx="390980" cy="1168"/>
          </a:xfrm>
          <a:prstGeom prst="straightConnector1">
            <a:avLst/>
          </a:prstGeom>
          <a:noFill/>
          <a:ln w="19050">
            <a:solidFill>
              <a:srgbClr val="0000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4" name="TextBox 17"/>
          <p:cNvSpPr txBox="1">
            <a:spLocks noChangeArrowheads="1"/>
          </p:cNvSpPr>
          <p:nvPr/>
        </p:nvSpPr>
        <p:spPr bwMode="auto">
          <a:xfrm>
            <a:off x="7902013" y="1532962"/>
            <a:ext cx="165622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high priority queue</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65" name="TextBox 18"/>
          <p:cNvSpPr txBox="1">
            <a:spLocks noChangeArrowheads="1"/>
          </p:cNvSpPr>
          <p:nvPr/>
        </p:nvSpPr>
        <p:spPr bwMode="auto">
          <a:xfrm>
            <a:off x="7997776" y="3161687"/>
            <a:ext cx="158729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low priority queue</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66" name="TextBox 19"/>
          <p:cNvSpPr txBox="1">
            <a:spLocks noChangeArrowheads="1"/>
          </p:cNvSpPr>
          <p:nvPr/>
        </p:nvSpPr>
        <p:spPr bwMode="auto">
          <a:xfrm>
            <a:off x="6916660" y="2012062"/>
            <a:ext cx="763273" cy="307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arrivals</a:t>
            </a:r>
            <a:endPar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67" name="TextBox 20"/>
          <p:cNvSpPr txBox="1">
            <a:spLocks noChangeArrowheads="1"/>
          </p:cNvSpPr>
          <p:nvPr/>
        </p:nvSpPr>
        <p:spPr bwMode="auto">
          <a:xfrm>
            <a:off x="7443654" y="2744465"/>
            <a:ext cx="787419" cy="307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classify</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70" name="TextBox 23"/>
          <p:cNvSpPr txBox="1">
            <a:spLocks noChangeArrowheads="1"/>
          </p:cNvSpPr>
          <p:nvPr/>
        </p:nvSpPr>
        <p:spPr bwMode="auto">
          <a:xfrm>
            <a:off x="10247672" y="2765634"/>
            <a:ext cx="1043018" cy="307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departures</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71" name="TextBox 24"/>
          <p:cNvSpPr txBox="1">
            <a:spLocks noChangeArrowheads="1"/>
          </p:cNvSpPr>
          <p:nvPr/>
        </p:nvSpPr>
        <p:spPr bwMode="auto">
          <a:xfrm>
            <a:off x="9575698" y="2771503"/>
            <a:ext cx="45397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link</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 </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198" name="Group 197"/>
          <p:cNvGrpSpPr/>
          <p:nvPr/>
        </p:nvGrpSpPr>
        <p:grpSpPr bwMode="auto">
          <a:xfrm>
            <a:off x="7832648" y="4587146"/>
            <a:ext cx="347662" cy="754063"/>
            <a:chOff x="2797204" y="2989241"/>
            <a:chExt cx="347099" cy="755477"/>
          </a:xfrm>
        </p:grpSpPr>
        <p:sp>
          <p:nvSpPr>
            <p:cNvPr id="199" name="Rectangle 52"/>
            <p:cNvSpPr>
              <a:spLocks noChangeArrowheads="1"/>
            </p:cNvSpPr>
            <p:nvPr/>
          </p:nvSpPr>
          <p:spPr bwMode="auto">
            <a:xfrm>
              <a:off x="2797204" y="2989241"/>
              <a:ext cx="347099" cy="755477"/>
            </a:xfrm>
            <a:prstGeom prst="rect">
              <a:avLst/>
            </a:prstGeom>
            <a:solidFill>
              <a:srgbClr val="FF0000"/>
            </a:solidFill>
            <a:ln w="15875">
              <a:solidFill>
                <a:srgbClr val="000000"/>
              </a:solidFill>
              <a:miter lim="800000"/>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200" name="Group 53"/>
            <p:cNvGrpSpPr/>
            <p:nvPr/>
          </p:nvGrpSpPr>
          <p:grpSpPr bwMode="auto">
            <a:xfrm>
              <a:off x="2821701" y="3197503"/>
              <a:ext cx="298780" cy="338554"/>
              <a:chOff x="2821701" y="3197503"/>
              <a:chExt cx="298780" cy="338554"/>
            </a:xfrm>
          </p:grpSpPr>
          <p:sp>
            <p:nvSpPr>
              <p:cNvPr id="201" name="Oval 54"/>
              <p:cNvSpPr>
                <a:spLocks noChangeArrowheads="1"/>
              </p:cNvSpPr>
              <p:nvPr/>
            </p:nvSpPr>
            <p:spPr bwMode="auto">
              <a:xfrm>
                <a:off x="2862541" y="3271013"/>
                <a:ext cx="220510" cy="200099"/>
              </a:xfrm>
              <a:prstGeom prst="ellipse">
                <a:avLst/>
              </a:prstGeom>
              <a:solidFill>
                <a:srgbClr val="FFFFFF"/>
              </a:solidFill>
              <a:ln>
                <a:noFill/>
              </a:ln>
              <a:extLst>
                <a:ext uri="{91240B29-F687-4F45-9708-019B960494DF}">
                  <a14:hiddenLine xmlns:a14="http://schemas.microsoft.com/office/drawing/2010/main" w="15875">
                    <a:solidFill>
                      <a:srgbClr val="000000"/>
                    </a:solidFill>
                    <a:rou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02" name="TextBox 55"/>
              <p:cNvSpPr txBox="1">
                <a:spLocks noChangeArrowheads="1"/>
              </p:cNvSpPr>
              <p:nvPr/>
            </p:nvSpPr>
            <p:spPr bwMode="auto">
              <a:xfrm>
                <a:off x="2821701" y="3197503"/>
                <a:ext cx="29878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1</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grpSp>
        <p:nvGrpSpPr>
          <p:cNvPr id="203" name="Group 202"/>
          <p:cNvGrpSpPr/>
          <p:nvPr/>
        </p:nvGrpSpPr>
        <p:grpSpPr bwMode="auto">
          <a:xfrm>
            <a:off x="8181898" y="4591909"/>
            <a:ext cx="346075" cy="755650"/>
            <a:chOff x="2797204" y="2989241"/>
            <a:chExt cx="347099" cy="755477"/>
          </a:xfrm>
        </p:grpSpPr>
        <p:sp>
          <p:nvSpPr>
            <p:cNvPr id="204" name="Rectangle 57"/>
            <p:cNvSpPr>
              <a:spLocks noChangeArrowheads="1"/>
            </p:cNvSpPr>
            <p:nvPr/>
          </p:nvSpPr>
          <p:spPr bwMode="auto">
            <a:xfrm>
              <a:off x="2797204" y="2989241"/>
              <a:ext cx="347099" cy="755477"/>
            </a:xfrm>
            <a:prstGeom prst="rect">
              <a:avLst/>
            </a:prstGeom>
            <a:solidFill>
              <a:srgbClr val="FF0000"/>
            </a:solidFill>
            <a:ln w="15875">
              <a:solidFill>
                <a:srgbClr val="000000"/>
              </a:solidFill>
              <a:miter lim="800000"/>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205" name="Group 58"/>
            <p:cNvGrpSpPr/>
            <p:nvPr/>
          </p:nvGrpSpPr>
          <p:grpSpPr bwMode="auto">
            <a:xfrm>
              <a:off x="2821701" y="3197503"/>
              <a:ext cx="298780" cy="338554"/>
              <a:chOff x="2821701" y="3197503"/>
              <a:chExt cx="298780" cy="338554"/>
            </a:xfrm>
          </p:grpSpPr>
          <p:sp>
            <p:nvSpPr>
              <p:cNvPr id="206" name="Oval 59"/>
              <p:cNvSpPr>
                <a:spLocks noChangeArrowheads="1"/>
              </p:cNvSpPr>
              <p:nvPr/>
            </p:nvSpPr>
            <p:spPr bwMode="auto">
              <a:xfrm>
                <a:off x="2862541" y="3271013"/>
                <a:ext cx="220510" cy="200099"/>
              </a:xfrm>
              <a:prstGeom prst="ellipse">
                <a:avLst/>
              </a:prstGeom>
              <a:solidFill>
                <a:srgbClr val="FFFFFF"/>
              </a:solidFill>
              <a:ln>
                <a:noFill/>
              </a:ln>
              <a:extLst>
                <a:ext uri="{91240B29-F687-4F45-9708-019B960494DF}">
                  <a14:hiddenLine xmlns:a14="http://schemas.microsoft.com/office/drawing/2010/main" w="15875">
                    <a:solidFill>
                      <a:srgbClr val="000000"/>
                    </a:solidFill>
                    <a:rou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07" name="TextBox 60"/>
              <p:cNvSpPr txBox="1">
                <a:spLocks noChangeArrowheads="1"/>
              </p:cNvSpPr>
              <p:nvPr/>
            </p:nvSpPr>
            <p:spPr bwMode="auto">
              <a:xfrm>
                <a:off x="2821701" y="3197503"/>
                <a:ext cx="29878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3</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grpSp>
        <p:nvGrpSpPr>
          <p:cNvPr id="208" name="Group 207"/>
          <p:cNvGrpSpPr/>
          <p:nvPr/>
        </p:nvGrpSpPr>
        <p:grpSpPr bwMode="auto">
          <a:xfrm>
            <a:off x="8532735" y="4587146"/>
            <a:ext cx="346075" cy="755650"/>
            <a:chOff x="997686" y="3954289"/>
            <a:chExt cx="347099" cy="755477"/>
          </a:xfrm>
        </p:grpSpPr>
        <p:sp>
          <p:nvSpPr>
            <p:cNvPr id="209" name="Rectangle 62"/>
            <p:cNvSpPr>
              <a:spLocks noChangeArrowheads="1"/>
            </p:cNvSpPr>
            <p:nvPr/>
          </p:nvSpPr>
          <p:spPr bwMode="auto">
            <a:xfrm>
              <a:off x="997686" y="3954289"/>
              <a:ext cx="347099" cy="755477"/>
            </a:xfrm>
            <a:prstGeom prst="rect">
              <a:avLst/>
            </a:prstGeom>
            <a:solidFill>
              <a:srgbClr val="00B050"/>
            </a:solidFill>
            <a:ln w="15875">
              <a:solidFill>
                <a:srgbClr val="000000"/>
              </a:solidFill>
              <a:miter lim="800000"/>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210" name="Group 63"/>
            <p:cNvGrpSpPr/>
            <p:nvPr/>
          </p:nvGrpSpPr>
          <p:grpSpPr bwMode="auto">
            <a:xfrm>
              <a:off x="1022183" y="4162551"/>
              <a:ext cx="298780" cy="338554"/>
              <a:chOff x="2821701" y="3197503"/>
              <a:chExt cx="298780" cy="338554"/>
            </a:xfrm>
          </p:grpSpPr>
          <p:sp>
            <p:nvSpPr>
              <p:cNvPr id="211" name="Oval 64"/>
              <p:cNvSpPr>
                <a:spLocks noChangeArrowheads="1"/>
              </p:cNvSpPr>
              <p:nvPr/>
            </p:nvSpPr>
            <p:spPr bwMode="auto">
              <a:xfrm>
                <a:off x="2862541" y="3271013"/>
                <a:ext cx="220510" cy="200099"/>
              </a:xfrm>
              <a:prstGeom prst="ellipse">
                <a:avLst/>
              </a:prstGeom>
              <a:solidFill>
                <a:srgbClr val="FFFFFF"/>
              </a:solidFill>
              <a:ln>
                <a:noFill/>
              </a:ln>
              <a:extLst>
                <a:ext uri="{91240B29-F687-4F45-9708-019B960494DF}">
                  <a14:hiddenLine xmlns:a14="http://schemas.microsoft.com/office/drawing/2010/main" w="15875">
                    <a:solidFill>
                      <a:srgbClr val="000000"/>
                    </a:solidFill>
                    <a:rou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12" name="TextBox 65"/>
              <p:cNvSpPr txBox="1">
                <a:spLocks noChangeArrowheads="1"/>
              </p:cNvSpPr>
              <p:nvPr/>
            </p:nvSpPr>
            <p:spPr bwMode="auto">
              <a:xfrm>
                <a:off x="2821701" y="3197503"/>
                <a:ext cx="29878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2</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grpSp>
        <p:nvGrpSpPr>
          <p:cNvPr id="213" name="Group 212"/>
          <p:cNvGrpSpPr/>
          <p:nvPr/>
        </p:nvGrpSpPr>
        <p:grpSpPr bwMode="auto">
          <a:xfrm>
            <a:off x="8888335" y="4585559"/>
            <a:ext cx="347663" cy="754062"/>
            <a:chOff x="2797204" y="2989241"/>
            <a:chExt cx="347099" cy="755477"/>
          </a:xfrm>
        </p:grpSpPr>
        <p:sp>
          <p:nvSpPr>
            <p:cNvPr id="214" name="Rectangle 67"/>
            <p:cNvSpPr>
              <a:spLocks noChangeArrowheads="1"/>
            </p:cNvSpPr>
            <p:nvPr/>
          </p:nvSpPr>
          <p:spPr bwMode="auto">
            <a:xfrm>
              <a:off x="2797204" y="2989241"/>
              <a:ext cx="347099" cy="755477"/>
            </a:xfrm>
            <a:prstGeom prst="rect">
              <a:avLst/>
            </a:prstGeom>
            <a:solidFill>
              <a:srgbClr val="FF0000"/>
            </a:solidFill>
            <a:ln w="15875">
              <a:solidFill>
                <a:srgbClr val="000000"/>
              </a:solidFill>
              <a:miter lim="800000"/>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215" name="Group 68"/>
            <p:cNvGrpSpPr/>
            <p:nvPr/>
          </p:nvGrpSpPr>
          <p:grpSpPr bwMode="auto">
            <a:xfrm>
              <a:off x="2821701" y="3197503"/>
              <a:ext cx="298780" cy="338554"/>
              <a:chOff x="2821701" y="3197503"/>
              <a:chExt cx="298780" cy="338554"/>
            </a:xfrm>
          </p:grpSpPr>
          <p:sp>
            <p:nvSpPr>
              <p:cNvPr id="216" name="Oval 69"/>
              <p:cNvSpPr>
                <a:spLocks noChangeArrowheads="1"/>
              </p:cNvSpPr>
              <p:nvPr/>
            </p:nvSpPr>
            <p:spPr bwMode="auto">
              <a:xfrm>
                <a:off x="2862541" y="3271013"/>
                <a:ext cx="220510" cy="200099"/>
              </a:xfrm>
              <a:prstGeom prst="ellipse">
                <a:avLst/>
              </a:prstGeom>
              <a:solidFill>
                <a:srgbClr val="FFFFFF"/>
              </a:solidFill>
              <a:ln>
                <a:noFill/>
              </a:ln>
              <a:extLst>
                <a:ext uri="{91240B29-F687-4F45-9708-019B960494DF}">
                  <a14:hiddenLine xmlns:a14="http://schemas.microsoft.com/office/drawing/2010/main" w="15875">
                    <a:solidFill>
                      <a:srgbClr val="000000"/>
                    </a:solidFill>
                    <a:rou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17" name="TextBox 70"/>
              <p:cNvSpPr txBox="1">
                <a:spLocks noChangeArrowheads="1"/>
              </p:cNvSpPr>
              <p:nvPr/>
            </p:nvSpPr>
            <p:spPr bwMode="auto">
              <a:xfrm>
                <a:off x="2821701" y="3197503"/>
                <a:ext cx="29878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4</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grpSp>
        <p:nvGrpSpPr>
          <p:cNvPr id="218" name="Group 217"/>
          <p:cNvGrpSpPr/>
          <p:nvPr/>
        </p:nvGrpSpPr>
        <p:grpSpPr bwMode="auto">
          <a:xfrm>
            <a:off x="9950373" y="4593496"/>
            <a:ext cx="347662" cy="755650"/>
            <a:chOff x="997686" y="3954289"/>
            <a:chExt cx="347099" cy="755477"/>
          </a:xfrm>
        </p:grpSpPr>
        <p:sp>
          <p:nvSpPr>
            <p:cNvPr id="219" name="Rectangle 72"/>
            <p:cNvSpPr>
              <a:spLocks noChangeArrowheads="1"/>
            </p:cNvSpPr>
            <p:nvPr/>
          </p:nvSpPr>
          <p:spPr bwMode="auto">
            <a:xfrm>
              <a:off x="997686" y="3954289"/>
              <a:ext cx="347099" cy="755477"/>
            </a:xfrm>
            <a:prstGeom prst="rect">
              <a:avLst/>
            </a:prstGeom>
            <a:solidFill>
              <a:srgbClr val="00B050"/>
            </a:solidFill>
            <a:ln w="15875">
              <a:solidFill>
                <a:srgbClr val="000000"/>
              </a:solidFill>
              <a:miter lim="800000"/>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220" name="Group 73"/>
            <p:cNvGrpSpPr/>
            <p:nvPr/>
          </p:nvGrpSpPr>
          <p:grpSpPr bwMode="auto">
            <a:xfrm>
              <a:off x="1022183" y="4162551"/>
              <a:ext cx="298780" cy="338554"/>
              <a:chOff x="2821701" y="3197503"/>
              <a:chExt cx="298780" cy="338554"/>
            </a:xfrm>
          </p:grpSpPr>
          <p:sp>
            <p:nvSpPr>
              <p:cNvPr id="221" name="Oval 74"/>
              <p:cNvSpPr>
                <a:spLocks noChangeArrowheads="1"/>
              </p:cNvSpPr>
              <p:nvPr/>
            </p:nvSpPr>
            <p:spPr bwMode="auto">
              <a:xfrm>
                <a:off x="2862541" y="3271013"/>
                <a:ext cx="220510" cy="200099"/>
              </a:xfrm>
              <a:prstGeom prst="ellipse">
                <a:avLst/>
              </a:prstGeom>
              <a:solidFill>
                <a:srgbClr val="FFFFFF"/>
              </a:solidFill>
              <a:ln>
                <a:noFill/>
              </a:ln>
              <a:extLst>
                <a:ext uri="{91240B29-F687-4F45-9708-019B960494DF}">
                  <a14:hiddenLine xmlns:a14="http://schemas.microsoft.com/office/drawing/2010/main" w="15875">
                    <a:solidFill>
                      <a:srgbClr val="000000"/>
                    </a:solidFill>
                    <a:rou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22" name="TextBox 75"/>
              <p:cNvSpPr txBox="1">
                <a:spLocks noChangeArrowheads="1"/>
              </p:cNvSpPr>
              <p:nvPr/>
            </p:nvSpPr>
            <p:spPr bwMode="auto">
              <a:xfrm>
                <a:off x="2821701" y="3197503"/>
                <a:ext cx="29878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5</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grpSp>
        <p:nvGrpSpPr>
          <p:cNvPr id="18" name="Group 17"/>
          <p:cNvGrpSpPr/>
          <p:nvPr/>
        </p:nvGrpSpPr>
        <p:grpSpPr>
          <a:xfrm>
            <a:off x="6976985" y="4182334"/>
            <a:ext cx="3978275" cy="1506537"/>
            <a:chOff x="6976985" y="4182334"/>
            <a:chExt cx="3978275" cy="1506537"/>
          </a:xfrm>
        </p:grpSpPr>
        <p:cxnSp>
          <p:nvCxnSpPr>
            <p:cNvPr id="196" name="Straight Connector 49"/>
            <p:cNvCxnSpPr>
              <a:cxnSpLocks noChangeShapeType="1"/>
            </p:cNvCxnSpPr>
            <p:nvPr/>
          </p:nvCxnSpPr>
          <p:spPr bwMode="auto">
            <a:xfrm>
              <a:off x="7723110" y="4580796"/>
              <a:ext cx="3230563" cy="0"/>
            </a:xfrm>
            <a:prstGeom prst="line">
              <a:avLst/>
            </a:prstGeom>
            <a:noFill/>
            <a:ln w="25400">
              <a:solidFill>
                <a:srgbClr val="0000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7" name="Straight Connector 50"/>
            <p:cNvCxnSpPr>
              <a:cxnSpLocks noChangeShapeType="1"/>
            </p:cNvCxnSpPr>
            <p:nvPr/>
          </p:nvCxnSpPr>
          <p:spPr bwMode="auto">
            <a:xfrm>
              <a:off x="7724698" y="5352321"/>
              <a:ext cx="3230562" cy="0"/>
            </a:xfrm>
            <a:prstGeom prst="line">
              <a:avLst/>
            </a:prstGeom>
            <a:noFill/>
            <a:ln w="25400">
              <a:solidFill>
                <a:srgbClr val="0000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3" name="TextBox 126"/>
            <p:cNvSpPr txBox="1">
              <a:spLocks noChangeArrowheads="1"/>
            </p:cNvSpPr>
            <p:nvPr/>
          </p:nvSpPr>
          <p:spPr bwMode="auto">
            <a:xfrm>
              <a:off x="6976985" y="4182334"/>
              <a:ext cx="80645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1"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arrivals</a:t>
              </a:r>
              <a:endParaRPr kumimoji="0" lang="en-US" altLang="en-US" sz="1400" b="0" i="1"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74" name="TextBox 127"/>
            <p:cNvSpPr txBox="1">
              <a:spLocks noChangeArrowheads="1"/>
            </p:cNvSpPr>
            <p:nvPr/>
          </p:nvSpPr>
          <p:spPr bwMode="auto">
            <a:xfrm>
              <a:off x="7000798" y="5380896"/>
              <a:ext cx="10874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1"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departures</a:t>
              </a:r>
              <a:endParaRPr kumimoji="0" lang="en-US" altLang="en-US" sz="1400" b="0" i="1"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75" name="TextBox 128"/>
            <p:cNvSpPr txBox="1">
              <a:spLocks noChangeArrowheads="1"/>
            </p:cNvSpPr>
            <p:nvPr/>
          </p:nvSpPr>
          <p:spPr bwMode="auto">
            <a:xfrm>
              <a:off x="7023023" y="4687159"/>
              <a:ext cx="860425" cy="59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ts val="1275"/>
                </a:lnSpc>
                <a:spcBef>
                  <a:spcPct val="0"/>
                </a:spcBef>
                <a:spcAft>
                  <a:spcPct val="0"/>
                </a:spcAft>
                <a:buClrTx/>
                <a:buSzTx/>
                <a:buFontTx/>
                <a:buNone/>
                <a:defRPr/>
              </a:pPr>
              <a:r>
                <a:rPr kumimoji="0" lang="en-US" altLang="en-US" sz="1400" b="0" i="1"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packet in service</a:t>
              </a:r>
              <a:endParaRPr kumimoji="0" lang="en-US" altLang="en-US" sz="1400" b="0" i="1"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4" name="Group 3"/>
          <p:cNvGrpSpPr/>
          <p:nvPr/>
        </p:nvGrpSpPr>
        <p:grpSpPr>
          <a:xfrm>
            <a:off x="7015641" y="2371233"/>
            <a:ext cx="563235" cy="169985"/>
            <a:chOff x="6268765" y="2496876"/>
            <a:chExt cx="563235" cy="169985"/>
          </a:xfrm>
        </p:grpSpPr>
        <p:cxnSp>
          <p:nvCxnSpPr>
            <p:cNvPr id="125" name="Straight Arrow Connector 124"/>
            <p:cNvCxnSpPr/>
            <p:nvPr/>
          </p:nvCxnSpPr>
          <p:spPr>
            <a:xfrm>
              <a:off x="6268765" y="2496876"/>
              <a:ext cx="562708"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6" name="Straight Arrow Connector 125"/>
            <p:cNvCxnSpPr/>
            <p:nvPr/>
          </p:nvCxnSpPr>
          <p:spPr>
            <a:xfrm>
              <a:off x="6269292" y="2666861"/>
              <a:ext cx="562708"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30" name="Group 129"/>
          <p:cNvGrpSpPr/>
          <p:nvPr/>
        </p:nvGrpSpPr>
        <p:grpSpPr>
          <a:xfrm>
            <a:off x="10518514" y="2335168"/>
            <a:ext cx="563235" cy="352190"/>
            <a:chOff x="6268765" y="2496876"/>
            <a:chExt cx="563235" cy="169985"/>
          </a:xfrm>
        </p:grpSpPr>
        <p:cxnSp>
          <p:nvCxnSpPr>
            <p:cNvPr id="131" name="Straight Arrow Connector 130"/>
            <p:cNvCxnSpPr/>
            <p:nvPr/>
          </p:nvCxnSpPr>
          <p:spPr>
            <a:xfrm>
              <a:off x="6268765" y="2496876"/>
              <a:ext cx="562708"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2" name="Straight Arrow Connector 131"/>
            <p:cNvCxnSpPr/>
            <p:nvPr/>
          </p:nvCxnSpPr>
          <p:spPr>
            <a:xfrm>
              <a:off x="6269292" y="2666861"/>
              <a:ext cx="562708"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sp>
        <p:nvSpPr>
          <p:cNvPr id="133" name="Content Placeholder 1"/>
          <p:cNvSpPr txBox="1"/>
          <p:nvPr/>
        </p:nvSpPr>
        <p:spPr>
          <a:xfrm>
            <a:off x="767862" y="3915571"/>
            <a:ext cx="5084299" cy="196271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6255" marR="0" lvl="0" indent="-281305"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send packet from highest priority queue that has buffered packets</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805180" marR="0" lvl="1" indent="-22733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FCFS within priority class</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p:txBody>
      </p:sp>
      <p:grpSp>
        <p:nvGrpSpPr>
          <p:cNvPr id="13" name="Group 12"/>
          <p:cNvGrpSpPr/>
          <p:nvPr/>
        </p:nvGrpSpPr>
        <p:grpSpPr>
          <a:xfrm>
            <a:off x="7671174" y="3917372"/>
            <a:ext cx="298450" cy="651303"/>
            <a:chOff x="7398516" y="3578212"/>
            <a:chExt cx="298450" cy="651303"/>
          </a:xfrm>
        </p:grpSpPr>
        <p:sp>
          <p:nvSpPr>
            <p:cNvPr id="246" name="Oval 99"/>
            <p:cNvSpPr>
              <a:spLocks noChangeArrowheads="1"/>
            </p:cNvSpPr>
            <p:nvPr/>
          </p:nvSpPr>
          <p:spPr bwMode="auto">
            <a:xfrm>
              <a:off x="7440043" y="3649200"/>
              <a:ext cx="220266" cy="200218"/>
            </a:xfrm>
            <a:prstGeom prst="ellipse">
              <a:avLst/>
            </a:prstGeom>
            <a:solidFill>
              <a:srgbClr val="FFFFFF"/>
            </a:solidFill>
            <a:ln w="15875">
              <a:solidFill>
                <a:srgbClr val="FF0000"/>
              </a:solidFill>
              <a:round/>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47" name="TextBox 100"/>
            <p:cNvSpPr txBox="1">
              <a:spLocks noChangeArrowheads="1"/>
            </p:cNvSpPr>
            <p:nvPr/>
          </p:nvSpPr>
          <p:spPr bwMode="auto">
            <a:xfrm>
              <a:off x="7398516" y="3578212"/>
              <a:ext cx="298450" cy="338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1</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cxnSp>
          <p:nvCxnSpPr>
            <p:cNvPr id="11" name="Straight Arrow Connector 10"/>
            <p:cNvCxnSpPr/>
            <p:nvPr/>
          </p:nvCxnSpPr>
          <p:spPr>
            <a:xfrm>
              <a:off x="7551281" y="3850455"/>
              <a:ext cx="0" cy="37906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42" name="Group 141"/>
          <p:cNvGrpSpPr/>
          <p:nvPr/>
        </p:nvGrpSpPr>
        <p:grpSpPr>
          <a:xfrm>
            <a:off x="7966553" y="3920142"/>
            <a:ext cx="298450" cy="651303"/>
            <a:chOff x="7398516" y="3578212"/>
            <a:chExt cx="298450" cy="651303"/>
          </a:xfrm>
        </p:grpSpPr>
        <p:sp>
          <p:nvSpPr>
            <p:cNvPr id="143" name="Oval 99"/>
            <p:cNvSpPr>
              <a:spLocks noChangeArrowheads="1"/>
            </p:cNvSpPr>
            <p:nvPr/>
          </p:nvSpPr>
          <p:spPr bwMode="auto">
            <a:xfrm>
              <a:off x="7440043" y="3649200"/>
              <a:ext cx="220266" cy="200218"/>
            </a:xfrm>
            <a:prstGeom prst="ellipse">
              <a:avLst/>
            </a:prstGeom>
            <a:solidFill>
              <a:srgbClr val="FFFFFF"/>
            </a:solidFill>
            <a:ln w="15875">
              <a:solidFill>
                <a:srgbClr val="FF0000"/>
              </a:solidFill>
              <a:round/>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4" name="TextBox 100"/>
            <p:cNvSpPr txBox="1">
              <a:spLocks noChangeArrowheads="1"/>
            </p:cNvSpPr>
            <p:nvPr/>
          </p:nvSpPr>
          <p:spPr bwMode="auto">
            <a:xfrm>
              <a:off x="7398516" y="3578212"/>
              <a:ext cx="298450" cy="338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3</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cxnSp>
          <p:nvCxnSpPr>
            <p:cNvPr id="145" name="Straight Arrow Connector 144"/>
            <p:cNvCxnSpPr/>
            <p:nvPr/>
          </p:nvCxnSpPr>
          <p:spPr>
            <a:xfrm>
              <a:off x="7551281" y="3850455"/>
              <a:ext cx="0" cy="37906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46" name="Group 145"/>
          <p:cNvGrpSpPr/>
          <p:nvPr/>
        </p:nvGrpSpPr>
        <p:grpSpPr>
          <a:xfrm>
            <a:off x="8574489" y="3916263"/>
            <a:ext cx="298450" cy="651303"/>
            <a:chOff x="7398516" y="3578212"/>
            <a:chExt cx="298450" cy="651303"/>
          </a:xfrm>
        </p:grpSpPr>
        <p:sp>
          <p:nvSpPr>
            <p:cNvPr id="147" name="Oval 99"/>
            <p:cNvSpPr>
              <a:spLocks noChangeArrowheads="1"/>
            </p:cNvSpPr>
            <p:nvPr/>
          </p:nvSpPr>
          <p:spPr bwMode="auto">
            <a:xfrm>
              <a:off x="7440043" y="3649200"/>
              <a:ext cx="220266" cy="200218"/>
            </a:xfrm>
            <a:prstGeom prst="ellipse">
              <a:avLst/>
            </a:prstGeom>
            <a:solidFill>
              <a:srgbClr val="FFFFFF"/>
            </a:solidFill>
            <a:ln w="15875">
              <a:solidFill>
                <a:srgbClr val="FF0000"/>
              </a:solidFill>
              <a:round/>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8" name="TextBox 100"/>
            <p:cNvSpPr txBox="1">
              <a:spLocks noChangeArrowheads="1"/>
            </p:cNvSpPr>
            <p:nvPr/>
          </p:nvSpPr>
          <p:spPr bwMode="auto">
            <a:xfrm>
              <a:off x="7398516" y="3578212"/>
              <a:ext cx="298450" cy="338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4</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cxnSp>
          <p:nvCxnSpPr>
            <p:cNvPr id="149" name="Straight Arrow Connector 148"/>
            <p:cNvCxnSpPr/>
            <p:nvPr/>
          </p:nvCxnSpPr>
          <p:spPr>
            <a:xfrm>
              <a:off x="7551281" y="3850455"/>
              <a:ext cx="0" cy="37906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6" name="Group 15"/>
          <p:cNvGrpSpPr/>
          <p:nvPr/>
        </p:nvGrpSpPr>
        <p:grpSpPr>
          <a:xfrm>
            <a:off x="7829819" y="3644517"/>
            <a:ext cx="298450" cy="927483"/>
            <a:chOff x="6725889" y="3647842"/>
            <a:chExt cx="298450" cy="927483"/>
          </a:xfrm>
        </p:grpSpPr>
        <p:sp>
          <p:nvSpPr>
            <p:cNvPr id="153" name="Oval 89"/>
            <p:cNvSpPr>
              <a:spLocks noChangeArrowheads="1"/>
            </p:cNvSpPr>
            <p:nvPr/>
          </p:nvSpPr>
          <p:spPr bwMode="auto">
            <a:xfrm>
              <a:off x="6759258" y="3722164"/>
              <a:ext cx="220266" cy="200238"/>
            </a:xfrm>
            <a:prstGeom prst="ellipse">
              <a:avLst/>
            </a:prstGeom>
            <a:solidFill>
              <a:srgbClr val="FFFFFF"/>
            </a:solidFill>
            <a:ln w="15875">
              <a:solidFill>
                <a:srgbClr val="00B050"/>
              </a:solidFill>
              <a:round/>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54" name="TextBox 90"/>
            <p:cNvSpPr txBox="1">
              <a:spLocks noChangeArrowheads="1"/>
            </p:cNvSpPr>
            <p:nvPr/>
          </p:nvSpPr>
          <p:spPr bwMode="auto">
            <a:xfrm>
              <a:off x="6725889" y="3647842"/>
              <a:ext cx="298450" cy="338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2</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cxnSp>
          <p:nvCxnSpPr>
            <p:cNvPr id="15" name="Straight Arrow Connector 14"/>
            <p:cNvCxnSpPr/>
            <p:nvPr/>
          </p:nvCxnSpPr>
          <p:spPr>
            <a:xfrm>
              <a:off x="6866312" y="3920282"/>
              <a:ext cx="0" cy="655043"/>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p:nvGrpSpPr>
        <p:grpSpPr>
          <a:xfrm>
            <a:off x="9807544" y="3925685"/>
            <a:ext cx="298450" cy="647977"/>
            <a:chOff x="7405166" y="3581538"/>
            <a:chExt cx="298450" cy="647977"/>
          </a:xfrm>
        </p:grpSpPr>
        <p:sp>
          <p:nvSpPr>
            <p:cNvPr id="277" name="Oval 99"/>
            <p:cNvSpPr>
              <a:spLocks noChangeArrowheads="1"/>
            </p:cNvSpPr>
            <p:nvPr/>
          </p:nvSpPr>
          <p:spPr bwMode="auto">
            <a:xfrm>
              <a:off x="7440043" y="3649200"/>
              <a:ext cx="220266" cy="200218"/>
            </a:xfrm>
            <a:prstGeom prst="ellipse">
              <a:avLst/>
            </a:prstGeom>
            <a:solidFill>
              <a:srgbClr val="FFFFFF"/>
            </a:solidFill>
            <a:ln w="15875">
              <a:solidFill>
                <a:srgbClr val="00B050"/>
              </a:solidFill>
              <a:round/>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78" name="TextBox 100"/>
            <p:cNvSpPr txBox="1">
              <a:spLocks noChangeArrowheads="1"/>
            </p:cNvSpPr>
            <p:nvPr/>
          </p:nvSpPr>
          <p:spPr bwMode="auto">
            <a:xfrm>
              <a:off x="7405166" y="3581538"/>
              <a:ext cx="298450" cy="338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5</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cxnSp>
          <p:nvCxnSpPr>
            <p:cNvPr id="279" name="Straight Arrow Connector 278"/>
            <p:cNvCxnSpPr/>
            <p:nvPr/>
          </p:nvCxnSpPr>
          <p:spPr>
            <a:xfrm>
              <a:off x="7551281" y="3850455"/>
              <a:ext cx="0" cy="379060"/>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7" name="Group 16"/>
          <p:cNvGrpSpPr/>
          <p:nvPr/>
        </p:nvGrpSpPr>
        <p:grpSpPr>
          <a:xfrm>
            <a:off x="8029730" y="5366143"/>
            <a:ext cx="298450" cy="651728"/>
            <a:chOff x="7384663" y="5459245"/>
            <a:chExt cx="298450" cy="651728"/>
          </a:xfrm>
        </p:grpSpPr>
        <p:sp>
          <p:nvSpPr>
            <p:cNvPr id="281" name="Oval 99"/>
            <p:cNvSpPr>
              <a:spLocks noChangeArrowheads="1"/>
            </p:cNvSpPr>
            <p:nvPr/>
          </p:nvSpPr>
          <p:spPr bwMode="auto">
            <a:xfrm>
              <a:off x="7426190" y="5843206"/>
              <a:ext cx="220266" cy="200218"/>
            </a:xfrm>
            <a:prstGeom prst="ellipse">
              <a:avLst/>
            </a:prstGeom>
            <a:solidFill>
              <a:srgbClr val="FFFFFF"/>
            </a:solidFill>
            <a:ln w="15875">
              <a:solidFill>
                <a:srgbClr val="FF0000"/>
              </a:solidFill>
              <a:round/>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82" name="TextBox 100"/>
            <p:cNvSpPr txBox="1">
              <a:spLocks noChangeArrowheads="1"/>
            </p:cNvSpPr>
            <p:nvPr/>
          </p:nvSpPr>
          <p:spPr bwMode="auto">
            <a:xfrm>
              <a:off x="7384663" y="5772218"/>
              <a:ext cx="298450" cy="338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1</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cxnSp>
          <p:nvCxnSpPr>
            <p:cNvPr id="283" name="Straight Arrow Connector 282"/>
            <p:cNvCxnSpPr/>
            <p:nvPr/>
          </p:nvCxnSpPr>
          <p:spPr>
            <a:xfrm>
              <a:off x="7537428" y="5459245"/>
              <a:ext cx="0" cy="37906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p:nvGrpSpPr>
        <p:grpSpPr>
          <a:xfrm>
            <a:off x="8381636" y="5365589"/>
            <a:ext cx="298450" cy="651728"/>
            <a:chOff x="7391313" y="5459245"/>
            <a:chExt cx="298450" cy="651728"/>
          </a:xfrm>
        </p:grpSpPr>
        <p:sp>
          <p:nvSpPr>
            <p:cNvPr id="285" name="Oval 99"/>
            <p:cNvSpPr>
              <a:spLocks noChangeArrowheads="1"/>
            </p:cNvSpPr>
            <p:nvPr/>
          </p:nvSpPr>
          <p:spPr bwMode="auto">
            <a:xfrm>
              <a:off x="7426190" y="5843206"/>
              <a:ext cx="220266" cy="200218"/>
            </a:xfrm>
            <a:prstGeom prst="ellipse">
              <a:avLst/>
            </a:prstGeom>
            <a:solidFill>
              <a:srgbClr val="FFFFFF"/>
            </a:solidFill>
            <a:ln w="15875">
              <a:solidFill>
                <a:srgbClr val="FF0000"/>
              </a:solidFill>
              <a:round/>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86" name="TextBox 100"/>
            <p:cNvSpPr txBox="1">
              <a:spLocks noChangeArrowheads="1"/>
            </p:cNvSpPr>
            <p:nvPr/>
          </p:nvSpPr>
          <p:spPr bwMode="auto">
            <a:xfrm>
              <a:off x="7391313" y="5772218"/>
              <a:ext cx="298450" cy="338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3</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cxnSp>
          <p:nvCxnSpPr>
            <p:cNvPr id="287" name="Straight Arrow Connector 286"/>
            <p:cNvCxnSpPr/>
            <p:nvPr/>
          </p:nvCxnSpPr>
          <p:spPr>
            <a:xfrm>
              <a:off x="7537428" y="5459245"/>
              <a:ext cx="0" cy="37906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p:nvGrpSpPr>
        <p:grpSpPr>
          <a:xfrm>
            <a:off x="8736867" y="5365034"/>
            <a:ext cx="298450" cy="651727"/>
            <a:chOff x="7391313" y="5459245"/>
            <a:chExt cx="298450" cy="651727"/>
          </a:xfrm>
        </p:grpSpPr>
        <p:sp>
          <p:nvSpPr>
            <p:cNvPr id="289" name="Oval 99"/>
            <p:cNvSpPr>
              <a:spLocks noChangeArrowheads="1"/>
            </p:cNvSpPr>
            <p:nvPr/>
          </p:nvSpPr>
          <p:spPr bwMode="auto">
            <a:xfrm>
              <a:off x="7426190" y="5843206"/>
              <a:ext cx="220266" cy="200218"/>
            </a:xfrm>
            <a:prstGeom prst="ellipse">
              <a:avLst/>
            </a:prstGeom>
            <a:solidFill>
              <a:srgbClr val="FFFFFF"/>
            </a:solidFill>
            <a:ln w="15875">
              <a:solidFill>
                <a:srgbClr val="00B050"/>
              </a:solidFill>
              <a:round/>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90" name="TextBox 100"/>
            <p:cNvSpPr txBox="1">
              <a:spLocks noChangeArrowheads="1"/>
            </p:cNvSpPr>
            <p:nvPr/>
          </p:nvSpPr>
          <p:spPr bwMode="auto">
            <a:xfrm>
              <a:off x="7391313" y="5772217"/>
              <a:ext cx="298450" cy="338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2</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cxnSp>
          <p:nvCxnSpPr>
            <p:cNvPr id="291" name="Straight Arrow Connector 290"/>
            <p:cNvCxnSpPr/>
            <p:nvPr/>
          </p:nvCxnSpPr>
          <p:spPr>
            <a:xfrm>
              <a:off x="7537428" y="5459245"/>
              <a:ext cx="0" cy="379060"/>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92" name="Group 291"/>
          <p:cNvGrpSpPr/>
          <p:nvPr/>
        </p:nvGrpSpPr>
        <p:grpSpPr>
          <a:xfrm>
            <a:off x="9086001" y="5365035"/>
            <a:ext cx="298450" cy="651728"/>
            <a:chOff x="7391313" y="5459245"/>
            <a:chExt cx="298450" cy="651728"/>
          </a:xfrm>
        </p:grpSpPr>
        <p:sp>
          <p:nvSpPr>
            <p:cNvPr id="293" name="Oval 99"/>
            <p:cNvSpPr>
              <a:spLocks noChangeArrowheads="1"/>
            </p:cNvSpPr>
            <p:nvPr/>
          </p:nvSpPr>
          <p:spPr bwMode="auto">
            <a:xfrm>
              <a:off x="7426190" y="5843206"/>
              <a:ext cx="220266" cy="200218"/>
            </a:xfrm>
            <a:prstGeom prst="ellipse">
              <a:avLst/>
            </a:prstGeom>
            <a:solidFill>
              <a:srgbClr val="FFFFFF"/>
            </a:solidFill>
            <a:ln w="15875">
              <a:solidFill>
                <a:srgbClr val="FF0000"/>
              </a:solidFill>
              <a:round/>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94" name="TextBox 100"/>
            <p:cNvSpPr txBox="1">
              <a:spLocks noChangeArrowheads="1"/>
            </p:cNvSpPr>
            <p:nvPr/>
          </p:nvSpPr>
          <p:spPr bwMode="auto">
            <a:xfrm>
              <a:off x="7391313" y="5772218"/>
              <a:ext cx="298450" cy="338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4</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cxnSp>
          <p:nvCxnSpPr>
            <p:cNvPr id="295" name="Straight Arrow Connector 294"/>
            <p:cNvCxnSpPr/>
            <p:nvPr/>
          </p:nvCxnSpPr>
          <p:spPr>
            <a:xfrm>
              <a:off x="7537428" y="5459245"/>
              <a:ext cx="0" cy="37906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96" name="Group 295"/>
          <p:cNvGrpSpPr/>
          <p:nvPr/>
        </p:nvGrpSpPr>
        <p:grpSpPr>
          <a:xfrm>
            <a:off x="10159452" y="5361155"/>
            <a:ext cx="298450" cy="651727"/>
            <a:chOff x="7391313" y="5459245"/>
            <a:chExt cx="298450" cy="651727"/>
          </a:xfrm>
        </p:grpSpPr>
        <p:sp>
          <p:nvSpPr>
            <p:cNvPr id="297" name="Oval 99"/>
            <p:cNvSpPr>
              <a:spLocks noChangeArrowheads="1"/>
            </p:cNvSpPr>
            <p:nvPr/>
          </p:nvSpPr>
          <p:spPr bwMode="auto">
            <a:xfrm>
              <a:off x="7426190" y="5843206"/>
              <a:ext cx="220266" cy="200218"/>
            </a:xfrm>
            <a:prstGeom prst="ellipse">
              <a:avLst/>
            </a:prstGeom>
            <a:solidFill>
              <a:srgbClr val="FFFFFF"/>
            </a:solidFill>
            <a:ln w="15875">
              <a:solidFill>
                <a:srgbClr val="00B050"/>
              </a:solidFill>
              <a:round/>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98" name="TextBox 100"/>
            <p:cNvSpPr txBox="1">
              <a:spLocks noChangeArrowheads="1"/>
            </p:cNvSpPr>
            <p:nvPr/>
          </p:nvSpPr>
          <p:spPr bwMode="auto">
            <a:xfrm>
              <a:off x="7391313" y="5772217"/>
              <a:ext cx="298450" cy="338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5</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cxnSp>
          <p:nvCxnSpPr>
            <p:cNvPr id="299" name="Straight Arrow Connector 298"/>
            <p:cNvCxnSpPr/>
            <p:nvPr/>
          </p:nvCxnSpPr>
          <p:spPr>
            <a:xfrm>
              <a:off x="7537428" y="5459245"/>
              <a:ext cx="0" cy="379060"/>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sp>
        <p:nvSpPr>
          <p:cNvPr id="117"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33"/>
                                        </p:tgtEl>
                                        <p:attrNameLst>
                                          <p:attrName>style.visibility</p:attrName>
                                        </p:attrNameLst>
                                      </p:cBhvr>
                                      <p:to>
                                        <p:strVal val="visible"/>
                                      </p:to>
                                    </p:set>
                                    <p:animEffect transition="in" filter="dissolve">
                                      <p:cBhvr>
                                        <p:cTn id="7" dur="500"/>
                                        <p:tgtEl>
                                          <p:spTgt spid="13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dissolve">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up)">
                                      <p:cBhvr>
                                        <p:cTn id="17" dur="500"/>
                                        <p:tgtEl>
                                          <p:spTgt spid="13"/>
                                        </p:tgtEl>
                                      </p:cBhvr>
                                    </p:animEffect>
                                  </p:childTnLst>
                                </p:cTn>
                              </p:par>
                            </p:childTnLst>
                          </p:cTn>
                        </p:par>
                        <p:par>
                          <p:cTn id="18" fill="hold">
                            <p:stCondLst>
                              <p:cond delay="500"/>
                            </p:stCondLst>
                            <p:childTnLst>
                              <p:par>
                                <p:cTn id="19" presetID="22" presetClass="entr" presetSubtype="1" fill="hold" nodeType="afterEffect">
                                  <p:stCondLst>
                                    <p:cond delay="0"/>
                                  </p:stCondLst>
                                  <p:childTnLst>
                                    <p:set>
                                      <p:cBhvr>
                                        <p:cTn id="20" dur="1" fill="hold">
                                          <p:stCondLst>
                                            <p:cond delay="0"/>
                                          </p:stCondLst>
                                        </p:cTn>
                                        <p:tgtEl>
                                          <p:spTgt spid="198"/>
                                        </p:tgtEl>
                                        <p:attrNameLst>
                                          <p:attrName>style.visibility</p:attrName>
                                        </p:attrNameLst>
                                      </p:cBhvr>
                                      <p:to>
                                        <p:strVal val="visible"/>
                                      </p:to>
                                    </p:set>
                                    <p:animEffect transition="in" filter="wipe(up)">
                                      <p:cBhvr>
                                        <p:cTn id="21" dur="500"/>
                                        <p:tgtEl>
                                          <p:spTgt spid="198"/>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1" fill="hold"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wipe(up)">
                                      <p:cBhvr>
                                        <p:cTn id="26" dur="500"/>
                                        <p:tgtEl>
                                          <p:spTgt spid="16"/>
                                        </p:tgtEl>
                                      </p:cBhvr>
                                    </p:animEffect>
                                  </p:childTnLst>
                                </p:cTn>
                              </p:par>
                            </p:childTnLst>
                          </p:cTn>
                        </p:par>
                        <p:par>
                          <p:cTn id="27" fill="hold">
                            <p:stCondLst>
                              <p:cond delay="500"/>
                            </p:stCondLst>
                            <p:childTnLst>
                              <p:par>
                                <p:cTn id="28" presetID="22" presetClass="entr" presetSubtype="1" fill="hold" nodeType="afterEffect">
                                  <p:stCondLst>
                                    <p:cond delay="500"/>
                                  </p:stCondLst>
                                  <p:childTnLst>
                                    <p:set>
                                      <p:cBhvr>
                                        <p:cTn id="29" dur="1" fill="hold">
                                          <p:stCondLst>
                                            <p:cond delay="0"/>
                                          </p:stCondLst>
                                        </p:cTn>
                                        <p:tgtEl>
                                          <p:spTgt spid="142"/>
                                        </p:tgtEl>
                                        <p:attrNameLst>
                                          <p:attrName>style.visibility</p:attrName>
                                        </p:attrNameLst>
                                      </p:cBhvr>
                                      <p:to>
                                        <p:strVal val="visible"/>
                                      </p:to>
                                    </p:set>
                                    <p:animEffect transition="in" filter="wipe(up)">
                                      <p:cBhvr>
                                        <p:cTn id="30" dur="500"/>
                                        <p:tgtEl>
                                          <p:spTgt spid="142"/>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1" fill="hold" nodeType="click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wipe(up)">
                                      <p:cBhvr>
                                        <p:cTn id="35" dur="500"/>
                                        <p:tgtEl>
                                          <p:spTgt spid="17"/>
                                        </p:tgtEl>
                                      </p:cBhvr>
                                    </p:animEffect>
                                  </p:childTnLst>
                                </p:cTn>
                              </p:par>
                            </p:childTnLst>
                          </p:cTn>
                        </p:par>
                        <p:par>
                          <p:cTn id="36" fill="hold">
                            <p:stCondLst>
                              <p:cond delay="500"/>
                            </p:stCondLst>
                            <p:childTnLst>
                              <p:par>
                                <p:cTn id="37" presetID="22" presetClass="entr" presetSubtype="1" fill="hold" nodeType="afterEffect">
                                  <p:stCondLst>
                                    <p:cond delay="0"/>
                                  </p:stCondLst>
                                  <p:childTnLst>
                                    <p:set>
                                      <p:cBhvr>
                                        <p:cTn id="38" dur="1" fill="hold">
                                          <p:stCondLst>
                                            <p:cond delay="0"/>
                                          </p:stCondLst>
                                        </p:cTn>
                                        <p:tgtEl>
                                          <p:spTgt spid="203"/>
                                        </p:tgtEl>
                                        <p:attrNameLst>
                                          <p:attrName>style.visibility</p:attrName>
                                        </p:attrNameLst>
                                      </p:cBhvr>
                                      <p:to>
                                        <p:strVal val="visible"/>
                                      </p:to>
                                    </p:set>
                                    <p:animEffect transition="in" filter="wipe(up)">
                                      <p:cBhvr>
                                        <p:cTn id="39" dur="500"/>
                                        <p:tgtEl>
                                          <p:spTgt spid="203"/>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1" fill="hold" nodeType="clickEffect">
                                  <p:stCondLst>
                                    <p:cond delay="0"/>
                                  </p:stCondLst>
                                  <p:childTnLst>
                                    <p:set>
                                      <p:cBhvr>
                                        <p:cTn id="43" dur="1" fill="hold">
                                          <p:stCondLst>
                                            <p:cond delay="0"/>
                                          </p:stCondLst>
                                        </p:cTn>
                                        <p:tgtEl>
                                          <p:spTgt spid="284"/>
                                        </p:tgtEl>
                                        <p:attrNameLst>
                                          <p:attrName>style.visibility</p:attrName>
                                        </p:attrNameLst>
                                      </p:cBhvr>
                                      <p:to>
                                        <p:strVal val="visible"/>
                                      </p:to>
                                    </p:set>
                                    <p:animEffect transition="in" filter="wipe(up)">
                                      <p:cBhvr>
                                        <p:cTn id="44" dur="500"/>
                                        <p:tgtEl>
                                          <p:spTgt spid="284"/>
                                        </p:tgtEl>
                                      </p:cBhvr>
                                    </p:animEffect>
                                  </p:childTnLst>
                                </p:cTn>
                              </p:par>
                            </p:childTnLst>
                          </p:cTn>
                        </p:par>
                        <p:par>
                          <p:cTn id="45" fill="hold">
                            <p:stCondLst>
                              <p:cond delay="500"/>
                            </p:stCondLst>
                            <p:childTnLst>
                              <p:par>
                                <p:cTn id="46" presetID="22" presetClass="entr" presetSubtype="1" fill="hold" nodeType="afterEffect">
                                  <p:stCondLst>
                                    <p:cond delay="0"/>
                                  </p:stCondLst>
                                  <p:childTnLst>
                                    <p:set>
                                      <p:cBhvr>
                                        <p:cTn id="47" dur="1" fill="hold">
                                          <p:stCondLst>
                                            <p:cond delay="0"/>
                                          </p:stCondLst>
                                        </p:cTn>
                                        <p:tgtEl>
                                          <p:spTgt spid="208"/>
                                        </p:tgtEl>
                                        <p:attrNameLst>
                                          <p:attrName>style.visibility</p:attrName>
                                        </p:attrNameLst>
                                      </p:cBhvr>
                                      <p:to>
                                        <p:strVal val="visible"/>
                                      </p:to>
                                    </p:set>
                                    <p:animEffect transition="in" filter="wipe(up)">
                                      <p:cBhvr>
                                        <p:cTn id="48" dur="500"/>
                                        <p:tgtEl>
                                          <p:spTgt spid="208"/>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1" fill="hold" nodeType="clickEffect">
                                  <p:stCondLst>
                                    <p:cond delay="0"/>
                                  </p:stCondLst>
                                  <p:childTnLst>
                                    <p:set>
                                      <p:cBhvr>
                                        <p:cTn id="52" dur="1" fill="hold">
                                          <p:stCondLst>
                                            <p:cond delay="0"/>
                                          </p:stCondLst>
                                        </p:cTn>
                                        <p:tgtEl>
                                          <p:spTgt spid="146"/>
                                        </p:tgtEl>
                                        <p:attrNameLst>
                                          <p:attrName>style.visibility</p:attrName>
                                        </p:attrNameLst>
                                      </p:cBhvr>
                                      <p:to>
                                        <p:strVal val="visible"/>
                                      </p:to>
                                    </p:set>
                                    <p:animEffect transition="in" filter="wipe(up)">
                                      <p:cBhvr>
                                        <p:cTn id="53" dur="500"/>
                                        <p:tgtEl>
                                          <p:spTgt spid="146"/>
                                        </p:tgtEl>
                                      </p:cBhvr>
                                    </p:animEffect>
                                  </p:childTnLst>
                                </p:cTn>
                              </p:par>
                            </p:childTnLst>
                          </p:cTn>
                        </p:par>
                        <p:par>
                          <p:cTn id="54" fill="hold">
                            <p:stCondLst>
                              <p:cond delay="500"/>
                            </p:stCondLst>
                            <p:childTnLst>
                              <p:par>
                                <p:cTn id="55" presetID="22" presetClass="entr" presetSubtype="1" fill="hold" nodeType="afterEffect">
                                  <p:stCondLst>
                                    <p:cond delay="0"/>
                                  </p:stCondLst>
                                  <p:childTnLst>
                                    <p:set>
                                      <p:cBhvr>
                                        <p:cTn id="56" dur="1" fill="hold">
                                          <p:stCondLst>
                                            <p:cond delay="0"/>
                                          </p:stCondLst>
                                        </p:cTn>
                                        <p:tgtEl>
                                          <p:spTgt spid="288"/>
                                        </p:tgtEl>
                                        <p:attrNameLst>
                                          <p:attrName>style.visibility</p:attrName>
                                        </p:attrNameLst>
                                      </p:cBhvr>
                                      <p:to>
                                        <p:strVal val="visible"/>
                                      </p:to>
                                    </p:set>
                                    <p:animEffect transition="in" filter="wipe(up)">
                                      <p:cBhvr>
                                        <p:cTn id="57" dur="500"/>
                                        <p:tgtEl>
                                          <p:spTgt spid="288"/>
                                        </p:tgtEl>
                                      </p:cBhvr>
                                    </p:animEffect>
                                  </p:childTnLst>
                                </p:cTn>
                              </p:par>
                            </p:childTnLst>
                          </p:cTn>
                        </p:par>
                        <p:par>
                          <p:cTn id="58" fill="hold">
                            <p:stCondLst>
                              <p:cond delay="1000"/>
                            </p:stCondLst>
                            <p:childTnLst>
                              <p:par>
                                <p:cTn id="59" presetID="22" presetClass="entr" presetSubtype="1" fill="hold" nodeType="afterEffect">
                                  <p:stCondLst>
                                    <p:cond delay="0"/>
                                  </p:stCondLst>
                                  <p:childTnLst>
                                    <p:set>
                                      <p:cBhvr>
                                        <p:cTn id="60" dur="1" fill="hold">
                                          <p:stCondLst>
                                            <p:cond delay="0"/>
                                          </p:stCondLst>
                                        </p:cTn>
                                        <p:tgtEl>
                                          <p:spTgt spid="213"/>
                                        </p:tgtEl>
                                        <p:attrNameLst>
                                          <p:attrName>style.visibility</p:attrName>
                                        </p:attrNameLst>
                                      </p:cBhvr>
                                      <p:to>
                                        <p:strVal val="visible"/>
                                      </p:to>
                                    </p:set>
                                    <p:animEffect transition="in" filter="wipe(up)">
                                      <p:cBhvr>
                                        <p:cTn id="61" dur="500"/>
                                        <p:tgtEl>
                                          <p:spTgt spid="213"/>
                                        </p:tgtEl>
                                      </p:cBhvr>
                                    </p:animEffect>
                                  </p:childTnLst>
                                </p:cTn>
                              </p:par>
                            </p:childTnLst>
                          </p:cTn>
                        </p:par>
                        <p:par>
                          <p:cTn id="62" fill="hold">
                            <p:stCondLst>
                              <p:cond delay="1500"/>
                            </p:stCondLst>
                            <p:childTnLst>
                              <p:par>
                                <p:cTn id="63" presetID="22" presetClass="entr" presetSubtype="1" fill="hold" nodeType="afterEffect">
                                  <p:stCondLst>
                                    <p:cond delay="0"/>
                                  </p:stCondLst>
                                  <p:childTnLst>
                                    <p:set>
                                      <p:cBhvr>
                                        <p:cTn id="64" dur="1" fill="hold">
                                          <p:stCondLst>
                                            <p:cond delay="0"/>
                                          </p:stCondLst>
                                        </p:cTn>
                                        <p:tgtEl>
                                          <p:spTgt spid="292"/>
                                        </p:tgtEl>
                                        <p:attrNameLst>
                                          <p:attrName>style.visibility</p:attrName>
                                        </p:attrNameLst>
                                      </p:cBhvr>
                                      <p:to>
                                        <p:strVal val="visible"/>
                                      </p:to>
                                    </p:set>
                                    <p:animEffect transition="in" filter="wipe(up)">
                                      <p:cBhvr>
                                        <p:cTn id="65" dur="500"/>
                                        <p:tgtEl>
                                          <p:spTgt spid="292"/>
                                        </p:tgtEl>
                                      </p:cBhvr>
                                    </p:animEffect>
                                  </p:childTnLst>
                                </p:cTn>
                              </p:par>
                            </p:childTnLst>
                          </p:cTn>
                        </p:par>
                        <p:par>
                          <p:cTn id="66" fill="hold">
                            <p:stCondLst>
                              <p:cond delay="2000"/>
                            </p:stCondLst>
                            <p:childTnLst>
                              <p:par>
                                <p:cTn id="67" presetID="22" presetClass="entr" presetSubtype="1" fill="hold" nodeType="afterEffect">
                                  <p:stCondLst>
                                    <p:cond delay="0"/>
                                  </p:stCondLst>
                                  <p:childTnLst>
                                    <p:set>
                                      <p:cBhvr>
                                        <p:cTn id="68" dur="1" fill="hold">
                                          <p:stCondLst>
                                            <p:cond delay="0"/>
                                          </p:stCondLst>
                                        </p:cTn>
                                        <p:tgtEl>
                                          <p:spTgt spid="276"/>
                                        </p:tgtEl>
                                        <p:attrNameLst>
                                          <p:attrName>style.visibility</p:attrName>
                                        </p:attrNameLst>
                                      </p:cBhvr>
                                      <p:to>
                                        <p:strVal val="visible"/>
                                      </p:to>
                                    </p:set>
                                    <p:animEffect transition="in" filter="wipe(up)">
                                      <p:cBhvr>
                                        <p:cTn id="69" dur="500"/>
                                        <p:tgtEl>
                                          <p:spTgt spid="276"/>
                                        </p:tgtEl>
                                      </p:cBhvr>
                                    </p:animEffect>
                                  </p:childTnLst>
                                </p:cTn>
                              </p:par>
                            </p:childTnLst>
                          </p:cTn>
                        </p:par>
                        <p:par>
                          <p:cTn id="70" fill="hold">
                            <p:stCondLst>
                              <p:cond delay="2500"/>
                            </p:stCondLst>
                            <p:childTnLst>
                              <p:par>
                                <p:cTn id="71" presetID="22" presetClass="entr" presetSubtype="1" fill="hold" nodeType="afterEffect">
                                  <p:stCondLst>
                                    <p:cond delay="0"/>
                                  </p:stCondLst>
                                  <p:childTnLst>
                                    <p:set>
                                      <p:cBhvr>
                                        <p:cTn id="72" dur="1" fill="hold">
                                          <p:stCondLst>
                                            <p:cond delay="0"/>
                                          </p:stCondLst>
                                        </p:cTn>
                                        <p:tgtEl>
                                          <p:spTgt spid="218"/>
                                        </p:tgtEl>
                                        <p:attrNameLst>
                                          <p:attrName>style.visibility</p:attrName>
                                        </p:attrNameLst>
                                      </p:cBhvr>
                                      <p:to>
                                        <p:strVal val="visible"/>
                                      </p:to>
                                    </p:set>
                                    <p:animEffect transition="in" filter="wipe(up)">
                                      <p:cBhvr>
                                        <p:cTn id="73" dur="500"/>
                                        <p:tgtEl>
                                          <p:spTgt spid="218"/>
                                        </p:tgtEl>
                                      </p:cBhvr>
                                    </p:animEffect>
                                  </p:childTnLst>
                                </p:cTn>
                              </p:par>
                            </p:childTnLst>
                          </p:cTn>
                        </p:par>
                        <p:par>
                          <p:cTn id="74" fill="hold">
                            <p:stCondLst>
                              <p:cond delay="3000"/>
                            </p:stCondLst>
                            <p:childTnLst>
                              <p:par>
                                <p:cTn id="75" presetID="22" presetClass="entr" presetSubtype="1" fill="hold" nodeType="afterEffect">
                                  <p:stCondLst>
                                    <p:cond delay="0"/>
                                  </p:stCondLst>
                                  <p:childTnLst>
                                    <p:set>
                                      <p:cBhvr>
                                        <p:cTn id="76" dur="1" fill="hold">
                                          <p:stCondLst>
                                            <p:cond delay="0"/>
                                          </p:stCondLst>
                                        </p:cTn>
                                        <p:tgtEl>
                                          <p:spTgt spid="296"/>
                                        </p:tgtEl>
                                        <p:attrNameLst>
                                          <p:attrName>style.visibility</p:attrName>
                                        </p:attrNameLst>
                                      </p:cBhvr>
                                      <p:to>
                                        <p:strVal val="visible"/>
                                      </p:to>
                                    </p:set>
                                    <p:animEffect transition="in" filter="wipe(up)">
                                      <p:cBhvr>
                                        <p:cTn id="77" dur="500"/>
                                        <p:tgtEl>
                                          <p:spTgt spid="2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22890" y="1409359"/>
            <a:ext cx="5155396" cy="2513284"/>
          </a:xfrm>
        </p:spPr>
        <p:txBody>
          <a:bodyPr>
            <a:normAutofit/>
          </a:bodyPr>
          <a:lstStyle/>
          <a:p>
            <a:pPr>
              <a:buNone/>
            </a:pPr>
            <a:r>
              <a:rPr lang="en-US" altLang="en-US" sz="3200" i="1" dirty="0">
                <a:solidFill>
                  <a:srgbClr val="CC0000"/>
                </a:solidFill>
                <a:ea typeface="MS PGothic" panose="020B0600070205080204" pitchFamily="34" charset="-128"/>
                <a:cs typeface="MS PGothic" panose="020B0600070205080204" pitchFamily="34" charset="-128"/>
              </a:rPr>
              <a:t>Round Robin (RR) scheduling:</a:t>
            </a:r>
            <a:endParaRPr lang="en-US" altLang="en-US" sz="3200" i="1" dirty="0">
              <a:solidFill>
                <a:srgbClr val="CC0000"/>
              </a:solidFill>
              <a:ea typeface="MS PGothic" panose="020B0600070205080204" pitchFamily="34" charset="-128"/>
              <a:cs typeface="MS PGothic" panose="020B0600070205080204" pitchFamily="34" charset="-128"/>
            </a:endParaRPr>
          </a:p>
          <a:p>
            <a:pPr marL="462280" indent="-224155"/>
            <a:r>
              <a:rPr lang="en-US" altLang="en-US" sz="3200" dirty="0">
                <a:ea typeface="MS PGothic" panose="020B0600070205080204" pitchFamily="34" charset="-128"/>
                <a:cs typeface="MS PGothic" panose="020B0600070205080204" pitchFamily="34" charset="-128"/>
              </a:rPr>
              <a:t>arriving traffic classified, queued by class</a:t>
            </a:r>
            <a:endParaRPr lang="en-US" altLang="en-US" sz="3200" dirty="0">
              <a:ea typeface="MS PGothic" panose="020B0600070205080204" pitchFamily="34" charset="-128"/>
              <a:cs typeface="MS PGothic" panose="020B0600070205080204" pitchFamily="34" charset="-128"/>
            </a:endParaRPr>
          </a:p>
          <a:p>
            <a:pPr marL="805180" lvl="1" indent="-224155"/>
            <a:r>
              <a:rPr lang="en-US" altLang="en-US" sz="2800" dirty="0">
                <a:ea typeface="MS PGothic" panose="020B0600070205080204" pitchFamily="34" charset="-128"/>
                <a:cs typeface="MS PGothic" panose="020B0600070205080204" pitchFamily="34" charset="-128"/>
              </a:rPr>
              <a:t>any header fields can be used for classification</a:t>
            </a:r>
            <a:endParaRPr lang="en-US" altLang="en-US" sz="2800" dirty="0">
              <a:ea typeface="MS PGothic" panose="020B0600070205080204" pitchFamily="34" charset="-128"/>
              <a:cs typeface="MS PGothic" panose="020B0600070205080204" pitchFamily="34" charset="-128"/>
            </a:endParaRPr>
          </a:p>
        </p:txBody>
      </p:sp>
      <p:sp>
        <p:nvSpPr>
          <p:cNvPr id="3" name="Title 2"/>
          <p:cNvSpPr>
            <a:spLocks noGrp="1"/>
          </p:cNvSpPr>
          <p:nvPr>
            <p:ph type="title"/>
          </p:nvPr>
        </p:nvSpPr>
        <p:spPr>
          <a:xfrm>
            <a:off x="838200" y="311144"/>
            <a:ext cx="10515600" cy="894622"/>
          </a:xfrm>
        </p:spPr>
        <p:txBody>
          <a:bodyPr/>
          <a:lstStyle/>
          <a:p>
            <a:r>
              <a:rPr lang="en-US" altLang="en-US" dirty="0">
                <a:ea typeface="MS PGothic" panose="020B0600070205080204" pitchFamily="34" charset="-128"/>
              </a:rPr>
              <a:t>Scheduling policies: round robin</a:t>
            </a:r>
            <a:endParaRPr lang="en-US" dirty="0"/>
          </a:p>
        </p:txBody>
      </p:sp>
      <p:cxnSp>
        <p:nvCxnSpPr>
          <p:cNvPr id="84" name="Straight Connector 83"/>
          <p:cNvCxnSpPr/>
          <p:nvPr/>
        </p:nvCxnSpPr>
        <p:spPr>
          <a:xfrm>
            <a:off x="10755082" y="4071258"/>
            <a:ext cx="4572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19" name="Group 25"/>
          <p:cNvGrpSpPr/>
          <p:nvPr/>
        </p:nvGrpSpPr>
        <p:grpSpPr bwMode="auto">
          <a:xfrm>
            <a:off x="7990116" y="2719344"/>
            <a:ext cx="1274199" cy="760001"/>
            <a:chOff x="1670312" y="2562997"/>
            <a:chExt cx="940317" cy="565219"/>
          </a:xfrm>
        </p:grpSpPr>
        <p:grpSp>
          <p:nvGrpSpPr>
            <p:cNvPr id="142" name="Group 28"/>
            <p:cNvGrpSpPr/>
            <p:nvPr/>
          </p:nvGrpSpPr>
          <p:grpSpPr bwMode="auto">
            <a:xfrm>
              <a:off x="1670312" y="2562997"/>
              <a:ext cx="929822" cy="565219"/>
              <a:chOff x="1670312" y="2562997"/>
              <a:chExt cx="929822" cy="565219"/>
            </a:xfrm>
          </p:grpSpPr>
          <p:sp>
            <p:nvSpPr>
              <p:cNvPr id="144" name="Rectangle 30"/>
              <p:cNvSpPr>
                <a:spLocks noChangeArrowheads="1"/>
              </p:cNvSpPr>
              <p:nvPr/>
            </p:nvSpPr>
            <p:spPr bwMode="auto">
              <a:xfrm>
                <a:off x="1670312" y="2562997"/>
                <a:ext cx="929822" cy="563157"/>
              </a:xfrm>
              <a:prstGeom prst="rect">
                <a:avLst/>
              </a:prstGeom>
              <a:noFill/>
              <a:ln w="19050">
                <a:solidFill>
                  <a:schemeClr val="tx1"/>
                </a:solidFill>
                <a:miter lim="800000"/>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cxnSp>
            <p:nvCxnSpPr>
              <p:cNvPr id="145" name="Straight Connector 31"/>
              <p:cNvCxnSpPr>
                <a:cxnSpLocks noChangeShapeType="1"/>
              </p:cNvCxnSpPr>
              <p:nvPr/>
            </p:nvCxnSpPr>
            <p:spPr bwMode="auto">
              <a:xfrm flipH="1">
                <a:off x="1786358" y="256753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6" name="Straight Connector 32"/>
              <p:cNvCxnSpPr>
                <a:cxnSpLocks noChangeShapeType="1"/>
              </p:cNvCxnSpPr>
              <p:nvPr/>
            </p:nvCxnSpPr>
            <p:spPr bwMode="auto">
              <a:xfrm flipH="1">
                <a:off x="1911544" y="2566974"/>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7" name="Straight Connector 33"/>
              <p:cNvCxnSpPr>
                <a:cxnSpLocks noChangeShapeType="1"/>
              </p:cNvCxnSpPr>
              <p:nvPr/>
            </p:nvCxnSpPr>
            <p:spPr bwMode="auto">
              <a:xfrm flipH="1">
                <a:off x="2027659" y="257032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8" name="Straight Connector 34"/>
              <p:cNvCxnSpPr>
                <a:cxnSpLocks noChangeShapeType="1"/>
              </p:cNvCxnSpPr>
              <p:nvPr/>
            </p:nvCxnSpPr>
            <p:spPr bwMode="auto">
              <a:xfrm flipH="1">
                <a:off x="2134843" y="2564600"/>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9" name="Straight Connector 35"/>
              <p:cNvCxnSpPr>
                <a:cxnSpLocks noChangeShapeType="1"/>
              </p:cNvCxnSpPr>
              <p:nvPr/>
            </p:nvCxnSpPr>
            <p:spPr bwMode="auto">
              <a:xfrm flipH="1">
                <a:off x="2244397" y="256669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0" name="Straight Connector 36"/>
              <p:cNvCxnSpPr>
                <a:cxnSpLocks noChangeShapeType="1"/>
              </p:cNvCxnSpPr>
              <p:nvPr/>
            </p:nvCxnSpPr>
            <p:spPr bwMode="auto">
              <a:xfrm flipH="1">
                <a:off x="2365675" y="2568786"/>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1" name="Straight Connector 37"/>
              <p:cNvCxnSpPr>
                <a:cxnSpLocks noChangeShapeType="1"/>
              </p:cNvCxnSpPr>
              <p:nvPr/>
            </p:nvCxnSpPr>
            <p:spPr bwMode="auto">
              <a:xfrm flipH="1">
                <a:off x="2483045" y="2566971"/>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43" name="Rectangle 29"/>
            <p:cNvSpPr>
              <a:spLocks noChangeArrowheads="1"/>
            </p:cNvSpPr>
            <p:nvPr/>
          </p:nvSpPr>
          <p:spPr bwMode="auto">
            <a:xfrm>
              <a:off x="1916862" y="2571262"/>
              <a:ext cx="693767" cy="552560"/>
            </a:xfrm>
            <a:prstGeom prst="rect">
              <a:avLst/>
            </a:prstGeom>
            <a:solidFill>
              <a:srgbClr val="FF0000">
                <a:alpha val="70979"/>
              </a:srgbClr>
            </a:solidFill>
            <a:ln>
              <a:noFill/>
            </a:ln>
            <a:extLst>
              <a:ext uri="{91240B29-F687-4F45-9708-019B960494DF}">
                <a14:hiddenLine xmlns:a14="http://schemas.microsoft.com/office/drawing/2010/main" w="15875">
                  <a:solidFill>
                    <a:srgbClr val="000000"/>
                  </a:solidFill>
                  <a:miter lim="800000"/>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grpSp>
        <p:nvGrpSpPr>
          <p:cNvPr id="120" name="Group 25"/>
          <p:cNvGrpSpPr/>
          <p:nvPr/>
        </p:nvGrpSpPr>
        <p:grpSpPr bwMode="auto">
          <a:xfrm>
            <a:off x="8007879" y="3655287"/>
            <a:ext cx="1292387" cy="763274"/>
            <a:chOff x="1670312" y="2562997"/>
            <a:chExt cx="940318" cy="565219"/>
          </a:xfrm>
        </p:grpSpPr>
        <p:grpSp>
          <p:nvGrpSpPr>
            <p:cNvPr id="132" name="Group 131"/>
            <p:cNvGrpSpPr/>
            <p:nvPr/>
          </p:nvGrpSpPr>
          <p:grpSpPr bwMode="auto">
            <a:xfrm>
              <a:off x="1670312" y="2562997"/>
              <a:ext cx="929822" cy="565219"/>
              <a:chOff x="1670312" y="2562997"/>
              <a:chExt cx="929822" cy="565219"/>
            </a:xfrm>
          </p:grpSpPr>
          <p:sp>
            <p:nvSpPr>
              <p:cNvPr id="134" name="Rectangle 133"/>
              <p:cNvSpPr>
                <a:spLocks noChangeArrowheads="1"/>
              </p:cNvSpPr>
              <p:nvPr/>
            </p:nvSpPr>
            <p:spPr bwMode="auto">
              <a:xfrm>
                <a:off x="1670312" y="2562997"/>
                <a:ext cx="929822" cy="563157"/>
              </a:xfrm>
              <a:prstGeom prst="rect">
                <a:avLst/>
              </a:prstGeom>
              <a:noFill/>
              <a:ln w="19050">
                <a:solidFill>
                  <a:schemeClr val="tx1"/>
                </a:solidFill>
                <a:miter lim="800000"/>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cxnSp>
            <p:nvCxnSpPr>
              <p:cNvPr id="135" name="Straight Connector 134"/>
              <p:cNvCxnSpPr>
                <a:cxnSpLocks noChangeShapeType="1"/>
              </p:cNvCxnSpPr>
              <p:nvPr/>
            </p:nvCxnSpPr>
            <p:spPr bwMode="auto">
              <a:xfrm flipH="1">
                <a:off x="1786358" y="256753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6" name="Straight Connector 135"/>
              <p:cNvCxnSpPr>
                <a:cxnSpLocks noChangeShapeType="1"/>
              </p:cNvCxnSpPr>
              <p:nvPr/>
            </p:nvCxnSpPr>
            <p:spPr bwMode="auto">
              <a:xfrm flipH="1">
                <a:off x="1911544" y="2566974"/>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7" name="Straight Connector 136"/>
              <p:cNvCxnSpPr>
                <a:cxnSpLocks noChangeShapeType="1"/>
              </p:cNvCxnSpPr>
              <p:nvPr/>
            </p:nvCxnSpPr>
            <p:spPr bwMode="auto">
              <a:xfrm flipH="1">
                <a:off x="2027659" y="257032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8" name="Straight Connector 137"/>
              <p:cNvCxnSpPr>
                <a:cxnSpLocks noChangeShapeType="1"/>
              </p:cNvCxnSpPr>
              <p:nvPr/>
            </p:nvCxnSpPr>
            <p:spPr bwMode="auto">
              <a:xfrm flipH="1">
                <a:off x="2134843" y="2564600"/>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9" name="Straight Connector 138"/>
              <p:cNvCxnSpPr>
                <a:cxnSpLocks noChangeShapeType="1"/>
              </p:cNvCxnSpPr>
              <p:nvPr/>
            </p:nvCxnSpPr>
            <p:spPr bwMode="auto">
              <a:xfrm flipH="1">
                <a:off x="2244397" y="256669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0" name="Straight Connector 139"/>
              <p:cNvCxnSpPr>
                <a:cxnSpLocks noChangeShapeType="1"/>
              </p:cNvCxnSpPr>
              <p:nvPr/>
            </p:nvCxnSpPr>
            <p:spPr bwMode="auto">
              <a:xfrm flipH="1">
                <a:off x="2365675" y="2568786"/>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1" name="Straight Connector 140"/>
              <p:cNvCxnSpPr>
                <a:cxnSpLocks noChangeShapeType="1"/>
              </p:cNvCxnSpPr>
              <p:nvPr/>
            </p:nvCxnSpPr>
            <p:spPr bwMode="auto">
              <a:xfrm flipH="1">
                <a:off x="2483045" y="2566971"/>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33" name="Rectangle 132"/>
            <p:cNvSpPr>
              <a:spLocks noChangeArrowheads="1"/>
            </p:cNvSpPr>
            <p:nvPr/>
          </p:nvSpPr>
          <p:spPr bwMode="auto">
            <a:xfrm>
              <a:off x="2235418" y="2571262"/>
              <a:ext cx="375212" cy="552560"/>
            </a:xfrm>
            <a:prstGeom prst="rect">
              <a:avLst/>
            </a:prstGeom>
            <a:solidFill>
              <a:srgbClr val="00B050">
                <a:alpha val="70979"/>
              </a:srgbClr>
            </a:solidFill>
            <a:ln>
              <a:noFill/>
            </a:ln>
            <a:extLst>
              <a:ext uri="{91240B29-F687-4F45-9708-019B960494DF}">
                <a14:hiddenLine xmlns:a14="http://schemas.microsoft.com/office/drawing/2010/main" w="15875">
                  <a:solidFill>
                    <a:srgbClr val="000000"/>
                  </a:solidFill>
                  <a:miter lim="800000"/>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grpSp>
        <p:nvGrpSpPr>
          <p:cNvPr id="121" name="Group 25"/>
          <p:cNvGrpSpPr/>
          <p:nvPr/>
        </p:nvGrpSpPr>
        <p:grpSpPr bwMode="auto">
          <a:xfrm>
            <a:off x="8004017" y="4563481"/>
            <a:ext cx="1292385" cy="721744"/>
            <a:chOff x="1670312" y="2562997"/>
            <a:chExt cx="940317" cy="565219"/>
          </a:xfrm>
        </p:grpSpPr>
        <p:grpSp>
          <p:nvGrpSpPr>
            <p:cNvPr id="122" name="Group 121"/>
            <p:cNvGrpSpPr/>
            <p:nvPr/>
          </p:nvGrpSpPr>
          <p:grpSpPr bwMode="auto">
            <a:xfrm>
              <a:off x="1670312" y="2562997"/>
              <a:ext cx="929822" cy="565219"/>
              <a:chOff x="1670312" y="2562997"/>
              <a:chExt cx="929822" cy="565219"/>
            </a:xfrm>
          </p:grpSpPr>
          <p:sp>
            <p:nvSpPr>
              <p:cNvPr id="124" name="Rectangle 123"/>
              <p:cNvSpPr>
                <a:spLocks noChangeArrowheads="1"/>
              </p:cNvSpPr>
              <p:nvPr/>
            </p:nvSpPr>
            <p:spPr bwMode="auto">
              <a:xfrm>
                <a:off x="1670312" y="2562997"/>
                <a:ext cx="929822" cy="563157"/>
              </a:xfrm>
              <a:prstGeom prst="rect">
                <a:avLst/>
              </a:prstGeom>
              <a:noFill/>
              <a:ln w="19050">
                <a:solidFill>
                  <a:schemeClr val="tx1"/>
                </a:solidFill>
                <a:miter lim="800000"/>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cxnSp>
            <p:nvCxnSpPr>
              <p:cNvPr id="125" name="Straight Connector 124"/>
              <p:cNvCxnSpPr>
                <a:cxnSpLocks noChangeShapeType="1"/>
              </p:cNvCxnSpPr>
              <p:nvPr/>
            </p:nvCxnSpPr>
            <p:spPr bwMode="auto">
              <a:xfrm flipH="1">
                <a:off x="1786358" y="256753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6" name="Straight Connector 125"/>
              <p:cNvCxnSpPr>
                <a:cxnSpLocks noChangeShapeType="1"/>
              </p:cNvCxnSpPr>
              <p:nvPr/>
            </p:nvCxnSpPr>
            <p:spPr bwMode="auto">
              <a:xfrm flipH="1">
                <a:off x="1911544" y="2566974"/>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7" name="Straight Connector 126"/>
              <p:cNvCxnSpPr>
                <a:cxnSpLocks noChangeShapeType="1"/>
              </p:cNvCxnSpPr>
              <p:nvPr/>
            </p:nvCxnSpPr>
            <p:spPr bwMode="auto">
              <a:xfrm flipH="1">
                <a:off x="2027659" y="257032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8" name="Straight Connector 127"/>
              <p:cNvCxnSpPr>
                <a:cxnSpLocks noChangeShapeType="1"/>
              </p:cNvCxnSpPr>
              <p:nvPr/>
            </p:nvCxnSpPr>
            <p:spPr bwMode="auto">
              <a:xfrm flipH="1">
                <a:off x="2134843" y="2564600"/>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9" name="Straight Connector 128"/>
              <p:cNvCxnSpPr>
                <a:cxnSpLocks noChangeShapeType="1"/>
              </p:cNvCxnSpPr>
              <p:nvPr/>
            </p:nvCxnSpPr>
            <p:spPr bwMode="auto">
              <a:xfrm flipH="1">
                <a:off x="2244397" y="256669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0" name="Straight Connector 129"/>
              <p:cNvCxnSpPr>
                <a:cxnSpLocks noChangeShapeType="1"/>
              </p:cNvCxnSpPr>
              <p:nvPr/>
            </p:nvCxnSpPr>
            <p:spPr bwMode="auto">
              <a:xfrm flipH="1">
                <a:off x="2365675" y="2568786"/>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1" name="Straight Connector 130"/>
              <p:cNvCxnSpPr>
                <a:cxnSpLocks noChangeShapeType="1"/>
              </p:cNvCxnSpPr>
              <p:nvPr/>
            </p:nvCxnSpPr>
            <p:spPr bwMode="auto">
              <a:xfrm flipH="1">
                <a:off x="2483045" y="2566971"/>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23" name="Rectangle 122"/>
            <p:cNvSpPr>
              <a:spLocks noChangeArrowheads="1"/>
            </p:cNvSpPr>
            <p:nvPr/>
          </p:nvSpPr>
          <p:spPr bwMode="auto">
            <a:xfrm>
              <a:off x="2131937" y="2571262"/>
              <a:ext cx="478692" cy="552560"/>
            </a:xfrm>
            <a:prstGeom prst="rect">
              <a:avLst/>
            </a:prstGeom>
            <a:solidFill>
              <a:srgbClr val="3333CC">
                <a:alpha val="70979"/>
              </a:srgbClr>
            </a:solidFill>
            <a:ln>
              <a:noFill/>
            </a:ln>
            <a:extLst>
              <a:ext uri="{91240B29-F687-4F45-9708-019B960494DF}">
                <a14:hiddenLine xmlns:a14="http://schemas.microsoft.com/office/drawing/2010/main" w="15875">
                  <a:solidFill>
                    <a:srgbClr val="000000"/>
                  </a:solidFill>
                  <a:miter lim="800000"/>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86" name="Triangle 85"/>
          <p:cNvSpPr/>
          <p:nvPr/>
        </p:nvSpPr>
        <p:spPr>
          <a:xfrm rot="5400000">
            <a:off x="6881445" y="3717354"/>
            <a:ext cx="811706" cy="665402"/>
          </a:xfrm>
          <a:prstGeom prst="triangle">
            <a:avLst/>
          </a:prstGeom>
          <a:solidFill>
            <a:schemeClr val="bg1"/>
          </a:solidFill>
          <a:ln w="317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87" name="Group 86"/>
          <p:cNvGrpSpPr/>
          <p:nvPr/>
        </p:nvGrpSpPr>
        <p:grpSpPr>
          <a:xfrm>
            <a:off x="6303665" y="3871966"/>
            <a:ext cx="567187" cy="339970"/>
            <a:chOff x="9460523" y="6049108"/>
            <a:chExt cx="567187" cy="339970"/>
          </a:xfrm>
        </p:grpSpPr>
        <p:cxnSp>
          <p:nvCxnSpPr>
            <p:cNvPr id="116" name="Straight Arrow Connector 115"/>
            <p:cNvCxnSpPr/>
            <p:nvPr/>
          </p:nvCxnSpPr>
          <p:spPr>
            <a:xfrm>
              <a:off x="9460523" y="6049108"/>
              <a:ext cx="562708"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Straight Arrow Connector 116"/>
            <p:cNvCxnSpPr/>
            <p:nvPr/>
          </p:nvCxnSpPr>
          <p:spPr>
            <a:xfrm>
              <a:off x="9461050" y="6219093"/>
              <a:ext cx="562708"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Straight Arrow Connector 117"/>
            <p:cNvCxnSpPr/>
            <p:nvPr/>
          </p:nvCxnSpPr>
          <p:spPr>
            <a:xfrm>
              <a:off x="9465002" y="6389078"/>
              <a:ext cx="562708" cy="0"/>
            </a:xfrm>
            <a:prstGeom prst="straightConnector1">
              <a:avLst/>
            </a:prstGeom>
            <a:ln w="38100">
              <a:solidFill>
                <a:srgbClr val="3333CC"/>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8" name="Group 87"/>
          <p:cNvGrpSpPr/>
          <p:nvPr/>
        </p:nvGrpSpPr>
        <p:grpSpPr>
          <a:xfrm>
            <a:off x="11245773" y="3893738"/>
            <a:ext cx="567187" cy="339970"/>
            <a:chOff x="9460523" y="6049108"/>
            <a:chExt cx="567187" cy="339970"/>
          </a:xfrm>
        </p:grpSpPr>
        <p:cxnSp>
          <p:nvCxnSpPr>
            <p:cNvPr id="113" name="Straight Arrow Connector 112"/>
            <p:cNvCxnSpPr/>
            <p:nvPr/>
          </p:nvCxnSpPr>
          <p:spPr>
            <a:xfrm>
              <a:off x="9460523" y="6049108"/>
              <a:ext cx="562708"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p:cNvCxnSpPr/>
            <p:nvPr/>
          </p:nvCxnSpPr>
          <p:spPr>
            <a:xfrm>
              <a:off x="9461050" y="6219093"/>
              <a:ext cx="562708"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Straight Arrow Connector 114"/>
            <p:cNvCxnSpPr/>
            <p:nvPr/>
          </p:nvCxnSpPr>
          <p:spPr>
            <a:xfrm>
              <a:off x="9465002" y="6389078"/>
              <a:ext cx="562708" cy="0"/>
            </a:xfrm>
            <a:prstGeom prst="straightConnector1">
              <a:avLst/>
            </a:prstGeom>
            <a:ln w="38100">
              <a:solidFill>
                <a:srgbClr val="3333CC"/>
              </a:solidFill>
              <a:tailEnd type="triangle"/>
            </a:ln>
          </p:spPr>
          <p:style>
            <a:lnRef idx="1">
              <a:schemeClr val="accent1"/>
            </a:lnRef>
            <a:fillRef idx="0">
              <a:schemeClr val="accent1"/>
            </a:fillRef>
            <a:effectRef idx="0">
              <a:schemeClr val="accent1"/>
            </a:effectRef>
            <a:fontRef idx="minor">
              <a:schemeClr val="tx1"/>
            </a:fontRef>
          </p:style>
        </p:cxnSp>
      </p:grpSp>
      <p:sp>
        <p:nvSpPr>
          <p:cNvPr id="89" name="TextBox 88"/>
          <p:cNvSpPr txBox="1"/>
          <p:nvPr/>
        </p:nvSpPr>
        <p:spPr>
          <a:xfrm>
            <a:off x="6576771" y="4550229"/>
            <a:ext cx="990656" cy="590931"/>
          </a:xfrm>
          <a:prstGeom prst="rect">
            <a:avLst/>
          </a:prstGeom>
          <a:noFill/>
        </p:spPr>
        <p:txBody>
          <a:bodyPr wrap="none" rtlCol="0">
            <a:spAutoFit/>
          </a:bodyPr>
          <a:lstStyle/>
          <a:p>
            <a:pPr marL="0" marR="0" lvl="0" indent="0" algn="ctr" defTabSz="914400" rtl="0" eaLnBrk="1" fontAlgn="auto" latinLnBrk="0" hangingPunct="1">
              <a:lnSpc>
                <a:spcPct val="8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classify </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8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arrivals</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0" name="TextBox 89"/>
          <p:cNvSpPr txBox="1"/>
          <p:nvPr/>
        </p:nvSpPr>
        <p:spPr>
          <a:xfrm>
            <a:off x="10609189" y="4515922"/>
            <a:ext cx="1332224" cy="344710"/>
          </a:xfrm>
          <a:prstGeom prst="rect">
            <a:avLst/>
          </a:prstGeom>
          <a:noFill/>
        </p:spPr>
        <p:txBody>
          <a:bodyPr wrap="none" rtlCol="0">
            <a:spAutoFit/>
          </a:bodyPr>
          <a:lstStyle/>
          <a:p>
            <a:pPr marL="0" marR="0" lvl="0" indent="0" algn="ctr" defTabSz="914400" rtl="0" eaLnBrk="1" fontAlgn="auto" latinLnBrk="0" hangingPunct="1">
              <a:lnSpc>
                <a:spcPct val="8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departures</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91" name="Straight Arrow Connector 90"/>
          <p:cNvCxnSpPr>
            <a:stCxn id="86" idx="0"/>
          </p:cNvCxnSpPr>
          <p:nvPr/>
        </p:nvCxnSpPr>
        <p:spPr>
          <a:xfrm flipV="1">
            <a:off x="7619999" y="3067495"/>
            <a:ext cx="682573" cy="98256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p:cNvCxnSpPr/>
          <p:nvPr/>
        </p:nvCxnSpPr>
        <p:spPr>
          <a:xfrm>
            <a:off x="7635460" y="4051945"/>
            <a:ext cx="696572"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p:cNvCxnSpPr>
            <a:stCxn id="86" idx="0"/>
          </p:cNvCxnSpPr>
          <p:nvPr/>
        </p:nvCxnSpPr>
        <p:spPr>
          <a:xfrm>
            <a:off x="7619999" y="4050055"/>
            <a:ext cx="682055" cy="871416"/>
          </a:xfrm>
          <a:prstGeom prst="straightConnector1">
            <a:avLst/>
          </a:prstGeom>
          <a:ln w="38100">
            <a:solidFill>
              <a:srgbClr val="3333CC"/>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a:stCxn id="144" idx="3"/>
            <a:endCxn id="110" idx="2"/>
          </p:cNvCxnSpPr>
          <p:nvPr/>
        </p:nvCxnSpPr>
        <p:spPr>
          <a:xfrm>
            <a:off x="9250091" y="3097958"/>
            <a:ext cx="664252" cy="94270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a:stCxn id="124" idx="3"/>
            <a:endCxn id="110" idx="2"/>
          </p:cNvCxnSpPr>
          <p:nvPr/>
        </p:nvCxnSpPr>
        <p:spPr>
          <a:xfrm flipV="1">
            <a:off x="9281976" y="4040658"/>
            <a:ext cx="632367" cy="882379"/>
          </a:xfrm>
          <a:prstGeom prst="line">
            <a:avLst/>
          </a:prstGeom>
          <a:ln w="38100">
            <a:solidFill>
              <a:srgbClr val="3333CC"/>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a:stCxn id="133" idx="3"/>
            <a:endCxn id="110" idx="2"/>
          </p:cNvCxnSpPr>
          <p:nvPr/>
        </p:nvCxnSpPr>
        <p:spPr>
          <a:xfrm>
            <a:off x="9300262" y="4039538"/>
            <a:ext cx="614081" cy="1120"/>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grpSp>
        <p:nvGrpSpPr>
          <p:cNvPr id="97" name="Group 96"/>
          <p:cNvGrpSpPr/>
          <p:nvPr/>
        </p:nvGrpSpPr>
        <p:grpSpPr>
          <a:xfrm>
            <a:off x="9914343" y="3604072"/>
            <a:ext cx="877582" cy="1252645"/>
            <a:chOff x="9827263" y="3125100"/>
            <a:chExt cx="877582" cy="1252645"/>
          </a:xfrm>
        </p:grpSpPr>
        <p:sp>
          <p:nvSpPr>
            <p:cNvPr id="110" name="Oval 27"/>
            <p:cNvSpPr>
              <a:spLocks noChangeArrowheads="1"/>
            </p:cNvSpPr>
            <p:nvPr/>
          </p:nvSpPr>
          <p:spPr bwMode="auto">
            <a:xfrm>
              <a:off x="9827263" y="3125100"/>
              <a:ext cx="877582" cy="873172"/>
            </a:xfrm>
            <a:prstGeom prst="ellipse">
              <a:avLst/>
            </a:prstGeom>
            <a:solidFill>
              <a:srgbClr val="FFFFFF"/>
            </a:solidFill>
            <a:ln w="28575">
              <a:solidFill>
                <a:schemeClr val="tx1"/>
              </a:solidFill>
              <a:round/>
            </a:ln>
            <a:effectLst>
              <a:outerShdw blurRad="50800" dist="38100" dir="2700000" algn="tl" rotWithShape="0">
                <a:prstClr val="black">
                  <a:alpha val="40000"/>
                </a:prstClr>
              </a:outerShdw>
            </a:effec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11" name="TextBox 110"/>
            <p:cNvSpPr txBox="1"/>
            <p:nvPr/>
          </p:nvSpPr>
          <p:spPr>
            <a:xfrm>
              <a:off x="9952468" y="4033035"/>
              <a:ext cx="554960" cy="344710"/>
            </a:xfrm>
            <a:prstGeom prst="rect">
              <a:avLst/>
            </a:prstGeom>
            <a:noFill/>
          </p:spPr>
          <p:txBody>
            <a:bodyPr wrap="none" rtlCol="0">
              <a:spAutoFit/>
            </a:bodyPr>
            <a:lstStyle/>
            <a:p>
              <a:pPr marL="0" marR="0" lvl="0" indent="0" algn="ctr" defTabSz="914400" rtl="0" eaLnBrk="1" fontAlgn="auto" latinLnBrk="0" hangingPunct="1">
                <a:lnSpc>
                  <a:spcPct val="8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link</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2" name="TextBox 111"/>
            <p:cNvSpPr txBox="1"/>
            <p:nvPr/>
          </p:nvSpPr>
          <p:spPr>
            <a:xfrm>
              <a:off x="10086588" y="3391108"/>
              <a:ext cx="351378" cy="395173"/>
            </a:xfrm>
            <a:prstGeom prst="rect">
              <a:avLst/>
            </a:prstGeom>
            <a:noFill/>
          </p:spPr>
          <p:txBody>
            <a:bodyPr wrap="none" rtlCol="0">
              <a:spAutoFit/>
            </a:bodyPr>
            <a:lstStyle/>
            <a:p>
              <a:pPr marL="0" marR="0" lvl="0" indent="0" algn="ctr" defTabSz="914400" rtl="0" eaLnBrk="1" fontAlgn="auto" latinLnBrk="0" hangingPunct="1">
                <a:lnSpc>
                  <a:spcPct val="80000"/>
                </a:lnSpc>
                <a:spcBef>
                  <a:spcPts val="0"/>
                </a:spcBef>
                <a:spcAft>
                  <a:spcPts val="0"/>
                </a:spcAft>
                <a:buClrTx/>
                <a:buSzTx/>
                <a:buFontTx/>
                <a:buNone/>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98" name="Oval 97"/>
          <p:cNvSpPr/>
          <p:nvPr/>
        </p:nvSpPr>
        <p:spPr>
          <a:xfrm>
            <a:off x="9470570" y="2939143"/>
            <a:ext cx="348343" cy="2177143"/>
          </a:xfrm>
          <a:prstGeom prst="ellipse">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9" name="Rectangle 98"/>
          <p:cNvSpPr/>
          <p:nvPr/>
        </p:nvSpPr>
        <p:spPr>
          <a:xfrm>
            <a:off x="9716218" y="3095651"/>
            <a:ext cx="195532" cy="586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00" name="Straight Arrow Connector 99"/>
          <p:cNvCxnSpPr/>
          <p:nvPr/>
        </p:nvCxnSpPr>
        <p:spPr>
          <a:xfrm flipV="1">
            <a:off x="9812751" y="3556958"/>
            <a:ext cx="0" cy="26125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2" name="Content Placeholder 1"/>
          <p:cNvSpPr txBox="1"/>
          <p:nvPr/>
        </p:nvSpPr>
        <p:spPr>
          <a:xfrm>
            <a:off x="703011" y="3920647"/>
            <a:ext cx="5155396" cy="2347632"/>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2280" marR="0" lvl="0" indent="-224155"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server cyclically, repeatedly  scans class queues, sending one complete packet from each class (if available) in turn</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p:txBody>
      </p:sp>
      <p:sp>
        <p:nvSpPr>
          <p:cNvPr id="7" name="Freeform 6"/>
          <p:cNvSpPr/>
          <p:nvPr/>
        </p:nvSpPr>
        <p:spPr>
          <a:xfrm>
            <a:off x="4419600" y="5203371"/>
            <a:ext cx="5203371" cy="762000"/>
          </a:xfrm>
          <a:custGeom>
            <a:avLst/>
            <a:gdLst>
              <a:gd name="connsiteX0" fmla="*/ 0 w 5203371"/>
              <a:gd name="connsiteY0" fmla="*/ 762000 h 762000"/>
              <a:gd name="connsiteX1" fmla="*/ 5203371 w 5203371"/>
              <a:gd name="connsiteY1" fmla="*/ 762000 h 762000"/>
              <a:gd name="connsiteX2" fmla="*/ 5203371 w 5203371"/>
              <a:gd name="connsiteY2" fmla="*/ 0 h 762000"/>
            </a:gdLst>
            <a:ahLst/>
            <a:cxnLst>
              <a:cxn ang="0">
                <a:pos x="connsiteX0" y="connsiteY0"/>
              </a:cxn>
              <a:cxn ang="0">
                <a:pos x="connsiteX1" y="connsiteY1"/>
              </a:cxn>
              <a:cxn ang="0">
                <a:pos x="connsiteX2" y="connsiteY2"/>
              </a:cxn>
            </a:cxnLst>
            <a:rect l="l" t="t" r="r" b="b"/>
            <a:pathLst>
              <a:path w="5203371" h="762000">
                <a:moveTo>
                  <a:pt x="0" y="762000"/>
                </a:moveTo>
                <a:lnTo>
                  <a:pt x="5203371" y="762000"/>
                </a:lnTo>
                <a:lnTo>
                  <a:pt x="5203371"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52"/>
                                        </p:tgtEl>
                                        <p:attrNameLst>
                                          <p:attrName>style.visibility</p:attrName>
                                        </p:attrNameLst>
                                      </p:cBhvr>
                                      <p:to>
                                        <p:strVal val="visible"/>
                                      </p:to>
                                    </p:set>
                                    <p:animEffect transition="in" filter="dissolve">
                                      <p:cBhvr>
                                        <p:cTn id="7" dur="500"/>
                                        <p:tgtEl>
                                          <p:spTgt spid="152"/>
                                        </p:tgtEl>
                                      </p:cBhvr>
                                    </p:animEffect>
                                  </p:childTnLst>
                                </p:cTn>
                              </p:par>
                            </p:childTnLst>
                          </p:cTn>
                        </p:par>
                        <p:par>
                          <p:cTn id="8" fill="hold">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98"/>
                                        </p:tgtEl>
                                        <p:attrNameLst>
                                          <p:attrName>style.visibility</p:attrName>
                                        </p:attrNameLst>
                                      </p:cBhvr>
                                      <p:to>
                                        <p:strVal val="visible"/>
                                      </p:to>
                                    </p:set>
                                    <p:animEffect transition="in" filter="dissolve">
                                      <p:cBhvr>
                                        <p:cTn id="11" dur="500"/>
                                        <p:tgtEl>
                                          <p:spTgt spid="98"/>
                                        </p:tgtEl>
                                      </p:cBhvr>
                                    </p:animEffect>
                                  </p:childTnLst>
                                </p:cTn>
                              </p:par>
                              <p:par>
                                <p:cTn id="12" presetID="9" presetClass="entr" presetSubtype="0"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dissolve">
                                      <p:cBhvr>
                                        <p:cTn id="14" dur="500"/>
                                        <p:tgtEl>
                                          <p:spTgt spid="7"/>
                                        </p:tgtEl>
                                      </p:cBhvr>
                                    </p:animEffect>
                                  </p:childTnLst>
                                </p:cTn>
                              </p:par>
                              <p:par>
                                <p:cTn id="15" presetID="9" presetClass="entr" presetSubtype="0" fill="hold" nodeType="withEffect">
                                  <p:stCondLst>
                                    <p:cond delay="0"/>
                                  </p:stCondLst>
                                  <p:childTnLst>
                                    <p:set>
                                      <p:cBhvr>
                                        <p:cTn id="16" dur="1" fill="hold">
                                          <p:stCondLst>
                                            <p:cond delay="0"/>
                                          </p:stCondLst>
                                        </p:cTn>
                                        <p:tgtEl>
                                          <p:spTgt spid="100"/>
                                        </p:tgtEl>
                                        <p:attrNameLst>
                                          <p:attrName>style.visibility</p:attrName>
                                        </p:attrNameLst>
                                      </p:cBhvr>
                                      <p:to>
                                        <p:strVal val="visible"/>
                                      </p:to>
                                    </p:set>
                                    <p:animEffect transition="in" filter="dissolve">
                                      <p:cBhvr>
                                        <p:cTn id="17"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 grpId="0" animBg="1"/>
      <p:bldP spid="152" grpId="0"/>
      <p:bldP spid="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88205" y="1692388"/>
            <a:ext cx="5557988" cy="1116126"/>
          </a:xfrm>
        </p:spPr>
        <p:txBody>
          <a:bodyPr>
            <a:normAutofit/>
          </a:bodyPr>
          <a:lstStyle/>
          <a:p>
            <a:pPr>
              <a:buNone/>
            </a:pPr>
            <a:r>
              <a:rPr lang="en-US" altLang="en-US" sz="3200" i="1" dirty="0">
                <a:solidFill>
                  <a:srgbClr val="CC0000"/>
                </a:solidFill>
                <a:ea typeface="MS PGothic" panose="020B0600070205080204" pitchFamily="34" charset="-128"/>
                <a:cs typeface="MS PGothic" panose="020B0600070205080204" pitchFamily="34" charset="-128"/>
              </a:rPr>
              <a:t>Weighted Fair Queuing (WFQ): </a:t>
            </a:r>
            <a:endParaRPr lang="en-US" altLang="en-US" sz="3200" i="1" dirty="0">
              <a:solidFill>
                <a:srgbClr val="CC0000"/>
              </a:solidFill>
              <a:ea typeface="MS PGothic" panose="020B0600070205080204" pitchFamily="34" charset="-128"/>
              <a:cs typeface="MS PGothic" panose="020B0600070205080204" pitchFamily="34" charset="-128"/>
            </a:endParaRPr>
          </a:p>
          <a:p>
            <a:pPr marL="582930" indent="-284480"/>
            <a:r>
              <a:rPr lang="en-US" altLang="en-US" sz="3200" dirty="0">
                <a:ea typeface="MS PGothic" panose="020B0600070205080204" pitchFamily="34" charset="-128"/>
                <a:cs typeface="MS PGothic" panose="020B0600070205080204" pitchFamily="34" charset="-128"/>
              </a:rPr>
              <a:t>generalized Round Robin</a:t>
            </a:r>
            <a:endParaRPr lang="en-US" altLang="en-US" sz="3200" dirty="0">
              <a:ea typeface="MS PGothic" panose="020B0600070205080204" pitchFamily="34" charset="-128"/>
              <a:cs typeface="MS PGothic" panose="020B0600070205080204" pitchFamily="34" charset="-128"/>
            </a:endParaRPr>
          </a:p>
        </p:txBody>
      </p:sp>
      <p:sp>
        <p:nvSpPr>
          <p:cNvPr id="3" name="Title 2"/>
          <p:cNvSpPr>
            <a:spLocks noGrp="1"/>
          </p:cNvSpPr>
          <p:nvPr>
            <p:ph type="title"/>
          </p:nvPr>
        </p:nvSpPr>
        <p:spPr>
          <a:xfrm>
            <a:off x="838200" y="311144"/>
            <a:ext cx="10515600" cy="894622"/>
          </a:xfrm>
        </p:spPr>
        <p:txBody>
          <a:bodyPr/>
          <a:lstStyle/>
          <a:p>
            <a:r>
              <a:rPr lang="en-US" altLang="en-US" dirty="0">
                <a:ea typeface="MS PGothic" panose="020B0600070205080204" pitchFamily="34" charset="-128"/>
              </a:rPr>
              <a:t>Scheduling policies: weighted fair queueing</a:t>
            </a:r>
            <a:endParaRPr lang="en-US" dirty="0"/>
          </a:p>
        </p:txBody>
      </p:sp>
      <p:cxnSp>
        <p:nvCxnSpPr>
          <p:cNvPr id="72" name="Straight Connector 71"/>
          <p:cNvCxnSpPr/>
          <p:nvPr/>
        </p:nvCxnSpPr>
        <p:spPr>
          <a:xfrm>
            <a:off x="10755082" y="4071258"/>
            <a:ext cx="4572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86" name="Group 85"/>
          <p:cNvGrpSpPr/>
          <p:nvPr/>
        </p:nvGrpSpPr>
        <p:grpSpPr>
          <a:xfrm>
            <a:off x="7990116" y="2719344"/>
            <a:ext cx="1310150" cy="2565881"/>
            <a:chOff x="8117411" y="2240372"/>
            <a:chExt cx="1444110" cy="2565881"/>
          </a:xfrm>
        </p:grpSpPr>
        <p:grpSp>
          <p:nvGrpSpPr>
            <p:cNvPr id="8" name="Group 25"/>
            <p:cNvGrpSpPr/>
            <p:nvPr/>
          </p:nvGrpSpPr>
          <p:grpSpPr bwMode="auto">
            <a:xfrm>
              <a:off x="8117411" y="2240372"/>
              <a:ext cx="1404483" cy="760001"/>
              <a:chOff x="1670312" y="2562997"/>
              <a:chExt cx="940317" cy="565219"/>
            </a:xfrm>
          </p:grpSpPr>
          <p:grpSp>
            <p:nvGrpSpPr>
              <p:cNvPr id="18" name="Group 28"/>
              <p:cNvGrpSpPr/>
              <p:nvPr/>
            </p:nvGrpSpPr>
            <p:grpSpPr bwMode="auto">
              <a:xfrm>
                <a:off x="1670312" y="2562997"/>
                <a:ext cx="929822" cy="565219"/>
                <a:chOff x="1670312" y="2562997"/>
                <a:chExt cx="929822" cy="565219"/>
              </a:xfrm>
            </p:grpSpPr>
            <p:sp>
              <p:nvSpPr>
                <p:cNvPr id="20" name="Rectangle 30"/>
                <p:cNvSpPr>
                  <a:spLocks noChangeArrowheads="1"/>
                </p:cNvSpPr>
                <p:nvPr/>
              </p:nvSpPr>
              <p:spPr bwMode="auto">
                <a:xfrm>
                  <a:off x="1670312" y="2562997"/>
                  <a:ext cx="929822" cy="563157"/>
                </a:xfrm>
                <a:prstGeom prst="rect">
                  <a:avLst/>
                </a:prstGeom>
                <a:noFill/>
                <a:ln w="19050">
                  <a:solidFill>
                    <a:schemeClr val="tx1"/>
                  </a:solidFill>
                  <a:miter lim="800000"/>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cxnSp>
              <p:nvCxnSpPr>
                <p:cNvPr id="21" name="Straight Connector 31"/>
                <p:cNvCxnSpPr>
                  <a:cxnSpLocks noChangeShapeType="1"/>
                </p:cNvCxnSpPr>
                <p:nvPr/>
              </p:nvCxnSpPr>
              <p:spPr bwMode="auto">
                <a:xfrm flipH="1">
                  <a:off x="1786358" y="256753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 name="Straight Connector 32"/>
                <p:cNvCxnSpPr>
                  <a:cxnSpLocks noChangeShapeType="1"/>
                </p:cNvCxnSpPr>
                <p:nvPr/>
              </p:nvCxnSpPr>
              <p:spPr bwMode="auto">
                <a:xfrm flipH="1">
                  <a:off x="1911544" y="2566974"/>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 name="Straight Connector 33"/>
                <p:cNvCxnSpPr>
                  <a:cxnSpLocks noChangeShapeType="1"/>
                </p:cNvCxnSpPr>
                <p:nvPr/>
              </p:nvCxnSpPr>
              <p:spPr bwMode="auto">
                <a:xfrm flipH="1">
                  <a:off x="2027659" y="257032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Straight Connector 34"/>
                <p:cNvCxnSpPr>
                  <a:cxnSpLocks noChangeShapeType="1"/>
                </p:cNvCxnSpPr>
                <p:nvPr/>
              </p:nvCxnSpPr>
              <p:spPr bwMode="auto">
                <a:xfrm flipH="1">
                  <a:off x="2134843" y="2564600"/>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 name="Straight Connector 35"/>
                <p:cNvCxnSpPr>
                  <a:cxnSpLocks noChangeShapeType="1"/>
                </p:cNvCxnSpPr>
                <p:nvPr/>
              </p:nvCxnSpPr>
              <p:spPr bwMode="auto">
                <a:xfrm flipH="1">
                  <a:off x="2244397" y="256669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Straight Connector 36"/>
                <p:cNvCxnSpPr>
                  <a:cxnSpLocks noChangeShapeType="1"/>
                </p:cNvCxnSpPr>
                <p:nvPr/>
              </p:nvCxnSpPr>
              <p:spPr bwMode="auto">
                <a:xfrm flipH="1">
                  <a:off x="2365675" y="2568786"/>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Straight Connector 37"/>
                <p:cNvCxnSpPr>
                  <a:cxnSpLocks noChangeShapeType="1"/>
                </p:cNvCxnSpPr>
                <p:nvPr/>
              </p:nvCxnSpPr>
              <p:spPr bwMode="auto">
                <a:xfrm flipH="1">
                  <a:off x="2483045" y="2566971"/>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9" name="Rectangle 29"/>
              <p:cNvSpPr>
                <a:spLocks noChangeArrowheads="1"/>
              </p:cNvSpPr>
              <p:nvPr/>
            </p:nvSpPr>
            <p:spPr bwMode="auto">
              <a:xfrm>
                <a:off x="1916862" y="2571262"/>
                <a:ext cx="693767" cy="552560"/>
              </a:xfrm>
              <a:prstGeom prst="rect">
                <a:avLst/>
              </a:prstGeom>
              <a:solidFill>
                <a:srgbClr val="FF0000">
                  <a:alpha val="70979"/>
                </a:srgbClr>
              </a:solidFill>
              <a:ln>
                <a:noFill/>
              </a:ln>
              <a:extLst>
                <a:ext uri="{91240B29-F687-4F45-9708-019B960494DF}">
                  <a14:hiddenLine xmlns:a14="http://schemas.microsoft.com/office/drawing/2010/main" w="15875">
                    <a:solidFill>
                      <a:srgbClr val="000000"/>
                    </a:solidFill>
                    <a:miter lim="800000"/>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grpSp>
          <p:nvGrpSpPr>
            <p:cNvPr id="28" name="Group 25"/>
            <p:cNvGrpSpPr/>
            <p:nvPr/>
          </p:nvGrpSpPr>
          <p:grpSpPr bwMode="auto">
            <a:xfrm>
              <a:off x="8136990" y="3176315"/>
              <a:ext cx="1424531" cy="763274"/>
              <a:chOff x="1670312" y="2562997"/>
              <a:chExt cx="940318" cy="565219"/>
            </a:xfrm>
          </p:grpSpPr>
          <p:grpSp>
            <p:nvGrpSpPr>
              <p:cNvPr id="29" name="Group 28"/>
              <p:cNvGrpSpPr/>
              <p:nvPr/>
            </p:nvGrpSpPr>
            <p:grpSpPr bwMode="auto">
              <a:xfrm>
                <a:off x="1670312" y="2562997"/>
                <a:ext cx="929822" cy="565219"/>
                <a:chOff x="1670312" y="2562997"/>
                <a:chExt cx="929822" cy="565219"/>
              </a:xfrm>
            </p:grpSpPr>
            <p:sp>
              <p:nvSpPr>
                <p:cNvPr id="31" name="Rectangle 30"/>
                <p:cNvSpPr>
                  <a:spLocks noChangeArrowheads="1"/>
                </p:cNvSpPr>
                <p:nvPr/>
              </p:nvSpPr>
              <p:spPr bwMode="auto">
                <a:xfrm>
                  <a:off x="1670312" y="2562997"/>
                  <a:ext cx="929822" cy="563157"/>
                </a:xfrm>
                <a:prstGeom prst="rect">
                  <a:avLst/>
                </a:prstGeom>
                <a:noFill/>
                <a:ln w="19050">
                  <a:solidFill>
                    <a:schemeClr val="tx1"/>
                  </a:solidFill>
                  <a:miter lim="800000"/>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cxnSp>
              <p:nvCxnSpPr>
                <p:cNvPr id="32" name="Straight Connector 31"/>
                <p:cNvCxnSpPr>
                  <a:cxnSpLocks noChangeShapeType="1"/>
                </p:cNvCxnSpPr>
                <p:nvPr/>
              </p:nvCxnSpPr>
              <p:spPr bwMode="auto">
                <a:xfrm flipH="1">
                  <a:off x="1786358" y="256753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 name="Straight Connector 32"/>
                <p:cNvCxnSpPr>
                  <a:cxnSpLocks noChangeShapeType="1"/>
                </p:cNvCxnSpPr>
                <p:nvPr/>
              </p:nvCxnSpPr>
              <p:spPr bwMode="auto">
                <a:xfrm flipH="1">
                  <a:off x="1911544" y="2566974"/>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4" name="Straight Connector 33"/>
                <p:cNvCxnSpPr>
                  <a:cxnSpLocks noChangeShapeType="1"/>
                </p:cNvCxnSpPr>
                <p:nvPr/>
              </p:nvCxnSpPr>
              <p:spPr bwMode="auto">
                <a:xfrm flipH="1">
                  <a:off x="2027659" y="257032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5" name="Straight Connector 34"/>
                <p:cNvCxnSpPr>
                  <a:cxnSpLocks noChangeShapeType="1"/>
                </p:cNvCxnSpPr>
                <p:nvPr/>
              </p:nvCxnSpPr>
              <p:spPr bwMode="auto">
                <a:xfrm flipH="1">
                  <a:off x="2134843" y="2564600"/>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Straight Connector 35"/>
                <p:cNvCxnSpPr>
                  <a:cxnSpLocks noChangeShapeType="1"/>
                </p:cNvCxnSpPr>
                <p:nvPr/>
              </p:nvCxnSpPr>
              <p:spPr bwMode="auto">
                <a:xfrm flipH="1">
                  <a:off x="2244397" y="256669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 name="Straight Connector 36"/>
                <p:cNvCxnSpPr>
                  <a:cxnSpLocks noChangeShapeType="1"/>
                </p:cNvCxnSpPr>
                <p:nvPr/>
              </p:nvCxnSpPr>
              <p:spPr bwMode="auto">
                <a:xfrm flipH="1">
                  <a:off x="2365675" y="2568786"/>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8" name="Straight Connector 37"/>
                <p:cNvCxnSpPr>
                  <a:cxnSpLocks noChangeShapeType="1"/>
                </p:cNvCxnSpPr>
                <p:nvPr/>
              </p:nvCxnSpPr>
              <p:spPr bwMode="auto">
                <a:xfrm flipH="1">
                  <a:off x="2483045" y="2566971"/>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30" name="Rectangle 29"/>
              <p:cNvSpPr>
                <a:spLocks noChangeArrowheads="1"/>
              </p:cNvSpPr>
              <p:nvPr/>
            </p:nvSpPr>
            <p:spPr bwMode="auto">
              <a:xfrm>
                <a:off x="2235418" y="2571262"/>
                <a:ext cx="375212" cy="552560"/>
              </a:xfrm>
              <a:prstGeom prst="rect">
                <a:avLst/>
              </a:prstGeom>
              <a:solidFill>
                <a:srgbClr val="00B050">
                  <a:alpha val="70979"/>
                </a:srgbClr>
              </a:solidFill>
              <a:ln>
                <a:noFill/>
              </a:ln>
              <a:extLst>
                <a:ext uri="{91240B29-F687-4F45-9708-019B960494DF}">
                  <a14:hiddenLine xmlns:a14="http://schemas.microsoft.com/office/drawing/2010/main" w="15875">
                    <a:solidFill>
                      <a:srgbClr val="000000"/>
                    </a:solidFill>
                    <a:miter lim="800000"/>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grpSp>
          <p:nvGrpSpPr>
            <p:cNvPr id="39" name="Group 25"/>
            <p:cNvGrpSpPr/>
            <p:nvPr/>
          </p:nvGrpSpPr>
          <p:grpSpPr bwMode="auto">
            <a:xfrm>
              <a:off x="8132733" y="4084509"/>
              <a:ext cx="1424529" cy="721744"/>
              <a:chOff x="1670312" y="2562997"/>
              <a:chExt cx="940317" cy="565219"/>
            </a:xfrm>
          </p:grpSpPr>
          <p:grpSp>
            <p:nvGrpSpPr>
              <p:cNvPr id="40" name="Group 39"/>
              <p:cNvGrpSpPr/>
              <p:nvPr/>
            </p:nvGrpSpPr>
            <p:grpSpPr bwMode="auto">
              <a:xfrm>
                <a:off x="1670312" y="2562997"/>
                <a:ext cx="929822" cy="565219"/>
                <a:chOff x="1670312" y="2562997"/>
                <a:chExt cx="929822" cy="565219"/>
              </a:xfrm>
            </p:grpSpPr>
            <p:sp>
              <p:nvSpPr>
                <p:cNvPr id="42" name="Rectangle 41"/>
                <p:cNvSpPr>
                  <a:spLocks noChangeArrowheads="1"/>
                </p:cNvSpPr>
                <p:nvPr/>
              </p:nvSpPr>
              <p:spPr bwMode="auto">
                <a:xfrm>
                  <a:off x="1670312" y="2562997"/>
                  <a:ext cx="929822" cy="563157"/>
                </a:xfrm>
                <a:prstGeom prst="rect">
                  <a:avLst/>
                </a:prstGeom>
                <a:noFill/>
                <a:ln w="19050">
                  <a:solidFill>
                    <a:schemeClr val="tx1"/>
                  </a:solidFill>
                  <a:miter lim="800000"/>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cxnSp>
              <p:nvCxnSpPr>
                <p:cNvPr id="43" name="Straight Connector 42"/>
                <p:cNvCxnSpPr>
                  <a:cxnSpLocks noChangeShapeType="1"/>
                </p:cNvCxnSpPr>
                <p:nvPr/>
              </p:nvCxnSpPr>
              <p:spPr bwMode="auto">
                <a:xfrm flipH="1">
                  <a:off x="1786358" y="256753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4" name="Straight Connector 43"/>
                <p:cNvCxnSpPr>
                  <a:cxnSpLocks noChangeShapeType="1"/>
                </p:cNvCxnSpPr>
                <p:nvPr/>
              </p:nvCxnSpPr>
              <p:spPr bwMode="auto">
                <a:xfrm flipH="1">
                  <a:off x="1911544" y="2566974"/>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5" name="Straight Connector 44"/>
                <p:cNvCxnSpPr>
                  <a:cxnSpLocks noChangeShapeType="1"/>
                </p:cNvCxnSpPr>
                <p:nvPr/>
              </p:nvCxnSpPr>
              <p:spPr bwMode="auto">
                <a:xfrm flipH="1">
                  <a:off x="2027659" y="257032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6" name="Straight Connector 45"/>
                <p:cNvCxnSpPr>
                  <a:cxnSpLocks noChangeShapeType="1"/>
                </p:cNvCxnSpPr>
                <p:nvPr/>
              </p:nvCxnSpPr>
              <p:spPr bwMode="auto">
                <a:xfrm flipH="1">
                  <a:off x="2134843" y="2564600"/>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7" name="Straight Connector 46"/>
                <p:cNvCxnSpPr>
                  <a:cxnSpLocks noChangeShapeType="1"/>
                </p:cNvCxnSpPr>
                <p:nvPr/>
              </p:nvCxnSpPr>
              <p:spPr bwMode="auto">
                <a:xfrm flipH="1">
                  <a:off x="2244397" y="2566693"/>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8" name="Straight Connector 47"/>
                <p:cNvCxnSpPr>
                  <a:cxnSpLocks noChangeShapeType="1"/>
                </p:cNvCxnSpPr>
                <p:nvPr/>
              </p:nvCxnSpPr>
              <p:spPr bwMode="auto">
                <a:xfrm flipH="1">
                  <a:off x="2365675" y="2568786"/>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9" name="Straight Connector 48"/>
                <p:cNvCxnSpPr>
                  <a:cxnSpLocks noChangeShapeType="1"/>
                </p:cNvCxnSpPr>
                <p:nvPr/>
              </p:nvCxnSpPr>
              <p:spPr bwMode="auto">
                <a:xfrm flipH="1">
                  <a:off x="2483045" y="2566971"/>
                  <a:ext cx="4536" cy="557893"/>
                </a:xfrm>
                <a:prstGeom prst="line">
                  <a:avLst/>
                </a:prstGeom>
                <a:noFill/>
                <a:ln w="19050">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41" name="Rectangle 40"/>
              <p:cNvSpPr>
                <a:spLocks noChangeArrowheads="1"/>
              </p:cNvSpPr>
              <p:nvPr/>
            </p:nvSpPr>
            <p:spPr bwMode="auto">
              <a:xfrm>
                <a:off x="2131937" y="2571262"/>
                <a:ext cx="478692" cy="552560"/>
              </a:xfrm>
              <a:prstGeom prst="rect">
                <a:avLst/>
              </a:prstGeom>
              <a:solidFill>
                <a:srgbClr val="3333CC">
                  <a:alpha val="70979"/>
                </a:srgbClr>
              </a:solidFill>
              <a:ln>
                <a:noFill/>
              </a:ln>
              <a:extLst>
                <a:ext uri="{91240B29-F687-4F45-9708-019B960494DF}">
                  <a14:hiddenLine xmlns:a14="http://schemas.microsoft.com/office/drawing/2010/main" w="15875">
                    <a:solidFill>
                      <a:srgbClr val="000000"/>
                    </a:solidFill>
                    <a:miter lim="800000"/>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grpSp>
      <p:sp>
        <p:nvSpPr>
          <p:cNvPr id="4" name="Triangle 3"/>
          <p:cNvSpPr/>
          <p:nvPr/>
        </p:nvSpPr>
        <p:spPr>
          <a:xfrm rot="5400000">
            <a:off x="6881445" y="3717354"/>
            <a:ext cx="811706" cy="665402"/>
          </a:xfrm>
          <a:prstGeom prst="triangle">
            <a:avLst/>
          </a:prstGeom>
          <a:solidFill>
            <a:schemeClr val="bg1"/>
          </a:solidFill>
          <a:ln w="317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53" name="Group 52"/>
          <p:cNvGrpSpPr/>
          <p:nvPr/>
        </p:nvGrpSpPr>
        <p:grpSpPr>
          <a:xfrm>
            <a:off x="6303665" y="3871966"/>
            <a:ext cx="567187" cy="339970"/>
            <a:chOff x="9460523" y="6049108"/>
            <a:chExt cx="567187" cy="339970"/>
          </a:xfrm>
        </p:grpSpPr>
        <p:cxnSp>
          <p:nvCxnSpPr>
            <p:cNvPr id="52" name="Straight Arrow Connector 51"/>
            <p:cNvCxnSpPr/>
            <p:nvPr/>
          </p:nvCxnSpPr>
          <p:spPr>
            <a:xfrm>
              <a:off x="9460523" y="6049108"/>
              <a:ext cx="562708"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p:nvPr/>
          </p:nvCxnSpPr>
          <p:spPr>
            <a:xfrm>
              <a:off x="9461050" y="6219093"/>
              <a:ext cx="562708"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a:off x="9465002" y="6389078"/>
              <a:ext cx="562708" cy="0"/>
            </a:xfrm>
            <a:prstGeom prst="straightConnector1">
              <a:avLst/>
            </a:prstGeom>
            <a:ln w="38100">
              <a:solidFill>
                <a:srgbClr val="3333CC"/>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7" name="Group 56"/>
          <p:cNvGrpSpPr/>
          <p:nvPr/>
        </p:nvGrpSpPr>
        <p:grpSpPr>
          <a:xfrm>
            <a:off x="11245773" y="3893738"/>
            <a:ext cx="567187" cy="339970"/>
            <a:chOff x="9460523" y="6049108"/>
            <a:chExt cx="567187" cy="339970"/>
          </a:xfrm>
        </p:grpSpPr>
        <p:cxnSp>
          <p:nvCxnSpPr>
            <p:cNvPr id="58" name="Straight Arrow Connector 57"/>
            <p:cNvCxnSpPr/>
            <p:nvPr/>
          </p:nvCxnSpPr>
          <p:spPr>
            <a:xfrm>
              <a:off x="9460523" y="6049108"/>
              <a:ext cx="562708"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p:nvPr/>
          </p:nvCxnSpPr>
          <p:spPr>
            <a:xfrm>
              <a:off x="9461050" y="6219093"/>
              <a:ext cx="562708"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a:off x="9465002" y="6389078"/>
              <a:ext cx="562708" cy="0"/>
            </a:xfrm>
            <a:prstGeom prst="straightConnector1">
              <a:avLst/>
            </a:prstGeom>
            <a:ln w="38100">
              <a:solidFill>
                <a:srgbClr val="3333CC"/>
              </a:solidFill>
              <a:tailEnd type="triangle"/>
            </a:ln>
          </p:spPr>
          <p:style>
            <a:lnRef idx="1">
              <a:schemeClr val="accent1"/>
            </a:lnRef>
            <a:fillRef idx="0">
              <a:schemeClr val="accent1"/>
            </a:fillRef>
            <a:effectRef idx="0">
              <a:schemeClr val="accent1"/>
            </a:effectRef>
            <a:fontRef idx="minor">
              <a:schemeClr val="tx1"/>
            </a:fontRef>
          </p:style>
        </p:cxnSp>
      </p:grpSp>
      <p:sp>
        <p:nvSpPr>
          <p:cNvPr id="56" name="TextBox 55"/>
          <p:cNvSpPr txBox="1"/>
          <p:nvPr/>
        </p:nvSpPr>
        <p:spPr>
          <a:xfrm>
            <a:off x="6576771" y="4550229"/>
            <a:ext cx="990656" cy="590931"/>
          </a:xfrm>
          <a:prstGeom prst="rect">
            <a:avLst/>
          </a:prstGeom>
          <a:noFill/>
        </p:spPr>
        <p:txBody>
          <a:bodyPr wrap="none" rtlCol="0">
            <a:spAutoFit/>
          </a:bodyPr>
          <a:lstStyle/>
          <a:p>
            <a:pPr marL="0" marR="0" lvl="0" indent="0" algn="ctr" defTabSz="914400" rtl="0" eaLnBrk="1" fontAlgn="auto" latinLnBrk="0" hangingPunct="1">
              <a:lnSpc>
                <a:spcPct val="8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classify </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8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arrivals</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2" name="TextBox 61"/>
          <p:cNvSpPr txBox="1"/>
          <p:nvPr/>
        </p:nvSpPr>
        <p:spPr>
          <a:xfrm>
            <a:off x="10609189" y="4515922"/>
            <a:ext cx="1332224" cy="344710"/>
          </a:xfrm>
          <a:prstGeom prst="rect">
            <a:avLst/>
          </a:prstGeom>
          <a:noFill/>
        </p:spPr>
        <p:txBody>
          <a:bodyPr wrap="none" rtlCol="0">
            <a:spAutoFit/>
          </a:bodyPr>
          <a:lstStyle/>
          <a:p>
            <a:pPr marL="0" marR="0" lvl="0" indent="0" algn="ctr" defTabSz="914400" rtl="0" eaLnBrk="1" fontAlgn="auto" latinLnBrk="0" hangingPunct="1">
              <a:lnSpc>
                <a:spcPct val="8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departures</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65" name="Straight Arrow Connector 64"/>
          <p:cNvCxnSpPr>
            <a:stCxn id="4" idx="0"/>
          </p:cNvCxnSpPr>
          <p:nvPr/>
        </p:nvCxnSpPr>
        <p:spPr>
          <a:xfrm flipV="1">
            <a:off x="7619999" y="3067495"/>
            <a:ext cx="682573" cy="98256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p:nvPr/>
        </p:nvCxnSpPr>
        <p:spPr>
          <a:xfrm>
            <a:off x="7635460" y="4051945"/>
            <a:ext cx="696572"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4" idx="0"/>
          </p:cNvCxnSpPr>
          <p:nvPr/>
        </p:nvCxnSpPr>
        <p:spPr>
          <a:xfrm>
            <a:off x="7619999" y="4050055"/>
            <a:ext cx="682055" cy="871416"/>
          </a:xfrm>
          <a:prstGeom prst="straightConnector1">
            <a:avLst/>
          </a:prstGeom>
          <a:ln w="38100">
            <a:solidFill>
              <a:srgbClr val="3333CC"/>
            </a:solidFill>
            <a:tailEnd type="triangle"/>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a:stCxn id="20" idx="3"/>
            <a:endCxn id="9" idx="2"/>
          </p:cNvCxnSpPr>
          <p:nvPr/>
        </p:nvCxnSpPr>
        <p:spPr>
          <a:xfrm>
            <a:off x="9250091" y="3097958"/>
            <a:ext cx="664252" cy="94270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a:stCxn id="42" idx="3"/>
            <a:endCxn id="9" idx="2"/>
          </p:cNvCxnSpPr>
          <p:nvPr/>
        </p:nvCxnSpPr>
        <p:spPr>
          <a:xfrm flipV="1">
            <a:off x="9281976" y="4040658"/>
            <a:ext cx="632367" cy="882379"/>
          </a:xfrm>
          <a:prstGeom prst="line">
            <a:avLst/>
          </a:prstGeom>
          <a:ln w="38100">
            <a:solidFill>
              <a:srgbClr val="3333CC"/>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a:stCxn id="30" idx="3"/>
            <a:endCxn id="9" idx="2"/>
          </p:cNvCxnSpPr>
          <p:nvPr/>
        </p:nvCxnSpPr>
        <p:spPr>
          <a:xfrm>
            <a:off x="9300262" y="4039538"/>
            <a:ext cx="614081" cy="1120"/>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grpSp>
        <p:nvGrpSpPr>
          <p:cNvPr id="70" name="Group 69"/>
          <p:cNvGrpSpPr/>
          <p:nvPr/>
        </p:nvGrpSpPr>
        <p:grpSpPr>
          <a:xfrm>
            <a:off x="9914343" y="3604072"/>
            <a:ext cx="877582" cy="1252645"/>
            <a:chOff x="9827263" y="3125100"/>
            <a:chExt cx="877582" cy="1252645"/>
          </a:xfrm>
        </p:grpSpPr>
        <p:sp>
          <p:nvSpPr>
            <p:cNvPr id="9" name="Oval 27"/>
            <p:cNvSpPr>
              <a:spLocks noChangeArrowheads="1"/>
            </p:cNvSpPr>
            <p:nvPr/>
          </p:nvSpPr>
          <p:spPr bwMode="auto">
            <a:xfrm>
              <a:off x="9827263" y="3125100"/>
              <a:ext cx="877582" cy="873172"/>
            </a:xfrm>
            <a:prstGeom prst="ellipse">
              <a:avLst/>
            </a:prstGeom>
            <a:solidFill>
              <a:srgbClr val="FFFFFF"/>
            </a:solidFill>
            <a:ln w="28575">
              <a:solidFill>
                <a:schemeClr val="tx1"/>
              </a:solidFill>
              <a:round/>
            </a:ln>
            <a:effectLst>
              <a:outerShdw blurRad="50800" dist="38100" dir="2700000" algn="tl" rotWithShape="0">
                <a:prstClr val="black">
                  <a:alpha val="40000"/>
                </a:prstClr>
              </a:outerShdw>
            </a:effec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63" name="TextBox 62"/>
            <p:cNvSpPr txBox="1"/>
            <p:nvPr/>
          </p:nvSpPr>
          <p:spPr>
            <a:xfrm>
              <a:off x="9952468" y="4033035"/>
              <a:ext cx="554960" cy="344710"/>
            </a:xfrm>
            <a:prstGeom prst="rect">
              <a:avLst/>
            </a:prstGeom>
            <a:noFill/>
          </p:spPr>
          <p:txBody>
            <a:bodyPr wrap="none" rtlCol="0">
              <a:spAutoFit/>
            </a:bodyPr>
            <a:lstStyle/>
            <a:p>
              <a:pPr marL="0" marR="0" lvl="0" indent="0" algn="ctr" defTabSz="914400" rtl="0" eaLnBrk="1" fontAlgn="auto" latinLnBrk="0" hangingPunct="1">
                <a:lnSpc>
                  <a:spcPct val="8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link</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3" name="TextBox 102"/>
            <p:cNvSpPr txBox="1"/>
            <p:nvPr/>
          </p:nvSpPr>
          <p:spPr>
            <a:xfrm>
              <a:off x="10086588" y="3391108"/>
              <a:ext cx="351378" cy="395173"/>
            </a:xfrm>
            <a:prstGeom prst="rect">
              <a:avLst/>
            </a:prstGeom>
            <a:noFill/>
          </p:spPr>
          <p:txBody>
            <a:bodyPr wrap="none" rtlCol="0">
              <a:spAutoFit/>
            </a:bodyPr>
            <a:lstStyle/>
            <a:p>
              <a:pPr marL="0" marR="0" lvl="0" indent="0" algn="ctr" defTabSz="914400" rtl="0" eaLnBrk="1" fontAlgn="auto" latinLnBrk="0" hangingPunct="1">
                <a:lnSpc>
                  <a:spcPct val="80000"/>
                </a:lnSpc>
                <a:spcBef>
                  <a:spcPts val="0"/>
                </a:spcBef>
                <a:spcAft>
                  <a:spcPts val="0"/>
                </a:spcAft>
                <a:buClrTx/>
                <a:buSzTx/>
                <a:buFontTx/>
                <a:buNone/>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15" name="Group 114"/>
          <p:cNvGrpSpPr/>
          <p:nvPr/>
        </p:nvGrpSpPr>
        <p:grpSpPr>
          <a:xfrm>
            <a:off x="8807568" y="2894368"/>
            <a:ext cx="1104182" cy="2221918"/>
            <a:chOff x="8807568" y="2894368"/>
            <a:chExt cx="1104182" cy="2221918"/>
          </a:xfrm>
        </p:grpSpPr>
        <p:grpSp>
          <p:nvGrpSpPr>
            <p:cNvPr id="114" name="Group 113"/>
            <p:cNvGrpSpPr/>
            <p:nvPr/>
          </p:nvGrpSpPr>
          <p:grpSpPr>
            <a:xfrm>
              <a:off x="9470570" y="2939143"/>
              <a:ext cx="441180" cy="2177143"/>
              <a:chOff x="9470570" y="2939143"/>
              <a:chExt cx="441180" cy="2177143"/>
            </a:xfrm>
          </p:grpSpPr>
          <p:sp>
            <p:nvSpPr>
              <p:cNvPr id="85" name="Oval 84"/>
              <p:cNvSpPr/>
              <p:nvPr/>
            </p:nvSpPr>
            <p:spPr>
              <a:xfrm>
                <a:off x="9470570" y="2939143"/>
                <a:ext cx="348343" cy="2177143"/>
              </a:xfrm>
              <a:prstGeom prst="ellipse">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9" name="Rectangle 88"/>
              <p:cNvSpPr/>
              <p:nvPr/>
            </p:nvSpPr>
            <p:spPr>
              <a:xfrm>
                <a:off x="9716218" y="3095651"/>
                <a:ext cx="195532" cy="586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88" name="Straight Arrow Connector 87"/>
              <p:cNvCxnSpPr/>
              <p:nvPr/>
            </p:nvCxnSpPr>
            <p:spPr>
              <a:xfrm flipV="1">
                <a:off x="9808687" y="3573214"/>
                <a:ext cx="0" cy="26125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12" name="Group 111"/>
            <p:cNvGrpSpPr/>
            <p:nvPr/>
          </p:nvGrpSpPr>
          <p:grpSpPr>
            <a:xfrm>
              <a:off x="8807568" y="2894368"/>
              <a:ext cx="457076" cy="2191108"/>
              <a:chOff x="8807568" y="2894368"/>
              <a:chExt cx="457076" cy="2191108"/>
            </a:xfrm>
          </p:grpSpPr>
          <p:grpSp>
            <p:nvGrpSpPr>
              <p:cNvPr id="93" name="Group 92"/>
              <p:cNvGrpSpPr/>
              <p:nvPr/>
            </p:nvGrpSpPr>
            <p:grpSpPr>
              <a:xfrm>
                <a:off x="8807568" y="2894368"/>
                <a:ext cx="428322" cy="385312"/>
                <a:chOff x="10311441" y="2346385"/>
                <a:chExt cx="428322" cy="385312"/>
              </a:xfrm>
            </p:grpSpPr>
            <p:sp>
              <p:nvSpPr>
                <p:cNvPr id="92" name="Oval 91"/>
                <p:cNvSpPr/>
                <p:nvPr/>
              </p:nvSpPr>
              <p:spPr>
                <a:xfrm>
                  <a:off x="10349891" y="2392393"/>
                  <a:ext cx="329610" cy="33930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0" name="TextBox 89"/>
                <p:cNvSpPr txBox="1"/>
                <p:nvPr/>
              </p:nvSpPr>
              <p:spPr>
                <a:xfrm>
                  <a:off x="10311441" y="2346385"/>
                  <a:ext cx="42832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a:t>
                  </a:r>
                  <a:r>
                    <a:rPr kumimoji="0" lang="en-US" sz="1800" b="0" i="0" u="none" strike="noStrike" kern="1200" cap="none" spc="0" normalizeH="0" baseline="-25000" noProof="0" dirty="0">
                      <a:ln>
                        <a:noFill/>
                      </a:ln>
                      <a:solidFill>
                        <a:prstClr val="black"/>
                      </a:solidFill>
                      <a:effectLst/>
                      <a:uLnTx/>
                      <a:uFillTx/>
                      <a:latin typeface="Calibri" panose="020F0502020204030204"/>
                      <a:ea typeface="+mn-ea"/>
                      <a:cs typeface="+mn-cs"/>
                    </a:rPr>
                    <a:t>1</a:t>
                  </a:r>
                  <a:endParaRPr kumimoji="0" lang="en-US" sz="18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grpSp>
          <p:grpSp>
            <p:nvGrpSpPr>
              <p:cNvPr id="94" name="Group 93"/>
              <p:cNvGrpSpPr/>
              <p:nvPr/>
            </p:nvGrpSpPr>
            <p:grpSpPr>
              <a:xfrm>
                <a:off x="8827696" y="3823145"/>
                <a:ext cx="428322" cy="385312"/>
                <a:chOff x="10311441" y="2346385"/>
                <a:chExt cx="428322" cy="385312"/>
              </a:xfrm>
            </p:grpSpPr>
            <p:sp>
              <p:nvSpPr>
                <p:cNvPr id="95" name="Oval 94"/>
                <p:cNvSpPr/>
                <p:nvPr/>
              </p:nvSpPr>
              <p:spPr>
                <a:xfrm>
                  <a:off x="10349891" y="2392393"/>
                  <a:ext cx="329610" cy="33930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6" name="TextBox 95"/>
                <p:cNvSpPr txBox="1"/>
                <p:nvPr/>
              </p:nvSpPr>
              <p:spPr>
                <a:xfrm>
                  <a:off x="10311441" y="2346385"/>
                  <a:ext cx="42832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a:t>
                  </a:r>
                  <a:r>
                    <a:rPr kumimoji="0" lang="en-US" sz="1800" b="0" i="0" u="none" strike="noStrike" kern="1200" cap="none" spc="0" normalizeH="0" baseline="-25000" noProof="0" dirty="0">
                      <a:ln>
                        <a:noFill/>
                      </a:ln>
                      <a:solidFill>
                        <a:prstClr val="black"/>
                      </a:solidFill>
                      <a:effectLst/>
                      <a:uLnTx/>
                      <a:uFillTx/>
                      <a:latin typeface="Calibri" panose="020F0502020204030204"/>
                      <a:ea typeface="+mn-ea"/>
                      <a:cs typeface="+mn-cs"/>
                    </a:rPr>
                    <a:t>2</a:t>
                  </a:r>
                  <a:endParaRPr kumimoji="0" lang="en-US" sz="18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grpSp>
          <p:grpSp>
            <p:nvGrpSpPr>
              <p:cNvPr id="97" name="Group 96"/>
              <p:cNvGrpSpPr/>
              <p:nvPr/>
            </p:nvGrpSpPr>
            <p:grpSpPr>
              <a:xfrm>
                <a:off x="8836322" y="4700164"/>
                <a:ext cx="428322" cy="385312"/>
                <a:chOff x="10311441" y="2346385"/>
                <a:chExt cx="428322" cy="385312"/>
              </a:xfrm>
            </p:grpSpPr>
            <p:sp>
              <p:nvSpPr>
                <p:cNvPr id="98" name="Oval 97"/>
                <p:cNvSpPr/>
                <p:nvPr/>
              </p:nvSpPr>
              <p:spPr>
                <a:xfrm>
                  <a:off x="10349891" y="2392393"/>
                  <a:ext cx="329610" cy="33930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9" name="TextBox 98"/>
                <p:cNvSpPr txBox="1"/>
                <p:nvPr/>
              </p:nvSpPr>
              <p:spPr>
                <a:xfrm>
                  <a:off x="10311441" y="2346385"/>
                  <a:ext cx="42832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a:t>
                  </a:r>
                  <a:r>
                    <a:rPr kumimoji="0" lang="en-US" sz="1800" b="0" i="0" u="none" strike="noStrike" kern="1200" cap="none" spc="0" normalizeH="0" baseline="-25000" noProof="0" dirty="0">
                      <a:ln>
                        <a:noFill/>
                      </a:ln>
                      <a:solidFill>
                        <a:prstClr val="black"/>
                      </a:solidFill>
                      <a:effectLst/>
                      <a:uLnTx/>
                      <a:uFillTx/>
                      <a:latin typeface="Calibri" panose="020F0502020204030204"/>
                      <a:ea typeface="+mn-ea"/>
                      <a:cs typeface="+mn-cs"/>
                    </a:rPr>
                    <a:t>3</a:t>
                  </a:r>
                  <a:endParaRPr kumimoji="0" lang="en-US" sz="18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grpSp>
        </p:grpSp>
      </p:grpSp>
      <p:grpSp>
        <p:nvGrpSpPr>
          <p:cNvPr id="108" name="Group 107"/>
          <p:cNvGrpSpPr/>
          <p:nvPr/>
        </p:nvGrpSpPr>
        <p:grpSpPr>
          <a:xfrm>
            <a:off x="2830287" y="4027715"/>
            <a:ext cx="853119" cy="1129061"/>
            <a:chOff x="6422573" y="5573486"/>
            <a:chExt cx="853119" cy="1129061"/>
          </a:xfrm>
        </p:grpSpPr>
        <p:sp>
          <p:nvSpPr>
            <p:cNvPr id="104" name="TextBox 103"/>
            <p:cNvSpPr txBox="1"/>
            <p:nvPr/>
          </p:nvSpPr>
          <p:spPr>
            <a:xfrm>
              <a:off x="6531429" y="5573486"/>
              <a:ext cx="54053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3200" b="0" i="1" u="none" strike="noStrike" kern="1200" cap="none" spc="0" normalizeH="0" baseline="0" noProof="0" dirty="0" err="1">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w</a:t>
              </a:r>
              <a:r>
                <a:rPr kumimoji="0" lang="en-US" altLang="en-US" sz="3200" b="0" i="1" u="none" strike="noStrike" kern="1200" cap="none" spc="0" normalizeH="0" baseline="-25000" noProof="0" dirty="0" err="1">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i</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5" name="TextBox 104"/>
            <p:cNvSpPr txBox="1"/>
            <p:nvPr/>
          </p:nvSpPr>
          <p:spPr>
            <a:xfrm>
              <a:off x="6422573" y="6117772"/>
              <a:ext cx="853119"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3200" b="0" i="0" u="none" strike="noStrike" kern="1200" cap="none" spc="0" normalizeH="0" baseline="0" noProof="0" dirty="0" err="1">
                  <a:ln>
                    <a:noFill/>
                  </a:ln>
                  <a:solidFill>
                    <a:prstClr val="black"/>
                  </a:solidFill>
                  <a:effectLst/>
                  <a:uLnTx/>
                  <a:uFillTx/>
                  <a:latin typeface="Symbol" panose="05050102010706020507" pitchFamily="2" charset="2"/>
                  <a:ea typeface="MS PGothic" panose="020B0600070205080204" pitchFamily="34" charset="-128"/>
                  <a:cs typeface="MS PGothic" panose="020B0600070205080204" pitchFamily="34" charset="-128"/>
                </a:rPr>
                <a:t>S</a:t>
              </a:r>
              <a:r>
                <a:rPr kumimoji="0" lang="en-US" altLang="en-US" sz="2400" b="0" i="1" u="none" strike="noStrike" kern="1200" cap="none" spc="0" normalizeH="0" baseline="-25000" noProof="0" dirty="0" err="1">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j</a:t>
              </a:r>
              <a:r>
                <a:rPr kumimoji="0" lang="en-US" altLang="en-US" sz="3200" b="0" i="1" u="none" strike="noStrike" kern="1200" cap="none" spc="0" normalizeH="0" baseline="0" noProof="0" dirty="0" err="1">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w</a:t>
              </a:r>
              <a:r>
                <a:rPr kumimoji="0" lang="en-US" altLang="en-US" sz="3200" b="0" i="1" u="none" strike="noStrike" kern="1200" cap="none" spc="0" normalizeH="0" baseline="-25000" noProof="0" dirty="0" err="1">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j</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07" name="Straight Connector 106"/>
            <p:cNvCxnSpPr/>
            <p:nvPr/>
          </p:nvCxnSpPr>
          <p:spPr>
            <a:xfrm>
              <a:off x="6553200" y="6173453"/>
              <a:ext cx="478971" cy="0"/>
            </a:xfrm>
            <a:prstGeom prst="line">
              <a:avLst/>
            </a:prstGeom>
            <a:ln w="38100" cap="rnd">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9" name="Content Placeholder 1"/>
          <p:cNvSpPr txBox="1"/>
          <p:nvPr/>
        </p:nvSpPr>
        <p:spPr>
          <a:xfrm>
            <a:off x="788204" y="5154045"/>
            <a:ext cx="5557988" cy="105081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82930" marR="0" lvl="0" indent="-28448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minimum bandwidth guarantee (per-traffic-class)</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p:txBody>
      </p:sp>
      <p:sp>
        <p:nvSpPr>
          <p:cNvPr id="111" name="Content Placeholder 1"/>
          <p:cNvSpPr txBox="1"/>
          <p:nvPr/>
        </p:nvSpPr>
        <p:spPr>
          <a:xfrm>
            <a:off x="766433" y="2740308"/>
            <a:ext cx="5557988" cy="1420926"/>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82930" marR="0" lvl="0" indent="-28448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each class, </a:t>
            </a:r>
            <a:r>
              <a:rPr kumimoji="0" lang="en-US" altLang="en-US" sz="3200" b="0" i="1" u="none" strike="noStrike" kern="1200" cap="none" spc="0" normalizeH="0" baseline="0" noProof="0" dirty="0" err="1">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i</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has weight, </a:t>
            </a:r>
            <a:r>
              <a:rPr kumimoji="0" lang="en-US" altLang="en-US" sz="3200" b="0" i="1" u="none" strike="noStrike" kern="1200" cap="none" spc="0" normalizeH="0" baseline="0" noProof="0" dirty="0" err="1">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w</a:t>
            </a:r>
            <a:r>
              <a:rPr kumimoji="0" lang="en-US" altLang="en-US" sz="3200" b="0" i="1" u="none" strike="noStrike" kern="1200" cap="none" spc="0" normalizeH="0" baseline="-25000" noProof="0" dirty="0" err="1">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i</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and</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gets weighted amount of service in each cycle:</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p:txBody>
      </p:sp>
      <p:sp>
        <p:nvSpPr>
          <p:cNvPr id="81"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5"/>
                                        </p:tgtEl>
                                        <p:attrNameLst>
                                          <p:attrName>style.visibility</p:attrName>
                                        </p:attrNameLst>
                                      </p:cBhvr>
                                      <p:to>
                                        <p:strVal val="visible"/>
                                      </p:to>
                                    </p:set>
                                    <p:animEffect transition="in" filter="dissolve">
                                      <p:cBhvr>
                                        <p:cTn id="7" dur="500"/>
                                        <p:tgtEl>
                                          <p:spTgt spid="115"/>
                                        </p:tgtEl>
                                      </p:cBhvr>
                                    </p:animEffect>
                                  </p:childTnLst>
                                </p:cTn>
                              </p:par>
                              <p:par>
                                <p:cTn id="8" presetID="9" presetClass="entr" presetSubtype="0" fill="hold" nodeType="withEffect">
                                  <p:stCondLst>
                                    <p:cond delay="0"/>
                                  </p:stCondLst>
                                  <p:childTnLst>
                                    <p:set>
                                      <p:cBhvr>
                                        <p:cTn id="9" dur="1" fill="hold">
                                          <p:stCondLst>
                                            <p:cond delay="0"/>
                                          </p:stCondLst>
                                        </p:cTn>
                                        <p:tgtEl>
                                          <p:spTgt spid="108"/>
                                        </p:tgtEl>
                                        <p:attrNameLst>
                                          <p:attrName>style.visibility</p:attrName>
                                        </p:attrNameLst>
                                      </p:cBhvr>
                                      <p:to>
                                        <p:strVal val="visible"/>
                                      </p:to>
                                    </p:set>
                                    <p:animEffect transition="in" filter="dissolve">
                                      <p:cBhvr>
                                        <p:cTn id="10" dur="500"/>
                                        <p:tgtEl>
                                          <p:spTgt spid="108"/>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11"/>
                                        </p:tgtEl>
                                        <p:attrNameLst>
                                          <p:attrName>style.visibility</p:attrName>
                                        </p:attrNameLst>
                                      </p:cBhvr>
                                      <p:to>
                                        <p:strVal val="visible"/>
                                      </p:to>
                                    </p:set>
                                    <p:animEffect transition="in" filter="dissolve">
                                      <p:cBhvr>
                                        <p:cTn id="13" dur="500"/>
                                        <p:tgtEl>
                                          <p:spTgt spid="111"/>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109"/>
                                        </p:tgtEl>
                                        <p:attrNameLst>
                                          <p:attrName>style.visibility</p:attrName>
                                        </p:attrNameLst>
                                      </p:cBhvr>
                                      <p:to>
                                        <p:strVal val="visible"/>
                                      </p:to>
                                    </p:set>
                                    <p:animEffect transition="in" filter="dissolve">
                                      <p:cBhvr>
                                        <p:cTn id="18" dur="500"/>
                                        <p:tgtEl>
                                          <p:spTgt spid="1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p:bldP spid="111"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1200"/>
              </a:spcBef>
            </a:pPr>
            <a:r>
              <a:rPr lang="en-US" sz="4800" dirty="0"/>
              <a:t>Sidebar: Network Neutrality</a:t>
            </a:r>
            <a:endParaRPr lang="en-US" sz="4800" dirty="0"/>
          </a:p>
        </p:txBody>
      </p:sp>
      <p:sp>
        <p:nvSpPr>
          <p:cNvPr id="5" name="Content Placeholder 2"/>
          <p:cNvSpPr>
            <a:spLocks noGrp="1"/>
          </p:cNvSpPr>
          <p:nvPr>
            <p:ph idx="1"/>
          </p:nvPr>
        </p:nvSpPr>
        <p:spPr>
          <a:xfrm>
            <a:off x="793894" y="1421607"/>
            <a:ext cx="10607531" cy="4530306"/>
          </a:xfrm>
        </p:spPr>
        <p:txBody>
          <a:bodyPr>
            <a:noAutofit/>
          </a:bodyPr>
          <a:lstStyle/>
          <a:p>
            <a:pPr marL="0" indent="0">
              <a:lnSpc>
                <a:spcPct val="100000"/>
              </a:lnSpc>
              <a:buNone/>
            </a:pPr>
            <a:r>
              <a:rPr lang="en-US" sz="3600" dirty="0"/>
              <a:t>What is network neutrality?</a:t>
            </a:r>
            <a:endParaRPr lang="en-US" sz="3600" dirty="0"/>
          </a:p>
          <a:p>
            <a:pPr marL="520700" lvl="1" indent="-338455">
              <a:lnSpc>
                <a:spcPct val="100000"/>
              </a:lnSpc>
              <a:buFont typeface="Wingdings" panose="05000000000000000000" pitchFamily="2" charset="2"/>
              <a:buChar char="§"/>
              <a:tabLst>
                <a:tab pos="280670" algn="l"/>
              </a:tabLst>
            </a:pPr>
            <a:r>
              <a:rPr lang="en-US" sz="3200" i="1" dirty="0">
                <a:solidFill>
                  <a:srgbClr val="010F90"/>
                </a:solidFill>
              </a:rPr>
              <a:t>technical: </a:t>
            </a:r>
            <a:r>
              <a:rPr lang="en-US" sz="3200" dirty="0"/>
              <a:t>how an ISP should share/allocation its resources</a:t>
            </a:r>
            <a:endParaRPr lang="en-US" sz="3200" dirty="0"/>
          </a:p>
          <a:p>
            <a:pPr marL="922655" lvl="1" indent="-279400">
              <a:lnSpc>
                <a:spcPct val="100000"/>
              </a:lnSpc>
            </a:pPr>
            <a:r>
              <a:rPr lang="en-US" sz="2800" dirty="0"/>
              <a:t>packet scheduling, buffer management are the </a:t>
            </a:r>
            <a:r>
              <a:rPr lang="en-US" sz="2800" i="1" dirty="0"/>
              <a:t>mechanisms</a:t>
            </a:r>
            <a:endParaRPr lang="en-US" sz="2800" i="1" dirty="0"/>
          </a:p>
          <a:p>
            <a:pPr marL="465455" lvl="1" indent="-282575">
              <a:lnSpc>
                <a:spcPct val="100000"/>
              </a:lnSpc>
              <a:buFont typeface="Wingdings" panose="05000000000000000000" pitchFamily="2" charset="2"/>
              <a:buChar char="§"/>
            </a:pPr>
            <a:r>
              <a:rPr lang="en-US" sz="3200" i="1" dirty="0">
                <a:solidFill>
                  <a:srgbClr val="0000A3"/>
                </a:solidFill>
              </a:rPr>
              <a:t>social, economic  </a:t>
            </a:r>
            <a:r>
              <a:rPr lang="en-US" sz="3200" dirty="0"/>
              <a:t>principles </a:t>
            </a:r>
            <a:endParaRPr lang="en-US" sz="3200" dirty="0"/>
          </a:p>
          <a:p>
            <a:pPr marL="922655" lvl="2" indent="-292100">
              <a:lnSpc>
                <a:spcPct val="100000"/>
              </a:lnSpc>
              <a:buClr>
                <a:srgbClr val="0000A3"/>
              </a:buClr>
            </a:pPr>
            <a:r>
              <a:rPr lang="en-US" sz="2800" dirty="0"/>
              <a:t>protecting free speech</a:t>
            </a:r>
            <a:endParaRPr lang="en-US" sz="2800" dirty="0"/>
          </a:p>
          <a:p>
            <a:pPr marL="922655" lvl="2" indent="-292100">
              <a:lnSpc>
                <a:spcPct val="100000"/>
              </a:lnSpc>
              <a:buClr>
                <a:srgbClr val="0000A3"/>
              </a:buClr>
            </a:pPr>
            <a:r>
              <a:rPr lang="en-US" sz="2800" dirty="0"/>
              <a:t>encouraging innovation, competition</a:t>
            </a:r>
            <a:endParaRPr lang="en-US" sz="2800" dirty="0"/>
          </a:p>
          <a:p>
            <a:pPr marL="465455" lvl="1" indent="-282575">
              <a:lnSpc>
                <a:spcPct val="100000"/>
              </a:lnSpc>
              <a:buFont typeface="Wingdings" panose="05000000000000000000" pitchFamily="2" charset="2"/>
              <a:buChar char="§"/>
            </a:pPr>
            <a:r>
              <a:rPr lang="en-US" sz="3200" dirty="0"/>
              <a:t>enforced</a:t>
            </a:r>
            <a:r>
              <a:rPr lang="en-US" sz="3200" i="1" dirty="0"/>
              <a:t> </a:t>
            </a:r>
            <a:r>
              <a:rPr lang="en-US" sz="3200" i="1" dirty="0">
                <a:solidFill>
                  <a:srgbClr val="0000A3"/>
                </a:solidFill>
              </a:rPr>
              <a:t>legal</a:t>
            </a:r>
            <a:r>
              <a:rPr lang="en-US" sz="3200" i="1" dirty="0"/>
              <a:t> </a:t>
            </a:r>
            <a:r>
              <a:rPr lang="en-US" sz="3200" dirty="0"/>
              <a:t>rules and policies</a:t>
            </a:r>
            <a:endParaRPr lang="en-US" sz="3200" dirty="0"/>
          </a:p>
        </p:txBody>
      </p:sp>
      <p:sp>
        <p:nvSpPr>
          <p:cNvPr id="3" name="TextBox 2"/>
          <p:cNvSpPr txBox="1"/>
          <p:nvPr/>
        </p:nvSpPr>
        <p:spPr>
          <a:xfrm>
            <a:off x="1197032" y="5702531"/>
            <a:ext cx="9360126"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Different countries have different “takes” on network neutrality</a:t>
            </a:r>
            <a:endPar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endParaRPr>
          </a:p>
        </p:txBody>
      </p:sp>
      <p:sp>
        <p:nvSpPr>
          <p:cNvPr id="6"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ssolv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dissolve">
                                      <p:cBhvr>
                                        <p:cTn id="12" dur="500"/>
                                        <p:tgtEl>
                                          <p:spTgt spid="5">
                                            <p:txEl>
                                              <p:pRg st="1" end="1"/>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dissolve">
                                      <p:cBhvr>
                                        <p:cTn id="15" dur="500"/>
                                        <p:tgtEl>
                                          <p:spTgt spid="5">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dissolve">
                                      <p:cBhvr>
                                        <p:cTn id="20" dur="500"/>
                                        <p:tgtEl>
                                          <p:spTgt spid="5">
                                            <p:txEl>
                                              <p:pRg st="3" end="3"/>
                                            </p:txEl>
                                          </p:spTgt>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dissolve">
                                      <p:cBhvr>
                                        <p:cTn id="23" dur="500"/>
                                        <p:tgtEl>
                                          <p:spTgt spid="5">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dissolve">
                                      <p:cBhvr>
                                        <p:cTn id="26" dur="500"/>
                                        <p:tgtEl>
                                          <p:spTgt spid="5">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dissolve">
                                      <p:cBhvr>
                                        <p:cTn id="31" dur="500"/>
                                        <p:tgtEl>
                                          <p:spTgt spid="5">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3"/>
                                        </p:tgtEl>
                                        <p:attrNameLst>
                                          <p:attrName>style.visibility</p:attrName>
                                        </p:attrNameLst>
                                      </p:cBhvr>
                                      <p:to>
                                        <p:strVal val="visible"/>
                                      </p:to>
                                    </p:set>
                                    <p:animEffect transition="in" filter="dissolve">
                                      <p:cBhvr>
                                        <p:cTn id="3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2" uiExpand="1" build="p"/>
      <p:bldP spid="3"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1200"/>
              </a:spcBef>
            </a:pPr>
            <a:r>
              <a:rPr lang="en-US" sz="4800" dirty="0"/>
              <a:t>Sidebar: Network Neutrality</a:t>
            </a:r>
            <a:endParaRPr lang="en-US" sz="4800" dirty="0"/>
          </a:p>
        </p:txBody>
      </p:sp>
      <p:sp>
        <p:nvSpPr>
          <p:cNvPr id="5" name="Content Placeholder 2"/>
          <p:cNvSpPr>
            <a:spLocks noGrp="1"/>
          </p:cNvSpPr>
          <p:nvPr>
            <p:ph idx="1"/>
          </p:nvPr>
        </p:nvSpPr>
        <p:spPr>
          <a:xfrm>
            <a:off x="877455" y="1787020"/>
            <a:ext cx="10758487" cy="4648200"/>
          </a:xfrm>
        </p:spPr>
        <p:txBody>
          <a:bodyPr>
            <a:normAutofit/>
          </a:bodyPr>
          <a:lstStyle/>
          <a:p>
            <a:pPr marL="0" indent="0">
              <a:lnSpc>
                <a:spcPct val="100000"/>
              </a:lnSpc>
              <a:buNone/>
            </a:pPr>
            <a:r>
              <a:rPr lang="en-US" dirty="0"/>
              <a:t>2015 US FCC </a:t>
            </a:r>
            <a:r>
              <a:rPr lang="en-US" i="1" dirty="0"/>
              <a:t>Order on Protecting and Promoting an Open Internet: </a:t>
            </a:r>
            <a:r>
              <a:rPr lang="en-US" dirty="0"/>
              <a:t>three “clear, bright line” rules:</a:t>
            </a:r>
            <a:endParaRPr lang="en-US" dirty="0"/>
          </a:p>
          <a:p>
            <a:pPr lvl="0">
              <a:lnSpc>
                <a:spcPct val="100000"/>
              </a:lnSpc>
            </a:pPr>
            <a:r>
              <a:rPr lang="en-US" sz="3200" dirty="0">
                <a:solidFill>
                  <a:srgbClr val="010F90"/>
                </a:solidFill>
              </a:rPr>
              <a:t>no blocking </a:t>
            </a:r>
            <a:r>
              <a:rPr lang="en-US" dirty="0"/>
              <a:t>… “shall not block lawful content, applications, services, or non-harmful devices, subject to reasonable network management.”</a:t>
            </a:r>
            <a:endParaRPr lang="en-US" dirty="0"/>
          </a:p>
          <a:p>
            <a:pPr lvl="0">
              <a:lnSpc>
                <a:spcPct val="100000"/>
              </a:lnSpc>
            </a:pPr>
            <a:r>
              <a:rPr lang="en-US" sz="3200" dirty="0">
                <a:solidFill>
                  <a:srgbClr val="010F90"/>
                </a:solidFill>
              </a:rPr>
              <a:t>no throttling  </a:t>
            </a:r>
            <a:r>
              <a:rPr lang="en-US" dirty="0"/>
              <a:t>… “shall not impair or degrade lawful Internet traffic on the basis of Internet content, application, or service, or use of a non-harmful device, subject to reasonable network management.”</a:t>
            </a:r>
            <a:endParaRPr lang="en-US" dirty="0"/>
          </a:p>
          <a:p>
            <a:pPr lvl="0">
              <a:lnSpc>
                <a:spcPct val="100000"/>
              </a:lnSpc>
            </a:pPr>
            <a:r>
              <a:rPr lang="en-US" sz="3200" dirty="0">
                <a:solidFill>
                  <a:srgbClr val="010F90"/>
                </a:solidFill>
              </a:rPr>
              <a:t>no paid prioritization. </a:t>
            </a:r>
            <a:r>
              <a:rPr lang="en-US" dirty="0"/>
              <a:t>… “shall not engage in paid prioritization”</a:t>
            </a:r>
            <a:endParaRPr lang="en-US" dirty="0"/>
          </a:p>
          <a:p>
            <a:pPr marL="0" indent="0">
              <a:buNone/>
            </a:pPr>
            <a:endParaRPr lang="en-US" dirty="0"/>
          </a:p>
        </p:txBody>
      </p:sp>
      <p:sp>
        <p:nvSpPr>
          <p:cNvPr id="4"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dissolve">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dissolve">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dissolve">
                                      <p:cBhvr>
                                        <p:cTn id="17"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Network-layer  services and protocols</a:t>
            </a:r>
            <a:endParaRPr lang="en-US" sz="4400" dirty="0"/>
          </a:p>
        </p:txBody>
      </p:sp>
      <p:sp>
        <p:nvSpPr>
          <p:cNvPr id="6" name="Rectangle 3"/>
          <p:cNvSpPr txBox="1">
            <a:spLocks noChangeArrowheads="1"/>
          </p:cNvSpPr>
          <p:nvPr/>
        </p:nvSpPr>
        <p:spPr>
          <a:xfrm>
            <a:off x="681218" y="1443831"/>
            <a:ext cx="5617981" cy="5284347"/>
          </a:xfrm>
          <a:prstGeom prst="rect">
            <a:avLst/>
          </a:prstGeom>
        </p:spPr>
        <p:txBody>
          <a:bodyPr vert="horz" lIns="91440" tIns="45720" rIns="91440" bIns="45720" rtlCol="0">
            <a:normAutofit fontScale="92500" lnSpcReduction="10000"/>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5130" marR="0" lvl="0" indent="-274955"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transport segment from sending to receiving host </a:t>
            </a:r>
            <a:endParaRPr kumimoji="0" lang="en-US" altLang="en-US" sz="3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695325" marR="0" lvl="1" indent="-222250" algn="l" defTabSz="914400" rtl="0" eaLnBrk="1" fontAlgn="auto" latinLnBrk="0" hangingPunct="1">
              <a:lnSpc>
                <a:spcPct val="90000"/>
              </a:lnSpc>
              <a:spcBef>
                <a:spcPts val="600"/>
              </a:spcBef>
              <a:spcAft>
                <a:spcPts val="0"/>
              </a:spcAft>
              <a:buClr>
                <a:srgbClr val="0000A3"/>
              </a:buClr>
              <a:buSzTx/>
              <a:buFont typeface="Arial" panose="020B0604020202020204" pitchFamily="34" charset="0"/>
              <a:buChar char="•"/>
              <a:defRPr/>
            </a:pPr>
            <a:r>
              <a:rPr kumimoji="0" lang="en-US" altLang="en-US" sz="2600" b="0" i="0" u="none" strike="noStrike" kern="1200" cap="none" spc="0" normalizeH="0" baseline="0" noProof="0" dirty="0">
                <a:ln>
                  <a:noFill/>
                </a:ln>
                <a:solidFill>
                  <a:srgbClr val="0013A3"/>
                </a:solidFill>
                <a:effectLst/>
                <a:uLnTx/>
                <a:uFillTx/>
                <a:latin typeface="Calibri" panose="020F0502020204030204"/>
                <a:ea typeface="MS PGothic" panose="020B0600070205080204" pitchFamily="34" charset="-128"/>
                <a:cs typeface="MS PGothic" panose="020B0600070205080204" pitchFamily="34" charset="-128"/>
              </a:rPr>
              <a:t>sender: </a:t>
            </a:r>
            <a:r>
              <a:rPr kumimoji="0" lang="en-US" altLang="en-US" sz="2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encapsulates segments into datagrams, passes to link layer</a:t>
            </a:r>
            <a:endParaRPr kumimoji="0" lang="en-US" altLang="en-US" sz="2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695325" marR="0" lvl="1" indent="-222250" algn="l" defTabSz="914400" rtl="0" eaLnBrk="1" fontAlgn="auto" latinLnBrk="0" hangingPunct="1">
              <a:lnSpc>
                <a:spcPct val="90000"/>
              </a:lnSpc>
              <a:spcBef>
                <a:spcPts val="600"/>
              </a:spcBef>
              <a:spcAft>
                <a:spcPts val="0"/>
              </a:spcAft>
              <a:buClr>
                <a:srgbClr val="0000A3"/>
              </a:buClr>
              <a:buSzTx/>
              <a:buFont typeface="Arial" panose="020B0604020202020204" pitchFamily="34" charset="0"/>
              <a:buChar char="•"/>
              <a:defRPr/>
            </a:pPr>
            <a:r>
              <a:rPr kumimoji="0" lang="en-US" altLang="en-US" sz="2600" b="0" i="0" u="none" strike="noStrike" kern="1200" cap="none" spc="0" normalizeH="0" baseline="0" noProof="0" dirty="0">
                <a:ln>
                  <a:noFill/>
                </a:ln>
                <a:solidFill>
                  <a:srgbClr val="0013A3"/>
                </a:solidFill>
                <a:effectLst/>
                <a:uLnTx/>
                <a:uFillTx/>
                <a:latin typeface="Calibri" panose="020F0502020204030204"/>
                <a:ea typeface="MS PGothic" panose="020B0600070205080204" pitchFamily="34" charset="-128"/>
                <a:cs typeface="MS PGothic" panose="020B0600070205080204" pitchFamily="34" charset="-128"/>
              </a:rPr>
              <a:t>receiver: </a:t>
            </a:r>
            <a:r>
              <a:rPr kumimoji="0" lang="en-US" altLang="en-US" sz="2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delivers segments to transport layer protocol</a:t>
            </a:r>
            <a:endParaRPr kumimoji="0" lang="en-US" altLang="en-US" sz="2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405130" marR="0" lvl="0" indent="-274955"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network layer protocols in </a:t>
            </a:r>
            <a:r>
              <a:rPr kumimoji="0" lang="en-US" altLang="en-US" sz="2800" b="0" i="1"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S PGothic" panose="020B0600070205080204" pitchFamily="34" charset="-128"/>
              </a:rPr>
              <a:t>every Internet device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hosts, routers</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405130" marR="0" lvl="0" indent="-274955"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S PGothic" panose="020B0600070205080204" pitchFamily="34" charset="-128"/>
              </a:rPr>
              <a:t>routers</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695325" marR="0" lvl="1" indent="-292100" algn="l" defTabSz="914400" rtl="0" eaLnBrk="1" fontAlgn="auto" latinLnBrk="0" hangingPunct="1">
              <a:lnSpc>
                <a:spcPct val="99000"/>
              </a:lnSpc>
              <a:spcBef>
                <a:spcPts val="600"/>
              </a:spcBef>
              <a:spcAft>
                <a:spcPts val="0"/>
              </a:spcAft>
              <a:buClr>
                <a:srgbClr val="0000A3"/>
              </a:buClr>
              <a:buSzTx/>
              <a:buFont typeface="Arial" panose="020B0604020202020204" pitchFamily="34" charset="0"/>
              <a:buChar char="•"/>
              <a:defRPr/>
            </a:pPr>
            <a:r>
              <a:rPr kumimoji="0" lang="en-US" altLang="en-US" sz="2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examines header fields in all IP datagrams passing through it</a:t>
            </a:r>
            <a:endParaRPr kumimoji="0" lang="en-US" altLang="en-US" sz="2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695325" marR="0" lvl="1" indent="-292100" algn="l" defTabSz="914400" rtl="0" eaLnBrk="1" fontAlgn="auto" latinLnBrk="0" hangingPunct="1">
              <a:lnSpc>
                <a:spcPct val="99000"/>
              </a:lnSpc>
              <a:spcBef>
                <a:spcPts val="600"/>
              </a:spcBef>
              <a:spcAft>
                <a:spcPts val="0"/>
              </a:spcAft>
              <a:buClr>
                <a:srgbClr val="0000A3"/>
              </a:buClr>
              <a:buSzTx/>
              <a:buFont typeface="Arial" panose="020B0604020202020204" pitchFamily="34" charset="0"/>
              <a:buChar char="•"/>
              <a:defRPr/>
            </a:pPr>
            <a:r>
              <a:rPr kumimoji="0" lang="en-US" altLang="en-US" sz="2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moves datagrams from input ports to output ports to transfer datagrams along end-end path</a:t>
            </a:r>
            <a:endParaRPr kumimoji="0" lang="en-US" altLang="en-US" sz="2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p:txBody>
      </p:sp>
      <p:sp>
        <p:nvSpPr>
          <p:cNvPr id="10" name="Freeform 9"/>
          <p:cNvSpPr/>
          <p:nvPr/>
        </p:nvSpPr>
        <p:spPr>
          <a:xfrm>
            <a:off x="8985188" y="3065778"/>
            <a:ext cx="1124807" cy="133791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1" fmla="*/ 434989 w 1537226"/>
              <a:gd name="connsiteY0-2" fmla="*/ 253346 h 1763594"/>
              <a:gd name="connsiteX1-3" fmla="*/ 488 w 1537226"/>
              <a:gd name="connsiteY1-4" fmla="*/ 921706 h 1763594"/>
              <a:gd name="connsiteX2-5" fmla="*/ 368142 w 1537226"/>
              <a:gd name="connsiteY2-6" fmla="*/ 1489812 h 1763594"/>
              <a:gd name="connsiteX3-7" fmla="*/ 1187008 w 1537226"/>
              <a:gd name="connsiteY3-8" fmla="*/ 1757156 h 1763594"/>
              <a:gd name="connsiteX4-9" fmla="*/ 1521239 w 1537226"/>
              <a:gd name="connsiteY4-10" fmla="*/ 1239177 h 1763594"/>
              <a:gd name="connsiteX5-11" fmla="*/ 1468998 w 1537226"/>
              <a:gd name="connsiteY5-12" fmla="*/ 654362 h 1763594"/>
              <a:gd name="connsiteX6-13" fmla="*/ 1337412 w 1537226"/>
              <a:gd name="connsiteY6-14" fmla="*/ 136383 h 1763594"/>
              <a:gd name="connsiteX7-15" fmla="*/ 1086739 w 1537226"/>
              <a:gd name="connsiteY7-16" fmla="*/ 2711 h 1763594"/>
              <a:gd name="connsiteX8-17" fmla="*/ 434989 w 1537226"/>
              <a:gd name="connsiteY8-18" fmla="*/ 253346 h 1763594"/>
              <a:gd name="connsiteX0-19" fmla="*/ 434989 w 1537226"/>
              <a:gd name="connsiteY0-20" fmla="*/ 253346 h 1763594"/>
              <a:gd name="connsiteX1-21" fmla="*/ 488 w 1537226"/>
              <a:gd name="connsiteY1-22" fmla="*/ 921706 h 1763594"/>
              <a:gd name="connsiteX2-23" fmla="*/ 368142 w 1537226"/>
              <a:gd name="connsiteY2-24" fmla="*/ 1489812 h 1763594"/>
              <a:gd name="connsiteX3-25" fmla="*/ 1187008 w 1537226"/>
              <a:gd name="connsiteY3-26" fmla="*/ 1757156 h 1763594"/>
              <a:gd name="connsiteX4-27" fmla="*/ 1521239 w 1537226"/>
              <a:gd name="connsiteY4-28" fmla="*/ 1239177 h 1763594"/>
              <a:gd name="connsiteX5-29" fmla="*/ 1468998 w 1537226"/>
              <a:gd name="connsiteY5-30" fmla="*/ 654362 h 1763594"/>
              <a:gd name="connsiteX6-31" fmla="*/ 1337412 w 1537226"/>
              <a:gd name="connsiteY6-32" fmla="*/ 136383 h 1763594"/>
              <a:gd name="connsiteX7-33" fmla="*/ 839572 w 1537226"/>
              <a:gd name="connsiteY7-34" fmla="*/ 2711 h 1763594"/>
              <a:gd name="connsiteX8-35" fmla="*/ 434989 w 1537226"/>
              <a:gd name="connsiteY8-36" fmla="*/ 253346 h 1763594"/>
              <a:gd name="connsiteX0-37" fmla="*/ 360357 w 1536743"/>
              <a:gd name="connsiteY0-38" fmla="*/ 534641 h 1782088"/>
              <a:gd name="connsiteX1-39" fmla="*/ 5 w 1536743"/>
              <a:gd name="connsiteY1-40" fmla="*/ 940200 h 1782088"/>
              <a:gd name="connsiteX2-41" fmla="*/ 367659 w 1536743"/>
              <a:gd name="connsiteY2-42" fmla="*/ 1508306 h 1782088"/>
              <a:gd name="connsiteX3-43" fmla="*/ 1186525 w 1536743"/>
              <a:gd name="connsiteY3-44" fmla="*/ 1775650 h 1782088"/>
              <a:gd name="connsiteX4-45" fmla="*/ 1520756 w 1536743"/>
              <a:gd name="connsiteY4-46" fmla="*/ 1257671 h 1782088"/>
              <a:gd name="connsiteX5-47" fmla="*/ 1468515 w 1536743"/>
              <a:gd name="connsiteY5-48" fmla="*/ 672856 h 1782088"/>
              <a:gd name="connsiteX6-49" fmla="*/ 1336929 w 1536743"/>
              <a:gd name="connsiteY6-50" fmla="*/ 154877 h 1782088"/>
              <a:gd name="connsiteX7-51" fmla="*/ 839089 w 1536743"/>
              <a:gd name="connsiteY7-52" fmla="*/ 21205 h 1782088"/>
              <a:gd name="connsiteX8-53" fmla="*/ 360357 w 1536743"/>
              <a:gd name="connsiteY8-54" fmla="*/ 534641 h 1782088"/>
              <a:gd name="connsiteX0-55" fmla="*/ 360355 w 1536741"/>
              <a:gd name="connsiteY0-56" fmla="*/ 534641 h 1782088"/>
              <a:gd name="connsiteX1-57" fmla="*/ 3 w 1536741"/>
              <a:gd name="connsiteY1-58" fmla="*/ 940200 h 1782088"/>
              <a:gd name="connsiteX2-59" fmla="*/ 367657 w 1536741"/>
              <a:gd name="connsiteY2-60" fmla="*/ 1508306 h 1782088"/>
              <a:gd name="connsiteX3-61" fmla="*/ 1186523 w 1536741"/>
              <a:gd name="connsiteY3-62" fmla="*/ 1775650 h 1782088"/>
              <a:gd name="connsiteX4-63" fmla="*/ 1520754 w 1536741"/>
              <a:gd name="connsiteY4-64" fmla="*/ 1257671 h 1782088"/>
              <a:gd name="connsiteX5-65" fmla="*/ 1468513 w 1536741"/>
              <a:gd name="connsiteY5-66" fmla="*/ 672856 h 1782088"/>
              <a:gd name="connsiteX6-67" fmla="*/ 1336927 w 1536741"/>
              <a:gd name="connsiteY6-68" fmla="*/ 154877 h 1782088"/>
              <a:gd name="connsiteX7-69" fmla="*/ 839087 w 1536741"/>
              <a:gd name="connsiteY7-70" fmla="*/ 21205 h 1782088"/>
              <a:gd name="connsiteX8-71" fmla="*/ 360355 w 1536741"/>
              <a:gd name="connsiteY8-72" fmla="*/ 534641 h 1782088"/>
              <a:gd name="connsiteX0-73" fmla="*/ 382604 w 1558990"/>
              <a:gd name="connsiteY0-74" fmla="*/ 534641 h 1810599"/>
              <a:gd name="connsiteX1-75" fmla="*/ 22252 w 1558990"/>
              <a:gd name="connsiteY1-76" fmla="*/ 940200 h 1810599"/>
              <a:gd name="connsiteX2-77" fmla="*/ 167457 w 1558990"/>
              <a:gd name="connsiteY2-78" fmla="*/ 1672556 h 1810599"/>
              <a:gd name="connsiteX3-79" fmla="*/ 1208772 w 1558990"/>
              <a:gd name="connsiteY3-80" fmla="*/ 1775650 h 1810599"/>
              <a:gd name="connsiteX4-81" fmla="*/ 1543003 w 1558990"/>
              <a:gd name="connsiteY4-82" fmla="*/ 1257671 h 1810599"/>
              <a:gd name="connsiteX5-83" fmla="*/ 1490762 w 1558990"/>
              <a:gd name="connsiteY5-84" fmla="*/ 672856 h 1810599"/>
              <a:gd name="connsiteX6-85" fmla="*/ 1359176 w 1558990"/>
              <a:gd name="connsiteY6-86" fmla="*/ 154877 h 1810599"/>
              <a:gd name="connsiteX7-87" fmla="*/ 861336 w 1558990"/>
              <a:gd name="connsiteY7-88" fmla="*/ 21205 h 1810599"/>
              <a:gd name="connsiteX8-89" fmla="*/ 382604 w 1558990"/>
              <a:gd name="connsiteY8-90" fmla="*/ 534641 h 1810599"/>
              <a:gd name="connsiteX0-91" fmla="*/ 393458 w 1593840"/>
              <a:gd name="connsiteY0-92" fmla="*/ 534641 h 1793264"/>
              <a:gd name="connsiteX1-93" fmla="*/ 33106 w 1593840"/>
              <a:gd name="connsiteY1-94" fmla="*/ 940200 h 1793264"/>
              <a:gd name="connsiteX2-95" fmla="*/ 178311 w 1593840"/>
              <a:gd name="connsiteY2-96" fmla="*/ 1672556 h 1793264"/>
              <a:gd name="connsiteX3-97" fmla="*/ 1464139 w 1593840"/>
              <a:gd name="connsiteY3-98" fmla="*/ 1752440 h 1793264"/>
              <a:gd name="connsiteX4-99" fmla="*/ 1553857 w 1593840"/>
              <a:gd name="connsiteY4-100" fmla="*/ 1257671 h 1793264"/>
              <a:gd name="connsiteX5-101" fmla="*/ 1501616 w 1593840"/>
              <a:gd name="connsiteY5-102" fmla="*/ 672856 h 1793264"/>
              <a:gd name="connsiteX6-103" fmla="*/ 1370030 w 1593840"/>
              <a:gd name="connsiteY6-104" fmla="*/ 154877 h 1793264"/>
              <a:gd name="connsiteX7-105" fmla="*/ 872190 w 1593840"/>
              <a:gd name="connsiteY7-106" fmla="*/ 21205 h 1793264"/>
              <a:gd name="connsiteX8-107" fmla="*/ 393458 w 1593840"/>
              <a:gd name="connsiteY8-108" fmla="*/ 534641 h 1793264"/>
              <a:gd name="connsiteX0-109" fmla="*/ 393458 w 1566550"/>
              <a:gd name="connsiteY0-110" fmla="*/ 534641 h 1840341"/>
              <a:gd name="connsiteX1-111" fmla="*/ 33106 w 1566550"/>
              <a:gd name="connsiteY1-112" fmla="*/ 940200 h 1840341"/>
              <a:gd name="connsiteX2-113" fmla="*/ 178311 w 1566550"/>
              <a:gd name="connsiteY2-114" fmla="*/ 1672556 h 1840341"/>
              <a:gd name="connsiteX3-115" fmla="*/ 1464139 w 1566550"/>
              <a:gd name="connsiteY3-116" fmla="*/ 1752440 h 1840341"/>
              <a:gd name="connsiteX4-117" fmla="*/ 1553857 w 1566550"/>
              <a:gd name="connsiteY4-118" fmla="*/ 1257671 h 1840341"/>
              <a:gd name="connsiteX5-119" fmla="*/ 1501616 w 1566550"/>
              <a:gd name="connsiteY5-120" fmla="*/ 672856 h 1840341"/>
              <a:gd name="connsiteX6-121" fmla="*/ 1370030 w 1566550"/>
              <a:gd name="connsiteY6-122" fmla="*/ 154877 h 1840341"/>
              <a:gd name="connsiteX7-123" fmla="*/ 872190 w 1566550"/>
              <a:gd name="connsiteY7-124" fmla="*/ 21205 h 1840341"/>
              <a:gd name="connsiteX8-125" fmla="*/ 393458 w 1566550"/>
              <a:gd name="connsiteY8-126" fmla="*/ 534641 h 1840341"/>
              <a:gd name="connsiteX0-127" fmla="*/ 393458 w 1555557"/>
              <a:gd name="connsiteY0-128" fmla="*/ 534641 h 1787187"/>
              <a:gd name="connsiteX1-129" fmla="*/ 33106 w 1555557"/>
              <a:gd name="connsiteY1-130" fmla="*/ 940200 h 1787187"/>
              <a:gd name="connsiteX2-131" fmla="*/ 178311 w 1555557"/>
              <a:gd name="connsiteY2-132" fmla="*/ 1672556 h 1787187"/>
              <a:gd name="connsiteX3-133" fmla="*/ 1464139 w 1555557"/>
              <a:gd name="connsiteY3-134" fmla="*/ 1752440 h 1787187"/>
              <a:gd name="connsiteX4-135" fmla="*/ 1553857 w 1555557"/>
              <a:gd name="connsiteY4-136" fmla="*/ 1257671 h 1787187"/>
              <a:gd name="connsiteX5-137" fmla="*/ 1501616 w 1555557"/>
              <a:gd name="connsiteY5-138" fmla="*/ 672856 h 1787187"/>
              <a:gd name="connsiteX6-139" fmla="*/ 1370030 w 1555557"/>
              <a:gd name="connsiteY6-140" fmla="*/ 154877 h 1787187"/>
              <a:gd name="connsiteX7-141" fmla="*/ 872190 w 1555557"/>
              <a:gd name="connsiteY7-142" fmla="*/ 21205 h 1787187"/>
              <a:gd name="connsiteX8-143" fmla="*/ 393458 w 1555557"/>
              <a:gd name="connsiteY8-144" fmla="*/ 534641 h 1787187"/>
              <a:gd name="connsiteX0-145" fmla="*/ 401126 w 1664928"/>
              <a:gd name="connsiteY0-146" fmla="*/ 534641 h 1783934"/>
              <a:gd name="connsiteX1-147" fmla="*/ 40774 w 1664928"/>
              <a:gd name="connsiteY1-148" fmla="*/ 940200 h 1783934"/>
              <a:gd name="connsiteX2-149" fmla="*/ 185979 w 1664928"/>
              <a:gd name="connsiteY2-150" fmla="*/ 1672556 h 1783934"/>
              <a:gd name="connsiteX3-151" fmla="*/ 1618513 w 1664928"/>
              <a:gd name="connsiteY3-152" fmla="*/ 1747798 h 1783934"/>
              <a:gd name="connsiteX4-153" fmla="*/ 1561525 w 1664928"/>
              <a:gd name="connsiteY4-154" fmla="*/ 1257671 h 1783934"/>
              <a:gd name="connsiteX5-155" fmla="*/ 1509284 w 1664928"/>
              <a:gd name="connsiteY5-156" fmla="*/ 672856 h 1783934"/>
              <a:gd name="connsiteX6-157" fmla="*/ 1377698 w 1664928"/>
              <a:gd name="connsiteY6-158" fmla="*/ 154877 h 1783934"/>
              <a:gd name="connsiteX7-159" fmla="*/ 879858 w 1664928"/>
              <a:gd name="connsiteY7-160" fmla="*/ 21205 h 1783934"/>
              <a:gd name="connsiteX8-161" fmla="*/ 401126 w 1664928"/>
              <a:gd name="connsiteY8-162" fmla="*/ 534641 h 1783934"/>
              <a:gd name="connsiteX0-163" fmla="*/ 408119 w 1718774"/>
              <a:gd name="connsiteY0-164" fmla="*/ 534641 h 1826522"/>
              <a:gd name="connsiteX1-165" fmla="*/ 47767 w 1718774"/>
              <a:gd name="connsiteY1-166" fmla="*/ 940200 h 1826522"/>
              <a:gd name="connsiteX2-167" fmla="*/ 179001 w 1718774"/>
              <a:gd name="connsiteY2-168" fmla="*/ 1742186 h 1826522"/>
              <a:gd name="connsiteX3-169" fmla="*/ 1625506 w 1718774"/>
              <a:gd name="connsiteY3-170" fmla="*/ 1747798 h 1826522"/>
              <a:gd name="connsiteX4-171" fmla="*/ 1568518 w 1718774"/>
              <a:gd name="connsiteY4-172" fmla="*/ 1257671 h 1826522"/>
              <a:gd name="connsiteX5-173" fmla="*/ 1516277 w 1718774"/>
              <a:gd name="connsiteY5-174" fmla="*/ 672856 h 1826522"/>
              <a:gd name="connsiteX6-175" fmla="*/ 1384691 w 1718774"/>
              <a:gd name="connsiteY6-176" fmla="*/ 154877 h 1826522"/>
              <a:gd name="connsiteX7-177" fmla="*/ 886851 w 1718774"/>
              <a:gd name="connsiteY7-178" fmla="*/ 21205 h 1826522"/>
              <a:gd name="connsiteX8-179" fmla="*/ 408119 w 1718774"/>
              <a:gd name="connsiteY8-180" fmla="*/ 534641 h 1826522"/>
              <a:gd name="connsiteX0-181" fmla="*/ 477759 w 1796623"/>
              <a:gd name="connsiteY0-182" fmla="*/ 534641 h 1818043"/>
              <a:gd name="connsiteX1-183" fmla="*/ 117407 w 1796623"/>
              <a:gd name="connsiteY1-184" fmla="*/ 940200 h 1818043"/>
              <a:gd name="connsiteX2-185" fmla="*/ 136864 w 1796623"/>
              <a:gd name="connsiteY2-186" fmla="*/ 1728260 h 1818043"/>
              <a:gd name="connsiteX3-187" fmla="*/ 1695146 w 1796623"/>
              <a:gd name="connsiteY3-188" fmla="*/ 1747798 h 1818043"/>
              <a:gd name="connsiteX4-189" fmla="*/ 1638158 w 1796623"/>
              <a:gd name="connsiteY4-190" fmla="*/ 1257671 h 1818043"/>
              <a:gd name="connsiteX5-191" fmla="*/ 1585917 w 1796623"/>
              <a:gd name="connsiteY5-192" fmla="*/ 672856 h 1818043"/>
              <a:gd name="connsiteX6-193" fmla="*/ 1454331 w 1796623"/>
              <a:gd name="connsiteY6-194" fmla="*/ 154877 h 1818043"/>
              <a:gd name="connsiteX7-195" fmla="*/ 956491 w 1796623"/>
              <a:gd name="connsiteY7-196" fmla="*/ 21205 h 1818043"/>
              <a:gd name="connsiteX8-197" fmla="*/ 477759 w 1796623"/>
              <a:gd name="connsiteY8-198" fmla="*/ 534641 h 1818043"/>
              <a:gd name="connsiteX0-199" fmla="*/ 396783 w 1688820"/>
              <a:gd name="connsiteY0-200" fmla="*/ 534641 h 1815615"/>
              <a:gd name="connsiteX1-201" fmla="*/ 36431 w 1688820"/>
              <a:gd name="connsiteY1-202" fmla="*/ 940200 h 1815615"/>
              <a:gd name="connsiteX2-203" fmla="*/ 55888 w 1688820"/>
              <a:gd name="connsiteY2-204" fmla="*/ 1728260 h 1815615"/>
              <a:gd name="connsiteX3-205" fmla="*/ 421834 w 1688820"/>
              <a:gd name="connsiteY3-206" fmla="*/ 1798118 h 1815615"/>
              <a:gd name="connsiteX4-207" fmla="*/ 1614170 w 1688820"/>
              <a:gd name="connsiteY4-208" fmla="*/ 1747798 h 1815615"/>
              <a:gd name="connsiteX5-209" fmla="*/ 1557182 w 1688820"/>
              <a:gd name="connsiteY5-210" fmla="*/ 1257671 h 1815615"/>
              <a:gd name="connsiteX6-211" fmla="*/ 1504941 w 1688820"/>
              <a:gd name="connsiteY6-212" fmla="*/ 672856 h 1815615"/>
              <a:gd name="connsiteX7-213" fmla="*/ 1373355 w 1688820"/>
              <a:gd name="connsiteY7-214" fmla="*/ 154877 h 1815615"/>
              <a:gd name="connsiteX8-215" fmla="*/ 875515 w 1688820"/>
              <a:gd name="connsiteY8-216" fmla="*/ 21205 h 1815615"/>
              <a:gd name="connsiteX9" fmla="*/ 396783 w 1688820"/>
              <a:gd name="connsiteY9" fmla="*/ 534641 h 1815615"/>
              <a:gd name="connsiteX0-217" fmla="*/ 394951 w 1689541"/>
              <a:gd name="connsiteY0-218" fmla="*/ 534641 h 1877271"/>
              <a:gd name="connsiteX1-219" fmla="*/ 34599 w 1689541"/>
              <a:gd name="connsiteY1-220" fmla="*/ 940200 h 1877271"/>
              <a:gd name="connsiteX2-221" fmla="*/ 54056 w 1689541"/>
              <a:gd name="connsiteY2-222" fmla="*/ 1728260 h 1877271"/>
              <a:gd name="connsiteX3-223" fmla="*/ 385071 w 1689541"/>
              <a:gd name="connsiteY3-224" fmla="*/ 1877032 h 1877271"/>
              <a:gd name="connsiteX4-225" fmla="*/ 1612338 w 1689541"/>
              <a:gd name="connsiteY4-226" fmla="*/ 1747798 h 1877271"/>
              <a:gd name="connsiteX5-227" fmla="*/ 1555350 w 1689541"/>
              <a:gd name="connsiteY5-228" fmla="*/ 1257671 h 1877271"/>
              <a:gd name="connsiteX6-229" fmla="*/ 1503109 w 1689541"/>
              <a:gd name="connsiteY6-230" fmla="*/ 672856 h 1877271"/>
              <a:gd name="connsiteX7-231" fmla="*/ 1371523 w 1689541"/>
              <a:gd name="connsiteY7-232" fmla="*/ 154877 h 1877271"/>
              <a:gd name="connsiteX8-233" fmla="*/ 873683 w 1689541"/>
              <a:gd name="connsiteY8-234" fmla="*/ 21205 h 1877271"/>
              <a:gd name="connsiteX9-235" fmla="*/ 394951 w 1689541"/>
              <a:gd name="connsiteY9-236" fmla="*/ 534641 h 1877271"/>
              <a:gd name="connsiteX0-237" fmla="*/ 394949 w 1689541"/>
              <a:gd name="connsiteY0-238" fmla="*/ 534641 h 1877032"/>
              <a:gd name="connsiteX1-239" fmla="*/ 34597 w 1689541"/>
              <a:gd name="connsiteY1-240" fmla="*/ 940200 h 1877032"/>
              <a:gd name="connsiteX2-241" fmla="*/ 54054 w 1689541"/>
              <a:gd name="connsiteY2-242" fmla="*/ 1728260 h 1877032"/>
              <a:gd name="connsiteX3-243" fmla="*/ 385069 w 1689541"/>
              <a:gd name="connsiteY3-244" fmla="*/ 1877032 h 1877032"/>
              <a:gd name="connsiteX4-245" fmla="*/ 1612336 w 1689541"/>
              <a:gd name="connsiteY4-246" fmla="*/ 1747798 h 1877032"/>
              <a:gd name="connsiteX5-247" fmla="*/ 1555348 w 1689541"/>
              <a:gd name="connsiteY5-248" fmla="*/ 1257671 h 1877032"/>
              <a:gd name="connsiteX6-249" fmla="*/ 1503107 w 1689541"/>
              <a:gd name="connsiteY6-250" fmla="*/ 672856 h 1877032"/>
              <a:gd name="connsiteX7-251" fmla="*/ 1371521 w 1689541"/>
              <a:gd name="connsiteY7-252" fmla="*/ 154877 h 1877032"/>
              <a:gd name="connsiteX8-253" fmla="*/ 873681 w 1689541"/>
              <a:gd name="connsiteY8-254" fmla="*/ 21205 h 1877032"/>
              <a:gd name="connsiteX9-255" fmla="*/ 394949 w 1689541"/>
              <a:gd name="connsiteY9-256" fmla="*/ 534641 h 1877032"/>
              <a:gd name="connsiteX0-257" fmla="*/ 394949 w 1683795"/>
              <a:gd name="connsiteY0-258" fmla="*/ 534641 h 1877032"/>
              <a:gd name="connsiteX1-259" fmla="*/ 34597 w 1683795"/>
              <a:gd name="connsiteY1-260" fmla="*/ 940200 h 1877032"/>
              <a:gd name="connsiteX2-261" fmla="*/ 54054 w 1683795"/>
              <a:gd name="connsiteY2-262" fmla="*/ 1728260 h 1877032"/>
              <a:gd name="connsiteX3-263" fmla="*/ 385069 w 1683795"/>
              <a:gd name="connsiteY3-264" fmla="*/ 1877032 h 1877032"/>
              <a:gd name="connsiteX4-265" fmla="*/ 1605349 w 1683795"/>
              <a:gd name="connsiteY4-266" fmla="*/ 1798860 h 1877032"/>
              <a:gd name="connsiteX5-267" fmla="*/ 1555348 w 1683795"/>
              <a:gd name="connsiteY5-268" fmla="*/ 1257671 h 1877032"/>
              <a:gd name="connsiteX6-269" fmla="*/ 1503107 w 1683795"/>
              <a:gd name="connsiteY6-270" fmla="*/ 672856 h 1877032"/>
              <a:gd name="connsiteX7-271" fmla="*/ 1371521 w 1683795"/>
              <a:gd name="connsiteY7-272" fmla="*/ 154877 h 1877032"/>
              <a:gd name="connsiteX8-273" fmla="*/ 873681 w 1683795"/>
              <a:gd name="connsiteY8-274" fmla="*/ 21205 h 1877032"/>
              <a:gd name="connsiteX9-275" fmla="*/ 394949 w 1683795"/>
              <a:gd name="connsiteY9-276" fmla="*/ 534641 h 1877032"/>
              <a:gd name="connsiteX0-277" fmla="*/ 394949 w 1720794"/>
              <a:gd name="connsiteY0-278" fmla="*/ 534641 h 1877032"/>
              <a:gd name="connsiteX1-279" fmla="*/ 34597 w 1720794"/>
              <a:gd name="connsiteY1-280" fmla="*/ 940200 h 1877032"/>
              <a:gd name="connsiteX2-281" fmla="*/ 54054 w 1720794"/>
              <a:gd name="connsiteY2-282" fmla="*/ 1728260 h 1877032"/>
              <a:gd name="connsiteX3-283" fmla="*/ 385069 w 1720794"/>
              <a:gd name="connsiteY3-284" fmla="*/ 1877032 h 1877032"/>
              <a:gd name="connsiteX4-285" fmla="*/ 1605349 w 1720794"/>
              <a:gd name="connsiteY4-286" fmla="*/ 1798860 h 1877032"/>
              <a:gd name="connsiteX5-287" fmla="*/ 1555348 w 1720794"/>
              <a:gd name="connsiteY5-288" fmla="*/ 1257671 h 1877032"/>
              <a:gd name="connsiteX6-289" fmla="*/ 1503107 w 1720794"/>
              <a:gd name="connsiteY6-290" fmla="*/ 672856 h 1877032"/>
              <a:gd name="connsiteX7-291" fmla="*/ 1371521 w 1720794"/>
              <a:gd name="connsiteY7-292" fmla="*/ 154877 h 1877032"/>
              <a:gd name="connsiteX8-293" fmla="*/ 873681 w 1720794"/>
              <a:gd name="connsiteY8-294" fmla="*/ 21205 h 1877032"/>
              <a:gd name="connsiteX9-295" fmla="*/ 394949 w 1720794"/>
              <a:gd name="connsiteY9-296" fmla="*/ 534641 h 1877032"/>
              <a:gd name="connsiteX0-297" fmla="*/ 394949 w 1720794"/>
              <a:gd name="connsiteY0-298" fmla="*/ 534641 h 1877032"/>
              <a:gd name="connsiteX1-299" fmla="*/ 34597 w 1720794"/>
              <a:gd name="connsiteY1-300" fmla="*/ 940200 h 1877032"/>
              <a:gd name="connsiteX2-301" fmla="*/ 54054 w 1720794"/>
              <a:gd name="connsiteY2-302" fmla="*/ 1728260 h 1877032"/>
              <a:gd name="connsiteX3-303" fmla="*/ 385069 w 1720794"/>
              <a:gd name="connsiteY3-304" fmla="*/ 1877032 h 1877032"/>
              <a:gd name="connsiteX4-305" fmla="*/ 1605349 w 1720794"/>
              <a:gd name="connsiteY4-306" fmla="*/ 1798860 h 1877032"/>
              <a:gd name="connsiteX5-307" fmla="*/ 1555348 w 1720794"/>
              <a:gd name="connsiteY5-308" fmla="*/ 1257671 h 1877032"/>
              <a:gd name="connsiteX6-309" fmla="*/ 1503107 w 1720794"/>
              <a:gd name="connsiteY6-310" fmla="*/ 672856 h 1877032"/>
              <a:gd name="connsiteX7-311" fmla="*/ 1371521 w 1720794"/>
              <a:gd name="connsiteY7-312" fmla="*/ 154877 h 1877032"/>
              <a:gd name="connsiteX8-313" fmla="*/ 873681 w 1720794"/>
              <a:gd name="connsiteY8-314" fmla="*/ 21205 h 1877032"/>
              <a:gd name="connsiteX9-315" fmla="*/ 394949 w 1720794"/>
              <a:gd name="connsiteY9-316" fmla="*/ 534641 h 1877032"/>
              <a:gd name="connsiteX0-317" fmla="*/ 394949 w 1671512"/>
              <a:gd name="connsiteY0-318" fmla="*/ 534641 h 1877032"/>
              <a:gd name="connsiteX1-319" fmla="*/ 34597 w 1671512"/>
              <a:gd name="connsiteY1-320" fmla="*/ 940200 h 1877032"/>
              <a:gd name="connsiteX2-321" fmla="*/ 54054 w 1671512"/>
              <a:gd name="connsiteY2-322" fmla="*/ 1728260 h 1877032"/>
              <a:gd name="connsiteX3-323" fmla="*/ 385069 w 1671512"/>
              <a:gd name="connsiteY3-324" fmla="*/ 1877032 h 1877032"/>
              <a:gd name="connsiteX4-325" fmla="*/ 1605349 w 1671512"/>
              <a:gd name="connsiteY4-326" fmla="*/ 1798860 h 1877032"/>
              <a:gd name="connsiteX5-327" fmla="*/ 1555348 w 1671512"/>
              <a:gd name="connsiteY5-328" fmla="*/ 1257671 h 1877032"/>
              <a:gd name="connsiteX6-329" fmla="*/ 1503107 w 1671512"/>
              <a:gd name="connsiteY6-330" fmla="*/ 672856 h 1877032"/>
              <a:gd name="connsiteX7-331" fmla="*/ 1371521 w 1671512"/>
              <a:gd name="connsiteY7-332" fmla="*/ 154877 h 1877032"/>
              <a:gd name="connsiteX8-333" fmla="*/ 873681 w 1671512"/>
              <a:gd name="connsiteY8-334" fmla="*/ 21205 h 1877032"/>
              <a:gd name="connsiteX9-335" fmla="*/ 394949 w 1671512"/>
              <a:gd name="connsiteY9-336" fmla="*/ 534641 h 1877032"/>
              <a:gd name="connsiteX0-337" fmla="*/ 394949 w 1677296"/>
              <a:gd name="connsiteY0-338" fmla="*/ 534641 h 1877032"/>
              <a:gd name="connsiteX1-339" fmla="*/ 34597 w 1677296"/>
              <a:gd name="connsiteY1-340" fmla="*/ 940200 h 1877032"/>
              <a:gd name="connsiteX2-341" fmla="*/ 54054 w 1677296"/>
              <a:gd name="connsiteY2-342" fmla="*/ 1728260 h 1877032"/>
              <a:gd name="connsiteX3-343" fmla="*/ 385069 w 1677296"/>
              <a:gd name="connsiteY3-344" fmla="*/ 1877032 h 1877032"/>
              <a:gd name="connsiteX4-345" fmla="*/ 1612334 w 1677296"/>
              <a:gd name="connsiteY4-346" fmla="*/ 1840637 h 1877032"/>
              <a:gd name="connsiteX5-347" fmla="*/ 1555348 w 1677296"/>
              <a:gd name="connsiteY5-348" fmla="*/ 1257671 h 1877032"/>
              <a:gd name="connsiteX6-349" fmla="*/ 1503107 w 1677296"/>
              <a:gd name="connsiteY6-350" fmla="*/ 672856 h 1877032"/>
              <a:gd name="connsiteX7-351" fmla="*/ 1371521 w 1677296"/>
              <a:gd name="connsiteY7-352" fmla="*/ 154877 h 1877032"/>
              <a:gd name="connsiteX8-353" fmla="*/ 873681 w 1677296"/>
              <a:gd name="connsiteY8-354" fmla="*/ 21205 h 1877032"/>
              <a:gd name="connsiteX9-355" fmla="*/ 394949 w 1677296"/>
              <a:gd name="connsiteY9-356" fmla="*/ 534641 h 1877032"/>
              <a:gd name="connsiteX0-357" fmla="*/ 394949 w 1677298"/>
              <a:gd name="connsiteY0-358" fmla="*/ 534641 h 1877032"/>
              <a:gd name="connsiteX1-359" fmla="*/ 34597 w 1677298"/>
              <a:gd name="connsiteY1-360" fmla="*/ 940200 h 1877032"/>
              <a:gd name="connsiteX2-361" fmla="*/ 54054 w 1677298"/>
              <a:gd name="connsiteY2-362" fmla="*/ 1728260 h 1877032"/>
              <a:gd name="connsiteX3-363" fmla="*/ 385069 w 1677298"/>
              <a:gd name="connsiteY3-364" fmla="*/ 1877032 h 1877032"/>
              <a:gd name="connsiteX4-365" fmla="*/ 1612334 w 1677298"/>
              <a:gd name="connsiteY4-366" fmla="*/ 1840637 h 1877032"/>
              <a:gd name="connsiteX5-367" fmla="*/ 1555348 w 1677298"/>
              <a:gd name="connsiteY5-368" fmla="*/ 1257671 h 1877032"/>
              <a:gd name="connsiteX6-369" fmla="*/ 1503107 w 1677298"/>
              <a:gd name="connsiteY6-370" fmla="*/ 672856 h 1877032"/>
              <a:gd name="connsiteX7-371" fmla="*/ 1371521 w 1677298"/>
              <a:gd name="connsiteY7-372" fmla="*/ 154877 h 1877032"/>
              <a:gd name="connsiteX8-373" fmla="*/ 873681 w 1677298"/>
              <a:gd name="connsiteY8-374" fmla="*/ 21205 h 1877032"/>
              <a:gd name="connsiteX9-375" fmla="*/ 394949 w 1677298"/>
              <a:gd name="connsiteY9-376" fmla="*/ 534641 h 1877032"/>
              <a:gd name="connsiteX0-377" fmla="*/ 394949 w 1677296"/>
              <a:gd name="connsiteY0-378" fmla="*/ 534641 h 1904936"/>
              <a:gd name="connsiteX1-379" fmla="*/ 34597 w 1677296"/>
              <a:gd name="connsiteY1-380" fmla="*/ 940200 h 1904936"/>
              <a:gd name="connsiteX2-381" fmla="*/ 54054 w 1677296"/>
              <a:gd name="connsiteY2-382" fmla="*/ 1728260 h 1904936"/>
              <a:gd name="connsiteX3-383" fmla="*/ 385069 w 1677296"/>
              <a:gd name="connsiteY3-384" fmla="*/ 1877032 h 1904936"/>
              <a:gd name="connsiteX4-385" fmla="*/ 1612334 w 1677296"/>
              <a:gd name="connsiteY4-386" fmla="*/ 1840637 h 1904936"/>
              <a:gd name="connsiteX5-387" fmla="*/ 1555348 w 1677296"/>
              <a:gd name="connsiteY5-388" fmla="*/ 1257671 h 1904936"/>
              <a:gd name="connsiteX6-389" fmla="*/ 1503107 w 1677296"/>
              <a:gd name="connsiteY6-390" fmla="*/ 672856 h 1904936"/>
              <a:gd name="connsiteX7-391" fmla="*/ 1371521 w 1677296"/>
              <a:gd name="connsiteY7-392" fmla="*/ 154877 h 1904936"/>
              <a:gd name="connsiteX8-393" fmla="*/ 873681 w 1677296"/>
              <a:gd name="connsiteY8-394" fmla="*/ 21205 h 1904936"/>
              <a:gd name="connsiteX9-395" fmla="*/ 394949 w 1677296"/>
              <a:gd name="connsiteY9-396" fmla="*/ 534641 h 1904936"/>
              <a:gd name="connsiteX0-397" fmla="*/ 461539 w 1743887"/>
              <a:gd name="connsiteY0-398" fmla="*/ 534641 h 1904936"/>
              <a:gd name="connsiteX1-399" fmla="*/ 101187 w 1743887"/>
              <a:gd name="connsiteY1-400" fmla="*/ 940200 h 1904936"/>
              <a:gd name="connsiteX2-401" fmla="*/ 22840 w 1743887"/>
              <a:gd name="connsiteY2-402" fmla="*/ 1737812 h 1904936"/>
              <a:gd name="connsiteX3-403" fmla="*/ 451659 w 1743887"/>
              <a:gd name="connsiteY3-404" fmla="*/ 1877032 h 1904936"/>
              <a:gd name="connsiteX4-405" fmla="*/ 1678924 w 1743887"/>
              <a:gd name="connsiteY4-406" fmla="*/ 1840637 h 1904936"/>
              <a:gd name="connsiteX5-407" fmla="*/ 1621938 w 1743887"/>
              <a:gd name="connsiteY5-408" fmla="*/ 1257671 h 1904936"/>
              <a:gd name="connsiteX6-409" fmla="*/ 1569697 w 1743887"/>
              <a:gd name="connsiteY6-410" fmla="*/ 672856 h 1904936"/>
              <a:gd name="connsiteX7-411" fmla="*/ 1438111 w 1743887"/>
              <a:gd name="connsiteY7-412" fmla="*/ 154877 h 1904936"/>
              <a:gd name="connsiteX8-413" fmla="*/ 940271 w 1743887"/>
              <a:gd name="connsiteY8-414" fmla="*/ 21205 h 1904936"/>
              <a:gd name="connsiteX9-415" fmla="*/ 461539 w 1743887"/>
              <a:gd name="connsiteY9-416" fmla="*/ 534641 h 1904936"/>
              <a:gd name="connsiteX0-417" fmla="*/ 452050 w 1756359"/>
              <a:gd name="connsiteY0-418" fmla="*/ 534641 h 1891359"/>
              <a:gd name="connsiteX1-419" fmla="*/ 91698 w 1756359"/>
              <a:gd name="connsiteY1-420" fmla="*/ 940200 h 1891359"/>
              <a:gd name="connsiteX2-421" fmla="*/ 13351 w 1756359"/>
              <a:gd name="connsiteY2-422" fmla="*/ 1737812 h 1891359"/>
              <a:gd name="connsiteX3-423" fmla="*/ 309435 w 1756359"/>
              <a:gd name="connsiteY3-424" fmla="*/ 1891359 h 1891359"/>
              <a:gd name="connsiteX4-425" fmla="*/ 1669435 w 1756359"/>
              <a:gd name="connsiteY4-426" fmla="*/ 1840637 h 1891359"/>
              <a:gd name="connsiteX5-427" fmla="*/ 1612449 w 1756359"/>
              <a:gd name="connsiteY5-428" fmla="*/ 1257671 h 1891359"/>
              <a:gd name="connsiteX6-429" fmla="*/ 1560208 w 1756359"/>
              <a:gd name="connsiteY6-430" fmla="*/ 672856 h 1891359"/>
              <a:gd name="connsiteX7-431" fmla="*/ 1428622 w 1756359"/>
              <a:gd name="connsiteY7-432" fmla="*/ 154877 h 1891359"/>
              <a:gd name="connsiteX8-433" fmla="*/ 930782 w 1756359"/>
              <a:gd name="connsiteY8-434" fmla="*/ 21205 h 1891359"/>
              <a:gd name="connsiteX9-435" fmla="*/ 452050 w 1756359"/>
              <a:gd name="connsiteY9-436" fmla="*/ 534641 h 1891359"/>
              <a:gd name="connsiteX0-437" fmla="*/ 452050 w 1756257"/>
              <a:gd name="connsiteY0-438" fmla="*/ 534641 h 1891359"/>
              <a:gd name="connsiteX1-439" fmla="*/ 91698 w 1756257"/>
              <a:gd name="connsiteY1-440" fmla="*/ 940200 h 1891359"/>
              <a:gd name="connsiteX2-441" fmla="*/ 13351 w 1756257"/>
              <a:gd name="connsiteY2-442" fmla="*/ 1737812 h 1891359"/>
              <a:gd name="connsiteX3-443" fmla="*/ 309435 w 1756257"/>
              <a:gd name="connsiteY3-444" fmla="*/ 1891359 h 1891359"/>
              <a:gd name="connsiteX4-445" fmla="*/ 1669435 w 1756257"/>
              <a:gd name="connsiteY4-446" fmla="*/ 1840637 h 1891359"/>
              <a:gd name="connsiteX5-447" fmla="*/ 1612449 w 1756257"/>
              <a:gd name="connsiteY5-448" fmla="*/ 1257671 h 1891359"/>
              <a:gd name="connsiteX6-449" fmla="*/ 1563496 w 1756257"/>
              <a:gd name="connsiteY6-450" fmla="*/ 959631 h 1891359"/>
              <a:gd name="connsiteX7-451" fmla="*/ 1560208 w 1756257"/>
              <a:gd name="connsiteY7-452" fmla="*/ 672856 h 1891359"/>
              <a:gd name="connsiteX8-453" fmla="*/ 1428622 w 1756257"/>
              <a:gd name="connsiteY8-454" fmla="*/ 154877 h 1891359"/>
              <a:gd name="connsiteX9-455" fmla="*/ 930782 w 1756257"/>
              <a:gd name="connsiteY9-456" fmla="*/ 21205 h 1891359"/>
              <a:gd name="connsiteX10" fmla="*/ 452050 w 1756257"/>
              <a:gd name="connsiteY10" fmla="*/ 534641 h 1891359"/>
              <a:gd name="connsiteX0-457" fmla="*/ 452050 w 1764590"/>
              <a:gd name="connsiteY0-458" fmla="*/ 534641 h 1891359"/>
              <a:gd name="connsiteX1-459" fmla="*/ 91698 w 1764590"/>
              <a:gd name="connsiteY1-460" fmla="*/ 940200 h 1891359"/>
              <a:gd name="connsiteX2-461" fmla="*/ 13351 w 1764590"/>
              <a:gd name="connsiteY2-462" fmla="*/ 1737812 h 1891359"/>
              <a:gd name="connsiteX3-463" fmla="*/ 309435 w 1764590"/>
              <a:gd name="connsiteY3-464" fmla="*/ 1891359 h 1891359"/>
              <a:gd name="connsiteX4-465" fmla="*/ 1669435 w 1764590"/>
              <a:gd name="connsiteY4-466" fmla="*/ 1840637 h 1891359"/>
              <a:gd name="connsiteX5-467" fmla="*/ 1612449 w 1764590"/>
              <a:gd name="connsiteY5-468" fmla="*/ 1257671 h 1891359"/>
              <a:gd name="connsiteX6-469" fmla="*/ 1309780 w 1764590"/>
              <a:gd name="connsiteY6-470" fmla="*/ 1046341 h 1891359"/>
              <a:gd name="connsiteX7-471" fmla="*/ 1560208 w 1764590"/>
              <a:gd name="connsiteY7-472" fmla="*/ 672856 h 1891359"/>
              <a:gd name="connsiteX8-473" fmla="*/ 1428622 w 1764590"/>
              <a:gd name="connsiteY8-474" fmla="*/ 154877 h 1891359"/>
              <a:gd name="connsiteX9-475" fmla="*/ 930782 w 1764590"/>
              <a:gd name="connsiteY9-476" fmla="*/ 21205 h 1891359"/>
              <a:gd name="connsiteX10-477" fmla="*/ 452050 w 1764590"/>
              <a:gd name="connsiteY10-478" fmla="*/ 534641 h 1891359"/>
              <a:gd name="connsiteX0-479" fmla="*/ 452050 w 1764592"/>
              <a:gd name="connsiteY0-480" fmla="*/ 534641 h 1891359"/>
              <a:gd name="connsiteX1-481" fmla="*/ 91698 w 1764592"/>
              <a:gd name="connsiteY1-482" fmla="*/ 940200 h 1891359"/>
              <a:gd name="connsiteX2-483" fmla="*/ 13351 w 1764592"/>
              <a:gd name="connsiteY2-484" fmla="*/ 1737812 h 1891359"/>
              <a:gd name="connsiteX3-485" fmla="*/ 309435 w 1764592"/>
              <a:gd name="connsiteY3-486" fmla="*/ 1891359 h 1891359"/>
              <a:gd name="connsiteX4-487" fmla="*/ 1669435 w 1764592"/>
              <a:gd name="connsiteY4-488" fmla="*/ 1840637 h 1891359"/>
              <a:gd name="connsiteX5-489" fmla="*/ 1612449 w 1764592"/>
              <a:gd name="connsiteY5-490" fmla="*/ 1257671 h 1891359"/>
              <a:gd name="connsiteX6-491" fmla="*/ 1309780 w 1764592"/>
              <a:gd name="connsiteY6-492" fmla="*/ 1046341 h 1891359"/>
              <a:gd name="connsiteX7-493" fmla="*/ 1560208 w 1764592"/>
              <a:gd name="connsiteY7-494" fmla="*/ 672856 h 1891359"/>
              <a:gd name="connsiteX8-495" fmla="*/ 1428622 w 1764592"/>
              <a:gd name="connsiteY8-496" fmla="*/ 154877 h 1891359"/>
              <a:gd name="connsiteX9-497" fmla="*/ 930782 w 1764592"/>
              <a:gd name="connsiteY9-498" fmla="*/ 21205 h 1891359"/>
              <a:gd name="connsiteX10-499" fmla="*/ 452050 w 1764592"/>
              <a:gd name="connsiteY10-500" fmla="*/ 534641 h 1891359"/>
              <a:gd name="connsiteX0-501" fmla="*/ 452050 w 1764590"/>
              <a:gd name="connsiteY0-502" fmla="*/ 534641 h 1891359"/>
              <a:gd name="connsiteX1-503" fmla="*/ 91698 w 1764590"/>
              <a:gd name="connsiteY1-504" fmla="*/ 940200 h 1891359"/>
              <a:gd name="connsiteX2-505" fmla="*/ 13351 w 1764590"/>
              <a:gd name="connsiteY2-506" fmla="*/ 1737812 h 1891359"/>
              <a:gd name="connsiteX3-507" fmla="*/ 309435 w 1764590"/>
              <a:gd name="connsiteY3-508" fmla="*/ 1891359 h 1891359"/>
              <a:gd name="connsiteX4-509" fmla="*/ 1669435 w 1764590"/>
              <a:gd name="connsiteY4-510" fmla="*/ 1840637 h 1891359"/>
              <a:gd name="connsiteX5-511" fmla="*/ 1612449 w 1764590"/>
              <a:gd name="connsiteY5-512" fmla="*/ 1257671 h 1891359"/>
              <a:gd name="connsiteX6-513" fmla="*/ 1309780 w 1764590"/>
              <a:gd name="connsiteY6-514" fmla="*/ 1046341 h 1891359"/>
              <a:gd name="connsiteX7-515" fmla="*/ 1560208 w 1764590"/>
              <a:gd name="connsiteY7-516" fmla="*/ 672856 h 1891359"/>
              <a:gd name="connsiteX8-517" fmla="*/ 1428622 w 1764590"/>
              <a:gd name="connsiteY8-518" fmla="*/ 154877 h 1891359"/>
              <a:gd name="connsiteX9-519" fmla="*/ 930782 w 1764590"/>
              <a:gd name="connsiteY9-520" fmla="*/ 21205 h 1891359"/>
              <a:gd name="connsiteX10-521" fmla="*/ 452050 w 1764590"/>
              <a:gd name="connsiteY10-522" fmla="*/ 534641 h 1891359"/>
              <a:gd name="connsiteX0-523" fmla="*/ 452050 w 1792731"/>
              <a:gd name="connsiteY0-524" fmla="*/ 534641 h 1891359"/>
              <a:gd name="connsiteX1-525" fmla="*/ 91698 w 1792731"/>
              <a:gd name="connsiteY1-526" fmla="*/ 940200 h 1891359"/>
              <a:gd name="connsiteX2-527" fmla="*/ 13351 w 1792731"/>
              <a:gd name="connsiteY2-528" fmla="*/ 1737812 h 1891359"/>
              <a:gd name="connsiteX3-529" fmla="*/ 309435 w 1792731"/>
              <a:gd name="connsiteY3-530" fmla="*/ 1891359 h 1891359"/>
              <a:gd name="connsiteX4-531" fmla="*/ 1669435 w 1792731"/>
              <a:gd name="connsiteY4-532" fmla="*/ 1840637 h 1891359"/>
              <a:gd name="connsiteX5-533" fmla="*/ 1688563 w 1792731"/>
              <a:gd name="connsiteY5-534" fmla="*/ 1292355 h 1891359"/>
              <a:gd name="connsiteX6-535" fmla="*/ 1309780 w 1792731"/>
              <a:gd name="connsiteY6-536" fmla="*/ 1046341 h 1891359"/>
              <a:gd name="connsiteX7-537" fmla="*/ 1560208 w 1792731"/>
              <a:gd name="connsiteY7-538" fmla="*/ 672856 h 1891359"/>
              <a:gd name="connsiteX8-539" fmla="*/ 1428622 w 1792731"/>
              <a:gd name="connsiteY8-540" fmla="*/ 154877 h 1891359"/>
              <a:gd name="connsiteX9-541" fmla="*/ 930782 w 1792731"/>
              <a:gd name="connsiteY9-542" fmla="*/ 21205 h 1891359"/>
              <a:gd name="connsiteX10-543" fmla="*/ 452050 w 1792731"/>
              <a:gd name="connsiteY10-544" fmla="*/ 534641 h 1891359"/>
              <a:gd name="connsiteX0-545" fmla="*/ 452050 w 1814809"/>
              <a:gd name="connsiteY0-546" fmla="*/ 534641 h 1891359"/>
              <a:gd name="connsiteX1-547" fmla="*/ 91698 w 1814809"/>
              <a:gd name="connsiteY1-548" fmla="*/ 940200 h 1891359"/>
              <a:gd name="connsiteX2-549" fmla="*/ 13351 w 1814809"/>
              <a:gd name="connsiteY2-550" fmla="*/ 1737812 h 1891359"/>
              <a:gd name="connsiteX3-551" fmla="*/ 309435 w 1814809"/>
              <a:gd name="connsiteY3-552" fmla="*/ 1891359 h 1891359"/>
              <a:gd name="connsiteX4-553" fmla="*/ 1669435 w 1814809"/>
              <a:gd name="connsiteY4-554" fmla="*/ 1840637 h 1891359"/>
              <a:gd name="connsiteX5-555" fmla="*/ 1688563 w 1814809"/>
              <a:gd name="connsiteY5-556" fmla="*/ 1292355 h 1891359"/>
              <a:gd name="connsiteX6-557" fmla="*/ 1309780 w 1814809"/>
              <a:gd name="connsiteY6-558" fmla="*/ 1046341 h 1891359"/>
              <a:gd name="connsiteX7-559" fmla="*/ 1560208 w 1814809"/>
              <a:gd name="connsiteY7-560" fmla="*/ 672856 h 1891359"/>
              <a:gd name="connsiteX8-561" fmla="*/ 1428622 w 1814809"/>
              <a:gd name="connsiteY8-562" fmla="*/ 154877 h 1891359"/>
              <a:gd name="connsiteX9-563" fmla="*/ 930782 w 1814809"/>
              <a:gd name="connsiteY9-564" fmla="*/ 21205 h 1891359"/>
              <a:gd name="connsiteX10-565" fmla="*/ 452050 w 1814809"/>
              <a:gd name="connsiteY10-566" fmla="*/ 534641 h 1891359"/>
              <a:gd name="connsiteX0-567" fmla="*/ 452050 w 1814809"/>
              <a:gd name="connsiteY0-568" fmla="*/ 534641 h 1891359"/>
              <a:gd name="connsiteX1-569" fmla="*/ 91698 w 1814809"/>
              <a:gd name="connsiteY1-570" fmla="*/ 940200 h 1891359"/>
              <a:gd name="connsiteX2-571" fmla="*/ 13351 w 1814809"/>
              <a:gd name="connsiteY2-572" fmla="*/ 1737812 h 1891359"/>
              <a:gd name="connsiteX3-573" fmla="*/ 309435 w 1814809"/>
              <a:gd name="connsiteY3-574" fmla="*/ 1891359 h 1891359"/>
              <a:gd name="connsiteX4-575" fmla="*/ 1669435 w 1814809"/>
              <a:gd name="connsiteY4-576" fmla="*/ 1840637 h 1891359"/>
              <a:gd name="connsiteX5-577" fmla="*/ 1688563 w 1814809"/>
              <a:gd name="connsiteY5-578" fmla="*/ 1292355 h 1891359"/>
              <a:gd name="connsiteX6-579" fmla="*/ 1309780 w 1814809"/>
              <a:gd name="connsiteY6-580" fmla="*/ 1046341 h 1891359"/>
              <a:gd name="connsiteX7-581" fmla="*/ 1619996 w 1814809"/>
              <a:gd name="connsiteY7-582" fmla="*/ 526399 h 1891359"/>
              <a:gd name="connsiteX8-583" fmla="*/ 1428622 w 1814809"/>
              <a:gd name="connsiteY8-584" fmla="*/ 154877 h 1891359"/>
              <a:gd name="connsiteX9-585" fmla="*/ 930782 w 1814809"/>
              <a:gd name="connsiteY9-586" fmla="*/ 21205 h 1891359"/>
              <a:gd name="connsiteX10-587" fmla="*/ 452050 w 1814809"/>
              <a:gd name="connsiteY10-588" fmla="*/ 534641 h 1891359"/>
              <a:gd name="connsiteX0-589" fmla="*/ 452050 w 1814809"/>
              <a:gd name="connsiteY0-590" fmla="*/ 542872 h 1899590"/>
              <a:gd name="connsiteX1-591" fmla="*/ 91698 w 1814809"/>
              <a:gd name="connsiteY1-592" fmla="*/ 948431 h 1899590"/>
              <a:gd name="connsiteX2-593" fmla="*/ 13351 w 1814809"/>
              <a:gd name="connsiteY2-594" fmla="*/ 1746043 h 1899590"/>
              <a:gd name="connsiteX3-595" fmla="*/ 309435 w 1814809"/>
              <a:gd name="connsiteY3-596" fmla="*/ 1899590 h 1899590"/>
              <a:gd name="connsiteX4-597" fmla="*/ 1669435 w 1814809"/>
              <a:gd name="connsiteY4-598" fmla="*/ 1848868 h 1899590"/>
              <a:gd name="connsiteX5-599" fmla="*/ 1688563 w 1814809"/>
              <a:gd name="connsiteY5-600" fmla="*/ 1300586 h 1899590"/>
              <a:gd name="connsiteX6-601" fmla="*/ 1309780 w 1814809"/>
              <a:gd name="connsiteY6-602" fmla="*/ 1054572 h 1899590"/>
              <a:gd name="connsiteX7-603" fmla="*/ 1619996 w 1814809"/>
              <a:gd name="connsiteY7-604" fmla="*/ 534630 h 1899590"/>
              <a:gd name="connsiteX8-605" fmla="*/ 1488411 w 1814809"/>
              <a:gd name="connsiteY8-606" fmla="*/ 129049 h 1899590"/>
              <a:gd name="connsiteX9-607" fmla="*/ 930782 w 1814809"/>
              <a:gd name="connsiteY9-608" fmla="*/ 29436 h 1899590"/>
              <a:gd name="connsiteX10-609" fmla="*/ 452050 w 1814809"/>
              <a:gd name="connsiteY10-610" fmla="*/ 542872 h 1899590"/>
              <a:gd name="connsiteX0-611" fmla="*/ 452050 w 1814809"/>
              <a:gd name="connsiteY0-612" fmla="*/ 540513 h 1897231"/>
              <a:gd name="connsiteX1-613" fmla="*/ 91698 w 1814809"/>
              <a:gd name="connsiteY1-614" fmla="*/ 946072 h 1897231"/>
              <a:gd name="connsiteX2-615" fmla="*/ 13351 w 1814809"/>
              <a:gd name="connsiteY2-616" fmla="*/ 1743684 h 1897231"/>
              <a:gd name="connsiteX3-617" fmla="*/ 309435 w 1814809"/>
              <a:gd name="connsiteY3-618" fmla="*/ 1897231 h 1897231"/>
              <a:gd name="connsiteX4-619" fmla="*/ 1669435 w 1814809"/>
              <a:gd name="connsiteY4-620" fmla="*/ 1846509 h 1897231"/>
              <a:gd name="connsiteX5-621" fmla="*/ 1688563 w 1814809"/>
              <a:gd name="connsiteY5-622" fmla="*/ 1298227 h 1897231"/>
              <a:gd name="connsiteX6-623" fmla="*/ 1309780 w 1814809"/>
              <a:gd name="connsiteY6-624" fmla="*/ 1052213 h 1897231"/>
              <a:gd name="connsiteX7-625" fmla="*/ 1619996 w 1814809"/>
              <a:gd name="connsiteY7-626" fmla="*/ 532271 h 1897231"/>
              <a:gd name="connsiteX8-627" fmla="*/ 1488411 w 1814809"/>
              <a:gd name="connsiteY8-628" fmla="*/ 126690 h 1897231"/>
              <a:gd name="connsiteX9-629" fmla="*/ 930782 w 1814809"/>
              <a:gd name="connsiteY9-630" fmla="*/ 27077 h 1897231"/>
              <a:gd name="connsiteX10-631" fmla="*/ 452050 w 1814809"/>
              <a:gd name="connsiteY10-632" fmla="*/ 540513 h 1897231"/>
              <a:gd name="connsiteX0-633" fmla="*/ 452050 w 1814809"/>
              <a:gd name="connsiteY0-634" fmla="*/ 540513 h 1897231"/>
              <a:gd name="connsiteX1-635" fmla="*/ 91698 w 1814809"/>
              <a:gd name="connsiteY1-636" fmla="*/ 946072 h 1897231"/>
              <a:gd name="connsiteX2-637" fmla="*/ 13351 w 1814809"/>
              <a:gd name="connsiteY2-638" fmla="*/ 1743684 h 1897231"/>
              <a:gd name="connsiteX3-639" fmla="*/ 309435 w 1814809"/>
              <a:gd name="connsiteY3-640" fmla="*/ 1897231 h 1897231"/>
              <a:gd name="connsiteX4-641" fmla="*/ 1669435 w 1814809"/>
              <a:gd name="connsiteY4-642" fmla="*/ 1846509 h 1897231"/>
              <a:gd name="connsiteX5-643" fmla="*/ 1688563 w 1814809"/>
              <a:gd name="connsiteY5-644" fmla="*/ 1298227 h 1897231"/>
              <a:gd name="connsiteX6-645" fmla="*/ 1309780 w 1814809"/>
              <a:gd name="connsiteY6-646" fmla="*/ 1052213 h 1897231"/>
              <a:gd name="connsiteX7-647" fmla="*/ 1619996 w 1814809"/>
              <a:gd name="connsiteY7-648" fmla="*/ 532271 h 1897231"/>
              <a:gd name="connsiteX8-649" fmla="*/ 1488411 w 1814809"/>
              <a:gd name="connsiteY8-650" fmla="*/ 126690 h 1897231"/>
              <a:gd name="connsiteX9-651" fmla="*/ 930782 w 1814809"/>
              <a:gd name="connsiteY9-652" fmla="*/ 27077 h 1897231"/>
              <a:gd name="connsiteX10-653" fmla="*/ 452050 w 1814809"/>
              <a:gd name="connsiteY10-654" fmla="*/ 540513 h 1897231"/>
              <a:gd name="connsiteX0-655" fmla="*/ 288567 w 1811701"/>
              <a:gd name="connsiteY0-656" fmla="*/ 555674 h 1898251"/>
              <a:gd name="connsiteX1-657" fmla="*/ 88590 w 1811701"/>
              <a:gd name="connsiteY1-658" fmla="*/ 947092 h 1898251"/>
              <a:gd name="connsiteX2-659" fmla="*/ 10243 w 1811701"/>
              <a:gd name="connsiteY2-660" fmla="*/ 1744704 h 1898251"/>
              <a:gd name="connsiteX3-661" fmla="*/ 306327 w 1811701"/>
              <a:gd name="connsiteY3-662" fmla="*/ 1898251 h 1898251"/>
              <a:gd name="connsiteX4-663" fmla="*/ 1666327 w 1811701"/>
              <a:gd name="connsiteY4-664" fmla="*/ 1847529 h 1898251"/>
              <a:gd name="connsiteX5-665" fmla="*/ 1685455 w 1811701"/>
              <a:gd name="connsiteY5-666" fmla="*/ 1299247 h 1898251"/>
              <a:gd name="connsiteX6-667" fmla="*/ 1306672 w 1811701"/>
              <a:gd name="connsiteY6-668" fmla="*/ 1053233 h 1898251"/>
              <a:gd name="connsiteX7-669" fmla="*/ 1616888 w 1811701"/>
              <a:gd name="connsiteY7-670" fmla="*/ 533291 h 1898251"/>
              <a:gd name="connsiteX8-671" fmla="*/ 1485303 w 1811701"/>
              <a:gd name="connsiteY8-672" fmla="*/ 127710 h 1898251"/>
              <a:gd name="connsiteX9-673" fmla="*/ 927674 w 1811701"/>
              <a:gd name="connsiteY9-674" fmla="*/ 28097 h 1898251"/>
              <a:gd name="connsiteX10-675" fmla="*/ 288567 w 1811701"/>
              <a:gd name="connsiteY10-676" fmla="*/ 555674 h 1898251"/>
              <a:gd name="connsiteX0-677" fmla="*/ 288567 w 1811701"/>
              <a:gd name="connsiteY0-678" fmla="*/ 479828 h 1822405"/>
              <a:gd name="connsiteX1-679" fmla="*/ 88590 w 1811701"/>
              <a:gd name="connsiteY1-680" fmla="*/ 871246 h 1822405"/>
              <a:gd name="connsiteX2-681" fmla="*/ 10243 w 1811701"/>
              <a:gd name="connsiteY2-682" fmla="*/ 1668858 h 1822405"/>
              <a:gd name="connsiteX3-683" fmla="*/ 306327 w 1811701"/>
              <a:gd name="connsiteY3-684" fmla="*/ 1822405 h 1822405"/>
              <a:gd name="connsiteX4-685" fmla="*/ 1666327 w 1811701"/>
              <a:gd name="connsiteY4-686" fmla="*/ 1771683 h 1822405"/>
              <a:gd name="connsiteX5-687" fmla="*/ 1685455 w 1811701"/>
              <a:gd name="connsiteY5-688" fmla="*/ 1223401 h 1822405"/>
              <a:gd name="connsiteX6-689" fmla="*/ 1306672 w 1811701"/>
              <a:gd name="connsiteY6-690" fmla="*/ 977387 h 1822405"/>
              <a:gd name="connsiteX7-691" fmla="*/ 1616888 w 1811701"/>
              <a:gd name="connsiteY7-692" fmla="*/ 457445 h 1822405"/>
              <a:gd name="connsiteX8-693" fmla="*/ 1485303 w 1811701"/>
              <a:gd name="connsiteY8-694" fmla="*/ 51864 h 1822405"/>
              <a:gd name="connsiteX9-695" fmla="*/ 895599 w 1811701"/>
              <a:gd name="connsiteY9-696" fmla="*/ 79530 h 1822405"/>
              <a:gd name="connsiteX10-697" fmla="*/ 288567 w 1811701"/>
              <a:gd name="connsiteY10-698" fmla="*/ 479828 h 1822405"/>
              <a:gd name="connsiteX0-699" fmla="*/ 288567 w 1811701"/>
              <a:gd name="connsiteY0-700" fmla="*/ 419258 h 1761835"/>
              <a:gd name="connsiteX1-701" fmla="*/ 88590 w 1811701"/>
              <a:gd name="connsiteY1-702" fmla="*/ 810676 h 1761835"/>
              <a:gd name="connsiteX2-703" fmla="*/ 10243 w 1811701"/>
              <a:gd name="connsiteY2-704" fmla="*/ 1608288 h 1761835"/>
              <a:gd name="connsiteX3-705" fmla="*/ 306327 w 1811701"/>
              <a:gd name="connsiteY3-706" fmla="*/ 1761835 h 1761835"/>
              <a:gd name="connsiteX4-707" fmla="*/ 1666327 w 1811701"/>
              <a:gd name="connsiteY4-708" fmla="*/ 1711113 h 1761835"/>
              <a:gd name="connsiteX5-709" fmla="*/ 1685455 w 1811701"/>
              <a:gd name="connsiteY5-710" fmla="*/ 1162831 h 1761835"/>
              <a:gd name="connsiteX6-711" fmla="*/ 1306672 w 1811701"/>
              <a:gd name="connsiteY6-712" fmla="*/ 916817 h 1761835"/>
              <a:gd name="connsiteX7-713" fmla="*/ 1616888 w 1811701"/>
              <a:gd name="connsiteY7-714" fmla="*/ 396875 h 1761835"/>
              <a:gd name="connsiteX8-715" fmla="*/ 1373040 w 1811701"/>
              <a:gd name="connsiteY8-716" fmla="*/ 118574 h 1761835"/>
              <a:gd name="connsiteX9-717" fmla="*/ 895599 w 1811701"/>
              <a:gd name="connsiteY9-718" fmla="*/ 18960 h 1761835"/>
              <a:gd name="connsiteX10-719" fmla="*/ 288567 w 1811701"/>
              <a:gd name="connsiteY10-720" fmla="*/ 419258 h 1761835"/>
              <a:gd name="connsiteX0-721" fmla="*/ 288567 w 1811701"/>
              <a:gd name="connsiteY0-722" fmla="*/ 419258 h 1761835"/>
              <a:gd name="connsiteX1-723" fmla="*/ 88590 w 1811701"/>
              <a:gd name="connsiteY1-724" fmla="*/ 810676 h 1761835"/>
              <a:gd name="connsiteX2-725" fmla="*/ 10243 w 1811701"/>
              <a:gd name="connsiteY2-726" fmla="*/ 1608288 h 1761835"/>
              <a:gd name="connsiteX3-727" fmla="*/ 306327 w 1811701"/>
              <a:gd name="connsiteY3-728" fmla="*/ 1761835 h 1761835"/>
              <a:gd name="connsiteX4-729" fmla="*/ 1666327 w 1811701"/>
              <a:gd name="connsiteY4-730" fmla="*/ 1711113 h 1761835"/>
              <a:gd name="connsiteX5-731" fmla="*/ 1685455 w 1811701"/>
              <a:gd name="connsiteY5-732" fmla="*/ 1162831 h 1761835"/>
              <a:gd name="connsiteX6-733" fmla="*/ 1306672 w 1811701"/>
              <a:gd name="connsiteY6-734" fmla="*/ 916817 h 1761835"/>
              <a:gd name="connsiteX7-735" fmla="*/ 1584814 w 1811701"/>
              <a:gd name="connsiteY7-736" fmla="*/ 510012 h 1761835"/>
              <a:gd name="connsiteX8-737" fmla="*/ 1373040 w 1811701"/>
              <a:gd name="connsiteY8-738" fmla="*/ 118574 h 1761835"/>
              <a:gd name="connsiteX9-739" fmla="*/ 895599 w 1811701"/>
              <a:gd name="connsiteY9-740" fmla="*/ 18960 h 1761835"/>
              <a:gd name="connsiteX10-741" fmla="*/ 288567 w 1811701"/>
              <a:gd name="connsiteY10-742" fmla="*/ 419258 h 1761835"/>
              <a:gd name="connsiteX0-743" fmla="*/ 288567 w 1770444"/>
              <a:gd name="connsiteY0-744" fmla="*/ 419258 h 1761835"/>
              <a:gd name="connsiteX1-745" fmla="*/ 88590 w 1770444"/>
              <a:gd name="connsiteY1-746" fmla="*/ 810676 h 1761835"/>
              <a:gd name="connsiteX2-747" fmla="*/ 10243 w 1770444"/>
              <a:gd name="connsiteY2-748" fmla="*/ 1608288 h 1761835"/>
              <a:gd name="connsiteX3-749" fmla="*/ 306327 w 1770444"/>
              <a:gd name="connsiteY3-750" fmla="*/ 1761835 h 1761835"/>
              <a:gd name="connsiteX4-751" fmla="*/ 1666327 w 1770444"/>
              <a:gd name="connsiteY4-752" fmla="*/ 1711113 h 1761835"/>
              <a:gd name="connsiteX5-753" fmla="*/ 1589229 w 1770444"/>
              <a:gd name="connsiteY5-754" fmla="*/ 1176973 h 1761835"/>
              <a:gd name="connsiteX6-755" fmla="*/ 1306672 w 1770444"/>
              <a:gd name="connsiteY6-756" fmla="*/ 916817 h 1761835"/>
              <a:gd name="connsiteX7-757" fmla="*/ 1584814 w 1770444"/>
              <a:gd name="connsiteY7-758" fmla="*/ 510012 h 1761835"/>
              <a:gd name="connsiteX8-759" fmla="*/ 1373040 w 1770444"/>
              <a:gd name="connsiteY8-760" fmla="*/ 118574 h 1761835"/>
              <a:gd name="connsiteX9-761" fmla="*/ 895599 w 1770444"/>
              <a:gd name="connsiteY9-762" fmla="*/ 18960 h 1761835"/>
              <a:gd name="connsiteX10-763" fmla="*/ 288567 w 1770444"/>
              <a:gd name="connsiteY10-764" fmla="*/ 419258 h 1761835"/>
              <a:gd name="connsiteX0-765" fmla="*/ 288567 w 1592514"/>
              <a:gd name="connsiteY0-766" fmla="*/ 419258 h 1863058"/>
              <a:gd name="connsiteX1-767" fmla="*/ 88590 w 1592514"/>
              <a:gd name="connsiteY1-768" fmla="*/ 810676 h 1863058"/>
              <a:gd name="connsiteX2-769" fmla="*/ 10243 w 1592514"/>
              <a:gd name="connsiteY2-770" fmla="*/ 1608288 h 1863058"/>
              <a:gd name="connsiteX3-771" fmla="*/ 306327 w 1592514"/>
              <a:gd name="connsiteY3-772" fmla="*/ 1761835 h 1863058"/>
              <a:gd name="connsiteX4-773" fmla="*/ 1377650 w 1592514"/>
              <a:gd name="connsiteY4-774" fmla="*/ 1838393 h 1863058"/>
              <a:gd name="connsiteX5-775" fmla="*/ 1589229 w 1592514"/>
              <a:gd name="connsiteY5-776" fmla="*/ 1176973 h 1863058"/>
              <a:gd name="connsiteX6-777" fmla="*/ 1306672 w 1592514"/>
              <a:gd name="connsiteY6-778" fmla="*/ 916817 h 1863058"/>
              <a:gd name="connsiteX7-779" fmla="*/ 1584814 w 1592514"/>
              <a:gd name="connsiteY7-780" fmla="*/ 510012 h 1863058"/>
              <a:gd name="connsiteX8-781" fmla="*/ 1373040 w 1592514"/>
              <a:gd name="connsiteY8-782" fmla="*/ 118574 h 1863058"/>
              <a:gd name="connsiteX9-783" fmla="*/ 895599 w 1592514"/>
              <a:gd name="connsiteY9-784" fmla="*/ 18960 h 1863058"/>
              <a:gd name="connsiteX10-785" fmla="*/ 288567 w 1592514"/>
              <a:gd name="connsiteY10-786" fmla="*/ 419258 h 1863058"/>
              <a:gd name="connsiteX0-787" fmla="*/ 421322 w 1594935"/>
              <a:gd name="connsiteY0-788" fmla="*/ 616342 h 1876292"/>
              <a:gd name="connsiteX1-789" fmla="*/ 91011 w 1594935"/>
              <a:gd name="connsiteY1-790" fmla="*/ 823910 h 1876292"/>
              <a:gd name="connsiteX2-791" fmla="*/ 12664 w 1594935"/>
              <a:gd name="connsiteY2-792" fmla="*/ 1621522 h 1876292"/>
              <a:gd name="connsiteX3-793" fmla="*/ 308748 w 1594935"/>
              <a:gd name="connsiteY3-794" fmla="*/ 1775069 h 1876292"/>
              <a:gd name="connsiteX4-795" fmla="*/ 1380071 w 1594935"/>
              <a:gd name="connsiteY4-796" fmla="*/ 1851627 h 1876292"/>
              <a:gd name="connsiteX5-797" fmla="*/ 1591650 w 1594935"/>
              <a:gd name="connsiteY5-798" fmla="*/ 1190207 h 1876292"/>
              <a:gd name="connsiteX6-799" fmla="*/ 1309093 w 1594935"/>
              <a:gd name="connsiteY6-800" fmla="*/ 930051 h 1876292"/>
              <a:gd name="connsiteX7-801" fmla="*/ 1587235 w 1594935"/>
              <a:gd name="connsiteY7-802" fmla="*/ 523246 h 1876292"/>
              <a:gd name="connsiteX8-803" fmla="*/ 1375461 w 1594935"/>
              <a:gd name="connsiteY8-804" fmla="*/ 131808 h 1876292"/>
              <a:gd name="connsiteX9-805" fmla="*/ 898020 w 1594935"/>
              <a:gd name="connsiteY9-806" fmla="*/ 32194 h 1876292"/>
              <a:gd name="connsiteX10-807" fmla="*/ 421322 w 1594935"/>
              <a:gd name="connsiteY10-808" fmla="*/ 616342 h 1876292"/>
              <a:gd name="connsiteX0-809" fmla="*/ 413257 w 1586870"/>
              <a:gd name="connsiteY0-810" fmla="*/ 616342 h 1876292"/>
              <a:gd name="connsiteX1-811" fmla="*/ 140873 w 1586870"/>
              <a:gd name="connsiteY1-812" fmla="*/ 993617 h 1876292"/>
              <a:gd name="connsiteX2-813" fmla="*/ 4599 w 1586870"/>
              <a:gd name="connsiteY2-814" fmla="*/ 1621522 h 1876292"/>
              <a:gd name="connsiteX3-815" fmla="*/ 300683 w 1586870"/>
              <a:gd name="connsiteY3-816" fmla="*/ 1775069 h 1876292"/>
              <a:gd name="connsiteX4-817" fmla="*/ 1372006 w 1586870"/>
              <a:gd name="connsiteY4-818" fmla="*/ 1851627 h 1876292"/>
              <a:gd name="connsiteX5-819" fmla="*/ 1583585 w 1586870"/>
              <a:gd name="connsiteY5-820" fmla="*/ 1190207 h 1876292"/>
              <a:gd name="connsiteX6-821" fmla="*/ 1301028 w 1586870"/>
              <a:gd name="connsiteY6-822" fmla="*/ 930051 h 1876292"/>
              <a:gd name="connsiteX7-823" fmla="*/ 1579170 w 1586870"/>
              <a:gd name="connsiteY7-824" fmla="*/ 523246 h 1876292"/>
              <a:gd name="connsiteX8-825" fmla="*/ 1367396 w 1586870"/>
              <a:gd name="connsiteY8-826" fmla="*/ 131808 h 1876292"/>
              <a:gd name="connsiteX9-827" fmla="*/ 889955 w 1586870"/>
              <a:gd name="connsiteY9-828" fmla="*/ 32194 h 1876292"/>
              <a:gd name="connsiteX10-829" fmla="*/ 413257 w 1586870"/>
              <a:gd name="connsiteY10-830" fmla="*/ 616342 h 1876292"/>
              <a:gd name="connsiteX0-831" fmla="*/ 284962 w 1458575"/>
              <a:gd name="connsiteY0-832" fmla="*/ 616342 h 1908017"/>
              <a:gd name="connsiteX1-833" fmla="*/ 12578 w 1458575"/>
              <a:gd name="connsiteY1-834" fmla="*/ 993617 h 1908017"/>
              <a:gd name="connsiteX2-835" fmla="*/ 172388 w 1458575"/>
              <a:gd name="connsiteY2-836" fmla="*/ 1775069 h 1908017"/>
              <a:gd name="connsiteX3-837" fmla="*/ 1243711 w 1458575"/>
              <a:gd name="connsiteY3-838" fmla="*/ 1851627 h 1908017"/>
              <a:gd name="connsiteX4-839" fmla="*/ 1455290 w 1458575"/>
              <a:gd name="connsiteY4-840" fmla="*/ 1190207 h 1908017"/>
              <a:gd name="connsiteX5-841" fmla="*/ 1172733 w 1458575"/>
              <a:gd name="connsiteY5-842" fmla="*/ 930051 h 1908017"/>
              <a:gd name="connsiteX6-843" fmla="*/ 1450875 w 1458575"/>
              <a:gd name="connsiteY6-844" fmla="*/ 523246 h 1908017"/>
              <a:gd name="connsiteX7-845" fmla="*/ 1239101 w 1458575"/>
              <a:gd name="connsiteY7-846" fmla="*/ 131808 h 1908017"/>
              <a:gd name="connsiteX8-847" fmla="*/ 761660 w 1458575"/>
              <a:gd name="connsiteY8-848" fmla="*/ 32194 h 1908017"/>
              <a:gd name="connsiteX9-849" fmla="*/ 284962 w 1458575"/>
              <a:gd name="connsiteY9-850" fmla="*/ 616342 h 1908017"/>
              <a:gd name="connsiteX0-851" fmla="*/ 343858 w 1519131"/>
              <a:gd name="connsiteY0-852" fmla="*/ 616342 h 1885036"/>
              <a:gd name="connsiteX1-853" fmla="*/ 71474 w 1519131"/>
              <a:gd name="connsiteY1-854" fmla="*/ 993617 h 1885036"/>
              <a:gd name="connsiteX2-855" fmla="*/ 115432 w 1519131"/>
              <a:gd name="connsiteY2-856" fmla="*/ 1704358 h 1885036"/>
              <a:gd name="connsiteX3-857" fmla="*/ 1302607 w 1519131"/>
              <a:gd name="connsiteY3-858" fmla="*/ 1851627 h 1885036"/>
              <a:gd name="connsiteX4-859" fmla="*/ 1514186 w 1519131"/>
              <a:gd name="connsiteY4-860" fmla="*/ 1190207 h 1885036"/>
              <a:gd name="connsiteX5-861" fmla="*/ 1231629 w 1519131"/>
              <a:gd name="connsiteY5-862" fmla="*/ 930051 h 1885036"/>
              <a:gd name="connsiteX6-863" fmla="*/ 1509771 w 1519131"/>
              <a:gd name="connsiteY6-864" fmla="*/ 523246 h 1885036"/>
              <a:gd name="connsiteX7-865" fmla="*/ 1297997 w 1519131"/>
              <a:gd name="connsiteY7-866" fmla="*/ 131808 h 1885036"/>
              <a:gd name="connsiteX8-867" fmla="*/ 820556 w 1519131"/>
              <a:gd name="connsiteY8-868" fmla="*/ 32194 h 1885036"/>
              <a:gd name="connsiteX9-869" fmla="*/ 343858 w 1519131"/>
              <a:gd name="connsiteY9-870" fmla="*/ 616342 h 1885036"/>
              <a:gd name="connsiteX0-871" fmla="*/ 343858 w 1549812"/>
              <a:gd name="connsiteY0-872" fmla="*/ 616342 h 1800235"/>
              <a:gd name="connsiteX1-873" fmla="*/ 71474 w 1549812"/>
              <a:gd name="connsiteY1-874" fmla="*/ 993617 h 1800235"/>
              <a:gd name="connsiteX2-875" fmla="*/ 115432 w 1549812"/>
              <a:gd name="connsiteY2-876" fmla="*/ 1704358 h 1800235"/>
              <a:gd name="connsiteX3-877" fmla="*/ 1389496 w 1549812"/>
              <a:gd name="connsiteY3-878" fmla="*/ 1724347 h 1800235"/>
              <a:gd name="connsiteX4-879" fmla="*/ 1514186 w 1549812"/>
              <a:gd name="connsiteY4-880" fmla="*/ 1190207 h 1800235"/>
              <a:gd name="connsiteX5-881" fmla="*/ 1231629 w 1549812"/>
              <a:gd name="connsiteY5-882" fmla="*/ 930051 h 1800235"/>
              <a:gd name="connsiteX6-883" fmla="*/ 1509771 w 1549812"/>
              <a:gd name="connsiteY6-884" fmla="*/ 523246 h 1800235"/>
              <a:gd name="connsiteX7-885" fmla="*/ 1297997 w 1549812"/>
              <a:gd name="connsiteY7-886" fmla="*/ 131808 h 1800235"/>
              <a:gd name="connsiteX8-887" fmla="*/ 820556 w 1549812"/>
              <a:gd name="connsiteY8-888" fmla="*/ 32194 h 1800235"/>
              <a:gd name="connsiteX9-889" fmla="*/ 343858 w 1549812"/>
              <a:gd name="connsiteY9-890" fmla="*/ 616342 h 180023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235" y="connsiteY9-236"/>
              </a:cxn>
            </a:cxnLst>
            <a:rect l="l" t="t" r="r" b="b"/>
            <a:pathLst>
              <a:path w="1549812" h="1800235">
                <a:moveTo>
                  <a:pt x="343858" y="616342"/>
                </a:moveTo>
                <a:cubicBezTo>
                  <a:pt x="219011" y="776579"/>
                  <a:pt x="109545" y="812281"/>
                  <a:pt x="71474" y="993617"/>
                </a:cubicBezTo>
                <a:cubicBezTo>
                  <a:pt x="33403" y="1174953"/>
                  <a:pt x="-89757" y="1561356"/>
                  <a:pt x="115432" y="1704358"/>
                </a:cubicBezTo>
                <a:cubicBezTo>
                  <a:pt x="320621" y="1847360"/>
                  <a:pt x="1156371" y="1810039"/>
                  <a:pt x="1389496" y="1724347"/>
                </a:cubicBezTo>
                <a:cubicBezTo>
                  <a:pt x="1622621" y="1638655"/>
                  <a:pt x="1540497" y="1322590"/>
                  <a:pt x="1514186" y="1190207"/>
                </a:cubicBezTo>
                <a:cubicBezTo>
                  <a:pt x="1487875" y="1057824"/>
                  <a:pt x="1240336" y="1148914"/>
                  <a:pt x="1231629" y="930051"/>
                </a:cubicBezTo>
                <a:cubicBezTo>
                  <a:pt x="1248292" y="693847"/>
                  <a:pt x="1498710" y="656286"/>
                  <a:pt x="1509771" y="523246"/>
                </a:cubicBezTo>
                <a:cubicBezTo>
                  <a:pt x="1520832" y="390206"/>
                  <a:pt x="1431655" y="305130"/>
                  <a:pt x="1297997" y="131808"/>
                </a:cubicBezTo>
                <a:cubicBezTo>
                  <a:pt x="1189251" y="36824"/>
                  <a:pt x="979579" y="-48562"/>
                  <a:pt x="820556" y="32194"/>
                </a:cubicBezTo>
                <a:cubicBezTo>
                  <a:pt x="661533" y="112950"/>
                  <a:pt x="468705" y="456105"/>
                  <a:pt x="343858" y="616342"/>
                </a:cubicBezTo>
                <a:close/>
              </a:path>
            </a:pathLst>
          </a:custGeom>
          <a:solidFill>
            <a:srgbClr val="9CDFF9"/>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Freeform 417"/>
          <p:cNvSpPr/>
          <p:nvPr/>
        </p:nvSpPr>
        <p:spPr bwMode="auto">
          <a:xfrm>
            <a:off x="7274076" y="1826035"/>
            <a:ext cx="1736725" cy="1317704"/>
          </a:xfrm>
          <a:custGeom>
            <a:avLst/>
            <a:gdLst>
              <a:gd name="T0" fmla="*/ 2147483646 w 1036"/>
              <a:gd name="T1" fmla="*/ 2147483646 h 675"/>
              <a:gd name="T2" fmla="*/ 2147483646 w 1036"/>
              <a:gd name="T3" fmla="*/ 2147483646 h 675"/>
              <a:gd name="T4" fmla="*/ 2147483646 w 1036"/>
              <a:gd name="T5" fmla="*/ 2147483646 h 675"/>
              <a:gd name="T6" fmla="*/ 2147483646 w 1036"/>
              <a:gd name="T7" fmla="*/ 2147483646 h 675"/>
              <a:gd name="T8" fmla="*/ 2147483646 w 1036"/>
              <a:gd name="T9" fmla="*/ 2147483646 h 675"/>
              <a:gd name="T10" fmla="*/ 2147483646 w 1036"/>
              <a:gd name="T11" fmla="*/ 2147483646 h 675"/>
              <a:gd name="T12" fmla="*/ 2147483646 w 1036"/>
              <a:gd name="T13" fmla="*/ 2147483646 h 675"/>
              <a:gd name="T14" fmla="*/ 2147483646 w 1036"/>
              <a:gd name="T15" fmla="*/ 2147483646 h 675"/>
              <a:gd name="T16" fmla="*/ 2147483646 w 1036"/>
              <a:gd name="T17" fmla="*/ 2147483646 h 675"/>
              <a:gd name="T18" fmla="*/ 2147483646 w 1036"/>
              <a:gd name="T19" fmla="*/ 2147483646 h 675"/>
              <a:gd name="T20" fmla="*/ 2147483646 w 1036"/>
              <a:gd name="T21" fmla="*/ 2147483646 h 675"/>
              <a:gd name="T22" fmla="*/ 2147483646 w 1036"/>
              <a:gd name="T23" fmla="*/ 2147483646 h 675"/>
              <a:gd name="T24" fmla="*/ 2147483646 w 1036"/>
              <a:gd name="T25" fmla="*/ 2147483646 h 675"/>
              <a:gd name="T26" fmla="*/ 2147483646 w 1036"/>
              <a:gd name="T27" fmla="*/ 2147483646 h 675"/>
              <a:gd name="T28" fmla="*/ 2147483646 w 1036"/>
              <a:gd name="T29" fmla="*/ 2147483646 h 675"/>
              <a:gd name="T30" fmla="*/ 2147483646 w 1036"/>
              <a:gd name="T31" fmla="*/ 2147483646 h 675"/>
              <a:gd name="T32" fmla="*/ 2147483646 w 1036"/>
              <a:gd name="T33" fmla="*/ 2147483646 h 675"/>
              <a:gd name="T34" fmla="*/ 2147483646 w 1036"/>
              <a:gd name="T35" fmla="*/ 2147483646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2" name="Group 418"/>
          <p:cNvGrpSpPr/>
          <p:nvPr/>
        </p:nvGrpSpPr>
        <p:grpSpPr bwMode="auto">
          <a:xfrm>
            <a:off x="7205350" y="3289251"/>
            <a:ext cx="1458912" cy="933450"/>
            <a:chOff x="2889" y="1631"/>
            <a:chExt cx="980" cy="743"/>
          </a:xfrm>
        </p:grpSpPr>
        <p:sp>
          <p:nvSpPr>
            <p:cNvPr id="13" name="Rectangle 419"/>
            <p:cNvSpPr>
              <a:spLocks noChangeArrowheads="1"/>
            </p:cNvSpPr>
            <p:nvPr/>
          </p:nvSpPr>
          <p:spPr bwMode="auto">
            <a:xfrm>
              <a:off x="3046" y="1841"/>
              <a:ext cx="663" cy="533"/>
            </a:xfrm>
            <a:prstGeom prst="rect">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4" name="AutoShape 420"/>
            <p:cNvSpPr>
              <a:spLocks noChangeArrowheads="1"/>
            </p:cNvSpPr>
            <p:nvPr/>
          </p:nvSpPr>
          <p:spPr bwMode="auto">
            <a:xfrm>
              <a:off x="2889" y="1631"/>
              <a:ext cx="980" cy="253"/>
            </a:xfrm>
            <a:prstGeom prst="triangle">
              <a:avLst>
                <a:gd name="adj" fmla="val 50000"/>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srgbClr val="00CCFF"/>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5" name="Freeform 427"/>
          <p:cNvSpPr/>
          <p:nvPr/>
        </p:nvSpPr>
        <p:spPr bwMode="auto">
          <a:xfrm>
            <a:off x="7712401" y="4683134"/>
            <a:ext cx="3079750" cy="1665288"/>
          </a:xfrm>
          <a:custGeom>
            <a:avLst/>
            <a:gdLst>
              <a:gd name="T0" fmla="*/ 2147483646 w 1940"/>
              <a:gd name="T1" fmla="*/ 2147483646 h 1049"/>
              <a:gd name="T2" fmla="*/ 2147483646 w 1940"/>
              <a:gd name="T3" fmla="*/ 2147483646 h 1049"/>
              <a:gd name="T4" fmla="*/ 2147483646 w 1940"/>
              <a:gd name="T5" fmla="*/ 2147483646 h 1049"/>
              <a:gd name="T6" fmla="*/ 2147483646 w 1940"/>
              <a:gd name="T7" fmla="*/ 2147483646 h 1049"/>
              <a:gd name="T8" fmla="*/ 2147483646 w 1940"/>
              <a:gd name="T9" fmla="*/ 2147483646 h 1049"/>
              <a:gd name="T10" fmla="*/ 2147483646 w 1940"/>
              <a:gd name="T11" fmla="*/ 2147483646 h 1049"/>
              <a:gd name="T12" fmla="*/ 2147483646 w 1940"/>
              <a:gd name="T13" fmla="*/ 2147483646 h 1049"/>
              <a:gd name="T14" fmla="*/ 2147483646 w 1940"/>
              <a:gd name="T15" fmla="*/ 2147483646 h 1049"/>
              <a:gd name="T16" fmla="*/ 2147483646 w 1940"/>
              <a:gd name="T17" fmla="*/ 2147483646 h 1049"/>
              <a:gd name="T18" fmla="*/ 2147483646 w 1940"/>
              <a:gd name="T19" fmla="*/ 2147483646 h 1049"/>
              <a:gd name="T20" fmla="*/ 2147483646 w 1940"/>
              <a:gd name="T21" fmla="*/ 2147483646 h 1049"/>
              <a:gd name="T22" fmla="*/ 2147483646 w 1940"/>
              <a:gd name="T23" fmla="*/ 2147483646 h 1049"/>
              <a:gd name="T24" fmla="*/ 2147483646 w 1940"/>
              <a:gd name="T25" fmla="*/ 2147483646 h 1049"/>
              <a:gd name="T26" fmla="*/ 2147483646 w 1940"/>
              <a:gd name="T27" fmla="*/ 2147483646 h 1049"/>
              <a:gd name="T28" fmla="*/ 2147483646 w 1940"/>
              <a:gd name="T29" fmla="*/ 2147483646 h 1049"/>
              <a:gd name="T30" fmla="*/ 2147483646 w 1940"/>
              <a:gd name="T31" fmla="*/ 2147483646 h 104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940"/>
              <a:gd name="T49" fmla="*/ 0 h 1049"/>
              <a:gd name="T50" fmla="*/ 1940 w 1940"/>
              <a:gd name="T51" fmla="*/ 1049 h 104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940" h="1049">
                <a:moveTo>
                  <a:pt x="952" y="26"/>
                </a:moveTo>
                <a:cubicBezTo>
                  <a:pt x="867" y="45"/>
                  <a:pt x="832" y="118"/>
                  <a:pt x="755" y="125"/>
                </a:cubicBezTo>
                <a:cubicBezTo>
                  <a:pt x="678" y="132"/>
                  <a:pt x="587" y="72"/>
                  <a:pt x="488" y="68"/>
                </a:cubicBezTo>
                <a:cubicBezTo>
                  <a:pt x="389" y="64"/>
                  <a:pt x="237" y="48"/>
                  <a:pt x="158" y="101"/>
                </a:cubicBezTo>
                <a:cubicBezTo>
                  <a:pt x="79" y="154"/>
                  <a:pt x="28" y="298"/>
                  <a:pt x="14" y="389"/>
                </a:cubicBezTo>
                <a:cubicBezTo>
                  <a:pt x="0" y="480"/>
                  <a:pt x="25" y="595"/>
                  <a:pt x="71" y="648"/>
                </a:cubicBezTo>
                <a:cubicBezTo>
                  <a:pt x="117" y="701"/>
                  <a:pt x="205" y="665"/>
                  <a:pt x="288" y="706"/>
                </a:cubicBezTo>
                <a:cubicBezTo>
                  <a:pt x="371" y="747"/>
                  <a:pt x="450" y="842"/>
                  <a:pt x="568" y="893"/>
                </a:cubicBezTo>
                <a:cubicBezTo>
                  <a:pt x="686" y="944"/>
                  <a:pt x="852" y="991"/>
                  <a:pt x="996" y="1014"/>
                </a:cubicBezTo>
                <a:cubicBezTo>
                  <a:pt x="1140" y="1036"/>
                  <a:pt x="1309" y="1049"/>
                  <a:pt x="1433" y="1031"/>
                </a:cubicBezTo>
                <a:cubicBezTo>
                  <a:pt x="1557" y="1012"/>
                  <a:pt x="1657" y="960"/>
                  <a:pt x="1739" y="907"/>
                </a:cubicBezTo>
                <a:cubicBezTo>
                  <a:pt x="1821" y="855"/>
                  <a:pt x="1906" y="824"/>
                  <a:pt x="1923" y="714"/>
                </a:cubicBezTo>
                <a:cubicBezTo>
                  <a:pt x="1940" y="604"/>
                  <a:pt x="1898" y="350"/>
                  <a:pt x="1839" y="251"/>
                </a:cubicBezTo>
                <a:cubicBezTo>
                  <a:pt x="1780" y="151"/>
                  <a:pt x="1662" y="153"/>
                  <a:pt x="1566" y="114"/>
                </a:cubicBezTo>
                <a:cubicBezTo>
                  <a:pt x="1470" y="76"/>
                  <a:pt x="1365" y="30"/>
                  <a:pt x="1263" y="15"/>
                </a:cubicBezTo>
                <a:cubicBezTo>
                  <a:pt x="1161" y="0"/>
                  <a:pt x="1037" y="8"/>
                  <a:pt x="952" y="26"/>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Text Box 580"/>
          <p:cNvSpPr txBox="1">
            <a:spLocks noChangeArrowheads="1"/>
          </p:cNvSpPr>
          <p:nvPr/>
        </p:nvSpPr>
        <p:spPr bwMode="auto">
          <a:xfrm>
            <a:off x="7679274" y="1488461"/>
            <a:ext cx="133940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mobile network</a:t>
            </a:r>
            <a:endPar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endParaRPr>
          </a:p>
        </p:txBody>
      </p:sp>
      <p:sp>
        <p:nvSpPr>
          <p:cNvPr id="19" name="Text Box 580"/>
          <p:cNvSpPr txBox="1">
            <a:spLocks noChangeArrowheads="1"/>
          </p:cNvSpPr>
          <p:nvPr/>
        </p:nvSpPr>
        <p:spPr bwMode="auto">
          <a:xfrm>
            <a:off x="7306908" y="5779775"/>
            <a:ext cx="1195135" cy="44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80000"/>
              </a:lnSpc>
              <a:spcBef>
                <a:spcPct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enterprise</a:t>
            </a:r>
            <a:endPar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endParaRPr>
          </a:p>
          <a:p>
            <a:pPr marL="0" marR="0" lvl="0" indent="0" algn="l" defTabSz="914400" rtl="0" eaLnBrk="1" fontAlgn="auto" latinLnBrk="0" hangingPunct="1">
              <a:lnSpc>
                <a:spcPct val="80000"/>
              </a:lnSpc>
              <a:spcBef>
                <a:spcPct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          network</a:t>
            </a:r>
            <a:endPar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endParaRPr>
          </a:p>
        </p:txBody>
      </p:sp>
      <p:sp>
        <p:nvSpPr>
          <p:cNvPr id="20" name="Freeform 19"/>
          <p:cNvSpPr/>
          <p:nvPr/>
        </p:nvSpPr>
        <p:spPr>
          <a:xfrm>
            <a:off x="10222146" y="3179540"/>
            <a:ext cx="1273167" cy="1935748"/>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1" fmla="*/ 434989 w 1537226"/>
              <a:gd name="connsiteY0-2" fmla="*/ 253346 h 1763594"/>
              <a:gd name="connsiteX1-3" fmla="*/ 488 w 1537226"/>
              <a:gd name="connsiteY1-4" fmla="*/ 921706 h 1763594"/>
              <a:gd name="connsiteX2-5" fmla="*/ 368142 w 1537226"/>
              <a:gd name="connsiteY2-6" fmla="*/ 1489812 h 1763594"/>
              <a:gd name="connsiteX3-7" fmla="*/ 1187008 w 1537226"/>
              <a:gd name="connsiteY3-8" fmla="*/ 1757156 h 1763594"/>
              <a:gd name="connsiteX4-9" fmla="*/ 1521239 w 1537226"/>
              <a:gd name="connsiteY4-10" fmla="*/ 1239177 h 1763594"/>
              <a:gd name="connsiteX5-11" fmla="*/ 1468998 w 1537226"/>
              <a:gd name="connsiteY5-12" fmla="*/ 654362 h 1763594"/>
              <a:gd name="connsiteX6-13" fmla="*/ 1337412 w 1537226"/>
              <a:gd name="connsiteY6-14" fmla="*/ 136383 h 1763594"/>
              <a:gd name="connsiteX7-15" fmla="*/ 1086739 w 1537226"/>
              <a:gd name="connsiteY7-16" fmla="*/ 2711 h 1763594"/>
              <a:gd name="connsiteX8-17" fmla="*/ 434989 w 1537226"/>
              <a:gd name="connsiteY8-18" fmla="*/ 253346 h 1763594"/>
              <a:gd name="connsiteX0-19" fmla="*/ 434989 w 1537226"/>
              <a:gd name="connsiteY0-20" fmla="*/ 253346 h 1763594"/>
              <a:gd name="connsiteX1-21" fmla="*/ 488 w 1537226"/>
              <a:gd name="connsiteY1-22" fmla="*/ 921706 h 1763594"/>
              <a:gd name="connsiteX2-23" fmla="*/ 368142 w 1537226"/>
              <a:gd name="connsiteY2-24" fmla="*/ 1489812 h 1763594"/>
              <a:gd name="connsiteX3-25" fmla="*/ 1187008 w 1537226"/>
              <a:gd name="connsiteY3-26" fmla="*/ 1757156 h 1763594"/>
              <a:gd name="connsiteX4-27" fmla="*/ 1521239 w 1537226"/>
              <a:gd name="connsiteY4-28" fmla="*/ 1239177 h 1763594"/>
              <a:gd name="connsiteX5-29" fmla="*/ 1468998 w 1537226"/>
              <a:gd name="connsiteY5-30" fmla="*/ 654362 h 1763594"/>
              <a:gd name="connsiteX6-31" fmla="*/ 1337412 w 1537226"/>
              <a:gd name="connsiteY6-32" fmla="*/ 136383 h 1763594"/>
              <a:gd name="connsiteX7-33" fmla="*/ 839572 w 1537226"/>
              <a:gd name="connsiteY7-34" fmla="*/ 2711 h 1763594"/>
              <a:gd name="connsiteX8-35" fmla="*/ 434989 w 1537226"/>
              <a:gd name="connsiteY8-36" fmla="*/ 253346 h 1763594"/>
              <a:gd name="connsiteX0-37" fmla="*/ 360357 w 1536743"/>
              <a:gd name="connsiteY0-38" fmla="*/ 534641 h 1782088"/>
              <a:gd name="connsiteX1-39" fmla="*/ 5 w 1536743"/>
              <a:gd name="connsiteY1-40" fmla="*/ 940200 h 1782088"/>
              <a:gd name="connsiteX2-41" fmla="*/ 367659 w 1536743"/>
              <a:gd name="connsiteY2-42" fmla="*/ 1508306 h 1782088"/>
              <a:gd name="connsiteX3-43" fmla="*/ 1186525 w 1536743"/>
              <a:gd name="connsiteY3-44" fmla="*/ 1775650 h 1782088"/>
              <a:gd name="connsiteX4-45" fmla="*/ 1520756 w 1536743"/>
              <a:gd name="connsiteY4-46" fmla="*/ 1257671 h 1782088"/>
              <a:gd name="connsiteX5-47" fmla="*/ 1468515 w 1536743"/>
              <a:gd name="connsiteY5-48" fmla="*/ 672856 h 1782088"/>
              <a:gd name="connsiteX6-49" fmla="*/ 1336929 w 1536743"/>
              <a:gd name="connsiteY6-50" fmla="*/ 154877 h 1782088"/>
              <a:gd name="connsiteX7-51" fmla="*/ 839089 w 1536743"/>
              <a:gd name="connsiteY7-52" fmla="*/ 21205 h 1782088"/>
              <a:gd name="connsiteX8-53" fmla="*/ 360357 w 1536743"/>
              <a:gd name="connsiteY8-54" fmla="*/ 534641 h 1782088"/>
              <a:gd name="connsiteX0-55" fmla="*/ 360355 w 1536741"/>
              <a:gd name="connsiteY0-56" fmla="*/ 534641 h 1782088"/>
              <a:gd name="connsiteX1-57" fmla="*/ 3 w 1536741"/>
              <a:gd name="connsiteY1-58" fmla="*/ 940200 h 1782088"/>
              <a:gd name="connsiteX2-59" fmla="*/ 367657 w 1536741"/>
              <a:gd name="connsiteY2-60" fmla="*/ 1508306 h 1782088"/>
              <a:gd name="connsiteX3-61" fmla="*/ 1186523 w 1536741"/>
              <a:gd name="connsiteY3-62" fmla="*/ 1775650 h 1782088"/>
              <a:gd name="connsiteX4-63" fmla="*/ 1520754 w 1536741"/>
              <a:gd name="connsiteY4-64" fmla="*/ 1257671 h 1782088"/>
              <a:gd name="connsiteX5-65" fmla="*/ 1468513 w 1536741"/>
              <a:gd name="connsiteY5-66" fmla="*/ 672856 h 1782088"/>
              <a:gd name="connsiteX6-67" fmla="*/ 1336927 w 1536741"/>
              <a:gd name="connsiteY6-68" fmla="*/ 154877 h 1782088"/>
              <a:gd name="connsiteX7-69" fmla="*/ 839087 w 1536741"/>
              <a:gd name="connsiteY7-70" fmla="*/ 21205 h 1782088"/>
              <a:gd name="connsiteX8-71" fmla="*/ 360355 w 1536741"/>
              <a:gd name="connsiteY8-72" fmla="*/ 534641 h 1782088"/>
              <a:gd name="connsiteX0-73" fmla="*/ 360355 w 1534770"/>
              <a:gd name="connsiteY0-74" fmla="*/ 553225 h 1800672"/>
              <a:gd name="connsiteX1-75" fmla="*/ 3 w 1534770"/>
              <a:gd name="connsiteY1-76" fmla="*/ 958784 h 1800672"/>
              <a:gd name="connsiteX2-77" fmla="*/ 367657 w 1534770"/>
              <a:gd name="connsiteY2-78" fmla="*/ 1526890 h 1800672"/>
              <a:gd name="connsiteX3-79" fmla="*/ 1186523 w 1534770"/>
              <a:gd name="connsiteY3-80" fmla="*/ 1794234 h 1800672"/>
              <a:gd name="connsiteX4-81" fmla="*/ 1520754 w 1534770"/>
              <a:gd name="connsiteY4-82" fmla="*/ 1276255 h 1800672"/>
              <a:gd name="connsiteX5-83" fmla="*/ 1468513 w 1534770"/>
              <a:gd name="connsiteY5-84" fmla="*/ 691440 h 1800672"/>
              <a:gd name="connsiteX6-85" fmla="*/ 1435794 w 1534770"/>
              <a:gd name="connsiteY6-86" fmla="*/ 107761 h 1800672"/>
              <a:gd name="connsiteX7-87" fmla="*/ 839087 w 1534770"/>
              <a:gd name="connsiteY7-88" fmla="*/ 39789 h 1800672"/>
              <a:gd name="connsiteX8-89" fmla="*/ 360355 w 1534770"/>
              <a:gd name="connsiteY8-90" fmla="*/ 553225 h 1800672"/>
              <a:gd name="connsiteX0-91" fmla="*/ 360355 w 1580585"/>
              <a:gd name="connsiteY0-92" fmla="*/ 553225 h 1880420"/>
              <a:gd name="connsiteX1-93" fmla="*/ 3 w 1580585"/>
              <a:gd name="connsiteY1-94" fmla="*/ 958784 h 1880420"/>
              <a:gd name="connsiteX2-95" fmla="*/ 367657 w 1580585"/>
              <a:gd name="connsiteY2-96" fmla="*/ 1526890 h 1880420"/>
              <a:gd name="connsiteX3-97" fmla="*/ 1186523 w 1580585"/>
              <a:gd name="connsiteY3-98" fmla="*/ 1794234 h 1880420"/>
              <a:gd name="connsiteX4-99" fmla="*/ 1570188 w 1580585"/>
              <a:gd name="connsiteY4-100" fmla="*/ 1785433 h 1880420"/>
              <a:gd name="connsiteX5-101" fmla="*/ 1468513 w 1580585"/>
              <a:gd name="connsiteY5-102" fmla="*/ 691440 h 1880420"/>
              <a:gd name="connsiteX6-103" fmla="*/ 1435794 w 1580585"/>
              <a:gd name="connsiteY6-104" fmla="*/ 107761 h 1880420"/>
              <a:gd name="connsiteX7-105" fmla="*/ 839087 w 1580585"/>
              <a:gd name="connsiteY7-106" fmla="*/ 39789 h 1880420"/>
              <a:gd name="connsiteX8-107" fmla="*/ 360355 w 1580585"/>
              <a:gd name="connsiteY8-108" fmla="*/ 553225 h 1880420"/>
              <a:gd name="connsiteX0-109" fmla="*/ 316588 w 1580732"/>
              <a:gd name="connsiteY0-110" fmla="*/ 359285 h 1867156"/>
              <a:gd name="connsiteX1-111" fmla="*/ 150 w 1580732"/>
              <a:gd name="connsiteY1-112" fmla="*/ 945520 h 1867156"/>
              <a:gd name="connsiteX2-113" fmla="*/ 367804 w 1580732"/>
              <a:gd name="connsiteY2-114" fmla="*/ 1513626 h 1867156"/>
              <a:gd name="connsiteX3-115" fmla="*/ 1186670 w 1580732"/>
              <a:gd name="connsiteY3-116" fmla="*/ 1780970 h 1867156"/>
              <a:gd name="connsiteX4-117" fmla="*/ 1570335 w 1580732"/>
              <a:gd name="connsiteY4-118" fmla="*/ 1772169 h 1867156"/>
              <a:gd name="connsiteX5-119" fmla="*/ 1468660 w 1580732"/>
              <a:gd name="connsiteY5-120" fmla="*/ 678176 h 1867156"/>
              <a:gd name="connsiteX6-121" fmla="*/ 1435941 w 1580732"/>
              <a:gd name="connsiteY6-122" fmla="*/ 94497 h 1867156"/>
              <a:gd name="connsiteX7-123" fmla="*/ 839234 w 1580732"/>
              <a:gd name="connsiteY7-124" fmla="*/ 26525 h 1867156"/>
              <a:gd name="connsiteX8-125" fmla="*/ 316588 w 1580732"/>
              <a:gd name="connsiteY8-126" fmla="*/ 359285 h 1867156"/>
              <a:gd name="connsiteX0-127" fmla="*/ 163575 w 1427719"/>
              <a:gd name="connsiteY0-128" fmla="*/ 359285 h 1867156"/>
              <a:gd name="connsiteX1-129" fmla="*/ 836 w 1427719"/>
              <a:gd name="connsiteY1-130" fmla="*/ 1076921 h 1867156"/>
              <a:gd name="connsiteX2-131" fmla="*/ 214791 w 1427719"/>
              <a:gd name="connsiteY2-132" fmla="*/ 1513626 h 1867156"/>
              <a:gd name="connsiteX3-133" fmla="*/ 1033657 w 1427719"/>
              <a:gd name="connsiteY3-134" fmla="*/ 1780970 h 1867156"/>
              <a:gd name="connsiteX4-135" fmla="*/ 1417322 w 1427719"/>
              <a:gd name="connsiteY4-136" fmla="*/ 1772169 h 1867156"/>
              <a:gd name="connsiteX5-137" fmla="*/ 1315647 w 1427719"/>
              <a:gd name="connsiteY5-138" fmla="*/ 678176 h 1867156"/>
              <a:gd name="connsiteX6-139" fmla="*/ 1282928 w 1427719"/>
              <a:gd name="connsiteY6-140" fmla="*/ 94497 h 1867156"/>
              <a:gd name="connsiteX7-141" fmla="*/ 686221 w 1427719"/>
              <a:gd name="connsiteY7-142" fmla="*/ 26525 h 1867156"/>
              <a:gd name="connsiteX8-143" fmla="*/ 163575 w 1427719"/>
              <a:gd name="connsiteY8-144" fmla="*/ 359285 h 1867156"/>
              <a:gd name="connsiteX0-145" fmla="*/ 163575 w 1426632"/>
              <a:gd name="connsiteY0-146" fmla="*/ 394322 h 1902193"/>
              <a:gd name="connsiteX1-147" fmla="*/ 836 w 1426632"/>
              <a:gd name="connsiteY1-148" fmla="*/ 1111958 h 1902193"/>
              <a:gd name="connsiteX2-149" fmla="*/ 214791 w 1426632"/>
              <a:gd name="connsiteY2-150" fmla="*/ 1548663 h 1902193"/>
              <a:gd name="connsiteX3-151" fmla="*/ 1033657 w 1426632"/>
              <a:gd name="connsiteY3-152" fmla="*/ 1816007 h 1902193"/>
              <a:gd name="connsiteX4-153" fmla="*/ 1417322 w 1426632"/>
              <a:gd name="connsiteY4-154" fmla="*/ 1807206 h 1902193"/>
              <a:gd name="connsiteX5-155" fmla="*/ 1315647 w 1426632"/>
              <a:gd name="connsiteY5-156" fmla="*/ 713213 h 1902193"/>
              <a:gd name="connsiteX6-157" fmla="*/ 1401843 w 1426632"/>
              <a:gd name="connsiteY6-158" fmla="*/ 63834 h 1902193"/>
              <a:gd name="connsiteX7-159" fmla="*/ 686221 w 1426632"/>
              <a:gd name="connsiteY7-160" fmla="*/ 61562 h 1902193"/>
              <a:gd name="connsiteX8-161" fmla="*/ 163575 w 1426632"/>
              <a:gd name="connsiteY8-162" fmla="*/ 394322 h 1902193"/>
              <a:gd name="connsiteX0-163" fmla="*/ 163575 w 1435249"/>
              <a:gd name="connsiteY0-164" fmla="*/ 394322 h 1885560"/>
              <a:gd name="connsiteX1-165" fmla="*/ 836 w 1435249"/>
              <a:gd name="connsiteY1-166" fmla="*/ 1111958 h 1885560"/>
              <a:gd name="connsiteX2-167" fmla="*/ 214791 w 1435249"/>
              <a:gd name="connsiteY2-168" fmla="*/ 1548663 h 1885560"/>
              <a:gd name="connsiteX3-169" fmla="*/ 1033657 w 1435249"/>
              <a:gd name="connsiteY3-170" fmla="*/ 1816007 h 1885560"/>
              <a:gd name="connsiteX4-171" fmla="*/ 1417322 w 1435249"/>
              <a:gd name="connsiteY4-172" fmla="*/ 1807206 h 1885560"/>
              <a:gd name="connsiteX5-173" fmla="*/ 1375103 w 1435249"/>
              <a:gd name="connsiteY5-174" fmla="*/ 943164 h 1885560"/>
              <a:gd name="connsiteX6-175" fmla="*/ 1401843 w 1435249"/>
              <a:gd name="connsiteY6-176" fmla="*/ 63834 h 1885560"/>
              <a:gd name="connsiteX7-177" fmla="*/ 686221 w 1435249"/>
              <a:gd name="connsiteY7-178" fmla="*/ 61562 h 1885560"/>
              <a:gd name="connsiteX8-179" fmla="*/ 163575 w 1435249"/>
              <a:gd name="connsiteY8-180" fmla="*/ 394322 h 1885560"/>
              <a:gd name="connsiteX0-181" fmla="*/ 128947 w 1438213"/>
              <a:gd name="connsiteY0-182" fmla="*/ 345176 h 1883146"/>
              <a:gd name="connsiteX1-183" fmla="*/ 3802 w 1438213"/>
              <a:gd name="connsiteY1-184" fmla="*/ 1109544 h 1883146"/>
              <a:gd name="connsiteX2-185" fmla="*/ 217757 w 1438213"/>
              <a:gd name="connsiteY2-186" fmla="*/ 1546249 h 1883146"/>
              <a:gd name="connsiteX3-187" fmla="*/ 1036623 w 1438213"/>
              <a:gd name="connsiteY3-188" fmla="*/ 1813593 h 1883146"/>
              <a:gd name="connsiteX4-189" fmla="*/ 1420288 w 1438213"/>
              <a:gd name="connsiteY4-190" fmla="*/ 1804792 h 1883146"/>
              <a:gd name="connsiteX5-191" fmla="*/ 1378069 w 1438213"/>
              <a:gd name="connsiteY5-192" fmla="*/ 940750 h 1883146"/>
              <a:gd name="connsiteX6-193" fmla="*/ 1404809 w 1438213"/>
              <a:gd name="connsiteY6-194" fmla="*/ 61420 h 1883146"/>
              <a:gd name="connsiteX7-195" fmla="*/ 689187 w 1438213"/>
              <a:gd name="connsiteY7-196" fmla="*/ 59148 h 1883146"/>
              <a:gd name="connsiteX8-197" fmla="*/ 128947 w 1438213"/>
              <a:gd name="connsiteY8-198" fmla="*/ 345176 h 1883146"/>
              <a:gd name="connsiteX0-199" fmla="*/ 126587 w 1435854"/>
              <a:gd name="connsiteY0-200" fmla="*/ 353278 h 1891248"/>
              <a:gd name="connsiteX1-201" fmla="*/ 1442 w 1435854"/>
              <a:gd name="connsiteY1-202" fmla="*/ 1117646 h 1891248"/>
              <a:gd name="connsiteX2-203" fmla="*/ 215397 w 1435854"/>
              <a:gd name="connsiteY2-204" fmla="*/ 1554351 h 1891248"/>
              <a:gd name="connsiteX3-205" fmla="*/ 1034263 w 1435854"/>
              <a:gd name="connsiteY3-206" fmla="*/ 1821695 h 1891248"/>
              <a:gd name="connsiteX4-207" fmla="*/ 1417928 w 1435854"/>
              <a:gd name="connsiteY4-208" fmla="*/ 1812894 h 1891248"/>
              <a:gd name="connsiteX5-209" fmla="*/ 1375709 w 1435854"/>
              <a:gd name="connsiteY5-210" fmla="*/ 948852 h 1891248"/>
              <a:gd name="connsiteX6-211" fmla="*/ 1402449 w 1435854"/>
              <a:gd name="connsiteY6-212" fmla="*/ 69522 h 1891248"/>
              <a:gd name="connsiteX7-213" fmla="*/ 221605 w 1435854"/>
              <a:gd name="connsiteY7-214" fmla="*/ 47778 h 1891248"/>
              <a:gd name="connsiteX8-215" fmla="*/ 126587 w 1435854"/>
              <a:gd name="connsiteY8-216" fmla="*/ 353278 h 1891248"/>
              <a:gd name="connsiteX0-217" fmla="*/ 35803 w 1453152"/>
              <a:gd name="connsiteY0-218" fmla="*/ 439993 h 1896181"/>
              <a:gd name="connsiteX1-219" fmla="*/ 18740 w 1453152"/>
              <a:gd name="connsiteY1-220" fmla="*/ 1122579 h 1896181"/>
              <a:gd name="connsiteX2-221" fmla="*/ 232695 w 1453152"/>
              <a:gd name="connsiteY2-222" fmla="*/ 1559284 h 1896181"/>
              <a:gd name="connsiteX3-223" fmla="*/ 1051561 w 1453152"/>
              <a:gd name="connsiteY3-224" fmla="*/ 1826628 h 1896181"/>
              <a:gd name="connsiteX4-225" fmla="*/ 1435226 w 1453152"/>
              <a:gd name="connsiteY4-226" fmla="*/ 1817827 h 1896181"/>
              <a:gd name="connsiteX5-227" fmla="*/ 1393007 w 1453152"/>
              <a:gd name="connsiteY5-228" fmla="*/ 953785 h 1896181"/>
              <a:gd name="connsiteX6-229" fmla="*/ 1419747 w 1453152"/>
              <a:gd name="connsiteY6-230" fmla="*/ 74455 h 1896181"/>
              <a:gd name="connsiteX7-231" fmla="*/ 238903 w 1453152"/>
              <a:gd name="connsiteY7-232" fmla="*/ 52711 h 1896181"/>
              <a:gd name="connsiteX8-233" fmla="*/ 35803 w 1453152"/>
              <a:gd name="connsiteY8-234" fmla="*/ 439993 h 1896181"/>
              <a:gd name="connsiteX0-235" fmla="*/ 35803 w 1447873"/>
              <a:gd name="connsiteY0-236" fmla="*/ 439993 h 1952840"/>
              <a:gd name="connsiteX1-237" fmla="*/ 18740 w 1447873"/>
              <a:gd name="connsiteY1-238" fmla="*/ 1122579 h 1952840"/>
              <a:gd name="connsiteX2-239" fmla="*/ 232695 w 1447873"/>
              <a:gd name="connsiteY2-240" fmla="*/ 1559284 h 1952840"/>
              <a:gd name="connsiteX3-241" fmla="*/ 1130848 w 1447873"/>
              <a:gd name="connsiteY3-242" fmla="*/ 1925181 h 1952840"/>
              <a:gd name="connsiteX4-243" fmla="*/ 1435226 w 1447873"/>
              <a:gd name="connsiteY4-244" fmla="*/ 1817827 h 1952840"/>
              <a:gd name="connsiteX5-245" fmla="*/ 1393007 w 1447873"/>
              <a:gd name="connsiteY5-246" fmla="*/ 953785 h 1952840"/>
              <a:gd name="connsiteX6-247" fmla="*/ 1419747 w 1447873"/>
              <a:gd name="connsiteY6-248" fmla="*/ 74455 h 1952840"/>
              <a:gd name="connsiteX7-249" fmla="*/ 238903 w 1447873"/>
              <a:gd name="connsiteY7-250" fmla="*/ 52711 h 1952840"/>
              <a:gd name="connsiteX8-251" fmla="*/ 35803 w 1447873"/>
              <a:gd name="connsiteY8-252" fmla="*/ 439993 h 195284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447873" h="1952840">
                <a:moveTo>
                  <a:pt x="35803" y="439993"/>
                </a:moveTo>
                <a:cubicBezTo>
                  <a:pt x="-891" y="618304"/>
                  <a:pt x="-14075" y="936031"/>
                  <a:pt x="18740" y="1122579"/>
                </a:cubicBezTo>
                <a:cubicBezTo>
                  <a:pt x="51555" y="1309127"/>
                  <a:pt x="47344" y="1425517"/>
                  <a:pt x="232695" y="1559284"/>
                </a:cubicBezTo>
                <a:cubicBezTo>
                  <a:pt x="418046" y="1693051"/>
                  <a:pt x="930426" y="1882091"/>
                  <a:pt x="1130848" y="1925181"/>
                </a:cubicBezTo>
                <a:cubicBezTo>
                  <a:pt x="1331270" y="1968271"/>
                  <a:pt x="1391533" y="1979726"/>
                  <a:pt x="1435226" y="1817827"/>
                </a:cubicBezTo>
                <a:cubicBezTo>
                  <a:pt x="1478919" y="1655928"/>
                  <a:pt x="1395587" y="1244347"/>
                  <a:pt x="1393007" y="953785"/>
                </a:cubicBezTo>
                <a:cubicBezTo>
                  <a:pt x="1390427" y="663223"/>
                  <a:pt x="1458740" y="183063"/>
                  <a:pt x="1419747" y="74455"/>
                </a:cubicBezTo>
                <a:cubicBezTo>
                  <a:pt x="1380754" y="-34153"/>
                  <a:pt x="469560" y="-8212"/>
                  <a:pt x="238903" y="52711"/>
                </a:cubicBezTo>
                <a:cubicBezTo>
                  <a:pt x="8246" y="113634"/>
                  <a:pt x="72497" y="261682"/>
                  <a:pt x="35803" y="439993"/>
                </a:cubicBezTo>
                <a:close/>
              </a:path>
            </a:pathLst>
          </a:custGeom>
          <a:gradFill flip="none" rotWithShape="1">
            <a:gsLst>
              <a:gs pos="0">
                <a:srgbClr val="9CDFF9"/>
              </a:gs>
              <a:gs pos="100000">
                <a:schemeClr val="bg1"/>
              </a:gs>
              <a:gs pos="59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1" name="Group 20"/>
          <p:cNvGrpSpPr/>
          <p:nvPr/>
        </p:nvGrpSpPr>
        <p:grpSpPr>
          <a:xfrm>
            <a:off x="10837700" y="3928050"/>
            <a:ext cx="687393" cy="721548"/>
            <a:chOff x="5203089" y="1751190"/>
            <a:chExt cx="858331" cy="662414"/>
          </a:xfrm>
        </p:grpSpPr>
        <p:sp>
          <p:nvSpPr>
            <p:cNvPr id="22" name="Freeform 21"/>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1" fmla="*/ 3618 w 651290"/>
                <a:gd name="connsiteY0-2" fmla="*/ 593378 h 593378"/>
                <a:gd name="connsiteX1-3" fmla="*/ 0 w 651290"/>
                <a:gd name="connsiteY1-4" fmla="*/ 242416 h 593378"/>
                <a:gd name="connsiteX2-5" fmla="*/ 423338 w 651290"/>
                <a:gd name="connsiteY2-6" fmla="*/ 101308 h 593378"/>
                <a:gd name="connsiteX3-7" fmla="*/ 647672 w 651290"/>
                <a:gd name="connsiteY3-8" fmla="*/ 0 h 593378"/>
                <a:gd name="connsiteX4-9" fmla="*/ 651290 w 651290"/>
                <a:gd name="connsiteY4-10" fmla="*/ 593378 h 593378"/>
                <a:gd name="connsiteX5-11" fmla="*/ 3618 w 651290"/>
                <a:gd name="connsiteY5-12" fmla="*/ 593378 h 593378"/>
                <a:gd name="connsiteX0-13" fmla="*/ 3618 w 651290"/>
                <a:gd name="connsiteY0-14" fmla="*/ 662124 h 662124"/>
                <a:gd name="connsiteX1-15" fmla="*/ 0 w 651290"/>
                <a:gd name="connsiteY1-16" fmla="*/ 311162 h 662124"/>
                <a:gd name="connsiteX2-17" fmla="*/ 376300 w 651290"/>
                <a:gd name="connsiteY2-18" fmla="*/ 0 h 662124"/>
                <a:gd name="connsiteX3-19" fmla="*/ 647672 w 651290"/>
                <a:gd name="connsiteY3-20" fmla="*/ 68746 h 662124"/>
                <a:gd name="connsiteX4-21" fmla="*/ 651290 w 651290"/>
                <a:gd name="connsiteY4-22" fmla="*/ 662124 h 662124"/>
                <a:gd name="connsiteX5-23" fmla="*/ 3618 w 651290"/>
                <a:gd name="connsiteY5-24" fmla="*/ 662124 h 662124"/>
                <a:gd name="connsiteX0-25" fmla="*/ 0 w 647672"/>
                <a:gd name="connsiteY0-26" fmla="*/ 662124 h 662124"/>
                <a:gd name="connsiteX1-27" fmla="*/ 123021 w 647672"/>
                <a:gd name="connsiteY1-28" fmla="*/ 83217 h 662124"/>
                <a:gd name="connsiteX2-29" fmla="*/ 372682 w 647672"/>
                <a:gd name="connsiteY2-30" fmla="*/ 0 h 662124"/>
                <a:gd name="connsiteX3-31" fmla="*/ 644054 w 647672"/>
                <a:gd name="connsiteY3-32" fmla="*/ 68746 h 662124"/>
                <a:gd name="connsiteX4-33" fmla="*/ 647672 w 647672"/>
                <a:gd name="connsiteY4-34" fmla="*/ 662124 h 662124"/>
                <a:gd name="connsiteX5-35" fmla="*/ 0 w 647672"/>
                <a:gd name="connsiteY5-36" fmla="*/ 662124 h 662124"/>
                <a:gd name="connsiteX0-37" fmla="*/ 7238 w 524651"/>
                <a:gd name="connsiteY0-38" fmla="*/ 669360 h 669360"/>
                <a:gd name="connsiteX1-39" fmla="*/ 0 w 524651"/>
                <a:gd name="connsiteY1-40" fmla="*/ 83217 h 669360"/>
                <a:gd name="connsiteX2-41" fmla="*/ 249661 w 524651"/>
                <a:gd name="connsiteY2-42" fmla="*/ 0 h 669360"/>
                <a:gd name="connsiteX3-43" fmla="*/ 521033 w 524651"/>
                <a:gd name="connsiteY3-44" fmla="*/ 68746 h 669360"/>
                <a:gd name="connsiteX4-45" fmla="*/ 524651 w 524651"/>
                <a:gd name="connsiteY4-46" fmla="*/ 662124 h 669360"/>
                <a:gd name="connsiteX5-47" fmla="*/ 7238 w 524651"/>
                <a:gd name="connsiteY5-48" fmla="*/ 669360 h 669360"/>
                <a:gd name="connsiteX0-49" fmla="*/ 438 w 528706"/>
                <a:gd name="connsiteY0-50" fmla="*/ 665742 h 665742"/>
                <a:gd name="connsiteX1-51" fmla="*/ 4055 w 528706"/>
                <a:gd name="connsiteY1-52" fmla="*/ 83217 h 665742"/>
                <a:gd name="connsiteX2-53" fmla="*/ 253716 w 528706"/>
                <a:gd name="connsiteY2-54" fmla="*/ 0 h 665742"/>
                <a:gd name="connsiteX3-55" fmla="*/ 525088 w 528706"/>
                <a:gd name="connsiteY3-56" fmla="*/ 68746 h 665742"/>
                <a:gd name="connsiteX4-57" fmla="*/ 528706 w 528706"/>
                <a:gd name="connsiteY4-58" fmla="*/ 662124 h 665742"/>
                <a:gd name="connsiteX5-59" fmla="*/ 438 w 528706"/>
                <a:gd name="connsiteY5-60" fmla="*/ 665742 h 665742"/>
                <a:gd name="connsiteX0-61" fmla="*/ 155 w 546514"/>
                <a:gd name="connsiteY0-62" fmla="*/ 662124 h 662124"/>
                <a:gd name="connsiteX1-63" fmla="*/ 21863 w 546514"/>
                <a:gd name="connsiteY1-64" fmla="*/ 83217 h 662124"/>
                <a:gd name="connsiteX2-65" fmla="*/ 271524 w 546514"/>
                <a:gd name="connsiteY2-66" fmla="*/ 0 h 662124"/>
                <a:gd name="connsiteX3-67" fmla="*/ 542896 w 546514"/>
                <a:gd name="connsiteY3-68" fmla="*/ 68746 h 662124"/>
                <a:gd name="connsiteX4-69" fmla="*/ 546514 w 546514"/>
                <a:gd name="connsiteY4-70" fmla="*/ 662124 h 662124"/>
                <a:gd name="connsiteX5-71" fmla="*/ 155 w 546514"/>
                <a:gd name="connsiteY5-72" fmla="*/ 662124 h 662124"/>
                <a:gd name="connsiteX0-73" fmla="*/ 10856 w 524651"/>
                <a:gd name="connsiteY0-74" fmla="*/ 658506 h 662124"/>
                <a:gd name="connsiteX1-75" fmla="*/ 0 w 524651"/>
                <a:gd name="connsiteY1-76" fmla="*/ 83217 h 662124"/>
                <a:gd name="connsiteX2-77" fmla="*/ 249661 w 524651"/>
                <a:gd name="connsiteY2-78" fmla="*/ 0 h 662124"/>
                <a:gd name="connsiteX3-79" fmla="*/ 521033 w 524651"/>
                <a:gd name="connsiteY3-80" fmla="*/ 68746 h 662124"/>
                <a:gd name="connsiteX4-81" fmla="*/ 524651 w 524651"/>
                <a:gd name="connsiteY4-82" fmla="*/ 662124 h 662124"/>
                <a:gd name="connsiteX5-83" fmla="*/ 10856 w 524651"/>
                <a:gd name="connsiteY5-84" fmla="*/ 658506 h 662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22"/>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4" name="Straight Connector 23"/>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grpSp>
        <p:nvGrpSpPr>
          <p:cNvPr id="30" name="Group 29"/>
          <p:cNvGrpSpPr/>
          <p:nvPr/>
        </p:nvGrpSpPr>
        <p:grpSpPr>
          <a:xfrm>
            <a:off x="10771171" y="3194171"/>
            <a:ext cx="594613" cy="648336"/>
            <a:chOff x="5203089" y="1751190"/>
            <a:chExt cx="858331" cy="662414"/>
          </a:xfrm>
        </p:grpSpPr>
        <p:sp>
          <p:nvSpPr>
            <p:cNvPr id="31" name="Freeform 30"/>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1" fmla="*/ 3618 w 651290"/>
                <a:gd name="connsiteY0-2" fmla="*/ 593378 h 593378"/>
                <a:gd name="connsiteX1-3" fmla="*/ 0 w 651290"/>
                <a:gd name="connsiteY1-4" fmla="*/ 242416 h 593378"/>
                <a:gd name="connsiteX2-5" fmla="*/ 423338 w 651290"/>
                <a:gd name="connsiteY2-6" fmla="*/ 101308 h 593378"/>
                <a:gd name="connsiteX3-7" fmla="*/ 647672 w 651290"/>
                <a:gd name="connsiteY3-8" fmla="*/ 0 h 593378"/>
                <a:gd name="connsiteX4-9" fmla="*/ 651290 w 651290"/>
                <a:gd name="connsiteY4-10" fmla="*/ 593378 h 593378"/>
                <a:gd name="connsiteX5-11" fmla="*/ 3618 w 651290"/>
                <a:gd name="connsiteY5-12" fmla="*/ 593378 h 593378"/>
                <a:gd name="connsiteX0-13" fmla="*/ 3618 w 651290"/>
                <a:gd name="connsiteY0-14" fmla="*/ 662124 h 662124"/>
                <a:gd name="connsiteX1-15" fmla="*/ 0 w 651290"/>
                <a:gd name="connsiteY1-16" fmla="*/ 311162 h 662124"/>
                <a:gd name="connsiteX2-17" fmla="*/ 376300 w 651290"/>
                <a:gd name="connsiteY2-18" fmla="*/ 0 h 662124"/>
                <a:gd name="connsiteX3-19" fmla="*/ 647672 w 651290"/>
                <a:gd name="connsiteY3-20" fmla="*/ 68746 h 662124"/>
                <a:gd name="connsiteX4-21" fmla="*/ 651290 w 651290"/>
                <a:gd name="connsiteY4-22" fmla="*/ 662124 h 662124"/>
                <a:gd name="connsiteX5-23" fmla="*/ 3618 w 651290"/>
                <a:gd name="connsiteY5-24" fmla="*/ 662124 h 662124"/>
                <a:gd name="connsiteX0-25" fmla="*/ 0 w 647672"/>
                <a:gd name="connsiteY0-26" fmla="*/ 662124 h 662124"/>
                <a:gd name="connsiteX1-27" fmla="*/ 123021 w 647672"/>
                <a:gd name="connsiteY1-28" fmla="*/ 83217 h 662124"/>
                <a:gd name="connsiteX2-29" fmla="*/ 372682 w 647672"/>
                <a:gd name="connsiteY2-30" fmla="*/ 0 h 662124"/>
                <a:gd name="connsiteX3-31" fmla="*/ 644054 w 647672"/>
                <a:gd name="connsiteY3-32" fmla="*/ 68746 h 662124"/>
                <a:gd name="connsiteX4-33" fmla="*/ 647672 w 647672"/>
                <a:gd name="connsiteY4-34" fmla="*/ 662124 h 662124"/>
                <a:gd name="connsiteX5-35" fmla="*/ 0 w 647672"/>
                <a:gd name="connsiteY5-36" fmla="*/ 662124 h 662124"/>
                <a:gd name="connsiteX0-37" fmla="*/ 7238 w 524651"/>
                <a:gd name="connsiteY0-38" fmla="*/ 669360 h 669360"/>
                <a:gd name="connsiteX1-39" fmla="*/ 0 w 524651"/>
                <a:gd name="connsiteY1-40" fmla="*/ 83217 h 669360"/>
                <a:gd name="connsiteX2-41" fmla="*/ 249661 w 524651"/>
                <a:gd name="connsiteY2-42" fmla="*/ 0 h 669360"/>
                <a:gd name="connsiteX3-43" fmla="*/ 521033 w 524651"/>
                <a:gd name="connsiteY3-44" fmla="*/ 68746 h 669360"/>
                <a:gd name="connsiteX4-45" fmla="*/ 524651 w 524651"/>
                <a:gd name="connsiteY4-46" fmla="*/ 662124 h 669360"/>
                <a:gd name="connsiteX5-47" fmla="*/ 7238 w 524651"/>
                <a:gd name="connsiteY5-48" fmla="*/ 669360 h 669360"/>
                <a:gd name="connsiteX0-49" fmla="*/ 438 w 528706"/>
                <a:gd name="connsiteY0-50" fmla="*/ 665742 h 665742"/>
                <a:gd name="connsiteX1-51" fmla="*/ 4055 w 528706"/>
                <a:gd name="connsiteY1-52" fmla="*/ 83217 h 665742"/>
                <a:gd name="connsiteX2-53" fmla="*/ 253716 w 528706"/>
                <a:gd name="connsiteY2-54" fmla="*/ 0 h 665742"/>
                <a:gd name="connsiteX3-55" fmla="*/ 525088 w 528706"/>
                <a:gd name="connsiteY3-56" fmla="*/ 68746 h 665742"/>
                <a:gd name="connsiteX4-57" fmla="*/ 528706 w 528706"/>
                <a:gd name="connsiteY4-58" fmla="*/ 662124 h 665742"/>
                <a:gd name="connsiteX5-59" fmla="*/ 438 w 528706"/>
                <a:gd name="connsiteY5-60" fmla="*/ 665742 h 665742"/>
                <a:gd name="connsiteX0-61" fmla="*/ 155 w 546514"/>
                <a:gd name="connsiteY0-62" fmla="*/ 662124 h 662124"/>
                <a:gd name="connsiteX1-63" fmla="*/ 21863 w 546514"/>
                <a:gd name="connsiteY1-64" fmla="*/ 83217 h 662124"/>
                <a:gd name="connsiteX2-65" fmla="*/ 271524 w 546514"/>
                <a:gd name="connsiteY2-66" fmla="*/ 0 h 662124"/>
                <a:gd name="connsiteX3-67" fmla="*/ 542896 w 546514"/>
                <a:gd name="connsiteY3-68" fmla="*/ 68746 h 662124"/>
                <a:gd name="connsiteX4-69" fmla="*/ 546514 w 546514"/>
                <a:gd name="connsiteY4-70" fmla="*/ 662124 h 662124"/>
                <a:gd name="connsiteX5-71" fmla="*/ 155 w 546514"/>
                <a:gd name="connsiteY5-72" fmla="*/ 662124 h 662124"/>
                <a:gd name="connsiteX0-73" fmla="*/ 10856 w 524651"/>
                <a:gd name="connsiteY0-74" fmla="*/ 658506 h 662124"/>
                <a:gd name="connsiteX1-75" fmla="*/ 0 w 524651"/>
                <a:gd name="connsiteY1-76" fmla="*/ 83217 h 662124"/>
                <a:gd name="connsiteX2-77" fmla="*/ 249661 w 524651"/>
                <a:gd name="connsiteY2-78" fmla="*/ 0 h 662124"/>
                <a:gd name="connsiteX3-79" fmla="*/ 521033 w 524651"/>
                <a:gd name="connsiteY3-80" fmla="*/ 68746 h 662124"/>
                <a:gd name="connsiteX4-81" fmla="*/ 524651 w 524651"/>
                <a:gd name="connsiteY4-82" fmla="*/ 662124 h 662124"/>
                <a:gd name="connsiteX5-83" fmla="*/ 10856 w 524651"/>
                <a:gd name="connsiteY5-84" fmla="*/ 658506 h 662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Freeform 31"/>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33" name="Straight Connector 32"/>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sp>
        <p:nvSpPr>
          <p:cNvPr id="39" name="Freeform 38"/>
          <p:cNvSpPr/>
          <p:nvPr/>
        </p:nvSpPr>
        <p:spPr>
          <a:xfrm>
            <a:off x="9540813" y="1782042"/>
            <a:ext cx="1497864" cy="138645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1" fmla="*/ 434989 w 1537226"/>
              <a:gd name="connsiteY0-2" fmla="*/ 253346 h 1763594"/>
              <a:gd name="connsiteX1-3" fmla="*/ 488 w 1537226"/>
              <a:gd name="connsiteY1-4" fmla="*/ 921706 h 1763594"/>
              <a:gd name="connsiteX2-5" fmla="*/ 368142 w 1537226"/>
              <a:gd name="connsiteY2-6" fmla="*/ 1489812 h 1763594"/>
              <a:gd name="connsiteX3-7" fmla="*/ 1187008 w 1537226"/>
              <a:gd name="connsiteY3-8" fmla="*/ 1757156 h 1763594"/>
              <a:gd name="connsiteX4-9" fmla="*/ 1521239 w 1537226"/>
              <a:gd name="connsiteY4-10" fmla="*/ 1239177 h 1763594"/>
              <a:gd name="connsiteX5-11" fmla="*/ 1468998 w 1537226"/>
              <a:gd name="connsiteY5-12" fmla="*/ 654362 h 1763594"/>
              <a:gd name="connsiteX6-13" fmla="*/ 1337412 w 1537226"/>
              <a:gd name="connsiteY6-14" fmla="*/ 136383 h 1763594"/>
              <a:gd name="connsiteX7-15" fmla="*/ 1086739 w 1537226"/>
              <a:gd name="connsiteY7-16" fmla="*/ 2711 h 1763594"/>
              <a:gd name="connsiteX8-17" fmla="*/ 434989 w 1537226"/>
              <a:gd name="connsiteY8-18" fmla="*/ 253346 h 1763594"/>
              <a:gd name="connsiteX0-19" fmla="*/ 434989 w 1537226"/>
              <a:gd name="connsiteY0-20" fmla="*/ 253346 h 1763594"/>
              <a:gd name="connsiteX1-21" fmla="*/ 488 w 1537226"/>
              <a:gd name="connsiteY1-22" fmla="*/ 921706 h 1763594"/>
              <a:gd name="connsiteX2-23" fmla="*/ 368142 w 1537226"/>
              <a:gd name="connsiteY2-24" fmla="*/ 1489812 h 1763594"/>
              <a:gd name="connsiteX3-25" fmla="*/ 1187008 w 1537226"/>
              <a:gd name="connsiteY3-26" fmla="*/ 1757156 h 1763594"/>
              <a:gd name="connsiteX4-27" fmla="*/ 1521239 w 1537226"/>
              <a:gd name="connsiteY4-28" fmla="*/ 1239177 h 1763594"/>
              <a:gd name="connsiteX5-29" fmla="*/ 1468998 w 1537226"/>
              <a:gd name="connsiteY5-30" fmla="*/ 654362 h 1763594"/>
              <a:gd name="connsiteX6-31" fmla="*/ 1337412 w 1537226"/>
              <a:gd name="connsiteY6-32" fmla="*/ 136383 h 1763594"/>
              <a:gd name="connsiteX7-33" fmla="*/ 839572 w 1537226"/>
              <a:gd name="connsiteY7-34" fmla="*/ 2711 h 1763594"/>
              <a:gd name="connsiteX8-35" fmla="*/ 434989 w 1537226"/>
              <a:gd name="connsiteY8-36" fmla="*/ 253346 h 1763594"/>
              <a:gd name="connsiteX0-37" fmla="*/ 360357 w 1536743"/>
              <a:gd name="connsiteY0-38" fmla="*/ 534641 h 1782088"/>
              <a:gd name="connsiteX1-39" fmla="*/ 5 w 1536743"/>
              <a:gd name="connsiteY1-40" fmla="*/ 940200 h 1782088"/>
              <a:gd name="connsiteX2-41" fmla="*/ 367659 w 1536743"/>
              <a:gd name="connsiteY2-42" fmla="*/ 1508306 h 1782088"/>
              <a:gd name="connsiteX3-43" fmla="*/ 1186525 w 1536743"/>
              <a:gd name="connsiteY3-44" fmla="*/ 1775650 h 1782088"/>
              <a:gd name="connsiteX4-45" fmla="*/ 1520756 w 1536743"/>
              <a:gd name="connsiteY4-46" fmla="*/ 1257671 h 1782088"/>
              <a:gd name="connsiteX5-47" fmla="*/ 1468515 w 1536743"/>
              <a:gd name="connsiteY5-48" fmla="*/ 672856 h 1782088"/>
              <a:gd name="connsiteX6-49" fmla="*/ 1336929 w 1536743"/>
              <a:gd name="connsiteY6-50" fmla="*/ 154877 h 1782088"/>
              <a:gd name="connsiteX7-51" fmla="*/ 839089 w 1536743"/>
              <a:gd name="connsiteY7-52" fmla="*/ 21205 h 1782088"/>
              <a:gd name="connsiteX8-53" fmla="*/ 360357 w 1536743"/>
              <a:gd name="connsiteY8-54" fmla="*/ 534641 h 1782088"/>
              <a:gd name="connsiteX0-55" fmla="*/ 360355 w 1536741"/>
              <a:gd name="connsiteY0-56" fmla="*/ 534641 h 1782088"/>
              <a:gd name="connsiteX1-57" fmla="*/ 3 w 1536741"/>
              <a:gd name="connsiteY1-58" fmla="*/ 940200 h 1782088"/>
              <a:gd name="connsiteX2-59" fmla="*/ 367657 w 1536741"/>
              <a:gd name="connsiteY2-60" fmla="*/ 1508306 h 1782088"/>
              <a:gd name="connsiteX3-61" fmla="*/ 1186523 w 1536741"/>
              <a:gd name="connsiteY3-62" fmla="*/ 1775650 h 1782088"/>
              <a:gd name="connsiteX4-63" fmla="*/ 1520754 w 1536741"/>
              <a:gd name="connsiteY4-64" fmla="*/ 1257671 h 1782088"/>
              <a:gd name="connsiteX5-65" fmla="*/ 1468513 w 1536741"/>
              <a:gd name="connsiteY5-66" fmla="*/ 672856 h 1782088"/>
              <a:gd name="connsiteX6-67" fmla="*/ 1336927 w 1536741"/>
              <a:gd name="connsiteY6-68" fmla="*/ 154877 h 1782088"/>
              <a:gd name="connsiteX7-69" fmla="*/ 839087 w 1536741"/>
              <a:gd name="connsiteY7-70" fmla="*/ 21205 h 1782088"/>
              <a:gd name="connsiteX8-71" fmla="*/ 360355 w 1536741"/>
              <a:gd name="connsiteY8-72" fmla="*/ 534641 h 1782088"/>
              <a:gd name="connsiteX0-73" fmla="*/ 360355 w 1494463"/>
              <a:gd name="connsiteY0-74" fmla="*/ 534641 h 1775651"/>
              <a:gd name="connsiteX1-75" fmla="*/ 3 w 1494463"/>
              <a:gd name="connsiteY1-76" fmla="*/ 940200 h 1775651"/>
              <a:gd name="connsiteX2-77" fmla="*/ 367657 w 1494463"/>
              <a:gd name="connsiteY2-78" fmla="*/ 1508306 h 1775651"/>
              <a:gd name="connsiteX3-79" fmla="*/ 1186523 w 1494463"/>
              <a:gd name="connsiteY3-80" fmla="*/ 1775650 h 1775651"/>
              <a:gd name="connsiteX4-81" fmla="*/ 1467465 w 1494463"/>
              <a:gd name="connsiteY4-82" fmla="*/ 1510813 h 1775651"/>
              <a:gd name="connsiteX5-83" fmla="*/ 1468513 w 1494463"/>
              <a:gd name="connsiteY5-84" fmla="*/ 672856 h 1775651"/>
              <a:gd name="connsiteX6-85" fmla="*/ 1336927 w 1494463"/>
              <a:gd name="connsiteY6-86" fmla="*/ 154877 h 1775651"/>
              <a:gd name="connsiteX7-87" fmla="*/ 839087 w 1494463"/>
              <a:gd name="connsiteY7-88" fmla="*/ 21205 h 1775651"/>
              <a:gd name="connsiteX8-89" fmla="*/ 360355 w 1494463"/>
              <a:gd name="connsiteY8-90" fmla="*/ 534641 h 1775651"/>
              <a:gd name="connsiteX0-91" fmla="*/ 360355 w 1491064"/>
              <a:gd name="connsiteY0-92" fmla="*/ 552327 h 1793337"/>
              <a:gd name="connsiteX1-93" fmla="*/ 3 w 1491064"/>
              <a:gd name="connsiteY1-94" fmla="*/ 957886 h 1793337"/>
              <a:gd name="connsiteX2-95" fmla="*/ 367657 w 1491064"/>
              <a:gd name="connsiteY2-96" fmla="*/ 1525992 h 1793337"/>
              <a:gd name="connsiteX3-97" fmla="*/ 1186523 w 1491064"/>
              <a:gd name="connsiteY3-98" fmla="*/ 1793336 h 1793337"/>
              <a:gd name="connsiteX4-99" fmla="*/ 1467465 w 1491064"/>
              <a:gd name="connsiteY4-100" fmla="*/ 1528499 h 1793337"/>
              <a:gd name="connsiteX5-101" fmla="*/ 1468513 w 1491064"/>
              <a:gd name="connsiteY5-102" fmla="*/ 690542 h 1793337"/>
              <a:gd name="connsiteX6-103" fmla="*/ 1407977 w 1491064"/>
              <a:gd name="connsiteY6-104" fmla="*/ 109278 h 1793337"/>
              <a:gd name="connsiteX7-105" fmla="*/ 839087 w 1491064"/>
              <a:gd name="connsiteY7-106" fmla="*/ 38891 h 1793337"/>
              <a:gd name="connsiteX8-107" fmla="*/ 360355 w 1491064"/>
              <a:gd name="connsiteY8-108" fmla="*/ 552327 h 1793337"/>
              <a:gd name="connsiteX0-109" fmla="*/ 360355 w 1502818"/>
              <a:gd name="connsiteY0-110" fmla="*/ 552327 h 1612281"/>
              <a:gd name="connsiteX1-111" fmla="*/ 3 w 1502818"/>
              <a:gd name="connsiteY1-112" fmla="*/ 957886 h 1612281"/>
              <a:gd name="connsiteX2-113" fmla="*/ 367657 w 1502818"/>
              <a:gd name="connsiteY2-114" fmla="*/ 1525992 h 1612281"/>
              <a:gd name="connsiteX3-115" fmla="*/ 1026659 w 1502818"/>
              <a:gd name="connsiteY3-116" fmla="*/ 1582385 h 1612281"/>
              <a:gd name="connsiteX4-117" fmla="*/ 1467465 w 1502818"/>
              <a:gd name="connsiteY4-118" fmla="*/ 1528499 h 1612281"/>
              <a:gd name="connsiteX5-119" fmla="*/ 1468513 w 1502818"/>
              <a:gd name="connsiteY5-120" fmla="*/ 690542 h 1612281"/>
              <a:gd name="connsiteX6-121" fmla="*/ 1407977 w 1502818"/>
              <a:gd name="connsiteY6-122" fmla="*/ 109278 h 1612281"/>
              <a:gd name="connsiteX7-123" fmla="*/ 839087 w 1502818"/>
              <a:gd name="connsiteY7-124" fmla="*/ 38891 h 1612281"/>
              <a:gd name="connsiteX8-125" fmla="*/ 360355 w 1502818"/>
              <a:gd name="connsiteY8-126" fmla="*/ 552327 h 1612281"/>
              <a:gd name="connsiteX0-127" fmla="*/ 360384 w 1502847"/>
              <a:gd name="connsiteY0-128" fmla="*/ 552327 h 1803602"/>
              <a:gd name="connsiteX1-129" fmla="*/ 32 w 1502847"/>
              <a:gd name="connsiteY1-130" fmla="*/ 957886 h 1803602"/>
              <a:gd name="connsiteX2-131" fmla="*/ 385448 w 1502847"/>
              <a:gd name="connsiteY2-132" fmla="*/ 1779134 h 1803602"/>
              <a:gd name="connsiteX3-133" fmla="*/ 1026688 w 1502847"/>
              <a:gd name="connsiteY3-134" fmla="*/ 1582385 h 1803602"/>
              <a:gd name="connsiteX4-135" fmla="*/ 1467494 w 1502847"/>
              <a:gd name="connsiteY4-136" fmla="*/ 1528499 h 1803602"/>
              <a:gd name="connsiteX5-137" fmla="*/ 1468542 w 1502847"/>
              <a:gd name="connsiteY5-138" fmla="*/ 690542 h 1803602"/>
              <a:gd name="connsiteX6-139" fmla="*/ 1408006 w 1502847"/>
              <a:gd name="connsiteY6-140" fmla="*/ 109278 h 1803602"/>
              <a:gd name="connsiteX7-141" fmla="*/ 839116 w 1502847"/>
              <a:gd name="connsiteY7-142" fmla="*/ 38891 h 1803602"/>
              <a:gd name="connsiteX8-143" fmla="*/ 360384 w 1502847"/>
              <a:gd name="connsiteY8-144" fmla="*/ 552327 h 1803602"/>
              <a:gd name="connsiteX0-145" fmla="*/ 360384 w 1502847"/>
              <a:gd name="connsiteY0-146" fmla="*/ 552327 h 1826319"/>
              <a:gd name="connsiteX1-147" fmla="*/ 32 w 1502847"/>
              <a:gd name="connsiteY1-148" fmla="*/ 957886 h 1826319"/>
              <a:gd name="connsiteX2-149" fmla="*/ 385448 w 1502847"/>
              <a:gd name="connsiteY2-150" fmla="*/ 1779134 h 1826319"/>
              <a:gd name="connsiteX3-151" fmla="*/ 1026688 w 1502847"/>
              <a:gd name="connsiteY3-152" fmla="*/ 1582385 h 1826319"/>
              <a:gd name="connsiteX4-153" fmla="*/ 1467494 w 1502847"/>
              <a:gd name="connsiteY4-154" fmla="*/ 1528499 h 1826319"/>
              <a:gd name="connsiteX5-155" fmla="*/ 1468542 w 1502847"/>
              <a:gd name="connsiteY5-156" fmla="*/ 690542 h 1826319"/>
              <a:gd name="connsiteX6-157" fmla="*/ 1408006 w 1502847"/>
              <a:gd name="connsiteY6-158" fmla="*/ 109278 h 1826319"/>
              <a:gd name="connsiteX7-159" fmla="*/ 839116 w 1502847"/>
              <a:gd name="connsiteY7-160" fmla="*/ 38891 h 1826319"/>
              <a:gd name="connsiteX8-161" fmla="*/ 360384 w 1502847"/>
              <a:gd name="connsiteY8-162" fmla="*/ 552327 h 1826319"/>
              <a:gd name="connsiteX0-163" fmla="*/ 289852 w 1503366"/>
              <a:gd name="connsiteY0-164" fmla="*/ 461730 h 1820101"/>
              <a:gd name="connsiteX1-165" fmla="*/ 551 w 1503366"/>
              <a:gd name="connsiteY1-166" fmla="*/ 951668 h 1820101"/>
              <a:gd name="connsiteX2-167" fmla="*/ 385967 w 1503366"/>
              <a:gd name="connsiteY2-168" fmla="*/ 1772916 h 1820101"/>
              <a:gd name="connsiteX3-169" fmla="*/ 1027207 w 1503366"/>
              <a:gd name="connsiteY3-170" fmla="*/ 1576167 h 1820101"/>
              <a:gd name="connsiteX4-171" fmla="*/ 1468013 w 1503366"/>
              <a:gd name="connsiteY4-172" fmla="*/ 1522281 h 1820101"/>
              <a:gd name="connsiteX5-173" fmla="*/ 1469061 w 1503366"/>
              <a:gd name="connsiteY5-174" fmla="*/ 684324 h 1820101"/>
              <a:gd name="connsiteX6-175" fmla="*/ 1408525 w 1503366"/>
              <a:gd name="connsiteY6-176" fmla="*/ 103060 h 1820101"/>
              <a:gd name="connsiteX7-177" fmla="*/ 839635 w 1503366"/>
              <a:gd name="connsiteY7-178" fmla="*/ 32673 h 1820101"/>
              <a:gd name="connsiteX8-179" fmla="*/ 289852 w 1503366"/>
              <a:gd name="connsiteY8-180" fmla="*/ 461730 h 1820101"/>
              <a:gd name="connsiteX0-181" fmla="*/ 293376 w 1506890"/>
              <a:gd name="connsiteY0-182" fmla="*/ 461730 h 1820101"/>
              <a:gd name="connsiteX1-183" fmla="*/ 4075 w 1506890"/>
              <a:gd name="connsiteY1-184" fmla="*/ 951668 h 1820101"/>
              <a:gd name="connsiteX2-185" fmla="*/ 389491 w 1506890"/>
              <a:gd name="connsiteY2-186" fmla="*/ 1772916 h 1820101"/>
              <a:gd name="connsiteX3-187" fmla="*/ 1030731 w 1506890"/>
              <a:gd name="connsiteY3-188" fmla="*/ 1576167 h 1820101"/>
              <a:gd name="connsiteX4-189" fmla="*/ 1471537 w 1506890"/>
              <a:gd name="connsiteY4-190" fmla="*/ 1522281 h 1820101"/>
              <a:gd name="connsiteX5-191" fmla="*/ 1472585 w 1506890"/>
              <a:gd name="connsiteY5-192" fmla="*/ 684324 h 1820101"/>
              <a:gd name="connsiteX6-193" fmla="*/ 1412049 w 1506890"/>
              <a:gd name="connsiteY6-194" fmla="*/ 103060 h 1820101"/>
              <a:gd name="connsiteX7-195" fmla="*/ 843159 w 1506890"/>
              <a:gd name="connsiteY7-196" fmla="*/ 32673 h 1820101"/>
              <a:gd name="connsiteX8-197" fmla="*/ 293376 w 1506890"/>
              <a:gd name="connsiteY8-198" fmla="*/ 461730 h 1820101"/>
              <a:gd name="connsiteX0-199" fmla="*/ 203955 w 1545103"/>
              <a:gd name="connsiteY0-200" fmla="*/ 206126 h 1802639"/>
              <a:gd name="connsiteX1-201" fmla="*/ 42288 w 1545103"/>
              <a:gd name="connsiteY1-202" fmla="*/ 934206 h 1802639"/>
              <a:gd name="connsiteX2-203" fmla="*/ 427704 w 1545103"/>
              <a:gd name="connsiteY2-204" fmla="*/ 1755454 h 1802639"/>
              <a:gd name="connsiteX3-205" fmla="*/ 1068944 w 1545103"/>
              <a:gd name="connsiteY3-206" fmla="*/ 1558705 h 1802639"/>
              <a:gd name="connsiteX4-207" fmla="*/ 1509750 w 1545103"/>
              <a:gd name="connsiteY4-208" fmla="*/ 1504819 h 1802639"/>
              <a:gd name="connsiteX5-209" fmla="*/ 1510798 w 1545103"/>
              <a:gd name="connsiteY5-210" fmla="*/ 666862 h 1802639"/>
              <a:gd name="connsiteX6-211" fmla="*/ 1450262 w 1545103"/>
              <a:gd name="connsiteY6-212" fmla="*/ 85598 h 1802639"/>
              <a:gd name="connsiteX7-213" fmla="*/ 881372 w 1545103"/>
              <a:gd name="connsiteY7-214" fmla="*/ 15211 h 1802639"/>
              <a:gd name="connsiteX8-215" fmla="*/ 203955 w 1545103"/>
              <a:gd name="connsiteY8-216" fmla="*/ 206126 h 1802639"/>
              <a:gd name="connsiteX0-217" fmla="*/ 147252 w 1634267"/>
              <a:gd name="connsiteY0-218" fmla="*/ 113266 h 1796376"/>
              <a:gd name="connsiteX1-219" fmla="*/ 131452 w 1634267"/>
              <a:gd name="connsiteY1-220" fmla="*/ 927943 h 1796376"/>
              <a:gd name="connsiteX2-221" fmla="*/ 516868 w 1634267"/>
              <a:gd name="connsiteY2-222" fmla="*/ 1749191 h 1796376"/>
              <a:gd name="connsiteX3-223" fmla="*/ 1158108 w 1634267"/>
              <a:gd name="connsiteY3-224" fmla="*/ 1552442 h 1796376"/>
              <a:gd name="connsiteX4-225" fmla="*/ 1598914 w 1634267"/>
              <a:gd name="connsiteY4-226" fmla="*/ 1498556 h 1796376"/>
              <a:gd name="connsiteX5-227" fmla="*/ 1599962 w 1634267"/>
              <a:gd name="connsiteY5-228" fmla="*/ 660599 h 1796376"/>
              <a:gd name="connsiteX6-229" fmla="*/ 1539426 w 1634267"/>
              <a:gd name="connsiteY6-230" fmla="*/ 79335 h 1796376"/>
              <a:gd name="connsiteX7-231" fmla="*/ 970536 w 1634267"/>
              <a:gd name="connsiteY7-232" fmla="*/ 8948 h 1796376"/>
              <a:gd name="connsiteX8-233" fmla="*/ 147252 w 1634267"/>
              <a:gd name="connsiteY8-234" fmla="*/ 113266 h 179637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634267" h="1796376">
                <a:moveTo>
                  <a:pt x="147252" y="113266"/>
                </a:moveTo>
                <a:cubicBezTo>
                  <a:pt x="-139307" y="245497"/>
                  <a:pt x="69849" y="655289"/>
                  <a:pt x="131452" y="927943"/>
                </a:cubicBezTo>
                <a:cubicBezTo>
                  <a:pt x="193055" y="1200597"/>
                  <a:pt x="345759" y="1645108"/>
                  <a:pt x="516868" y="1749191"/>
                </a:cubicBezTo>
                <a:cubicBezTo>
                  <a:pt x="687977" y="1853274"/>
                  <a:pt x="1013294" y="1784070"/>
                  <a:pt x="1158108" y="1552442"/>
                </a:cubicBezTo>
                <a:cubicBezTo>
                  <a:pt x="1302922" y="1320814"/>
                  <a:pt x="1525272" y="1647197"/>
                  <a:pt x="1598914" y="1498556"/>
                </a:cubicBezTo>
                <a:cubicBezTo>
                  <a:pt x="1672556" y="1349916"/>
                  <a:pt x="1609877" y="897136"/>
                  <a:pt x="1599962" y="660599"/>
                </a:cubicBezTo>
                <a:cubicBezTo>
                  <a:pt x="1590047" y="424062"/>
                  <a:pt x="1578419" y="187943"/>
                  <a:pt x="1539426" y="79335"/>
                </a:cubicBezTo>
                <a:cubicBezTo>
                  <a:pt x="1500433" y="-29273"/>
                  <a:pt x="1202565" y="3293"/>
                  <a:pt x="970536" y="8948"/>
                </a:cubicBezTo>
                <a:cubicBezTo>
                  <a:pt x="738507" y="14603"/>
                  <a:pt x="433811" y="-18965"/>
                  <a:pt x="147252" y="113266"/>
                </a:cubicBezTo>
                <a:close/>
              </a:path>
            </a:pathLst>
          </a:custGeom>
          <a:gradFill flip="none" rotWithShape="1">
            <a:gsLst>
              <a:gs pos="0">
                <a:srgbClr val="9CDFF9"/>
              </a:gs>
              <a:gs pos="100000">
                <a:schemeClr val="bg1"/>
              </a:gs>
              <a:gs pos="57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TextBox 39"/>
          <p:cNvSpPr txBox="1"/>
          <p:nvPr/>
        </p:nvSpPr>
        <p:spPr>
          <a:xfrm>
            <a:off x="9427201" y="1851195"/>
            <a:ext cx="1725088" cy="28623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national or global ISP</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1" name="Rectangle 40"/>
          <p:cNvSpPr/>
          <p:nvPr/>
        </p:nvSpPr>
        <p:spPr>
          <a:xfrm>
            <a:off x="9279068" y="3677908"/>
            <a:ext cx="305749" cy="197847"/>
          </a:xfrm>
          <a:prstGeom prst="rect">
            <a:avLst/>
          </a:prstGeom>
          <a:solidFill>
            <a:srgbClr val="9CD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TextBox 42"/>
          <p:cNvSpPr txBox="1"/>
          <p:nvPr/>
        </p:nvSpPr>
        <p:spPr>
          <a:xfrm>
            <a:off x="10917767" y="4677937"/>
            <a:ext cx="813043" cy="38318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datacenter </a:t>
            </a:r>
            <a:endPar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0"/>
              </a:spcBef>
              <a:spcAft>
                <a:spcPts val="0"/>
              </a:spcAft>
              <a:buClrTx/>
              <a:buSzTx/>
              <a:buFontTx/>
              <a:buNone/>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45" name="Straight Connector 44"/>
          <p:cNvCxnSpPr/>
          <p:nvPr/>
        </p:nvCxnSpPr>
        <p:spPr>
          <a:xfrm flipH="1" flipV="1">
            <a:off x="10559920" y="3580125"/>
            <a:ext cx="412964" cy="63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H="1" flipV="1">
            <a:off x="10660835" y="3640684"/>
            <a:ext cx="345866" cy="7389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10636897" y="3633421"/>
            <a:ext cx="335987" cy="3953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10570774" y="3594896"/>
            <a:ext cx="1" cy="4857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H="1" flipV="1">
            <a:off x="10550620" y="4071642"/>
            <a:ext cx="508543" cy="3486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H="1">
            <a:off x="9895195"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H="1">
            <a:off x="9219616"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a:off x="9276868" y="3507672"/>
            <a:ext cx="382424" cy="517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733069" y="3507672"/>
            <a:ext cx="0" cy="54029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10137668" y="2754692"/>
            <a:ext cx="488174" cy="8393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H="1">
            <a:off x="9798719" y="2695013"/>
            <a:ext cx="380432" cy="694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56" name="Group 55"/>
          <p:cNvGrpSpPr/>
          <p:nvPr/>
        </p:nvGrpSpPr>
        <p:grpSpPr>
          <a:xfrm>
            <a:off x="7562238" y="2127325"/>
            <a:ext cx="3578867" cy="3640283"/>
            <a:chOff x="7562238" y="2127325"/>
            <a:chExt cx="3578867" cy="3640283"/>
          </a:xfrm>
        </p:grpSpPr>
        <p:grpSp>
          <p:nvGrpSpPr>
            <p:cNvPr id="57" name="Group 56"/>
            <p:cNvGrpSpPr/>
            <p:nvPr/>
          </p:nvGrpSpPr>
          <p:grpSpPr>
            <a:xfrm>
              <a:off x="7857253" y="2127325"/>
              <a:ext cx="3283852" cy="3640283"/>
              <a:chOff x="7881336" y="2104198"/>
              <a:chExt cx="3283852" cy="3640283"/>
            </a:xfrm>
          </p:grpSpPr>
          <p:sp>
            <p:nvSpPr>
              <p:cNvPr id="62" name="Line 428"/>
              <p:cNvSpPr>
                <a:spLocks noChangeShapeType="1"/>
              </p:cNvSpPr>
              <p:nvPr/>
            </p:nvSpPr>
            <p:spPr bwMode="auto">
              <a:xfrm rot="16200000" flipV="1">
                <a:off x="9813692" y="5228612"/>
                <a:ext cx="388062" cy="756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 name="Line 430"/>
              <p:cNvSpPr>
                <a:spLocks noChangeShapeType="1"/>
              </p:cNvSpPr>
              <p:nvPr/>
            </p:nvSpPr>
            <p:spPr bwMode="auto">
              <a:xfrm rot="16200000">
                <a:off x="10234009" y="5382159"/>
                <a:ext cx="0" cy="11430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Line 431"/>
              <p:cNvSpPr>
                <a:spLocks noChangeShapeType="1"/>
              </p:cNvSpPr>
              <p:nvPr/>
            </p:nvSpPr>
            <p:spPr bwMode="auto">
              <a:xfrm>
                <a:off x="9457042" y="4815390"/>
                <a:ext cx="524483" cy="261537"/>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Line 432"/>
              <p:cNvSpPr>
                <a:spLocks noChangeShapeType="1"/>
              </p:cNvSpPr>
              <p:nvPr/>
            </p:nvSpPr>
            <p:spPr bwMode="auto">
              <a:xfrm flipV="1">
                <a:off x="8874149" y="4815390"/>
                <a:ext cx="569255" cy="246266"/>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Line 433"/>
              <p:cNvSpPr>
                <a:spLocks noChangeShapeType="1"/>
              </p:cNvSpPr>
              <p:nvPr/>
            </p:nvSpPr>
            <p:spPr bwMode="auto">
              <a:xfrm flipV="1">
                <a:off x="8845827" y="5085749"/>
                <a:ext cx="1030502" cy="0"/>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Line 435"/>
              <p:cNvSpPr>
                <a:spLocks noChangeShapeType="1"/>
              </p:cNvSpPr>
              <p:nvPr/>
            </p:nvSpPr>
            <p:spPr bwMode="auto">
              <a:xfrm>
                <a:off x="8234290" y="5094207"/>
                <a:ext cx="226800" cy="127000"/>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8" name="Line 436"/>
              <p:cNvSpPr>
                <a:spLocks noChangeShapeType="1"/>
              </p:cNvSpPr>
              <p:nvPr/>
            </p:nvSpPr>
            <p:spPr bwMode="auto">
              <a:xfrm flipV="1">
                <a:off x="7972450" y="5267343"/>
                <a:ext cx="412750" cy="127000"/>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 name="Line 439"/>
              <p:cNvSpPr>
                <a:spLocks noChangeShapeType="1"/>
              </p:cNvSpPr>
              <p:nvPr/>
            </p:nvSpPr>
            <p:spPr bwMode="auto">
              <a:xfrm flipH="1">
                <a:off x="8397900" y="5259125"/>
                <a:ext cx="68080" cy="293968"/>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0" name="Line 440"/>
              <p:cNvSpPr>
                <a:spLocks noChangeShapeType="1"/>
              </p:cNvSpPr>
              <p:nvPr/>
            </p:nvSpPr>
            <p:spPr bwMode="auto">
              <a:xfrm flipH="1" flipV="1">
                <a:off x="8512814" y="5284804"/>
                <a:ext cx="280374" cy="269876"/>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1" name="Line 441"/>
              <p:cNvSpPr>
                <a:spLocks noChangeShapeType="1"/>
              </p:cNvSpPr>
              <p:nvPr/>
            </p:nvSpPr>
            <p:spPr bwMode="auto">
              <a:xfrm>
                <a:off x="8512814" y="5234921"/>
                <a:ext cx="914184" cy="468622"/>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Line 443"/>
              <p:cNvSpPr>
                <a:spLocks noChangeShapeType="1"/>
              </p:cNvSpPr>
              <p:nvPr/>
            </p:nvSpPr>
            <p:spPr bwMode="auto">
              <a:xfrm>
                <a:off x="8271861" y="3806843"/>
                <a:ext cx="0" cy="131762"/>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3" name="Line 449"/>
              <p:cNvSpPr>
                <a:spLocks noChangeShapeType="1"/>
              </p:cNvSpPr>
              <p:nvPr/>
            </p:nvSpPr>
            <p:spPr bwMode="auto">
              <a:xfrm flipV="1">
                <a:off x="7881336" y="4017980"/>
                <a:ext cx="168275" cy="317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4" name="Line 428"/>
              <p:cNvSpPr>
                <a:spLocks noChangeShapeType="1"/>
              </p:cNvSpPr>
              <p:nvPr/>
            </p:nvSpPr>
            <p:spPr bwMode="auto">
              <a:xfrm rot="16200000" flipV="1">
                <a:off x="9909628" y="5560344"/>
                <a:ext cx="366793" cy="1482"/>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5" name="Line 440"/>
              <p:cNvSpPr>
                <a:spLocks noChangeShapeType="1"/>
              </p:cNvSpPr>
              <p:nvPr/>
            </p:nvSpPr>
            <p:spPr bwMode="auto">
              <a:xfrm flipV="1">
                <a:off x="8483508" y="5013435"/>
                <a:ext cx="404236" cy="207771"/>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76" name="Straight Connector 75"/>
              <p:cNvCxnSpPr/>
              <p:nvPr/>
            </p:nvCxnSpPr>
            <p:spPr>
              <a:xfrm flipH="1">
                <a:off x="10124718" y="2146305"/>
                <a:ext cx="761467" cy="57735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76"/>
              <p:cNvCxnSpPr/>
              <p:nvPr/>
            </p:nvCxnSpPr>
            <p:spPr>
              <a:xfrm flipH="1">
                <a:off x="10124718" y="2245186"/>
                <a:ext cx="397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flipH="1">
                <a:off x="10696218" y="2177379"/>
                <a:ext cx="14936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78"/>
              <p:cNvCxnSpPr/>
              <p:nvPr/>
            </p:nvCxnSpPr>
            <p:spPr>
              <a:xfrm flipH="1">
                <a:off x="10166249" y="2695840"/>
                <a:ext cx="574283" cy="2782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flipH="1">
                <a:off x="10093625" y="2146305"/>
                <a:ext cx="788589" cy="9888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80"/>
              <p:cNvCxnSpPr/>
              <p:nvPr/>
            </p:nvCxnSpPr>
            <p:spPr>
              <a:xfrm flipH="1">
                <a:off x="10886186" y="2104198"/>
                <a:ext cx="279002" cy="421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81"/>
              <p:cNvCxnSpPr/>
              <p:nvPr/>
            </p:nvCxnSpPr>
            <p:spPr>
              <a:xfrm flipH="1" flipV="1">
                <a:off x="10706077" y="2695840"/>
                <a:ext cx="353541" cy="67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82"/>
              <p:cNvCxnSpPr/>
              <p:nvPr/>
            </p:nvCxnSpPr>
            <p:spPr>
              <a:xfrm flipH="1">
                <a:off x="8793306" y="2245186"/>
                <a:ext cx="1300319" cy="60662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4" name="Line 541"/>
              <p:cNvSpPr>
                <a:spLocks noChangeShapeType="1"/>
              </p:cNvSpPr>
              <p:nvPr/>
            </p:nvSpPr>
            <p:spPr bwMode="auto">
              <a:xfrm flipV="1">
                <a:off x="9402788" y="4090252"/>
                <a:ext cx="429324" cy="705603"/>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Line 424"/>
              <p:cNvSpPr>
                <a:spLocks noChangeShapeType="1"/>
              </p:cNvSpPr>
              <p:nvPr/>
            </p:nvSpPr>
            <p:spPr bwMode="auto">
              <a:xfrm flipV="1">
                <a:off x="8268637" y="4024329"/>
                <a:ext cx="969051" cy="317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58" name="Picture 778" descr="antenna_radiation_stylized"/>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7562238" y="3813930"/>
              <a:ext cx="506412" cy="106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9" name="Picture 781" descr="antenna_radiation_stylize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42073" y="5480938"/>
              <a:ext cx="452014" cy="95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 name="Picture 799" descr="cell_tower_radiation cop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80866" y="2158167"/>
              <a:ext cx="457200" cy="33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 name="Oval 800"/>
            <p:cNvSpPr>
              <a:spLocks noChangeArrowheads="1"/>
            </p:cNvSpPr>
            <p:nvPr/>
          </p:nvSpPr>
          <p:spPr bwMode="auto">
            <a:xfrm>
              <a:off x="8174541" y="2292995"/>
              <a:ext cx="52388" cy="49485"/>
            </a:xfrm>
            <a:prstGeom prst="ellipse">
              <a:avLst/>
            </a:prstGeom>
            <a:solidFill>
              <a:schemeClr val="tx2"/>
            </a:soli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86" name="Line 426"/>
          <p:cNvSpPr>
            <a:spLocks noChangeShapeType="1"/>
          </p:cNvSpPr>
          <p:nvPr/>
        </p:nvSpPr>
        <p:spPr bwMode="auto">
          <a:xfrm>
            <a:off x="8207860" y="2700359"/>
            <a:ext cx="227964" cy="174352"/>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7" name="Group 783"/>
          <p:cNvGrpSpPr/>
          <p:nvPr/>
        </p:nvGrpSpPr>
        <p:grpSpPr bwMode="auto">
          <a:xfrm>
            <a:off x="8050698" y="2309376"/>
            <a:ext cx="298450" cy="464008"/>
            <a:chOff x="3130" y="3288"/>
            <a:chExt cx="410" cy="742"/>
          </a:xfrm>
        </p:grpSpPr>
        <p:sp>
          <p:nvSpPr>
            <p:cNvPr id="88" name="Line 270"/>
            <p:cNvSpPr>
              <a:spLocks noChangeShapeType="1"/>
            </p:cNvSpPr>
            <p:nvPr/>
          </p:nvSpPr>
          <p:spPr bwMode="auto">
            <a:xfrm flipH="1">
              <a:off x="3130" y="3288"/>
              <a:ext cx="205" cy="672"/>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Line 271"/>
            <p:cNvSpPr>
              <a:spLocks noChangeShapeType="1"/>
            </p:cNvSpPr>
            <p:nvPr/>
          </p:nvSpPr>
          <p:spPr bwMode="auto">
            <a:xfrm>
              <a:off x="3335" y="3288"/>
              <a:ext cx="205" cy="669"/>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Line 272"/>
            <p:cNvSpPr>
              <a:spLocks noChangeShapeType="1"/>
            </p:cNvSpPr>
            <p:nvPr/>
          </p:nvSpPr>
          <p:spPr bwMode="auto">
            <a:xfrm>
              <a:off x="3130" y="3957"/>
              <a:ext cx="205" cy="73"/>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1" name="Line 273"/>
            <p:cNvSpPr>
              <a:spLocks noChangeShapeType="1"/>
            </p:cNvSpPr>
            <p:nvPr/>
          </p:nvSpPr>
          <p:spPr bwMode="auto">
            <a:xfrm flipH="1">
              <a:off x="3335" y="3957"/>
              <a:ext cx="205" cy="73"/>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 name="Line 274"/>
            <p:cNvSpPr>
              <a:spLocks noChangeShapeType="1"/>
            </p:cNvSpPr>
            <p:nvPr/>
          </p:nvSpPr>
          <p:spPr bwMode="auto">
            <a:xfrm>
              <a:off x="3335" y="3303"/>
              <a:ext cx="0" cy="727"/>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3" name="Line 275"/>
            <p:cNvSpPr>
              <a:spLocks noChangeShapeType="1"/>
            </p:cNvSpPr>
            <p:nvPr/>
          </p:nvSpPr>
          <p:spPr bwMode="auto">
            <a:xfrm flipV="1">
              <a:off x="3130" y="3888"/>
              <a:ext cx="205" cy="72"/>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Line 276"/>
            <p:cNvSpPr>
              <a:spLocks noChangeShapeType="1"/>
            </p:cNvSpPr>
            <p:nvPr/>
          </p:nvSpPr>
          <p:spPr bwMode="auto">
            <a:xfrm flipH="1" flipV="1">
              <a:off x="3335" y="3888"/>
              <a:ext cx="205" cy="69"/>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 name="Line 277"/>
            <p:cNvSpPr>
              <a:spLocks noChangeShapeType="1"/>
            </p:cNvSpPr>
            <p:nvPr/>
          </p:nvSpPr>
          <p:spPr bwMode="auto">
            <a:xfrm>
              <a:off x="3217" y="3668"/>
              <a:ext cx="118" cy="55"/>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Line 278"/>
            <p:cNvSpPr>
              <a:spLocks noChangeShapeType="1"/>
            </p:cNvSpPr>
            <p:nvPr/>
          </p:nvSpPr>
          <p:spPr bwMode="auto">
            <a:xfrm flipV="1">
              <a:off x="3335" y="3668"/>
              <a:ext cx="124" cy="55"/>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Line 279"/>
            <p:cNvSpPr>
              <a:spLocks noChangeShapeType="1"/>
            </p:cNvSpPr>
            <p:nvPr/>
          </p:nvSpPr>
          <p:spPr bwMode="auto">
            <a:xfrm>
              <a:off x="3178" y="3766"/>
              <a:ext cx="152" cy="75"/>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8" name="Line 280"/>
            <p:cNvSpPr>
              <a:spLocks noChangeShapeType="1"/>
            </p:cNvSpPr>
            <p:nvPr/>
          </p:nvSpPr>
          <p:spPr bwMode="auto">
            <a:xfrm flipV="1">
              <a:off x="3335" y="3781"/>
              <a:ext cx="153" cy="66"/>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9" name="Line 281"/>
            <p:cNvSpPr>
              <a:spLocks noChangeShapeType="1"/>
            </p:cNvSpPr>
            <p:nvPr/>
          </p:nvSpPr>
          <p:spPr bwMode="auto">
            <a:xfrm flipV="1">
              <a:off x="3335" y="3567"/>
              <a:ext cx="78" cy="27"/>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Line 282"/>
            <p:cNvSpPr>
              <a:spLocks noChangeShapeType="1"/>
            </p:cNvSpPr>
            <p:nvPr/>
          </p:nvSpPr>
          <p:spPr bwMode="auto">
            <a:xfrm flipV="1">
              <a:off x="3335" y="3428"/>
              <a:ext cx="49" cy="21"/>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1" name="Line 283"/>
            <p:cNvSpPr>
              <a:spLocks noChangeShapeType="1"/>
            </p:cNvSpPr>
            <p:nvPr/>
          </p:nvSpPr>
          <p:spPr bwMode="auto">
            <a:xfrm>
              <a:off x="3247" y="3558"/>
              <a:ext cx="95" cy="36"/>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2" name="Line 284"/>
            <p:cNvSpPr>
              <a:spLocks noChangeShapeType="1"/>
            </p:cNvSpPr>
            <p:nvPr/>
          </p:nvSpPr>
          <p:spPr bwMode="auto">
            <a:xfrm>
              <a:off x="3289" y="3422"/>
              <a:ext cx="55" cy="36"/>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103" name="Picture 777" descr="access_point_stylized_small"/>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13882" y="3861899"/>
            <a:ext cx="370169" cy="306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4" name="Picture 780" descr="access_point_stylized_small"/>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90610" y="5524232"/>
            <a:ext cx="380935" cy="317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13" name="Group 112"/>
          <p:cNvGrpSpPr/>
          <p:nvPr/>
        </p:nvGrpSpPr>
        <p:grpSpPr>
          <a:xfrm>
            <a:off x="9849365" y="5339037"/>
            <a:ext cx="309740" cy="190838"/>
            <a:chOff x="3668110" y="2448910"/>
            <a:chExt cx="3794234" cy="2165130"/>
          </a:xfrm>
        </p:grpSpPr>
        <p:sp>
          <p:nvSpPr>
            <p:cNvPr id="114" name="Rectangle 113"/>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5" name="Freeform 114"/>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6" name="Group 115"/>
            <p:cNvGrpSpPr/>
            <p:nvPr/>
          </p:nvGrpSpPr>
          <p:grpSpPr>
            <a:xfrm>
              <a:off x="3941378" y="2603243"/>
              <a:ext cx="3202061" cy="1066110"/>
              <a:chOff x="7939341" y="3037317"/>
              <a:chExt cx="897649" cy="353919"/>
            </a:xfrm>
          </p:grpSpPr>
          <p:sp>
            <p:nvSpPr>
              <p:cNvPr id="117" name="Freeform 116"/>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8" name="Freeform 117"/>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9" name="Freeform 118"/>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0" name="Freeform 119"/>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21" name="Group 120"/>
          <p:cNvGrpSpPr/>
          <p:nvPr/>
        </p:nvGrpSpPr>
        <p:grpSpPr>
          <a:xfrm>
            <a:off x="8676619" y="4967420"/>
            <a:ext cx="393760" cy="218578"/>
            <a:chOff x="7493876" y="2774731"/>
            <a:chExt cx="1481958" cy="894622"/>
          </a:xfrm>
        </p:grpSpPr>
        <p:sp>
          <p:nvSpPr>
            <p:cNvPr id="122" name="Freeform 121"/>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3" name="Oval 122"/>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24" name="Group 123"/>
            <p:cNvGrpSpPr/>
            <p:nvPr/>
          </p:nvGrpSpPr>
          <p:grpSpPr>
            <a:xfrm>
              <a:off x="7713663" y="2848339"/>
              <a:ext cx="1042107" cy="425543"/>
              <a:chOff x="7786941" y="2884917"/>
              <a:chExt cx="897649" cy="353919"/>
            </a:xfrm>
          </p:grpSpPr>
          <p:sp>
            <p:nvSpPr>
              <p:cNvPr id="125" name="Freeform 124"/>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6" name="Freeform 125"/>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7" name="Freeform 126"/>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8" name="Freeform 127"/>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29" name="Group 128"/>
          <p:cNvGrpSpPr/>
          <p:nvPr/>
        </p:nvGrpSpPr>
        <p:grpSpPr>
          <a:xfrm>
            <a:off x="8311520" y="5194433"/>
            <a:ext cx="309740" cy="190838"/>
            <a:chOff x="3668110" y="2448910"/>
            <a:chExt cx="3794234" cy="2165130"/>
          </a:xfrm>
        </p:grpSpPr>
        <p:sp>
          <p:nvSpPr>
            <p:cNvPr id="130" name="Rectangle 129"/>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1" name="Freeform 130"/>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32" name="Group 131"/>
            <p:cNvGrpSpPr/>
            <p:nvPr/>
          </p:nvGrpSpPr>
          <p:grpSpPr>
            <a:xfrm>
              <a:off x="3941378" y="2603243"/>
              <a:ext cx="3202061" cy="1066110"/>
              <a:chOff x="7939341" y="3037317"/>
              <a:chExt cx="897649" cy="353919"/>
            </a:xfrm>
          </p:grpSpPr>
          <p:sp>
            <p:nvSpPr>
              <p:cNvPr id="133" name="Freeform 132"/>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4" name="Freeform 133"/>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5" name="Freeform 134"/>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6" name="Freeform 135"/>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37" name="Group 136"/>
          <p:cNvGrpSpPr/>
          <p:nvPr/>
        </p:nvGrpSpPr>
        <p:grpSpPr>
          <a:xfrm>
            <a:off x="8439827" y="2812309"/>
            <a:ext cx="353678" cy="168275"/>
            <a:chOff x="7493876" y="2774731"/>
            <a:chExt cx="1481958" cy="894622"/>
          </a:xfrm>
        </p:grpSpPr>
        <p:sp>
          <p:nvSpPr>
            <p:cNvPr id="138" name="Freeform 137"/>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9" name="Oval 138"/>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40" name="Group 139"/>
            <p:cNvGrpSpPr/>
            <p:nvPr/>
          </p:nvGrpSpPr>
          <p:grpSpPr>
            <a:xfrm>
              <a:off x="7713663" y="2848339"/>
              <a:ext cx="1042107" cy="425543"/>
              <a:chOff x="7786941" y="2884917"/>
              <a:chExt cx="897649" cy="353919"/>
            </a:xfrm>
          </p:grpSpPr>
          <p:sp>
            <p:nvSpPr>
              <p:cNvPr id="141" name="Freeform 140"/>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2" name="Freeform 141"/>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3" name="Freeform 142"/>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4" name="Freeform 143"/>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53" name="Group 152"/>
          <p:cNvGrpSpPr/>
          <p:nvPr/>
        </p:nvGrpSpPr>
        <p:grpSpPr>
          <a:xfrm>
            <a:off x="10884085" y="3601365"/>
            <a:ext cx="170989" cy="97052"/>
            <a:chOff x="7493876" y="2774731"/>
            <a:chExt cx="1481958" cy="894622"/>
          </a:xfrm>
        </p:grpSpPr>
        <p:sp>
          <p:nvSpPr>
            <p:cNvPr id="154" name="Freeform 153"/>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5" name="Oval 154"/>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56" name="Group 155"/>
            <p:cNvGrpSpPr/>
            <p:nvPr/>
          </p:nvGrpSpPr>
          <p:grpSpPr>
            <a:xfrm>
              <a:off x="7713663" y="2848339"/>
              <a:ext cx="1042107" cy="425543"/>
              <a:chOff x="7786941" y="2884917"/>
              <a:chExt cx="897649" cy="353919"/>
            </a:xfrm>
          </p:grpSpPr>
          <p:sp>
            <p:nvSpPr>
              <p:cNvPr id="157" name="Freeform 156"/>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8" name="Freeform 157"/>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9" name="Freeform 158"/>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0" name="Freeform 159"/>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1" name="Group 160"/>
          <p:cNvGrpSpPr/>
          <p:nvPr/>
        </p:nvGrpSpPr>
        <p:grpSpPr>
          <a:xfrm>
            <a:off x="10410609" y="3496138"/>
            <a:ext cx="353678" cy="198344"/>
            <a:chOff x="7493876" y="2774731"/>
            <a:chExt cx="1481958" cy="894622"/>
          </a:xfrm>
        </p:grpSpPr>
        <p:sp>
          <p:nvSpPr>
            <p:cNvPr id="162" name="Freeform 161"/>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63" name="Oval 162"/>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64" name="Group 163"/>
            <p:cNvGrpSpPr/>
            <p:nvPr/>
          </p:nvGrpSpPr>
          <p:grpSpPr>
            <a:xfrm>
              <a:off x="7713663" y="2848339"/>
              <a:ext cx="1042107" cy="425543"/>
              <a:chOff x="7786941" y="2884917"/>
              <a:chExt cx="897649" cy="353919"/>
            </a:xfrm>
          </p:grpSpPr>
          <p:sp>
            <p:nvSpPr>
              <p:cNvPr id="165" name="Freeform 164"/>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6" name="Freeform 165"/>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7" name="Freeform 166"/>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8" name="Freeform 167"/>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9" name="Group 168"/>
          <p:cNvGrpSpPr/>
          <p:nvPr/>
        </p:nvGrpSpPr>
        <p:grpSpPr>
          <a:xfrm>
            <a:off x="9948724" y="2202292"/>
            <a:ext cx="353678" cy="198344"/>
            <a:chOff x="7493876" y="2774731"/>
            <a:chExt cx="1481958" cy="894622"/>
          </a:xfrm>
        </p:grpSpPr>
        <p:sp>
          <p:nvSpPr>
            <p:cNvPr id="170" name="Freeform 169"/>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1" name="Oval 170"/>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72" name="Group 171"/>
            <p:cNvGrpSpPr/>
            <p:nvPr/>
          </p:nvGrpSpPr>
          <p:grpSpPr>
            <a:xfrm>
              <a:off x="7713663" y="2848339"/>
              <a:ext cx="1042107" cy="425543"/>
              <a:chOff x="7786941" y="2884917"/>
              <a:chExt cx="897649" cy="353919"/>
            </a:xfrm>
          </p:grpSpPr>
          <p:sp>
            <p:nvSpPr>
              <p:cNvPr id="173" name="Freeform 172"/>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4" name="Freeform 173"/>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5" name="Freeform 174"/>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6" name="Freeform 175"/>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77" name="Group 176"/>
          <p:cNvGrpSpPr/>
          <p:nvPr/>
        </p:nvGrpSpPr>
        <p:grpSpPr>
          <a:xfrm>
            <a:off x="10527214" y="2613367"/>
            <a:ext cx="353678" cy="198344"/>
            <a:chOff x="7493876" y="2774731"/>
            <a:chExt cx="1481958" cy="894622"/>
          </a:xfrm>
        </p:grpSpPr>
        <p:sp>
          <p:nvSpPr>
            <p:cNvPr id="178" name="Freeform 177"/>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9" name="Oval 178"/>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80" name="Group 179"/>
            <p:cNvGrpSpPr/>
            <p:nvPr/>
          </p:nvGrpSpPr>
          <p:grpSpPr>
            <a:xfrm>
              <a:off x="7713663" y="2848339"/>
              <a:ext cx="1042107" cy="425543"/>
              <a:chOff x="7786941" y="2884917"/>
              <a:chExt cx="897649" cy="353919"/>
            </a:xfrm>
          </p:grpSpPr>
          <p:sp>
            <p:nvSpPr>
              <p:cNvPr id="181" name="Freeform 180"/>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2" name="Freeform 181"/>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3" name="Freeform 182"/>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4" name="Freeform 183"/>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85" name="Group 184"/>
          <p:cNvGrpSpPr/>
          <p:nvPr/>
        </p:nvGrpSpPr>
        <p:grpSpPr>
          <a:xfrm>
            <a:off x="10643825" y="2107963"/>
            <a:ext cx="353678" cy="198344"/>
            <a:chOff x="7493876" y="2774731"/>
            <a:chExt cx="1481958" cy="894622"/>
          </a:xfrm>
        </p:grpSpPr>
        <p:sp>
          <p:nvSpPr>
            <p:cNvPr id="186" name="Freeform 18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7" name="Oval 186"/>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88" name="Group 187"/>
            <p:cNvGrpSpPr/>
            <p:nvPr/>
          </p:nvGrpSpPr>
          <p:grpSpPr>
            <a:xfrm>
              <a:off x="7713663" y="2848339"/>
              <a:ext cx="1042107" cy="425543"/>
              <a:chOff x="7786941" y="2884917"/>
              <a:chExt cx="897649" cy="353919"/>
            </a:xfrm>
          </p:grpSpPr>
          <p:sp>
            <p:nvSpPr>
              <p:cNvPr id="189" name="Freeform 18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0" name="Freeform 18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1" name="Freeform 190"/>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2" name="Freeform 191"/>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01" name="Group 200"/>
          <p:cNvGrpSpPr/>
          <p:nvPr/>
        </p:nvGrpSpPr>
        <p:grpSpPr>
          <a:xfrm>
            <a:off x="9980126" y="2661565"/>
            <a:ext cx="353678" cy="198344"/>
            <a:chOff x="7493876" y="2774731"/>
            <a:chExt cx="1481958" cy="894622"/>
          </a:xfrm>
        </p:grpSpPr>
        <p:sp>
          <p:nvSpPr>
            <p:cNvPr id="202" name="Freeform 201"/>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3" name="Oval 202"/>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04" name="Group 203"/>
            <p:cNvGrpSpPr/>
            <p:nvPr/>
          </p:nvGrpSpPr>
          <p:grpSpPr>
            <a:xfrm>
              <a:off x="7713663" y="2848339"/>
              <a:ext cx="1042107" cy="425543"/>
              <a:chOff x="7786941" y="2884917"/>
              <a:chExt cx="897649" cy="353919"/>
            </a:xfrm>
          </p:grpSpPr>
          <p:sp>
            <p:nvSpPr>
              <p:cNvPr id="205" name="Freeform 204"/>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6" name="Freeform 205"/>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7" name="Freeform 206"/>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8" name="Freeform 207"/>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09" name="Group 208"/>
          <p:cNvGrpSpPr/>
          <p:nvPr/>
        </p:nvGrpSpPr>
        <p:grpSpPr>
          <a:xfrm>
            <a:off x="9497138" y="3394032"/>
            <a:ext cx="367224" cy="240304"/>
            <a:chOff x="7493876" y="2774731"/>
            <a:chExt cx="1481958" cy="894622"/>
          </a:xfrm>
        </p:grpSpPr>
        <p:sp>
          <p:nvSpPr>
            <p:cNvPr id="210" name="Freeform 209"/>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1" name="Oval 210"/>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12" name="Group 211"/>
            <p:cNvGrpSpPr/>
            <p:nvPr/>
          </p:nvGrpSpPr>
          <p:grpSpPr>
            <a:xfrm>
              <a:off x="7713663" y="2848339"/>
              <a:ext cx="1042107" cy="425543"/>
              <a:chOff x="7786941" y="2884917"/>
              <a:chExt cx="897649" cy="353919"/>
            </a:xfrm>
          </p:grpSpPr>
          <p:sp>
            <p:nvSpPr>
              <p:cNvPr id="213" name="Freeform 212"/>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4" name="Freeform 213"/>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5" name="Freeform 214"/>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6" name="Freeform 215"/>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25" name="Group 224"/>
          <p:cNvGrpSpPr/>
          <p:nvPr/>
        </p:nvGrpSpPr>
        <p:grpSpPr>
          <a:xfrm>
            <a:off x="10375259" y="3992325"/>
            <a:ext cx="353678" cy="198344"/>
            <a:chOff x="7493876" y="2774731"/>
            <a:chExt cx="1481958" cy="894622"/>
          </a:xfrm>
        </p:grpSpPr>
        <p:sp>
          <p:nvSpPr>
            <p:cNvPr id="226" name="Freeform 22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7" name="Oval 226"/>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28" name="Group 227"/>
            <p:cNvGrpSpPr/>
            <p:nvPr/>
          </p:nvGrpSpPr>
          <p:grpSpPr>
            <a:xfrm>
              <a:off x="7713663" y="2848339"/>
              <a:ext cx="1042107" cy="425543"/>
              <a:chOff x="7786941" y="2884917"/>
              <a:chExt cx="897649" cy="353919"/>
            </a:xfrm>
          </p:grpSpPr>
          <p:sp>
            <p:nvSpPr>
              <p:cNvPr id="229" name="Freeform 22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0" name="Freeform 22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1" name="Freeform 230"/>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2" name="Freeform 231"/>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41" name="Group 240"/>
          <p:cNvGrpSpPr/>
          <p:nvPr/>
        </p:nvGrpSpPr>
        <p:grpSpPr>
          <a:xfrm>
            <a:off x="10925982" y="4369125"/>
            <a:ext cx="228295" cy="120400"/>
            <a:chOff x="7493876" y="2774731"/>
            <a:chExt cx="1481958" cy="894622"/>
          </a:xfrm>
        </p:grpSpPr>
        <p:sp>
          <p:nvSpPr>
            <p:cNvPr id="242" name="Freeform 241"/>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43" name="Oval 242"/>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44" name="Group 243"/>
            <p:cNvGrpSpPr/>
            <p:nvPr/>
          </p:nvGrpSpPr>
          <p:grpSpPr>
            <a:xfrm>
              <a:off x="7713663" y="2848339"/>
              <a:ext cx="1042107" cy="425543"/>
              <a:chOff x="7786941" y="2884917"/>
              <a:chExt cx="897649" cy="353919"/>
            </a:xfrm>
          </p:grpSpPr>
          <p:sp>
            <p:nvSpPr>
              <p:cNvPr id="245" name="Freeform 244"/>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6" name="Freeform 245"/>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7" name="Freeform 246"/>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8" name="Freeform 247"/>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49" name="Group 248"/>
          <p:cNvGrpSpPr/>
          <p:nvPr/>
        </p:nvGrpSpPr>
        <p:grpSpPr>
          <a:xfrm>
            <a:off x="7439074" y="2356613"/>
            <a:ext cx="534987" cy="407988"/>
            <a:chOff x="7432700" y="2327293"/>
            <a:chExt cx="534987" cy="407988"/>
          </a:xfrm>
        </p:grpSpPr>
        <p:pic>
          <p:nvPicPr>
            <p:cNvPr id="250" name="Picture 1017" descr="antenna_stylized"/>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432700" y="2327293"/>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1" name="Picture 1018" descr="laptop_keyboard"/>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109064" flipH="1">
              <a:off x="7458407" y="2575770"/>
              <a:ext cx="437221" cy="159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2" name="Freeform 1019"/>
            <p:cNvSpPr/>
            <p:nvPr/>
          </p:nvSpPr>
          <p:spPr bwMode="auto">
            <a:xfrm>
              <a:off x="7603304" y="2420984"/>
              <a:ext cx="351919" cy="208167"/>
            </a:xfrm>
            <a:custGeom>
              <a:avLst/>
              <a:gdLst>
                <a:gd name="T0" fmla="*/ 775798119 w 2982"/>
                <a:gd name="T1" fmla="*/ 0 h 2442"/>
                <a:gd name="T2" fmla="*/ 0 w 2982"/>
                <a:gd name="T3" fmla="*/ 211226083 h 2442"/>
                <a:gd name="T4" fmla="*/ 2147483646 w 2982"/>
                <a:gd name="T5" fmla="*/ 263880059 h 2442"/>
                <a:gd name="T6" fmla="*/ 2147483646 w 2982"/>
                <a:gd name="T7" fmla="*/ 52653891 h 2442"/>
                <a:gd name="T8" fmla="*/ 775798119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53" name="Picture 1020" descr="screen"/>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620637" y="2426338"/>
              <a:ext cx="319785" cy="189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4" name="Freeform 1021"/>
            <p:cNvSpPr/>
            <p:nvPr/>
          </p:nvSpPr>
          <p:spPr bwMode="auto">
            <a:xfrm>
              <a:off x="7667378" y="2414843"/>
              <a:ext cx="298167" cy="38736"/>
            </a:xfrm>
            <a:custGeom>
              <a:avLst/>
              <a:gdLst>
                <a:gd name="T0" fmla="*/ 193616298 w 2528"/>
                <a:gd name="T1" fmla="*/ 0 h 455"/>
                <a:gd name="T2" fmla="*/ 2147483646 w 2528"/>
                <a:gd name="T3" fmla="*/ 52445139 h 455"/>
                <a:gd name="T4" fmla="*/ 2147483646 w 2528"/>
                <a:gd name="T5" fmla="*/ 52445139 h 455"/>
                <a:gd name="T6" fmla="*/ 0 w 2528"/>
                <a:gd name="T7" fmla="*/ 52445139 h 455"/>
                <a:gd name="T8" fmla="*/ 193616298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5" name="Freeform 1022"/>
            <p:cNvSpPr/>
            <p:nvPr/>
          </p:nvSpPr>
          <p:spPr bwMode="auto">
            <a:xfrm>
              <a:off x="7600188" y="2414528"/>
              <a:ext cx="82770" cy="161243"/>
            </a:xfrm>
            <a:custGeom>
              <a:avLst/>
              <a:gdLst>
                <a:gd name="T0" fmla="*/ 773664160 w 702"/>
                <a:gd name="T1" fmla="*/ 0 h 1893"/>
                <a:gd name="T2" fmla="*/ 0 w 702"/>
                <a:gd name="T3" fmla="*/ 210739916 h 1893"/>
                <a:gd name="T4" fmla="*/ 193416040 w 702"/>
                <a:gd name="T5" fmla="*/ 210739916 h 1893"/>
                <a:gd name="T6" fmla="*/ 967080200 w 702"/>
                <a:gd name="T7" fmla="*/ 52529017 h 1893"/>
                <a:gd name="T8" fmla="*/ 773664160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6" name="Freeform 1023"/>
            <p:cNvSpPr/>
            <p:nvPr/>
          </p:nvSpPr>
          <p:spPr bwMode="auto">
            <a:xfrm>
              <a:off x="7874205" y="2443344"/>
              <a:ext cx="89197" cy="186122"/>
            </a:xfrm>
            <a:custGeom>
              <a:avLst/>
              <a:gdLst>
                <a:gd name="T0" fmla="*/ 969024527 w 756"/>
                <a:gd name="T1" fmla="*/ 0 h 2184"/>
                <a:gd name="T2" fmla="*/ 193802074 w 756"/>
                <a:gd name="T3" fmla="*/ 263660221 h 2184"/>
                <a:gd name="T4" fmla="*/ 0 w 756"/>
                <a:gd name="T5" fmla="*/ 263660221 h 2184"/>
                <a:gd name="T6" fmla="*/ 775222454 w 756"/>
                <a:gd name="T7" fmla="*/ 52610059 h 2184"/>
                <a:gd name="T8" fmla="*/ 969024527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7" name="Freeform 1024"/>
            <p:cNvSpPr/>
            <p:nvPr/>
          </p:nvSpPr>
          <p:spPr bwMode="auto">
            <a:xfrm>
              <a:off x="7599214" y="2567582"/>
              <a:ext cx="327185" cy="62828"/>
            </a:xfrm>
            <a:custGeom>
              <a:avLst/>
              <a:gdLst>
                <a:gd name="T0" fmla="*/ 193829444 w 2773"/>
                <a:gd name="T1" fmla="*/ 0 h 738"/>
                <a:gd name="T2" fmla="*/ 0 w 2773"/>
                <a:gd name="T3" fmla="*/ 52443587 h 738"/>
                <a:gd name="T4" fmla="*/ 2147483646 w 2773"/>
                <a:gd name="T5" fmla="*/ 104894411 h 738"/>
                <a:gd name="T6" fmla="*/ 2147483646 w 2773"/>
                <a:gd name="T7" fmla="*/ 52443587 h 738"/>
                <a:gd name="T8" fmla="*/ 193829444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8" name="Freeform 1025"/>
            <p:cNvSpPr/>
            <p:nvPr/>
          </p:nvSpPr>
          <p:spPr bwMode="auto">
            <a:xfrm>
              <a:off x="7884138" y="2444918"/>
              <a:ext cx="83549" cy="186909"/>
            </a:xfrm>
            <a:custGeom>
              <a:avLst/>
              <a:gdLst>
                <a:gd name="T0" fmla="*/ 2147483646 w 637"/>
                <a:gd name="T1" fmla="*/ 0 h 1659"/>
                <a:gd name="T2" fmla="*/ 2147483646 w 637"/>
                <a:gd name="T3" fmla="*/ 0 h 1659"/>
                <a:gd name="T4" fmla="*/ 295581541 w 637"/>
                <a:gd name="T5" fmla="*/ 2147483646 h 1659"/>
                <a:gd name="T6" fmla="*/ 0 w 637"/>
                <a:gd name="T7" fmla="*/ 2147483646 h 1659"/>
                <a:gd name="T8" fmla="*/ 214748364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9" name="Freeform 1026"/>
            <p:cNvSpPr/>
            <p:nvPr/>
          </p:nvSpPr>
          <p:spPr bwMode="auto">
            <a:xfrm>
              <a:off x="7599603" y="2575928"/>
              <a:ext cx="290961" cy="62041"/>
            </a:xfrm>
            <a:custGeom>
              <a:avLst/>
              <a:gdLst>
                <a:gd name="T0" fmla="*/ 0 w 2216"/>
                <a:gd name="T1" fmla="*/ 0 h 550"/>
                <a:gd name="T2" fmla="*/ 296523134 w 2216"/>
                <a:gd name="T3" fmla="*/ 324379338 h 550"/>
                <a:gd name="T4" fmla="*/ 2147483646 w 2216"/>
                <a:gd name="T5" fmla="*/ 2147483646 h 550"/>
                <a:gd name="T6" fmla="*/ 2147483646 w 2216"/>
                <a:gd name="T7" fmla="*/ 2147483646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60" name="Group 1027"/>
            <p:cNvGrpSpPr/>
            <p:nvPr/>
          </p:nvGrpSpPr>
          <p:grpSpPr bwMode="auto">
            <a:xfrm>
              <a:off x="7594735" y="2642220"/>
              <a:ext cx="98740" cy="36846"/>
              <a:chOff x="1740" y="2642"/>
              <a:chExt cx="752" cy="327"/>
            </a:xfrm>
          </p:grpSpPr>
          <p:sp>
            <p:nvSpPr>
              <p:cNvPr id="267" name="Freeform 1028"/>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8" name="Freeform 1029"/>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9" name="Freeform 1030"/>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0" name="Freeform 1031"/>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1" name="Freeform 1032"/>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2" name="Freeform 1033"/>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61" name="Freeform 1034"/>
            <p:cNvSpPr/>
            <p:nvPr/>
          </p:nvSpPr>
          <p:spPr bwMode="auto">
            <a:xfrm>
              <a:off x="7763780" y="2647731"/>
              <a:ext cx="119578" cy="80936"/>
            </a:xfrm>
            <a:custGeom>
              <a:avLst/>
              <a:gdLst>
                <a:gd name="T0" fmla="*/ 213221464 w 990"/>
                <a:gd name="T1" fmla="*/ 1090686587 h 792"/>
                <a:gd name="T2" fmla="*/ 1915477586 w 990"/>
                <a:gd name="T3" fmla="*/ 0 h 792"/>
                <a:gd name="T4" fmla="*/ 1915477586 w 990"/>
                <a:gd name="T5" fmla="*/ 108859840 h 792"/>
                <a:gd name="T6" fmla="*/ 0 w 990"/>
                <a:gd name="T7" fmla="*/ 1090686587 h 792"/>
                <a:gd name="T8" fmla="*/ 213221464 w 990"/>
                <a:gd name="T9" fmla="*/ 1090686587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2" name="Freeform 1035"/>
            <p:cNvSpPr/>
            <p:nvPr/>
          </p:nvSpPr>
          <p:spPr bwMode="auto">
            <a:xfrm>
              <a:off x="7458602" y="2654187"/>
              <a:ext cx="305957" cy="73850"/>
            </a:xfrm>
            <a:custGeom>
              <a:avLst/>
              <a:gdLst>
                <a:gd name="T0" fmla="*/ 213486572 w 2532"/>
                <a:gd name="T1" fmla="*/ 0 h 723"/>
                <a:gd name="T2" fmla="*/ 213486572 w 2532"/>
                <a:gd name="T3" fmla="*/ 0 h 723"/>
                <a:gd name="T4" fmla="*/ 2147483646 w 2532"/>
                <a:gd name="T5" fmla="*/ 979380008 h 723"/>
                <a:gd name="T6" fmla="*/ 2147483646 w 2532"/>
                <a:gd name="T7" fmla="*/ 1088085165 h 723"/>
                <a:gd name="T8" fmla="*/ 0 w 2532"/>
                <a:gd name="T9" fmla="*/ 108705259 h 723"/>
                <a:gd name="T10" fmla="*/ 21348657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3" name="Freeform 1036"/>
            <p:cNvSpPr/>
            <p:nvPr/>
          </p:nvSpPr>
          <p:spPr bwMode="auto">
            <a:xfrm>
              <a:off x="7458797" y="2640645"/>
              <a:ext cx="3311" cy="14959"/>
            </a:xfrm>
            <a:custGeom>
              <a:avLst/>
              <a:gdLst>
                <a:gd name="T0" fmla="*/ 262278191 w 26"/>
                <a:gd name="T1" fmla="*/ 107489981 h 147"/>
                <a:gd name="T2" fmla="*/ 262278191 w 26"/>
                <a:gd name="T3" fmla="*/ 214969480 h 147"/>
                <a:gd name="T4" fmla="*/ 0 w 26"/>
                <a:gd name="T5" fmla="*/ 214969480 h 147"/>
                <a:gd name="T6" fmla="*/ 262278191 w 26"/>
                <a:gd name="T7" fmla="*/ 0 h 147"/>
                <a:gd name="T8" fmla="*/ 262278191 w 26"/>
                <a:gd name="T9" fmla="*/ 10748998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4" name="Freeform 1037"/>
            <p:cNvSpPr/>
            <p:nvPr/>
          </p:nvSpPr>
          <p:spPr bwMode="auto">
            <a:xfrm>
              <a:off x="7458992" y="2579707"/>
              <a:ext cx="142170" cy="61883"/>
            </a:xfrm>
            <a:custGeom>
              <a:avLst/>
              <a:gdLst>
                <a:gd name="T0" fmla="*/ 2136125890 w 1176"/>
                <a:gd name="T1" fmla="*/ 0 h 606"/>
                <a:gd name="T2" fmla="*/ 0 w 1176"/>
                <a:gd name="T3" fmla="*/ 870000945 h 606"/>
                <a:gd name="T4" fmla="*/ 213789467 w 1176"/>
                <a:gd name="T5" fmla="*/ 870000945 h 606"/>
                <a:gd name="T6" fmla="*/ 2136125890 w 1176"/>
                <a:gd name="T7" fmla="*/ 108617123 h 606"/>
                <a:gd name="T8" fmla="*/ 2136125890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5" name="Freeform 1038"/>
            <p:cNvSpPr/>
            <p:nvPr/>
          </p:nvSpPr>
          <p:spPr bwMode="auto">
            <a:xfrm>
              <a:off x="7468535" y="2643795"/>
              <a:ext cx="290182" cy="71016"/>
            </a:xfrm>
            <a:custGeom>
              <a:avLst/>
              <a:gdLst>
                <a:gd name="T0" fmla="*/ 173112702 w 2532"/>
                <a:gd name="T1" fmla="*/ 0 h 723"/>
                <a:gd name="T2" fmla="*/ 173112702 w 2532"/>
                <a:gd name="T3" fmla="*/ 0 h 723"/>
                <a:gd name="T4" fmla="*/ 2069773885 w 2532"/>
                <a:gd name="T5" fmla="*/ 558173482 h 723"/>
                <a:gd name="T6" fmla="*/ 2069773885 w 2532"/>
                <a:gd name="T7" fmla="*/ 558173482 h 723"/>
                <a:gd name="T8" fmla="*/ 0 w 2532"/>
                <a:gd name="T9" fmla="*/ 92871346 h 723"/>
                <a:gd name="T10" fmla="*/ 17311270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6" name="Freeform 1039"/>
            <p:cNvSpPr/>
            <p:nvPr/>
          </p:nvSpPr>
          <p:spPr bwMode="auto">
            <a:xfrm flipV="1">
              <a:off x="7758327" y="2638756"/>
              <a:ext cx="118410" cy="73535"/>
            </a:xfrm>
            <a:custGeom>
              <a:avLst/>
              <a:gdLst>
                <a:gd name="T0" fmla="*/ 0 w 2532"/>
                <a:gd name="T1" fmla="*/ 0 h 723"/>
                <a:gd name="T2" fmla="*/ 0 w 2532"/>
                <a:gd name="T3" fmla="*/ 0 h 723"/>
                <a:gd name="T4" fmla="*/ 0 w 2532"/>
                <a:gd name="T5" fmla="*/ 962694895 h 723"/>
                <a:gd name="T6" fmla="*/ 0 w 2532"/>
                <a:gd name="T7" fmla="*/ 962694895 h 723"/>
                <a:gd name="T8" fmla="*/ 0 w 2532"/>
                <a:gd name="T9" fmla="*/ 107314314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73" name="Group 272"/>
          <p:cNvGrpSpPr/>
          <p:nvPr/>
        </p:nvGrpSpPr>
        <p:grpSpPr>
          <a:xfrm>
            <a:off x="8637781" y="2319727"/>
            <a:ext cx="530702" cy="478009"/>
            <a:chOff x="8631407" y="2290407"/>
            <a:chExt cx="530702" cy="478009"/>
          </a:xfrm>
        </p:grpSpPr>
        <p:pic>
          <p:nvPicPr>
            <p:cNvPr id="274" name="Picture 568" descr="light2.png"/>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flipH="1">
              <a:off x="8825293" y="2362969"/>
              <a:ext cx="92772" cy="405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5" name="Picture 1017" descr="antenna_stylized"/>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631407" y="2290407"/>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76" name="Group 275"/>
          <p:cNvGrpSpPr/>
          <p:nvPr/>
        </p:nvGrpSpPr>
        <p:grpSpPr>
          <a:xfrm>
            <a:off x="8499539" y="2059124"/>
            <a:ext cx="849312" cy="226109"/>
            <a:chOff x="8493165" y="2029804"/>
            <a:chExt cx="849312" cy="226109"/>
          </a:xfrm>
        </p:grpSpPr>
        <p:pic>
          <p:nvPicPr>
            <p:cNvPr id="277" name="Picture 603" descr="car_icon_small"/>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493165" y="2087638"/>
              <a:ext cx="84931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8" name="Picture 1017" descr="antenna_stylized"/>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704645" y="2029804"/>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79" name="Group 278"/>
          <p:cNvGrpSpPr/>
          <p:nvPr/>
        </p:nvGrpSpPr>
        <p:grpSpPr>
          <a:xfrm>
            <a:off x="7493518" y="3325424"/>
            <a:ext cx="857739" cy="583764"/>
            <a:chOff x="7487144" y="3296104"/>
            <a:chExt cx="857739" cy="583764"/>
          </a:xfrm>
        </p:grpSpPr>
        <p:grpSp>
          <p:nvGrpSpPr>
            <p:cNvPr id="280" name="Group 279"/>
            <p:cNvGrpSpPr/>
            <p:nvPr/>
          </p:nvGrpSpPr>
          <p:grpSpPr>
            <a:xfrm>
              <a:off x="7487144" y="3389820"/>
              <a:ext cx="350807" cy="305517"/>
              <a:chOff x="7487144" y="3389820"/>
              <a:chExt cx="350807" cy="305517"/>
            </a:xfrm>
          </p:grpSpPr>
          <p:pic>
            <p:nvPicPr>
              <p:cNvPr id="287" name="Picture 1115" descr="antenna_stylized"/>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487144" y="3389820"/>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8" name="Picture 1116" descr="laptop_keyboard"/>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rot="109064" flipH="1">
                <a:off x="7504001" y="3575889"/>
                <a:ext cx="286699" cy="119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9" name="Freeform 1117"/>
              <p:cNvSpPr/>
              <p:nvPr/>
            </p:nvSpPr>
            <p:spPr bwMode="auto">
              <a:xfrm>
                <a:off x="7599014" y="3459979"/>
                <a:ext cx="230764" cy="155883"/>
              </a:xfrm>
              <a:custGeom>
                <a:avLst/>
                <a:gdLst>
                  <a:gd name="T0" fmla="*/ 143665061 w 2982"/>
                  <a:gd name="T1" fmla="*/ 0 h 2442"/>
                  <a:gd name="T2" fmla="*/ 0 w 2982"/>
                  <a:gd name="T3" fmla="*/ 66329557 h 2442"/>
                  <a:gd name="T4" fmla="*/ 573719931 w 2982"/>
                  <a:gd name="T5" fmla="*/ 82975142 h 2442"/>
                  <a:gd name="T6" fmla="*/ 717384993 w 2982"/>
                  <a:gd name="T7" fmla="*/ 16645585 h 2442"/>
                  <a:gd name="T8" fmla="*/ 14366506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90" name="Picture 1118" descr="screen"/>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610380" y="3463988"/>
                <a:ext cx="209692" cy="141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1" name="Freeform 1119"/>
              <p:cNvSpPr/>
              <p:nvPr/>
            </p:nvSpPr>
            <p:spPr bwMode="auto">
              <a:xfrm>
                <a:off x="7641029" y="3455381"/>
                <a:ext cx="195517" cy="29007"/>
              </a:xfrm>
              <a:custGeom>
                <a:avLst/>
                <a:gdLst>
                  <a:gd name="T0" fmla="*/ 35620212 w 2528"/>
                  <a:gd name="T1" fmla="*/ 0 h 455"/>
                  <a:gd name="T2" fmla="*/ 608343257 w 2528"/>
                  <a:gd name="T3" fmla="*/ 16582250 h 455"/>
                  <a:gd name="T4" fmla="*/ 572256449 w 2528"/>
                  <a:gd name="T5" fmla="*/ 16582250 h 455"/>
                  <a:gd name="T6" fmla="*/ 0 w 2528"/>
                  <a:gd name="T7" fmla="*/ 16582250 h 455"/>
                  <a:gd name="T8" fmla="*/ 35620212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2" name="Freeform 1120"/>
              <p:cNvSpPr/>
              <p:nvPr/>
            </p:nvSpPr>
            <p:spPr bwMode="auto">
              <a:xfrm>
                <a:off x="7596971" y="3455145"/>
                <a:ext cx="54275" cy="120745"/>
              </a:xfrm>
              <a:custGeom>
                <a:avLst/>
                <a:gdLst>
                  <a:gd name="T0" fmla="*/ 142804406 w 702"/>
                  <a:gd name="T1" fmla="*/ 0 h 1893"/>
                  <a:gd name="T2" fmla="*/ 0 w 702"/>
                  <a:gd name="T3" fmla="*/ 66174575 h 1893"/>
                  <a:gd name="T4" fmla="*/ 35584530 w 702"/>
                  <a:gd name="T5" fmla="*/ 66174575 h 1893"/>
                  <a:gd name="T6" fmla="*/ 178855222 w 702"/>
                  <a:gd name="T7" fmla="*/ 16607700 h 1893"/>
                  <a:gd name="T8" fmla="*/ 142804406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3" name="Freeform 1121"/>
              <p:cNvSpPr/>
              <p:nvPr/>
            </p:nvSpPr>
            <p:spPr bwMode="auto">
              <a:xfrm>
                <a:off x="7776652" y="3476723"/>
                <a:ext cx="58489" cy="139375"/>
              </a:xfrm>
              <a:custGeom>
                <a:avLst/>
                <a:gdLst>
                  <a:gd name="T0" fmla="*/ 179213623 w 756"/>
                  <a:gd name="T1" fmla="*/ 0 h 2184"/>
                  <a:gd name="T2" fmla="*/ 35656008 w 756"/>
                  <a:gd name="T3" fmla="*/ 82904513 h 2184"/>
                  <a:gd name="T4" fmla="*/ 0 w 756"/>
                  <a:gd name="T5" fmla="*/ 82904513 h 2184"/>
                  <a:gd name="T6" fmla="*/ 143090785 w 756"/>
                  <a:gd name="T7" fmla="*/ 16632211 h 2184"/>
                  <a:gd name="T8" fmla="*/ 179213623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4" name="Freeform 1122"/>
              <p:cNvSpPr/>
              <p:nvPr/>
            </p:nvSpPr>
            <p:spPr bwMode="auto">
              <a:xfrm>
                <a:off x="7596332" y="3569758"/>
                <a:ext cx="214545" cy="47048"/>
              </a:xfrm>
              <a:custGeom>
                <a:avLst/>
                <a:gdLst>
                  <a:gd name="T0" fmla="*/ 35658648 w 2773"/>
                  <a:gd name="T1" fmla="*/ 0 h 738"/>
                  <a:gd name="T2" fmla="*/ 0 w 2773"/>
                  <a:gd name="T3" fmla="*/ 16581742 h 738"/>
                  <a:gd name="T4" fmla="*/ 573357470 w 2773"/>
                  <a:gd name="T5" fmla="*/ 33163485 h 738"/>
                  <a:gd name="T6" fmla="*/ 573357470 w 2773"/>
                  <a:gd name="T7" fmla="*/ 16581742 h 738"/>
                  <a:gd name="T8" fmla="*/ 35658648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5" name="Freeform 1123"/>
              <p:cNvSpPr/>
              <p:nvPr/>
            </p:nvSpPr>
            <p:spPr bwMode="auto">
              <a:xfrm>
                <a:off x="7783165" y="3477902"/>
                <a:ext cx="54786" cy="139965"/>
              </a:xfrm>
              <a:custGeom>
                <a:avLst/>
                <a:gdLst>
                  <a:gd name="T0" fmla="*/ 656550006 w 637"/>
                  <a:gd name="T1" fmla="*/ 0 h 1659"/>
                  <a:gd name="T2" fmla="*/ 656550006 w 637"/>
                  <a:gd name="T3" fmla="*/ 0 h 1659"/>
                  <a:gd name="T4" fmla="*/ 54716163 w 637"/>
                  <a:gd name="T5" fmla="*/ 2147483646 h 1659"/>
                  <a:gd name="T6" fmla="*/ 0 w 637"/>
                  <a:gd name="T7" fmla="*/ 2147483646 h 1659"/>
                  <a:gd name="T8" fmla="*/ 65655000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6" name="Freeform 1124"/>
              <p:cNvSpPr/>
              <p:nvPr/>
            </p:nvSpPr>
            <p:spPr bwMode="auto">
              <a:xfrm>
                <a:off x="7596588" y="3576007"/>
                <a:ext cx="190792" cy="46458"/>
              </a:xfrm>
              <a:custGeom>
                <a:avLst/>
                <a:gdLst>
                  <a:gd name="T0" fmla="*/ 0 w 2216"/>
                  <a:gd name="T1" fmla="*/ 0 h 550"/>
                  <a:gd name="T2" fmla="*/ 54884212 w 2216"/>
                  <a:gd name="T3" fmla="*/ 101852492 h 550"/>
                  <a:gd name="T4" fmla="*/ 2147483646 w 2216"/>
                  <a:gd name="T5" fmla="*/ 1017940055 h 550"/>
                  <a:gd name="T6" fmla="*/ 2147483646 w 2216"/>
                  <a:gd name="T7" fmla="*/ 865464562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97" name="Group 1125"/>
              <p:cNvGrpSpPr/>
              <p:nvPr/>
            </p:nvGrpSpPr>
            <p:grpSpPr bwMode="auto">
              <a:xfrm>
                <a:off x="7593395" y="3625649"/>
                <a:ext cx="64747" cy="27592"/>
                <a:chOff x="1740" y="2642"/>
                <a:chExt cx="752" cy="327"/>
              </a:xfrm>
            </p:grpSpPr>
            <p:sp>
              <p:nvSpPr>
                <p:cNvPr id="304" name="Freeform 1126"/>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5" name="Freeform 1127"/>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6" name="Freeform 1128"/>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7" name="Freeform 1129"/>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8" name="Freeform 1130"/>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9" name="Freeform 1131"/>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98" name="Freeform 1132"/>
              <p:cNvSpPr/>
              <p:nvPr/>
            </p:nvSpPr>
            <p:spPr bwMode="auto">
              <a:xfrm>
                <a:off x="7704243" y="3629776"/>
                <a:ext cx="78411" cy="60608"/>
              </a:xfrm>
              <a:custGeom>
                <a:avLst/>
                <a:gdLst>
                  <a:gd name="T0" fmla="*/ 39250883 w 990"/>
                  <a:gd name="T1" fmla="*/ 342828616 h 792"/>
                  <a:gd name="T2" fmla="*/ 354255671 w 990"/>
                  <a:gd name="T3" fmla="*/ 0 h 792"/>
                  <a:gd name="T4" fmla="*/ 354255671 w 990"/>
                  <a:gd name="T5" fmla="*/ 34504242 h 792"/>
                  <a:gd name="T6" fmla="*/ 0 w 990"/>
                  <a:gd name="T7" fmla="*/ 342828616 h 792"/>
                  <a:gd name="T8" fmla="*/ 39250883 w 990"/>
                  <a:gd name="T9" fmla="*/ 342828616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9" name="Freeform 1133"/>
              <p:cNvSpPr/>
              <p:nvPr/>
            </p:nvSpPr>
            <p:spPr bwMode="auto">
              <a:xfrm>
                <a:off x="7504129" y="3634611"/>
                <a:ext cx="200625" cy="55302"/>
              </a:xfrm>
              <a:custGeom>
                <a:avLst/>
                <a:gdLst>
                  <a:gd name="T0" fmla="*/ 39302216 w 2532"/>
                  <a:gd name="T1" fmla="*/ 0 h 723"/>
                  <a:gd name="T2" fmla="*/ 39302216 w 2532"/>
                  <a:gd name="T3" fmla="*/ 0 h 723"/>
                  <a:gd name="T4" fmla="*/ 867084690 w 2532"/>
                  <a:gd name="T5" fmla="*/ 307891170 h 723"/>
                  <a:gd name="T6" fmla="*/ 867084690 w 2532"/>
                  <a:gd name="T7" fmla="*/ 342351506 h 723"/>
                  <a:gd name="T8" fmla="*/ 0 w 2532"/>
                  <a:gd name="T9" fmla="*/ 34009889 h 723"/>
                  <a:gd name="T10" fmla="*/ 39302216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0" name="Freeform 1134"/>
              <p:cNvSpPr/>
              <p:nvPr/>
            </p:nvSpPr>
            <p:spPr bwMode="auto">
              <a:xfrm>
                <a:off x="7504257" y="3624470"/>
                <a:ext cx="2171" cy="11202"/>
              </a:xfrm>
              <a:custGeom>
                <a:avLst/>
                <a:gdLst>
                  <a:gd name="T0" fmla="*/ 48903362 w 26"/>
                  <a:gd name="T1" fmla="*/ 33634500 h 147"/>
                  <a:gd name="T2" fmla="*/ 48903362 w 26"/>
                  <a:gd name="T3" fmla="*/ 67263209 h 147"/>
                  <a:gd name="T4" fmla="*/ 0 w 26"/>
                  <a:gd name="T5" fmla="*/ 67263209 h 147"/>
                  <a:gd name="T6" fmla="*/ 48903362 w 26"/>
                  <a:gd name="T7" fmla="*/ 0 h 147"/>
                  <a:gd name="T8" fmla="*/ 48903362 w 26"/>
                  <a:gd name="T9" fmla="*/ 3363450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1" name="Freeform 1135"/>
              <p:cNvSpPr/>
              <p:nvPr/>
            </p:nvSpPr>
            <p:spPr bwMode="auto">
              <a:xfrm>
                <a:off x="7504384" y="3578837"/>
                <a:ext cx="93225" cy="46340"/>
              </a:xfrm>
              <a:custGeom>
                <a:avLst/>
                <a:gdLst>
                  <a:gd name="T0" fmla="*/ 395043791 w 1176"/>
                  <a:gd name="T1" fmla="*/ 0 h 606"/>
                  <a:gd name="T2" fmla="*/ 0 w 1176"/>
                  <a:gd name="T3" fmla="*/ 273654982 h 606"/>
                  <a:gd name="T4" fmla="*/ 39357994 w 1176"/>
                  <a:gd name="T5" fmla="*/ 273654982 h 606"/>
                  <a:gd name="T6" fmla="*/ 395043791 w 1176"/>
                  <a:gd name="T7" fmla="*/ 33985420 h 606"/>
                  <a:gd name="T8" fmla="*/ 39504379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2" name="Freeform 1136"/>
              <p:cNvSpPr/>
              <p:nvPr/>
            </p:nvSpPr>
            <p:spPr bwMode="auto">
              <a:xfrm>
                <a:off x="7510642" y="3626829"/>
                <a:ext cx="190281" cy="53180"/>
              </a:xfrm>
              <a:custGeom>
                <a:avLst/>
                <a:gdLst>
                  <a:gd name="T0" fmla="*/ 31829833 w 2532"/>
                  <a:gd name="T1" fmla="*/ 0 h 723"/>
                  <a:gd name="T2" fmla="*/ 31829833 w 2532"/>
                  <a:gd name="T3" fmla="*/ 0 h 723"/>
                  <a:gd name="T4" fmla="*/ 382827787 w 2532"/>
                  <a:gd name="T5" fmla="*/ 175498781 h 723"/>
                  <a:gd name="T6" fmla="*/ 382827787 w 2532"/>
                  <a:gd name="T7" fmla="*/ 175498781 h 723"/>
                  <a:gd name="T8" fmla="*/ 0 w 2532"/>
                  <a:gd name="T9" fmla="*/ 29448186 h 723"/>
                  <a:gd name="T10" fmla="*/ 31829833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3" name="Freeform 1137"/>
              <p:cNvSpPr/>
              <p:nvPr/>
            </p:nvSpPr>
            <p:spPr bwMode="auto">
              <a:xfrm flipV="1">
                <a:off x="7700668" y="3623055"/>
                <a:ext cx="77645" cy="55066"/>
              </a:xfrm>
              <a:custGeom>
                <a:avLst/>
                <a:gdLst>
                  <a:gd name="T0" fmla="*/ 0 w 2532"/>
                  <a:gd name="T1" fmla="*/ 0 h 723"/>
                  <a:gd name="T2" fmla="*/ 0 w 2532"/>
                  <a:gd name="T3" fmla="*/ 0 h 723"/>
                  <a:gd name="T4" fmla="*/ 0 w 2532"/>
                  <a:gd name="T5" fmla="*/ 302641137 h 723"/>
                  <a:gd name="T6" fmla="*/ 0 w 2532"/>
                  <a:gd name="T7" fmla="*/ 302641137 h 723"/>
                  <a:gd name="T8" fmla="*/ 0 w 2532"/>
                  <a:gd name="T9" fmla="*/ 33575256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81" name="Group 1139"/>
            <p:cNvGrpSpPr/>
            <p:nvPr/>
          </p:nvGrpSpPr>
          <p:grpSpPr bwMode="auto">
            <a:xfrm flipH="1">
              <a:off x="7985622" y="3537823"/>
              <a:ext cx="359261" cy="342045"/>
              <a:chOff x="2839" y="3501"/>
              <a:chExt cx="755" cy="803"/>
            </a:xfrm>
          </p:grpSpPr>
          <p:pic>
            <p:nvPicPr>
              <p:cNvPr id="285" name="Picture 1140" descr="desktop_computer_stylized_medium"/>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 name="Freeform 1141"/>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82" name="Group 281"/>
            <p:cNvGrpSpPr/>
            <p:nvPr/>
          </p:nvGrpSpPr>
          <p:grpSpPr>
            <a:xfrm>
              <a:off x="7797061" y="3296104"/>
              <a:ext cx="347997" cy="396620"/>
              <a:chOff x="7797061" y="3296104"/>
              <a:chExt cx="347997" cy="396620"/>
            </a:xfrm>
          </p:grpSpPr>
          <p:pic>
            <p:nvPicPr>
              <p:cNvPr id="283" name="Picture 571" descr="fridge2.png"/>
              <p:cNvPicPr>
                <a:picLocks noChangeAspect="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7896825" y="3355697"/>
                <a:ext cx="189578" cy="337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4" name="Picture 1115" descr="antenna_stylized"/>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797061" y="3296104"/>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nvGrpSpPr>
          <p:cNvPr id="310" name="Group 309"/>
          <p:cNvGrpSpPr/>
          <p:nvPr/>
        </p:nvGrpSpPr>
        <p:grpSpPr>
          <a:xfrm>
            <a:off x="11064947" y="3428485"/>
            <a:ext cx="518448" cy="1212242"/>
            <a:chOff x="11058573" y="3399165"/>
            <a:chExt cx="518448" cy="1212242"/>
          </a:xfrm>
        </p:grpSpPr>
        <p:grpSp>
          <p:nvGrpSpPr>
            <p:cNvPr id="311" name="Group 310"/>
            <p:cNvGrpSpPr/>
            <p:nvPr/>
          </p:nvGrpSpPr>
          <p:grpSpPr>
            <a:xfrm>
              <a:off x="11087182" y="4159591"/>
              <a:ext cx="489839" cy="451816"/>
              <a:chOff x="5103720" y="2693365"/>
              <a:chExt cx="611650" cy="414788"/>
            </a:xfrm>
          </p:grpSpPr>
          <p:cxnSp>
            <p:nvCxnSpPr>
              <p:cNvPr id="318" name="Straight Connector 317"/>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19" name="Group 318"/>
              <p:cNvGrpSpPr/>
              <p:nvPr/>
            </p:nvGrpSpPr>
            <p:grpSpPr>
              <a:xfrm>
                <a:off x="5275406" y="2693365"/>
                <a:ext cx="439964" cy="414788"/>
                <a:chOff x="5275406" y="2711455"/>
                <a:chExt cx="452949" cy="405518"/>
              </a:xfrm>
            </p:grpSpPr>
            <p:pic>
              <p:nvPicPr>
                <p:cNvPr id="320" name="Picture 319" descr="server_rack.png"/>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21" name="Picture 320" descr="server_rack.png"/>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22" name="Picture 321" descr="server_rack.png"/>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nvGrpSpPr>
            <p:cNvPr id="312" name="Group 311"/>
            <p:cNvGrpSpPr/>
            <p:nvPr/>
          </p:nvGrpSpPr>
          <p:grpSpPr>
            <a:xfrm>
              <a:off x="11058573" y="3399165"/>
              <a:ext cx="423724" cy="405973"/>
              <a:chOff x="5103720" y="2693365"/>
              <a:chExt cx="611650" cy="414788"/>
            </a:xfrm>
          </p:grpSpPr>
          <p:cxnSp>
            <p:nvCxnSpPr>
              <p:cNvPr id="313" name="Straight Connector 312"/>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14" name="Group 313"/>
              <p:cNvGrpSpPr/>
              <p:nvPr/>
            </p:nvGrpSpPr>
            <p:grpSpPr>
              <a:xfrm>
                <a:off x="5275406" y="2693365"/>
                <a:ext cx="439964" cy="414788"/>
                <a:chOff x="5275406" y="2711455"/>
                <a:chExt cx="452949" cy="405518"/>
              </a:xfrm>
            </p:grpSpPr>
            <p:pic>
              <p:nvPicPr>
                <p:cNvPr id="315" name="Picture 314" descr="server_rack.png"/>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16" name="Picture 315" descr="server_rack.png"/>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17" name="Picture 316" descr="server_rack.png"/>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grpSp>
        <p:nvGrpSpPr>
          <p:cNvPr id="356" name="Group 590"/>
          <p:cNvGrpSpPr/>
          <p:nvPr/>
        </p:nvGrpSpPr>
        <p:grpSpPr bwMode="auto">
          <a:xfrm flipH="1">
            <a:off x="7980855" y="4900161"/>
            <a:ext cx="345630" cy="320302"/>
            <a:chOff x="2839" y="3501"/>
            <a:chExt cx="755" cy="803"/>
          </a:xfrm>
        </p:grpSpPr>
        <p:pic>
          <p:nvPicPr>
            <p:cNvPr id="357" name="Picture 591" descr="desktop_computer_stylized_medium"/>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 name="Freeform 592"/>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59" name="Group 1064"/>
          <p:cNvGrpSpPr/>
          <p:nvPr/>
        </p:nvGrpSpPr>
        <p:grpSpPr bwMode="auto">
          <a:xfrm>
            <a:off x="9201681" y="5852809"/>
            <a:ext cx="310186" cy="307808"/>
            <a:chOff x="877" y="1008"/>
            <a:chExt cx="2747" cy="2591"/>
          </a:xfrm>
        </p:grpSpPr>
        <p:pic>
          <p:nvPicPr>
            <p:cNvPr id="360" name="Picture 1065" descr="antenna_stylized"/>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1" name="Picture 1066" descr="laptop_keyboard"/>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2" name="Freeform 1067"/>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363" name="Picture 1068" descr="screen"/>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4" name="Freeform 1069"/>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5" name="Freeform 1070"/>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6" name="Freeform 1071"/>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7" name="Freeform 1072"/>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8" name="Freeform 1073"/>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9" name="Freeform 1074"/>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70" name="Group 1075"/>
            <p:cNvGrpSpPr/>
            <p:nvPr/>
          </p:nvGrpSpPr>
          <p:grpSpPr bwMode="auto">
            <a:xfrm>
              <a:off x="1709" y="3008"/>
              <a:ext cx="507" cy="234"/>
              <a:chOff x="1740" y="2642"/>
              <a:chExt cx="752" cy="327"/>
            </a:xfrm>
          </p:grpSpPr>
          <p:sp>
            <p:nvSpPr>
              <p:cNvPr id="377" name="Freeform 1076"/>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8" name="Freeform 1077"/>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9" name="Freeform 1078"/>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0" name="Freeform 1079"/>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1" name="Freeform 1080"/>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2" name="Freeform 1081"/>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371" name="Freeform 1082"/>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2" name="Freeform 1083"/>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3" name="Freeform 1084"/>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4" name="Freeform 1085"/>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5" name="Freeform 1086"/>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6" name="Freeform 1087"/>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3" name="Group 590"/>
          <p:cNvGrpSpPr/>
          <p:nvPr/>
        </p:nvGrpSpPr>
        <p:grpSpPr bwMode="auto">
          <a:xfrm flipH="1">
            <a:off x="8153909" y="5504657"/>
            <a:ext cx="345630" cy="320302"/>
            <a:chOff x="2839" y="3501"/>
            <a:chExt cx="755" cy="803"/>
          </a:xfrm>
        </p:grpSpPr>
        <p:pic>
          <p:nvPicPr>
            <p:cNvPr id="384" name="Picture 591" descr="desktop_computer_stylized_medium"/>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5" name="Freeform 592"/>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6" name="Group 590"/>
          <p:cNvGrpSpPr/>
          <p:nvPr/>
        </p:nvGrpSpPr>
        <p:grpSpPr bwMode="auto">
          <a:xfrm flipH="1">
            <a:off x="8552134" y="5526130"/>
            <a:ext cx="345630" cy="320302"/>
            <a:chOff x="2839" y="3501"/>
            <a:chExt cx="755" cy="803"/>
          </a:xfrm>
        </p:grpSpPr>
        <p:pic>
          <p:nvPicPr>
            <p:cNvPr id="387" name="Picture 591" descr="desktop_computer_stylized_medium"/>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8" name="Freeform 592"/>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9" name="Group 1064"/>
          <p:cNvGrpSpPr/>
          <p:nvPr/>
        </p:nvGrpSpPr>
        <p:grpSpPr bwMode="auto">
          <a:xfrm>
            <a:off x="9534746" y="5795138"/>
            <a:ext cx="319264" cy="253379"/>
            <a:chOff x="877" y="1008"/>
            <a:chExt cx="2747" cy="2591"/>
          </a:xfrm>
        </p:grpSpPr>
        <p:pic>
          <p:nvPicPr>
            <p:cNvPr id="390" name="Picture 1065" descr="antenna_stylized"/>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1" name="Picture 1066" descr="laptop_keyboard"/>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2" name="Freeform 1067"/>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393" name="Picture 1068" descr="screen"/>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4" name="Freeform 1069"/>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5" name="Freeform 1070"/>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6" name="Freeform 1071"/>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7" name="Freeform 1072"/>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8" name="Freeform 1073"/>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9" name="Freeform 1074"/>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00" name="Group 1075"/>
            <p:cNvGrpSpPr/>
            <p:nvPr/>
          </p:nvGrpSpPr>
          <p:grpSpPr bwMode="auto">
            <a:xfrm>
              <a:off x="1709" y="3008"/>
              <a:ext cx="507" cy="234"/>
              <a:chOff x="1740" y="2642"/>
              <a:chExt cx="752" cy="327"/>
            </a:xfrm>
          </p:grpSpPr>
          <p:sp>
            <p:nvSpPr>
              <p:cNvPr id="407" name="Freeform 1076"/>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8" name="Freeform 1077"/>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9" name="Freeform 1078"/>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0" name="Freeform 1079"/>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1" name="Freeform 1080"/>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2" name="Freeform 1081"/>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01" name="Freeform 1082"/>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2" name="Freeform 1083"/>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3" name="Freeform 1084"/>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4" name="Freeform 1085"/>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5" name="Freeform 1086"/>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6" name="Freeform 1087"/>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13" name="Freeform 984"/>
          <p:cNvSpPr/>
          <p:nvPr/>
        </p:nvSpPr>
        <p:spPr bwMode="auto">
          <a:xfrm>
            <a:off x="10153593" y="5636971"/>
            <a:ext cx="34049" cy="332924"/>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4" name="Freeform 986"/>
          <p:cNvSpPr/>
          <p:nvPr/>
        </p:nvSpPr>
        <p:spPr bwMode="auto">
          <a:xfrm>
            <a:off x="10159970" y="5656923"/>
            <a:ext cx="20333" cy="308020"/>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5" name="Freeform 987"/>
          <p:cNvSpPr/>
          <p:nvPr/>
        </p:nvSpPr>
        <p:spPr bwMode="auto">
          <a:xfrm>
            <a:off x="10155518" y="5812753"/>
            <a:ext cx="31643" cy="27525"/>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6" name="Rectangle 988"/>
          <p:cNvSpPr>
            <a:spLocks noChangeArrowheads="1"/>
          </p:cNvSpPr>
          <p:nvPr/>
        </p:nvSpPr>
        <p:spPr bwMode="auto">
          <a:xfrm>
            <a:off x="10026299" y="5674399"/>
            <a:ext cx="71949" cy="6845"/>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17" name="Group 989"/>
          <p:cNvGrpSpPr/>
          <p:nvPr/>
        </p:nvGrpSpPr>
        <p:grpSpPr bwMode="auto">
          <a:xfrm>
            <a:off x="10091149" y="5671195"/>
            <a:ext cx="69903" cy="21117"/>
            <a:chOff x="614" y="2568"/>
            <a:chExt cx="725" cy="139"/>
          </a:xfrm>
        </p:grpSpPr>
        <p:sp>
          <p:nvSpPr>
            <p:cNvPr id="418" name="AutoShape 990"/>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19" name="AutoShape 991"/>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0" name="Rectangle 992"/>
          <p:cNvSpPr>
            <a:spLocks noChangeArrowheads="1"/>
          </p:cNvSpPr>
          <p:nvPr/>
        </p:nvSpPr>
        <p:spPr bwMode="auto">
          <a:xfrm>
            <a:off x="10027502" y="5722750"/>
            <a:ext cx="71949" cy="6845"/>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21" name="Group 993"/>
          <p:cNvGrpSpPr/>
          <p:nvPr/>
        </p:nvGrpSpPr>
        <p:grpSpPr bwMode="auto">
          <a:xfrm>
            <a:off x="10090909" y="5718672"/>
            <a:ext cx="69903" cy="19515"/>
            <a:chOff x="614" y="2568"/>
            <a:chExt cx="725" cy="139"/>
          </a:xfrm>
        </p:grpSpPr>
        <p:sp>
          <p:nvSpPr>
            <p:cNvPr id="422" name="AutoShape 994"/>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3" name="AutoShape 995"/>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4" name="Rectangle 996"/>
          <p:cNvSpPr>
            <a:spLocks noChangeArrowheads="1"/>
          </p:cNvSpPr>
          <p:nvPr/>
        </p:nvSpPr>
        <p:spPr bwMode="auto">
          <a:xfrm>
            <a:off x="10027502" y="5771101"/>
            <a:ext cx="71949" cy="6845"/>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5" name="Rectangle 997"/>
          <p:cNvSpPr>
            <a:spLocks noChangeArrowheads="1"/>
          </p:cNvSpPr>
          <p:nvPr/>
        </p:nvSpPr>
        <p:spPr bwMode="auto">
          <a:xfrm>
            <a:off x="10028705" y="5814938"/>
            <a:ext cx="71949" cy="6845"/>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26" name="Group 998"/>
          <p:cNvGrpSpPr/>
          <p:nvPr/>
        </p:nvGrpSpPr>
        <p:grpSpPr bwMode="auto">
          <a:xfrm>
            <a:off x="10089465" y="5810860"/>
            <a:ext cx="70024" cy="21991"/>
            <a:chOff x="614" y="2568"/>
            <a:chExt cx="725" cy="139"/>
          </a:xfrm>
        </p:grpSpPr>
        <p:sp>
          <p:nvSpPr>
            <p:cNvPr id="427" name="AutoShape 999"/>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8" name="AutoShape 1000"/>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9" name="Freeform 1001"/>
          <p:cNvSpPr/>
          <p:nvPr/>
        </p:nvSpPr>
        <p:spPr bwMode="auto">
          <a:xfrm>
            <a:off x="10156000" y="5771101"/>
            <a:ext cx="31643" cy="27380"/>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30" name="Group 1002"/>
          <p:cNvGrpSpPr/>
          <p:nvPr/>
        </p:nvGrpSpPr>
        <p:grpSpPr bwMode="auto">
          <a:xfrm>
            <a:off x="10089946" y="5767169"/>
            <a:ext cx="70024" cy="20243"/>
            <a:chOff x="614" y="2568"/>
            <a:chExt cx="725" cy="139"/>
          </a:xfrm>
        </p:grpSpPr>
        <p:sp>
          <p:nvSpPr>
            <p:cNvPr id="431" name="AutoShape 1003"/>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2" name="AutoShape 1004"/>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33" name="Rectangle 1005"/>
          <p:cNvSpPr>
            <a:spLocks noChangeArrowheads="1"/>
          </p:cNvSpPr>
          <p:nvPr/>
        </p:nvSpPr>
        <p:spPr bwMode="auto">
          <a:xfrm>
            <a:off x="10150946" y="5636388"/>
            <a:ext cx="8422" cy="332778"/>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4" name="Freeform 1006"/>
          <p:cNvSpPr/>
          <p:nvPr/>
        </p:nvSpPr>
        <p:spPr bwMode="auto">
          <a:xfrm>
            <a:off x="10158887" y="5720566"/>
            <a:ext cx="28515" cy="31020"/>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5" name="Freeform 1007"/>
          <p:cNvSpPr/>
          <p:nvPr/>
        </p:nvSpPr>
        <p:spPr bwMode="auto">
          <a:xfrm>
            <a:off x="10159248" y="5672943"/>
            <a:ext cx="29357" cy="34953"/>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6" name="Oval 1008"/>
          <p:cNvSpPr>
            <a:spLocks noChangeArrowheads="1"/>
          </p:cNvSpPr>
          <p:nvPr/>
        </p:nvSpPr>
        <p:spPr bwMode="auto">
          <a:xfrm>
            <a:off x="10183311" y="5954166"/>
            <a:ext cx="6016" cy="13835"/>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7" name="Freeform 1009"/>
          <p:cNvSpPr/>
          <p:nvPr/>
        </p:nvSpPr>
        <p:spPr bwMode="auto">
          <a:xfrm>
            <a:off x="10157684" y="5954603"/>
            <a:ext cx="29477" cy="29127"/>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8" name="AutoShape 1010"/>
          <p:cNvSpPr>
            <a:spLocks noChangeArrowheads="1"/>
          </p:cNvSpPr>
          <p:nvPr/>
        </p:nvSpPr>
        <p:spPr bwMode="auto">
          <a:xfrm>
            <a:off x="10017877" y="5963487"/>
            <a:ext cx="143898" cy="21845"/>
          </a:xfrm>
          <a:prstGeom prst="roundRect">
            <a:avLst>
              <a:gd name="adj" fmla="val 50000"/>
            </a:avLst>
          </a:prstGeom>
          <a:solidFill>
            <a:srgbClr val="DDDDDD"/>
          </a:soli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9" name="AutoShape 1011"/>
          <p:cNvSpPr>
            <a:spLocks noChangeArrowheads="1"/>
          </p:cNvSpPr>
          <p:nvPr/>
        </p:nvSpPr>
        <p:spPr bwMode="auto">
          <a:xfrm>
            <a:off x="10026299" y="5969166"/>
            <a:ext cx="128257" cy="11505"/>
          </a:xfrm>
          <a:prstGeom prst="roundRect">
            <a:avLst>
              <a:gd name="adj" fmla="val 50000"/>
            </a:avLst>
          </a:prstGeom>
          <a:gradFill rotWithShape="1">
            <a:gsLst>
              <a:gs pos="0">
                <a:schemeClr val="tx2"/>
              </a:gs>
              <a:gs pos="100000">
                <a:schemeClr val="bg2"/>
              </a:gs>
            </a:gsLst>
            <a:lin ang="0" scaled="1"/>
          </a:gra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0" name="Oval 1012"/>
          <p:cNvSpPr>
            <a:spLocks noChangeArrowheads="1"/>
          </p:cNvSpPr>
          <p:nvPr/>
        </p:nvSpPr>
        <p:spPr bwMode="auto">
          <a:xfrm>
            <a:off x="10038210"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1" name="Oval 1013"/>
          <p:cNvSpPr>
            <a:spLocks noChangeArrowheads="1"/>
          </p:cNvSpPr>
          <p:nvPr/>
        </p:nvSpPr>
        <p:spPr bwMode="auto">
          <a:xfrm>
            <a:off x="10059867" y="5920815"/>
            <a:ext cx="19130" cy="20680"/>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2" name="Oval 1014"/>
          <p:cNvSpPr>
            <a:spLocks noChangeArrowheads="1"/>
          </p:cNvSpPr>
          <p:nvPr/>
        </p:nvSpPr>
        <p:spPr bwMode="auto">
          <a:xfrm>
            <a:off x="10080201"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3" name="Rectangle 1015"/>
          <p:cNvSpPr>
            <a:spLocks noChangeArrowheads="1"/>
          </p:cNvSpPr>
          <p:nvPr/>
        </p:nvSpPr>
        <p:spPr bwMode="auto">
          <a:xfrm>
            <a:off x="10129410" y="5841444"/>
            <a:ext cx="9625" cy="110538"/>
          </a:xfrm>
          <a:prstGeom prst="rect">
            <a:avLst/>
          </a:prstGeom>
          <a:solidFill>
            <a:srgbClr val="292929"/>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47" name="Group 590"/>
          <p:cNvGrpSpPr/>
          <p:nvPr/>
        </p:nvGrpSpPr>
        <p:grpSpPr bwMode="auto">
          <a:xfrm flipH="1">
            <a:off x="7773981" y="5281060"/>
            <a:ext cx="345630" cy="320302"/>
            <a:chOff x="2839" y="3501"/>
            <a:chExt cx="755" cy="803"/>
          </a:xfrm>
        </p:grpSpPr>
        <p:pic>
          <p:nvPicPr>
            <p:cNvPr id="451" name="Picture 591" descr="desktop_computer_stylized_medium"/>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2" name="Freeform 592"/>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46" name="Group 652"/>
          <p:cNvGrpSpPr/>
          <p:nvPr/>
        </p:nvGrpSpPr>
        <p:grpSpPr bwMode="auto">
          <a:xfrm>
            <a:off x="7750224" y="1859725"/>
            <a:ext cx="415925" cy="385763"/>
            <a:chOff x="2751" y="1851"/>
            <a:chExt cx="462" cy="478"/>
          </a:xfrm>
        </p:grpSpPr>
        <p:pic>
          <p:nvPicPr>
            <p:cNvPr id="453" name="Picture 653" descr="iphone_stylized_small"/>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2928" y="1922"/>
              <a:ext cx="152"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4" name="Picture 654" descr="antenna_radiation_stylized"/>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2751" y="1851"/>
              <a:ext cx="462" cy="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23" name="Group 950"/>
          <p:cNvGrpSpPr/>
          <p:nvPr/>
        </p:nvGrpSpPr>
        <p:grpSpPr bwMode="auto">
          <a:xfrm>
            <a:off x="10253990" y="5273951"/>
            <a:ext cx="177192" cy="330833"/>
            <a:chOff x="4140" y="429"/>
            <a:chExt cx="1425" cy="2396"/>
          </a:xfrm>
        </p:grpSpPr>
        <p:sp>
          <p:nvSpPr>
            <p:cNvPr id="324" name="Freeform 951"/>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5" name="Rectangle 952"/>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26" name="Freeform 953"/>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7" name="Freeform 954"/>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8" name="Rectangle 955"/>
            <p:cNvSpPr>
              <a:spLocks noChangeArrowheads="1"/>
            </p:cNvSpPr>
            <p:nvPr/>
          </p:nvSpPr>
          <p:spPr bwMode="auto">
            <a:xfrm>
              <a:off x="4210" y="690"/>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29" name="Group 956"/>
            <p:cNvGrpSpPr/>
            <p:nvPr/>
          </p:nvGrpSpPr>
          <p:grpSpPr bwMode="auto">
            <a:xfrm>
              <a:off x="4749" y="668"/>
              <a:ext cx="581" cy="145"/>
              <a:chOff x="614" y="2568"/>
              <a:chExt cx="725" cy="139"/>
            </a:xfrm>
          </p:grpSpPr>
          <p:sp>
            <p:nvSpPr>
              <p:cNvPr id="354" name="AutoShape 957"/>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5" name="AutoShape 958"/>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0" name="Rectangle 959"/>
            <p:cNvSpPr>
              <a:spLocks noChangeArrowheads="1"/>
            </p:cNvSpPr>
            <p:nvPr/>
          </p:nvSpPr>
          <p:spPr bwMode="auto">
            <a:xfrm>
              <a:off x="4220" y="1022"/>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31" name="Group 960"/>
            <p:cNvGrpSpPr/>
            <p:nvPr/>
          </p:nvGrpSpPr>
          <p:grpSpPr bwMode="auto">
            <a:xfrm>
              <a:off x="4747" y="994"/>
              <a:ext cx="581" cy="134"/>
              <a:chOff x="614" y="2568"/>
              <a:chExt cx="725" cy="139"/>
            </a:xfrm>
          </p:grpSpPr>
          <p:sp>
            <p:nvSpPr>
              <p:cNvPr id="352" name="AutoShape 961"/>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3" name="AutoShape 962"/>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2" name="Rectangle 963"/>
            <p:cNvSpPr>
              <a:spLocks noChangeArrowheads="1"/>
            </p:cNvSpPr>
            <p:nvPr/>
          </p:nvSpPr>
          <p:spPr bwMode="auto">
            <a:xfrm>
              <a:off x="4220" y="1354"/>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33" name="Rectangle 964"/>
            <p:cNvSpPr>
              <a:spLocks noChangeArrowheads="1"/>
            </p:cNvSpPr>
            <p:nvPr/>
          </p:nvSpPr>
          <p:spPr bwMode="auto">
            <a:xfrm>
              <a:off x="4230" y="1655"/>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34" name="Group 965"/>
            <p:cNvGrpSpPr/>
            <p:nvPr/>
          </p:nvGrpSpPr>
          <p:grpSpPr bwMode="auto">
            <a:xfrm>
              <a:off x="4735" y="1627"/>
              <a:ext cx="582" cy="151"/>
              <a:chOff x="614" y="2568"/>
              <a:chExt cx="725" cy="139"/>
            </a:xfrm>
          </p:grpSpPr>
          <p:sp>
            <p:nvSpPr>
              <p:cNvPr id="350" name="AutoShape 966"/>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1" name="AutoShape 967"/>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5" name="Freeform 968"/>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36" name="Group 969"/>
            <p:cNvGrpSpPr/>
            <p:nvPr/>
          </p:nvGrpSpPr>
          <p:grpSpPr bwMode="auto">
            <a:xfrm>
              <a:off x="4739" y="1327"/>
              <a:ext cx="582" cy="139"/>
              <a:chOff x="614" y="2568"/>
              <a:chExt cx="725" cy="139"/>
            </a:xfrm>
          </p:grpSpPr>
          <p:sp>
            <p:nvSpPr>
              <p:cNvPr id="348" name="AutoShape 970"/>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9" name="AutoShape 971"/>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7" name="Rectangle 972"/>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38" name="Freeform 973"/>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9" name="Freeform 974"/>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0" name="Oval 975"/>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1" name="Freeform 976"/>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2" name="AutoShape 977"/>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3" name="AutoShape 978"/>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4" name="Oval 979"/>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5" name="Oval 980"/>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6" name="Oval 981"/>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7" name="Rectangle 982"/>
            <p:cNvSpPr>
              <a:spLocks noChangeArrowheads="1"/>
            </p:cNvSpPr>
            <p:nvPr/>
          </p:nvSpPr>
          <p:spPr bwMode="auto">
            <a:xfrm>
              <a:off x="5067" y="1837"/>
              <a:ext cx="80" cy="759"/>
            </a:xfrm>
            <a:prstGeom prst="rect">
              <a:avLst/>
            </a:prstGeom>
            <a:solidFill>
              <a:srgbClr val="292929"/>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474" name="Group 473"/>
          <p:cNvGrpSpPr/>
          <p:nvPr/>
        </p:nvGrpSpPr>
        <p:grpSpPr>
          <a:xfrm>
            <a:off x="6571713" y="2686293"/>
            <a:ext cx="1038308" cy="956788"/>
            <a:chOff x="6571713" y="2686293"/>
            <a:chExt cx="1038308" cy="956788"/>
          </a:xfrm>
        </p:grpSpPr>
        <p:sp>
          <p:nvSpPr>
            <p:cNvPr id="463" name="Freeform 917"/>
            <p:cNvSpPr/>
            <p:nvPr/>
          </p:nvSpPr>
          <p:spPr bwMode="auto">
            <a:xfrm flipH="1">
              <a:off x="7291095" y="2700162"/>
              <a:ext cx="318926" cy="942919"/>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140"/>
                <a:gd name="connsiteY0" fmla="*/ 9728 h 9728"/>
                <a:gd name="connsiteX1" fmla="*/ 10140 w 10140"/>
                <a:gd name="connsiteY1" fmla="*/ 0 h 9728"/>
                <a:gd name="connsiteX2" fmla="*/ 10140 w 10140"/>
                <a:gd name="connsiteY2" fmla="*/ 8670 h 9728"/>
                <a:gd name="connsiteX3" fmla="*/ 0 w 10140"/>
                <a:gd name="connsiteY3" fmla="*/ 9728 h 9728"/>
                <a:gd name="connsiteX0-1" fmla="*/ 319 w 10319"/>
                <a:gd name="connsiteY0-2" fmla="*/ 10000 h 10000"/>
                <a:gd name="connsiteX1-3" fmla="*/ 0 w 10319"/>
                <a:gd name="connsiteY1-4" fmla="*/ 9878 h 10000"/>
                <a:gd name="connsiteX2-5" fmla="*/ 10319 w 10319"/>
                <a:gd name="connsiteY2-6" fmla="*/ 0 h 10000"/>
                <a:gd name="connsiteX3-7" fmla="*/ 10319 w 10319"/>
                <a:gd name="connsiteY3-8" fmla="*/ 8912 h 10000"/>
                <a:gd name="connsiteX4" fmla="*/ 319 w 10319"/>
                <a:gd name="connsiteY4" fmla="*/ 10000 h 10000"/>
                <a:gd name="connsiteX0-9" fmla="*/ 2669 w 10319"/>
                <a:gd name="connsiteY0-10" fmla="*/ 10279 h 10279"/>
                <a:gd name="connsiteX1-11" fmla="*/ 0 w 10319"/>
                <a:gd name="connsiteY1-12" fmla="*/ 9878 h 10279"/>
                <a:gd name="connsiteX2-13" fmla="*/ 10319 w 10319"/>
                <a:gd name="connsiteY2-14" fmla="*/ 0 h 10279"/>
                <a:gd name="connsiteX3-15" fmla="*/ 10319 w 10319"/>
                <a:gd name="connsiteY3-16" fmla="*/ 8912 h 10279"/>
                <a:gd name="connsiteX4-17" fmla="*/ 2669 w 10319"/>
                <a:gd name="connsiteY4-18" fmla="*/ 10279 h 10279"/>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10319" h="10279">
                  <a:moveTo>
                    <a:pt x="2669" y="10279"/>
                  </a:moveTo>
                  <a:lnTo>
                    <a:pt x="0" y="9878"/>
                  </a:lnTo>
                  <a:lnTo>
                    <a:pt x="10319" y="0"/>
                  </a:lnTo>
                  <a:lnTo>
                    <a:pt x="10319" y="8912"/>
                  </a:lnTo>
                  <a:lnTo>
                    <a:pt x="2669" y="10279"/>
                  </a:lnTo>
                  <a:close/>
                </a:path>
              </a:pathLst>
            </a:custGeom>
            <a:gradFill rotWithShape="1">
              <a:gsLst>
                <a:gs pos="0">
                  <a:schemeClr val="bg1"/>
                </a:gs>
                <a:gs pos="99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55" name="Group 454"/>
            <p:cNvGrpSpPr/>
            <p:nvPr/>
          </p:nvGrpSpPr>
          <p:grpSpPr>
            <a:xfrm>
              <a:off x="6571713" y="2686293"/>
              <a:ext cx="764135" cy="854075"/>
              <a:chOff x="6571713" y="2686293"/>
              <a:chExt cx="764135" cy="854075"/>
            </a:xfrm>
          </p:grpSpPr>
          <p:sp>
            <p:nvSpPr>
              <p:cNvPr id="520" name="Rectangle 228"/>
              <p:cNvSpPr>
                <a:spLocks noChangeArrowheads="1"/>
              </p:cNvSpPr>
              <p:nvPr/>
            </p:nvSpPr>
            <p:spPr bwMode="auto">
              <a:xfrm>
                <a:off x="6641713" y="2722275"/>
                <a:ext cx="647951" cy="777228"/>
              </a:xfrm>
              <a:prstGeom prst="rect">
                <a:avLst/>
              </a:prstGeom>
              <a:solidFill>
                <a:schemeClr val="bg1"/>
              </a:solidFill>
              <a:ln w="12700">
                <a:solidFill>
                  <a:schemeClr val="tx1"/>
                </a:solidFill>
                <a:miter lim="800000"/>
              </a:ln>
              <a:effectLst>
                <a:outerShdw blurRad="50800" dist="38100" dir="2700000" algn="tl" rotWithShape="0">
                  <a:schemeClr val="tx1">
                    <a:lumMod val="50000"/>
                    <a:lumOff val="50000"/>
                    <a:alpha val="40000"/>
                  </a:schemeClr>
                </a:outerShdw>
              </a:effec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521" name="Rectangle 229"/>
              <p:cNvSpPr>
                <a:spLocks noChangeArrowheads="1"/>
              </p:cNvSpPr>
              <p:nvPr/>
            </p:nvSpPr>
            <p:spPr bwMode="auto">
              <a:xfrm>
                <a:off x="6642457" y="3037370"/>
                <a:ext cx="648594" cy="15877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522" name="Text Box 230"/>
              <p:cNvSpPr txBox="1">
                <a:spLocks noChangeArrowheads="1"/>
              </p:cNvSpPr>
              <p:nvPr/>
            </p:nvSpPr>
            <p:spPr bwMode="auto">
              <a:xfrm>
                <a:off x="6571713" y="2686293"/>
                <a:ext cx="764135"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application</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transport</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rPr>
                  <a:t>network</a:t>
                </a:r>
                <a:endPar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link</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cxnSp>
            <p:nvCxnSpPr>
              <p:cNvPr id="9" name="Straight Connector 8"/>
              <p:cNvCxnSpPr/>
              <p:nvPr/>
            </p:nvCxnSpPr>
            <p:spPr>
              <a:xfrm>
                <a:off x="6638631" y="2891320"/>
                <a:ext cx="64646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6638631" y="3040545"/>
                <a:ext cx="64646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a:off x="6638631" y="3189770"/>
                <a:ext cx="64646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a:off x="6638631" y="3338995"/>
                <a:ext cx="64646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464" name="Group 463"/>
          <p:cNvGrpSpPr/>
          <p:nvPr/>
        </p:nvGrpSpPr>
        <p:grpSpPr>
          <a:xfrm>
            <a:off x="10202006" y="5357871"/>
            <a:ext cx="970347" cy="854075"/>
            <a:chOff x="10202006" y="5357871"/>
            <a:chExt cx="970347" cy="854075"/>
          </a:xfrm>
        </p:grpSpPr>
        <p:sp>
          <p:nvSpPr>
            <p:cNvPr id="530" name="Freeform 917"/>
            <p:cNvSpPr/>
            <p:nvPr/>
          </p:nvSpPr>
          <p:spPr bwMode="auto">
            <a:xfrm>
              <a:off x="10202006" y="5397682"/>
              <a:ext cx="281273" cy="773122"/>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140"/>
                <a:gd name="connsiteY0" fmla="*/ 9728 h 9728"/>
                <a:gd name="connsiteX1" fmla="*/ 10140 w 10140"/>
                <a:gd name="connsiteY1" fmla="*/ 0 h 9728"/>
                <a:gd name="connsiteX2" fmla="*/ 10140 w 10140"/>
                <a:gd name="connsiteY2" fmla="*/ 8670 h 9728"/>
                <a:gd name="connsiteX3" fmla="*/ 0 w 10140"/>
                <a:gd name="connsiteY3" fmla="*/ 9728 h 9728"/>
                <a:gd name="connsiteX0-1" fmla="*/ 319 w 10319"/>
                <a:gd name="connsiteY0-2" fmla="*/ 10000 h 10000"/>
                <a:gd name="connsiteX1-3" fmla="*/ 0 w 10319"/>
                <a:gd name="connsiteY1-4" fmla="*/ 9878 h 10000"/>
                <a:gd name="connsiteX2-5" fmla="*/ 10319 w 10319"/>
                <a:gd name="connsiteY2-6" fmla="*/ 0 h 10000"/>
                <a:gd name="connsiteX3-7" fmla="*/ 10319 w 10319"/>
                <a:gd name="connsiteY3-8" fmla="*/ 8912 h 10000"/>
                <a:gd name="connsiteX4" fmla="*/ 319 w 10319"/>
                <a:gd name="connsiteY4" fmla="*/ 10000 h 10000"/>
                <a:gd name="connsiteX0-9" fmla="*/ 2669 w 10319"/>
                <a:gd name="connsiteY0-10" fmla="*/ 10279 h 10279"/>
                <a:gd name="connsiteX1-11" fmla="*/ 0 w 10319"/>
                <a:gd name="connsiteY1-12" fmla="*/ 9878 h 10279"/>
                <a:gd name="connsiteX2-13" fmla="*/ 10319 w 10319"/>
                <a:gd name="connsiteY2-14" fmla="*/ 0 h 10279"/>
                <a:gd name="connsiteX3-15" fmla="*/ 10319 w 10319"/>
                <a:gd name="connsiteY3-16" fmla="*/ 8912 h 10279"/>
                <a:gd name="connsiteX4-17" fmla="*/ 2669 w 10319"/>
                <a:gd name="connsiteY4-18" fmla="*/ 10279 h 10279"/>
                <a:gd name="connsiteX0-19" fmla="*/ 2669 w 10319"/>
                <a:gd name="connsiteY0-20" fmla="*/ 10279 h 11889"/>
                <a:gd name="connsiteX1-21" fmla="*/ 0 w 10319"/>
                <a:gd name="connsiteY1-22" fmla="*/ 9878 h 11889"/>
                <a:gd name="connsiteX2-23" fmla="*/ 10319 w 10319"/>
                <a:gd name="connsiteY2-24" fmla="*/ 0 h 11889"/>
                <a:gd name="connsiteX3-25" fmla="*/ 10011 w 10319"/>
                <a:gd name="connsiteY3-26" fmla="*/ 11889 h 11889"/>
                <a:gd name="connsiteX4-27" fmla="*/ 2669 w 10319"/>
                <a:gd name="connsiteY4-28" fmla="*/ 10279 h 11889"/>
                <a:gd name="connsiteX0-29" fmla="*/ 2669 w 10024"/>
                <a:gd name="connsiteY0-30" fmla="*/ 6818 h 8428"/>
                <a:gd name="connsiteX1-31" fmla="*/ 0 w 10024"/>
                <a:gd name="connsiteY1-32" fmla="*/ 6417 h 8428"/>
                <a:gd name="connsiteX2-33" fmla="*/ 9703 w 10024"/>
                <a:gd name="connsiteY2-34" fmla="*/ 0 h 8428"/>
                <a:gd name="connsiteX3-35" fmla="*/ 10011 w 10024"/>
                <a:gd name="connsiteY3-36" fmla="*/ 8428 h 8428"/>
                <a:gd name="connsiteX4-37" fmla="*/ 2669 w 10024"/>
                <a:gd name="connsiteY4-38" fmla="*/ 6818 h 8428"/>
                <a:gd name="connsiteX0-39" fmla="*/ 1741 w 9078"/>
                <a:gd name="connsiteY0-40" fmla="*/ 8090 h 10000"/>
                <a:gd name="connsiteX1-41" fmla="*/ 0 w 9078"/>
                <a:gd name="connsiteY1-42" fmla="*/ 6834 h 10000"/>
                <a:gd name="connsiteX2-43" fmla="*/ 8758 w 9078"/>
                <a:gd name="connsiteY2-44" fmla="*/ 0 h 10000"/>
                <a:gd name="connsiteX3-45" fmla="*/ 9065 w 9078"/>
                <a:gd name="connsiteY3-46" fmla="*/ 10000 h 10000"/>
                <a:gd name="connsiteX4-47" fmla="*/ 1741 w 9078"/>
                <a:gd name="connsiteY4-48" fmla="*/ 8090 h 10000"/>
                <a:gd name="connsiteX0-49" fmla="*/ 112 w 10001"/>
                <a:gd name="connsiteY0-50" fmla="*/ 7638 h 10000"/>
                <a:gd name="connsiteX1-51" fmla="*/ 0 w 10001"/>
                <a:gd name="connsiteY1-52" fmla="*/ 6834 h 10000"/>
                <a:gd name="connsiteX2-53" fmla="*/ 9647 w 10001"/>
                <a:gd name="connsiteY2-54" fmla="*/ 0 h 10000"/>
                <a:gd name="connsiteX3-55" fmla="*/ 9986 w 10001"/>
                <a:gd name="connsiteY3-56" fmla="*/ 10000 h 10000"/>
                <a:gd name="connsiteX4-57" fmla="*/ 112 w 10001"/>
                <a:gd name="connsiteY4-58" fmla="*/ 7638 h 10000"/>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10001" h="10000">
                  <a:moveTo>
                    <a:pt x="112" y="7638"/>
                  </a:moveTo>
                  <a:cubicBezTo>
                    <a:pt x="75" y="7370"/>
                    <a:pt x="37" y="7102"/>
                    <a:pt x="0" y="6834"/>
                  </a:cubicBezTo>
                  <a:lnTo>
                    <a:pt x="9647" y="0"/>
                  </a:lnTo>
                  <a:cubicBezTo>
                    <a:pt x="9534" y="4702"/>
                    <a:pt x="10099" y="5298"/>
                    <a:pt x="9986" y="10000"/>
                  </a:cubicBezTo>
                  <a:lnTo>
                    <a:pt x="112" y="7638"/>
                  </a:lnTo>
                  <a:close/>
                </a:path>
              </a:pathLst>
            </a:custGeom>
            <a:gradFill rotWithShape="1">
              <a:gsLst>
                <a:gs pos="0">
                  <a:schemeClr val="bg1"/>
                </a:gs>
                <a:gs pos="99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31" name="Group 530"/>
            <p:cNvGrpSpPr/>
            <p:nvPr/>
          </p:nvGrpSpPr>
          <p:grpSpPr>
            <a:xfrm>
              <a:off x="10408218" y="5357871"/>
              <a:ext cx="764135" cy="854075"/>
              <a:chOff x="6571713" y="2686293"/>
              <a:chExt cx="764135" cy="854075"/>
            </a:xfrm>
          </p:grpSpPr>
          <p:sp>
            <p:nvSpPr>
              <p:cNvPr id="532" name="Rectangle 228"/>
              <p:cNvSpPr>
                <a:spLocks noChangeArrowheads="1"/>
              </p:cNvSpPr>
              <p:nvPr/>
            </p:nvSpPr>
            <p:spPr bwMode="auto">
              <a:xfrm>
                <a:off x="6641713" y="2722275"/>
                <a:ext cx="647951" cy="777228"/>
              </a:xfrm>
              <a:prstGeom prst="rect">
                <a:avLst/>
              </a:prstGeom>
              <a:solidFill>
                <a:schemeClr val="bg1"/>
              </a:solidFill>
              <a:ln w="12700">
                <a:solidFill>
                  <a:schemeClr val="tx1"/>
                </a:solidFill>
                <a:miter lim="800000"/>
              </a:ln>
              <a:effectLst>
                <a:outerShdw blurRad="50800" dist="38100" dir="2700000" algn="tl" rotWithShape="0">
                  <a:schemeClr val="tx1">
                    <a:lumMod val="50000"/>
                    <a:lumOff val="50000"/>
                    <a:alpha val="40000"/>
                  </a:schemeClr>
                </a:outerShdw>
              </a:effec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533" name="Rectangle 229"/>
              <p:cNvSpPr>
                <a:spLocks noChangeArrowheads="1"/>
              </p:cNvSpPr>
              <p:nvPr/>
            </p:nvSpPr>
            <p:spPr bwMode="auto">
              <a:xfrm>
                <a:off x="6642457" y="3037370"/>
                <a:ext cx="648594" cy="15877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534" name="Text Box 230"/>
              <p:cNvSpPr txBox="1">
                <a:spLocks noChangeArrowheads="1"/>
              </p:cNvSpPr>
              <p:nvPr/>
            </p:nvSpPr>
            <p:spPr bwMode="auto">
              <a:xfrm>
                <a:off x="6571713" y="2686293"/>
                <a:ext cx="764135"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application</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transport</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rPr>
                  <a:t>network</a:t>
                </a:r>
                <a:endPar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link</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cxnSp>
            <p:nvCxnSpPr>
              <p:cNvPr id="535" name="Straight Connector 534"/>
              <p:cNvCxnSpPr/>
              <p:nvPr/>
            </p:nvCxnSpPr>
            <p:spPr>
              <a:xfrm>
                <a:off x="6638631" y="2891320"/>
                <a:ext cx="64646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6" name="Straight Connector 535"/>
              <p:cNvCxnSpPr/>
              <p:nvPr/>
            </p:nvCxnSpPr>
            <p:spPr>
              <a:xfrm>
                <a:off x="6638631" y="3040545"/>
                <a:ext cx="64646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7" name="Straight Connector 536"/>
              <p:cNvCxnSpPr/>
              <p:nvPr/>
            </p:nvCxnSpPr>
            <p:spPr>
              <a:xfrm>
                <a:off x="6638631" y="3189770"/>
                <a:ext cx="64646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8" name="Straight Connector 537"/>
              <p:cNvCxnSpPr/>
              <p:nvPr/>
            </p:nvCxnSpPr>
            <p:spPr>
              <a:xfrm>
                <a:off x="6638631" y="3338995"/>
                <a:ext cx="64646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484" name="Group 950"/>
          <p:cNvGrpSpPr/>
          <p:nvPr/>
        </p:nvGrpSpPr>
        <p:grpSpPr bwMode="auto">
          <a:xfrm>
            <a:off x="10002508" y="5616400"/>
            <a:ext cx="214974" cy="403920"/>
            <a:chOff x="4140" y="429"/>
            <a:chExt cx="1425" cy="2396"/>
          </a:xfrm>
        </p:grpSpPr>
        <p:sp>
          <p:nvSpPr>
            <p:cNvPr id="485" name="Freeform 951"/>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6" name="Rectangle 952"/>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87" name="Freeform 953"/>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8" name="Freeform 954"/>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9" name="Rectangle 955"/>
            <p:cNvSpPr>
              <a:spLocks noChangeArrowheads="1"/>
            </p:cNvSpPr>
            <p:nvPr/>
          </p:nvSpPr>
          <p:spPr bwMode="auto">
            <a:xfrm>
              <a:off x="4210" y="690"/>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0" name="Group 956"/>
            <p:cNvGrpSpPr/>
            <p:nvPr/>
          </p:nvGrpSpPr>
          <p:grpSpPr bwMode="auto">
            <a:xfrm>
              <a:off x="4749" y="668"/>
              <a:ext cx="581" cy="145"/>
              <a:chOff x="614" y="2568"/>
              <a:chExt cx="725" cy="139"/>
            </a:xfrm>
          </p:grpSpPr>
          <p:sp>
            <p:nvSpPr>
              <p:cNvPr id="515" name="AutoShape 957"/>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6" name="AutoShape 958"/>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1" name="Rectangle 959"/>
            <p:cNvSpPr>
              <a:spLocks noChangeArrowheads="1"/>
            </p:cNvSpPr>
            <p:nvPr/>
          </p:nvSpPr>
          <p:spPr bwMode="auto">
            <a:xfrm>
              <a:off x="4220" y="1022"/>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2" name="Group 960"/>
            <p:cNvGrpSpPr/>
            <p:nvPr/>
          </p:nvGrpSpPr>
          <p:grpSpPr bwMode="auto">
            <a:xfrm>
              <a:off x="4747" y="994"/>
              <a:ext cx="581" cy="134"/>
              <a:chOff x="614" y="2568"/>
              <a:chExt cx="725" cy="139"/>
            </a:xfrm>
          </p:grpSpPr>
          <p:sp>
            <p:nvSpPr>
              <p:cNvPr id="513" name="AutoShape 961"/>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4" name="AutoShape 962"/>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3" name="Rectangle 963"/>
            <p:cNvSpPr>
              <a:spLocks noChangeArrowheads="1"/>
            </p:cNvSpPr>
            <p:nvPr/>
          </p:nvSpPr>
          <p:spPr bwMode="auto">
            <a:xfrm>
              <a:off x="4220" y="1354"/>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94" name="Rectangle 964"/>
            <p:cNvSpPr>
              <a:spLocks noChangeArrowheads="1"/>
            </p:cNvSpPr>
            <p:nvPr/>
          </p:nvSpPr>
          <p:spPr bwMode="auto">
            <a:xfrm>
              <a:off x="4230" y="1655"/>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5" name="Group 965"/>
            <p:cNvGrpSpPr/>
            <p:nvPr/>
          </p:nvGrpSpPr>
          <p:grpSpPr bwMode="auto">
            <a:xfrm>
              <a:off x="4735" y="1627"/>
              <a:ext cx="582" cy="151"/>
              <a:chOff x="614" y="2568"/>
              <a:chExt cx="725" cy="139"/>
            </a:xfrm>
          </p:grpSpPr>
          <p:sp>
            <p:nvSpPr>
              <p:cNvPr id="511" name="AutoShape 966"/>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2" name="AutoShape 967"/>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6" name="Freeform 968"/>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97" name="Group 969"/>
            <p:cNvGrpSpPr/>
            <p:nvPr/>
          </p:nvGrpSpPr>
          <p:grpSpPr bwMode="auto">
            <a:xfrm>
              <a:off x="4739" y="1327"/>
              <a:ext cx="582" cy="139"/>
              <a:chOff x="614" y="2568"/>
              <a:chExt cx="725" cy="139"/>
            </a:xfrm>
          </p:grpSpPr>
          <p:sp>
            <p:nvSpPr>
              <p:cNvPr id="509" name="AutoShape 970"/>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0" name="AutoShape 971"/>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8" name="Rectangle 972"/>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99" name="Freeform 973"/>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0" name="Freeform 974"/>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1" name="Oval 975"/>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2" name="Freeform 976"/>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3" name="AutoShape 977"/>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4" name="AutoShape 978"/>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5" name="Oval 979"/>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6" name="Oval 980"/>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7" name="Oval 981"/>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8" name="Rectangle 982"/>
            <p:cNvSpPr>
              <a:spLocks noChangeArrowheads="1"/>
            </p:cNvSpPr>
            <p:nvPr/>
          </p:nvSpPr>
          <p:spPr bwMode="auto">
            <a:xfrm>
              <a:off x="5067" y="1837"/>
              <a:ext cx="80" cy="759"/>
            </a:xfrm>
            <a:prstGeom prst="rect">
              <a:avLst/>
            </a:prstGeom>
            <a:solidFill>
              <a:srgbClr val="292929"/>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193" name="Group 192"/>
          <p:cNvGrpSpPr/>
          <p:nvPr/>
        </p:nvGrpSpPr>
        <p:grpSpPr>
          <a:xfrm>
            <a:off x="9098788" y="3956624"/>
            <a:ext cx="367224" cy="240304"/>
            <a:chOff x="7493876" y="2774731"/>
            <a:chExt cx="1481958" cy="894622"/>
          </a:xfrm>
        </p:grpSpPr>
        <p:sp>
          <p:nvSpPr>
            <p:cNvPr id="194" name="Freeform 193"/>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95" name="Oval 194"/>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96" name="Group 195"/>
            <p:cNvGrpSpPr/>
            <p:nvPr/>
          </p:nvGrpSpPr>
          <p:grpSpPr>
            <a:xfrm>
              <a:off x="7713663" y="2848339"/>
              <a:ext cx="1042107" cy="425543"/>
              <a:chOff x="7786941" y="2884917"/>
              <a:chExt cx="897649" cy="353919"/>
            </a:xfrm>
          </p:grpSpPr>
          <p:sp>
            <p:nvSpPr>
              <p:cNvPr id="197" name="Freeform 196"/>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8" name="Freeform 197"/>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9" name="Freeform 198"/>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0" name="Freeform 199"/>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17" name="Group 216"/>
          <p:cNvGrpSpPr/>
          <p:nvPr/>
        </p:nvGrpSpPr>
        <p:grpSpPr>
          <a:xfrm>
            <a:off x="9601554" y="3999763"/>
            <a:ext cx="367224" cy="240304"/>
            <a:chOff x="7493876" y="2774731"/>
            <a:chExt cx="1481958" cy="894622"/>
          </a:xfrm>
        </p:grpSpPr>
        <p:sp>
          <p:nvSpPr>
            <p:cNvPr id="218" name="Freeform 217"/>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9" name="Oval 218"/>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20" name="Group 219"/>
            <p:cNvGrpSpPr/>
            <p:nvPr/>
          </p:nvGrpSpPr>
          <p:grpSpPr>
            <a:xfrm>
              <a:off x="7713663" y="2848339"/>
              <a:ext cx="1042107" cy="425543"/>
              <a:chOff x="7786941" y="2884917"/>
              <a:chExt cx="897649" cy="353919"/>
            </a:xfrm>
          </p:grpSpPr>
          <p:sp>
            <p:nvSpPr>
              <p:cNvPr id="221" name="Freeform 220"/>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3" name="Freeform 222"/>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4" name="Freeform 223"/>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2" name="Freeform 221"/>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45" name="Group 144"/>
          <p:cNvGrpSpPr/>
          <p:nvPr/>
        </p:nvGrpSpPr>
        <p:grpSpPr>
          <a:xfrm>
            <a:off x="8050070" y="3965994"/>
            <a:ext cx="354986" cy="175668"/>
            <a:chOff x="7493876" y="2774731"/>
            <a:chExt cx="1481958" cy="894622"/>
          </a:xfrm>
        </p:grpSpPr>
        <p:sp>
          <p:nvSpPr>
            <p:cNvPr id="146" name="Freeform 14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7" name="Oval 146"/>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48" name="Group 147"/>
            <p:cNvGrpSpPr/>
            <p:nvPr/>
          </p:nvGrpSpPr>
          <p:grpSpPr>
            <a:xfrm>
              <a:off x="7713663" y="2848339"/>
              <a:ext cx="1042107" cy="425543"/>
              <a:chOff x="7786941" y="2884917"/>
              <a:chExt cx="897649" cy="353919"/>
            </a:xfrm>
          </p:grpSpPr>
          <p:sp>
            <p:nvSpPr>
              <p:cNvPr id="149" name="Freeform 14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Freeform 14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1" name="Freeform 150"/>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2" name="Freeform 151"/>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33" name="Group 232"/>
          <p:cNvGrpSpPr/>
          <p:nvPr/>
        </p:nvGrpSpPr>
        <p:grpSpPr>
          <a:xfrm>
            <a:off x="9247893" y="4775686"/>
            <a:ext cx="393760" cy="218578"/>
            <a:chOff x="7493876" y="2774731"/>
            <a:chExt cx="1481958" cy="894622"/>
          </a:xfrm>
        </p:grpSpPr>
        <p:sp>
          <p:nvSpPr>
            <p:cNvPr id="234" name="Freeform 233"/>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5" name="Oval 234"/>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36" name="Group 235"/>
            <p:cNvGrpSpPr/>
            <p:nvPr/>
          </p:nvGrpSpPr>
          <p:grpSpPr>
            <a:xfrm>
              <a:off x="7713663" y="2848339"/>
              <a:ext cx="1042107" cy="425543"/>
              <a:chOff x="7786941" y="2884917"/>
              <a:chExt cx="897649" cy="353919"/>
            </a:xfrm>
          </p:grpSpPr>
          <p:sp>
            <p:nvSpPr>
              <p:cNvPr id="237" name="Freeform 236"/>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8" name="Freeform 237"/>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9" name="Freeform 238"/>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0" name="Freeform 239"/>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73" name="Group 472"/>
          <p:cNvGrpSpPr/>
          <p:nvPr/>
        </p:nvGrpSpPr>
        <p:grpSpPr>
          <a:xfrm>
            <a:off x="7774998" y="3463448"/>
            <a:ext cx="3007624" cy="1690703"/>
            <a:chOff x="7774998" y="3463448"/>
            <a:chExt cx="3007624" cy="1690703"/>
          </a:xfrm>
        </p:grpSpPr>
        <p:grpSp>
          <p:nvGrpSpPr>
            <p:cNvPr id="458" name="Group 457"/>
            <p:cNvGrpSpPr/>
            <p:nvPr/>
          </p:nvGrpSpPr>
          <p:grpSpPr>
            <a:xfrm>
              <a:off x="7774998" y="4090572"/>
              <a:ext cx="571917" cy="577694"/>
              <a:chOff x="7774998" y="4090572"/>
              <a:chExt cx="571917" cy="577694"/>
            </a:xfrm>
          </p:grpSpPr>
          <p:sp>
            <p:nvSpPr>
              <p:cNvPr id="575" name="Freeform 917"/>
              <p:cNvSpPr/>
              <p:nvPr/>
            </p:nvSpPr>
            <p:spPr bwMode="auto">
              <a:xfrm rot="10800000">
                <a:off x="7818844" y="4090572"/>
                <a:ext cx="487903" cy="154569"/>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140"/>
                  <a:gd name="connsiteY0" fmla="*/ 9728 h 9728"/>
                  <a:gd name="connsiteX1" fmla="*/ 10140 w 10140"/>
                  <a:gd name="connsiteY1" fmla="*/ 0 h 9728"/>
                  <a:gd name="connsiteX2" fmla="*/ 10140 w 10140"/>
                  <a:gd name="connsiteY2" fmla="*/ 8670 h 9728"/>
                  <a:gd name="connsiteX3" fmla="*/ 0 w 10140"/>
                  <a:gd name="connsiteY3" fmla="*/ 9728 h 9728"/>
                  <a:gd name="connsiteX0-1" fmla="*/ 319 w 10319"/>
                  <a:gd name="connsiteY0-2" fmla="*/ 10000 h 10000"/>
                  <a:gd name="connsiteX1-3" fmla="*/ 0 w 10319"/>
                  <a:gd name="connsiteY1-4" fmla="*/ 9878 h 10000"/>
                  <a:gd name="connsiteX2-5" fmla="*/ 10319 w 10319"/>
                  <a:gd name="connsiteY2-6" fmla="*/ 0 h 10000"/>
                  <a:gd name="connsiteX3-7" fmla="*/ 10319 w 10319"/>
                  <a:gd name="connsiteY3-8" fmla="*/ 8912 h 10000"/>
                  <a:gd name="connsiteX4" fmla="*/ 319 w 10319"/>
                  <a:gd name="connsiteY4" fmla="*/ 10000 h 10000"/>
                  <a:gd name="connsiteX0-9" fmla="*/ 2669 w 10319"/>
                  <a:gd name="connsiteY0-10" fmla="*/ 10279 h 10279"/>
                  <a:gd name="connsiteX1-11" fmla="*/ 0 w 10319"/>
                  <a:gd name="connsiteY1-12" fmla="*/ 9878 h 10279"/>
                  <a:gd name="connsiteX2-13" fmla="*/ 10319 w 10319"/>
                  <a:gd name="connsiteY2-14" fmla="*/ 0 h 10279"/>
                  <a:gd name="connsiteX3-15" fmla="*/ 10319 w 10319"/>
                  <a:gd name="connsiteY3-16" fmla="*/ 8912 h 10279"/>
                  <a:gd name="connsiteX4-17" fmla="*/ 2669 w 10319"/>
                  <a:gd name="connsiteY4-18" fmla="*/ 10279 h 10279"/>
                  <a:gd name="connsiteX0-19" fmla="*/ 3432 w 11082"/>
                  <a:gd name="connsiteY0-20" fmla="*/ 1685 h 1685"/>
                  <a:gd name="connsiteX1-21" fmla="*/ 763 w 11082"/>
                  <a:gd name="connsiteY1-22" fmla="*/ 1284 h 1685"/>
                  <a:gd name="connsiteX2-23" fmla="*/ 0 w 11082"/>
                  <a:gd name="connsiteY2-24" fmla="*/ 0 h 1685"/>
                  <a:gd name="connsiteX3-25" fmla="*/ 11082 w 11082"/>
                  <a:gd name="connsiteY3-26" fmla="*/ 318 h 1685"/>
                  <a:gd name="connsiteX4-27" fmla="*/ 3432 w 11082"/>
                  <a:gd name="connsiteY4-28" fmla="*/ 1685 h 1685"/>
                  <a:gd name="connsiteX0-29" fmla="*/ 3097 w 14245"/>
                  <a:gd name="connsiteY0-30" fmla="*/ 10000 h 10000"/>
                  <a:gd name="connsiteX1-31" fmla="*/ 689 w 14245"/>
                  <a:gd name="connsiteY1-32" fmla="*/ 7620 h 10000"/>
                  <a:gd name="connsiteX2-33" fmla="*/ 0 w 14245"/>
                  <a:gd name="connsiteY2-34" fmla="*/ 0 h 10000"/>
                  <a:gd name="connsiteX3-35" fmla="*/ 14245 w 14245"/>
                  <a:gd name="connsiteY3-36" fmla="*/ 633 h 10000"/>
                  <a:gd name="connsiteX4-37" fmla="*/ 3097 w 14245"/>
                  <a:gd name="connsiteY4-38" fmla="*/ 10000 h 10000"/>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14245" h="10000">
                    <a:moveTo>
                      <a:pt x="3097" y="10000"/>
                    </a:moveTo>
                    <a:lnTo>
                      <a:pt x="689" y="7620"/>
                    </a:lnTo>
                    <a:cubicBezTo>
                      <a:pt x="459" y="5080"/>
                      <a:pt x="230" y="2540"/>
                      <a:pt x="0" y="0"/>
                    </a:cubicBezTo>
                    <a:lnTo>
                      <a:pt x="14245" y="633"/>
                    </a:lnTo>
                    <a:lnTo>
                      <a:pt x="3097" y="10000"/>
                    </a:lnTo>
                    <a:close/>
                  </a:path>
                </a:pathLst>
              </a:custGeom>
              <a:gradFill rotWithShape="1">
                <a:gsLst>
                  <a:gs pos="0">
                    <a:schemeClr val="bg1"/>
                  </a:gs>
                  <a:gs pos="99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76" name="Group 575"/>
              <p:cNvGrpSpPr/>
              <p:nvPr/>
            </p:nvGrpSpPr>
            <p:grpSpPr>
              <a:xfrm>
                <a:off x="7774998" y="4206600"/>
                <a:ext cx="571917" cy="461666"/>
                <a:chOff x="9980560" y="726571"/>
                <a:chExt cx="659732" cy="461666"/>
              </a:xfrm>
            </p:grpSpPr>
            <p:sp>
              <p:nvSpPr>
                <p:cNvPr id="577" name="Rectangle 228"/>
                <p:cNvSpPr>
                  <a:spLocks noChangeArrowheads="1"/>
                </p:cNvSpPr>
                <p:nvPr/>
              </p:nvSpPr>
              <p:spPr bwMode="auto">
                <a:xfrm>
                  <a:off x="10040996" y="761446"/>
                  <a:ext cx="559422" cy="389036"/>
                </a:xfrm>
                <a:prstGeom prst="rect">
                  <a:avLst/>
                </a:prstGeom>
                <a:solidFill>
                  <a:schemeClr val="bg1"/>
                </a:solidFill>
                <a:ln w="12700">
                  <a:solidFill>
                    <a:schemeClr val="tx1"/>
                  </a:solidFill>
                  <a:miter lim="800000"/>
                </a:ln>
                <a:effectLst>
                  <a:outerShdw blurRad="50800" dist="38100" dir="2700000" algn="tl" rotWithShape="0">
                    <a:schemeClr val="tx1">
                      <a:lumMod val="50000"/>
                      <a:lumOff val="50000"/>
                      <a:alpha val="40000"/>
                    </a:schemeClr>
                  </a:outerShdw>
                </a:effec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578" name="Rectangle 229"/>
                <p:cNvSpPr>
                  <a:spLocks noChangeArrowheads="1"/>
                </p:cNvSpPr>
                <p:nvPr/>
              </p:nvSpPr>
              <p:spPr bwMode="auto">
                <a:xfrm>
                  <a:off x="10041638" y="769755"/>
                  <a:ext cx="559977" cy="130804"/>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579" name="Text Box 230"/>
                <p:cNvSpPr txBox="1">
                  <a:spLocks noChangeArrowheads="1"/>
                </p:cNvSpPr>
                <p:nvPr/>
              </p:nvSpPr>
              <p:spPr bwMode="auto">
                <a:xfrm>
                  <a:off x="9980560" y="726571"/>
                  <a:ext cx="659732" cy="461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8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rPr>
                    <a:t>network</a:t>
                  </a:r>
                  <a:endParaRPr kumimoji="0" lang="en-US" altLang="en-US" sz="8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link</a:t>
                  </a:r>
                  <a:endParaRPr kumimoji="0" lang="en-US" altLang="en-US" sz="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cxnSp>
              <p:nvCxnSpPr>
                <p:cNvPr id="580" name="Straight Connector 579"/>
                <p:cNvCxnSpPr/>
                <p:nvPr/>
              </p:nvCxnSpPr>
              <p:spPr>
                <a:xfrm>
                  <a:off x="10038335" y="895309"/>
                  <a:ext cx="55813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1" name="Straight Connector 580"/>
                <p:cNvCxnSpPr/>
                <p:nvPr/>
              </p:nvCxnSpPr>
              <p:spPr>
                <a:xfrm>
                  <a:off x="10038335" y="1018248"/>
                  <a:ext cx="55813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459" name="Group 458"/>
            <p:cNvGrpSpPr/>
            <p:nvPr/>
          </p:nvGrpSpPr>
          <p:grpSpPr>
            <a:xfrm>
              <a:off x="8692628" y="3463448"/>
              <a:ext cx="571917" cy="574365"/>
              <a:chOff x="8692628" y="3463448"/>
              <a:chExt cx="571917" cy="574365"/>
            </a:xfrm>
          </p:grpSpPr>
          <p:sp>
            <p:nvSpPr>
              <p:cNvPr id="573" name="Freeform 917"/>
              <p:cNvSpPr/>
              <p:nvPr/>
            </p:nvSpPr>
            <p:spPr bwMode="auto">
              <a:xfrm flipH="1">
                <a:off x="8735937" y="3883244"/>
                <a:ext cx="487903" cy="154569"/>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140"/>
                  <a:gd name="connsiteY0" fmla="*/ 9728 h 9728"/>
                  <a:gd name="connsiteX1" fmla="*/ 10140 w 10140"/>
                  <a:gd name="connsiteY1" fmla="*/ 0 h 9728"/>
                  <a:gd name="connsiteX2" fmla="*/ 10140 w 10140"/>
                  <a:gd name="connsiteY2" fmla="*/ 8670 h 9728"/>
                  <a:gd name="connsiteX3" fmla="*/ 0 w 10140"/>
                  <a:gd name="connsiteY3" fmla="*/ 9728 h 9728"/>
                  <a:gd name="connsiteX0-1" fmla="*/ 319 w 10319"/>
                  <a:gd name="connsiteY0-2" fmla="*/ 10000 h 10000"/>
                  <a:gd name="connsiteX1-3" fmla="*/ 0 w 10319"/>
                  <a:gd name="connsiteY1-4" fmla="*/ 9878 h 10000"/>
                  <a:gd name="connsiteX2-5" fmla="*/ 10319 w 10319"/>
                  <a:gd name="connsiteY2-6" fmla="*/ 0 h 10000"/>
                  <a:gd name="connsiteX3-7" fmla="*/ 10319 w 10319"/>
                  <a:gd name="connsiteY3-8" fmla="*/ 8912 h 10000"/>
                  <a:gd name="connsiteX4" fmla="*/ 319 w 10319"/>
                  <a:gd name="connsiteY4" fmla="*/ 10000 h 10000"/>
                  <a:gd name="connsiteX0-9" fmla="*/ 2669 w 10319"/>
                  <a:gd name="connsiteY0-10" fmla="*/ 10279 h 10279"/>
                  <a:gd name="connsiteX1-11" fmla="*/ 0 w 10319"/>
                  <a:gd name="connsiteY1-12" fmla="*/ 9878 h 10279"/>
                  <a:gd name="connsiteX2-13" fmla="*/ 10319 w 10319"/>
                  <a:gd name="connsiteY2-14" fmla="*/ 0 h 10279"/>
                  <a:gd name="connsiteX3-15" fmla="*/ 10319 w 10319"/>
                  <a:gd name="connsiteY3-16" fmla="*/ 8912 h 10279"/>
                  <a:gd name="connsiteX4-17" fmla="*/ 2669 w 10319"/>
                  <a:gd name="connsiteY4-18" fmla="*/ 10279 h 10279"/>
                  <a:gd name="connsiteX0-19" fmla="*/ 3432 w 11082"/>
                  <a:gd name="connsiteY0-20" fmla="*/ 1685 h 1685"/>
                  <a:gd name="connsiteX1-21" fmla="*/ 763 w 11082"/>
                  <a:gd name="connsiteY1-22" fmla="*/ 1284 h 1685"/>
                  <a:gd name="connsiteX2-23" fmla="*/ 0 w 11082"/>
                  <a:gd name="connsiteY2-24" fmla="*/ 0 h 1685"/>
                  <a:gd name="connsiteX3-25" fmla="*/ 11082 w 11082"/>
                  <a:gd name="connsiteY3-26" fmla="*/ 318 h 1685"/>
                  <a:gd name="connsiteX4-27" fmla="*/ 3432 w 11082"/>
                  <a:gd name="connsiteY4-28" fmla="*/ 1685 h 1685"/>
                  <a:gd name="connsiteX0-29" fmla="*/ 3097 w 14245"/>
                  <a:gd name="connsiteY0-30" fmla="*/ 10000 h 10000"/>
                  <a:gd name="connsiteX1-31" fmla="*/ 689 w 14245"/>
                  <a:gd name="connsiteY1-32" fmla="*/ 7620 h 10000"/>
                  <a:gd name="connsiteX2-33" fmla="*/ 0 w 14245"/>
                  <a:gd name="connsiteY2-34" fmla="*/ 0 h 10000"/>
                  <a:gd name="connsiteX3-35" fmla="*/ 14245 w 14245"/>
                  <a:gd name="connsiteY3-36" fmla="*/ 633 h 10000"/>
                  <a:gd name="connsiteX4-37" fmla="*/ 3097 w 14245"/>
                  <a:gd name="connsiteY4-38" fmla="*/ 10000 h 10000"/>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14245" h="10000">
                    <a:moveTo>
                      <a:pt x="3097" y="10000"/>
                    </a:moveTo>
                    <a:lnTo>
                      <a:pt x="689" y="7620"/>
                    </a:lnTo>
                    <a:cubicBezTo>
                      <a:pt x="459" y="5080"/>
                      <a:pt x="230" y="2540"/>
                      <a:pt x="0" y="0"/>
                    </a:cubicBezTo>
                    <a:lnTo>
                      <a:pt x="14245" y="633"/>
                    </a:lnTo>
                    <a:lnTo>
                      <a:pt x="3097" y="10000"/>
                    </a:lnTo>
                    <a:close/>
                  </a:path>
                </a:pathLst>
              </a:custGeom>
              <a:gradFill rotWithShape="1">
                <a:gsLst>
                  <a:gs pos="0">
                    <a:schemeClr val="bg1"/>
                  </a:gs>
                  <a:gs pos="99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82" name="Group 581"/>
              <p:cNvGrpSpPr/>
              <p:nvPr/>
            </p:nvGrpSpPr>
            <p:grpSpPr>
              <a:xfrm>
                <a:off x="8692628" y="3463448"/>
                <a:ext cx="571917" cy="461666"/>
                <a:chOff x="9980560" y="726571"/>
                <a:chExt cx="659732" cy="461666"/>
              </a:xfrm>
            </p:grpSpPr>
            <p:sp>
              <p:nvSpPr>
                <p:cNvPr id="583" name="Rectangle 228"/>
                <p:cNvSpPr>
                  <a:spLocks noChangeArrowheads="1"/>
                </p:cNvSpPr>
                <p:nvPr/>
              </p:nvSpPr>
              <p:spPr bwMode="auto">
                <a:xfrm>
                  <a:off x="10040996" y="761446"/>
                  <a:ext cx="559422" cy="389036"/>
                </a:xfrm>
                <a:prstGeom prst="rect">
                  <a:avLst/>
                </a:prstGeom>
                <a:solidFill>
                  <a:schemeClr val="bg1"/>
                </a:solidFill>
                <a:ln w="12700">
                  <a:solidFill>
                    <a:schemeClr val="tx1"/>
                  </a:solidFill>
                  <a:miter lim="800000"/>
                </a:ln>
                <a:effectLst>
                  <a:outerShdw blurRad="50800" dist="38100" dir="2700000" algn="tl" rotWithShape="0">
                    <a:schemeClr val="tx1">
                      <a:lumMod val="50000"/>
                      <a:lumOff val="50000"/>
                      <a:alpha val="40000"/>
                    </a:schemeClr>
                  </a:outerShdw>
                </a:effec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584" name="Rectangle 229"/>
                <p:cNvSpPr>
                  <a:spLocks noChangeArrowheads="1"/>
                </p:cNvSpPr>
                <p:nvPr/>
              </p:nvSpPr>
              <p:spPr bwMode="auto">
                <a:xfrm>
                  <a:off x="10041638" y="769755"/>
                  <a:ext cx="559977" cy="130804"/>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585" name="Text Box 230"/>
                <p:cNvSpPr txBox="1">
                  <a:spLocks noChangeArrowheads="1"/>
                </p:cNvSpPr>
                <p:nvPr/>
              </p:nvSpPr>
              <p:spPr bwMode="auto">
                <a:xfrm>
                  <a:off x="9980560" y="726571"/>
                  <a:ext cx="659732" cy="461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8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rPr>
                    <a:t>network</a:t>
                  </a:r>
                  <a:endParaRPr kumimoji="0" lang="en-US" altLang="en-US" sz="8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link</a:t>
                  </a:r>
                  <a:endParaRPr kumimoji="0" lang="en-US" altLang="en-US" sz="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cxnSp>
              <p:nvCxnSpPr>
                <p:cNvPr id="586" name="Straight Connector 585"/>
                <p:cNvCxnSpPr/>
                <p:nvPr/>
              </p:nvCxnSpPr>
              <p:spPr>
                <a:xfrm>
                  <a:off x="10038335" y="895309"/>
                  <a:ext cx="55813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7" name="Straight Connector 586"/>
                <p:cNvCxnSpPr/>
                <p:nvPr/>
              </p:nvCxnSpPr>
              <p:spPr>
                <a:xfrm>
                  <a:off x="10038335" y="1018248"/>
                  <a:ext cx="55813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460" name="Group 459"/>
            <p:cNvGrpSpPr/>
            <p:nvPr/>
          </p:nvGrpSpPr>
          <p:grpSpPr>
            <a:xfrm>
              <a:off x="9846130" y="3502221"/>
              <a:ext cx="571917" cy="607211"/>
              <a:chOff x="9846130" y="3502221"/>
              <a:chExt cx="571917" cy="607211"/>
            </a:xfrm>
          </p:grpSpPr>
          <p:sp>
            <p:nvSpPr>
              <p:cNvPr id="574" name="Freeform 917"/>
              <p:cNvSpPr/>
              <p:nvPr/>
            </p:nvSpPr>
            <p:spPr bwMode="auto">
              <a:xfrm>
                <a:off x="9904716" y="3925785"/>
                <a:ext cx="466702" cy="183647"/>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140"/>
                  <a:gd name="connsiteY0" fmla="*/ 9728 h 9728"/>
                  <a:gd name="connsiteX1" fmla="*/ 10140 w 10140"/>
                  <a:gd name="connsiteY1" fmla="*/ 0 h 9728"/>
                  <a:gd name="connsiteX2" fmla="*/ 10140 w 10140"/>
                  <a:gd name="connsiteY2" fmla="*/ 8670 h 9728"/>
                  <a:gd name="connsiteX3" fmla="*/ 0 w 10140"/>
                  <a:gd name="connsiteY3" fmla="*/ 9728 h 9728"/>
                  <a:gd name="connsiteX0-1" fmla="*/ 319 w 10319"/>
                  <a:gd name="connsiteY0-2" fmla="*/ 10000 h 10000"/>
                  <a:gd name="connsiteX1-3" fmla="*/ 0 w 10319"/>
                  <a:gd name="connsiteY1-4" fmla="*/ 9878 h 10000"/>
                  <a:gd name="connsiteX2-5" fmla="*/ 10319 w 10319"/>
                  <a:gd name="connsiteY2-6" fmla="*/ 0 h 10000"/>
                  <a:gd name="connsiteX3-7" fmla="*/ 10319 w 10319"/>
                  <a:gd name="connsiteY3-8" fmla="*/ 8912 h 10000"/>
                  <a:gd name="connsiteX4" fmla="*/ 319 w 10319"/>
                  <a:gd name="connsiteY4" fmla="*/ 10000 h 10000"/>
                  <a:gd name="connsiteX0-9" fmla="*/ 2669 w 10319"/>
                  <a:gd name="connsiteY0-10" fmla="*/ 10279 h 10279"/>
                  <a:gd name="connsiteX1-11" fmla="*/ 0 w 10319"/>
                  <a:gd name="connsiteY1-12" fmla="*/ 9878 h 10279"/>
                  <a:gd name="connsiteX2-13" fmla="*/ 10319 w 10319"/>
                  <a:gd name="connsiteY2-14" fmla="*/ 0 h 10279"/>
                  <a:gd name="connsiteX3-15" fmla="*/ 10319 w 10319"/>
                  <a:gd name="connsiteY3-16" fmla="*/ 8912 h 10279"/>
                  <a:gd name="connsiteX4-17" fmla="*/ 2669 w 10319"/>
                  <a:gd name="connsiteY4-18" fmla="*/ 10279 h 10279"/>
                  <a:gd name="connsiteX0-19" fmla="*/ 3432 w 11082"/>
                  <a:gd name="connsiteY0-20" fmla="*/ 1685 h 1685"/>
                  <a:gd name="connsiteX1-21" fmla="*/ 763 w 11082"/>
                  <a:gd name="connsiteY1-22" fmla="*/ 1284 h 1685"/>
                  <a:gd name="connsiteX2-23" fmla="*/ 0 w 11082"/>
                  <a:gd name="connsiteY2-24" fmla="*/ 0 h 1685"/>
                  <a:gd name="connsiteX3-25" fmla="*/ 11082 w 11082"/>
                  <a:gd name="connsiteY3-26" fmla="*/ 318 h 1685"/>
                  <a:gd name="connsiteX4-27" fmla="*/ 3432 w 11082"/>
                  <a:gd name="connsiteY4-28" fmla="*/ 1685 h 1685"/>
                  <a:gd name="connsiteX0-29" fmla="*/ 3097 w 14245"/>
                  <a:gd name="connsiteY0-30" fmla="*/ 10000 h 10000"/>
                  <a:gd name="connsiteX1-31" fmla="*/ 689 w 14245"/>
                  <a:gd name="connsiteY1-32" fmla="*/ 7620 h 10000"/>
                  <a:gd name="connsiteX2-33" fmla="*/ 0 w 14245"/>
                  <a:gd name="connsiteY2-34" fmla="*/ 0 h 10000"/>
                  <a:gd name="connsiteX3-35" fmla="*/ 14245 w 14245"/>
                  <a:gd name="connsiteY3-36" fmla="*/ 633 h 10000"/>
                  <a:gd name="connsiteX4-37" fmla="*/ 3097 w 14245"/>
                  <a:gd name="connsiteY4-38" fmla="*/ 10000 h 10000"/>
                  <a:gd name="connsiteX0-39" fmla="*/ 2478 w 13626"/>
                  <a:gd name="connsiteY0-40" fmla="*/ 9373 h 9373"/>
                  <a:gd name="connsiteX1-41" fmla="*/ 70 w 13626"/>
                  <a:gd name="connsiteY1-42" fmla="*/ 6993 h 9373"/>
                  <a:gd name="connsiteX2-43" fmla="*/ 41 w 13626"/>
                  <a:gd name="connsiteY2-44" fmla="*/ 0 h 9373"/>
                  <a:gd name="connsiteX3-45" fmla="*/ 13626 w 13626"/>
                  <a:gd name="connsiteY3-46" fmla="*/ 6 h 9373"/>
                  <a:gd name="connsiteX4-47" fmla="*/ 2478 w 13626"/>
                  <a:gd name="connsiteY4-48" fmla="*/ 9373 h 9373"/>
                  <a:gd name="connsiteX0-49" fmla="*/ 1334 w 10000"/>
                  <a:gd name="connsiteY0-50" fmla="*/ 12676 h 12676"/>
                  <a:gd name="connsiteX1-51" fmla="*/ 51 w 10000"/>
                  <a:gd name="connsiteY1-52" fmla="*/ 7461 h 12676"/>
                  <a:gd name="connsiteX2-53" fmla="*/ 30 w 10000"/>
                  <a:gd name="connsiteY2-54" fmla="*/ 0 h 12676"/>
                  <a:gd name="connsiteX3-55" fmla="*/ 10000 w 10000"/>
                  <a:gd name="connsiteY3-56" fmla="*/ 6 h 12676"/>
                  <a:gd name="connsiteX4-57" fmla="*/ 1334 w 10000"/>
                  <a:gd name="connsiteY4-58" fmla="*/ 12676 h 12676"/>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10000" h="12676">
                    <a:moveTo>
                      <a:pt x="1334" y="12676"/>
                    </a:moveTo>
                    <a:lnTo>
                      <a:pt x="51" y="7461"/>
                    </a:lnTo>
                    <a:cubicBezTo>
                      <a:pt x="-117" y="4751"/>
                      <a:pt x="199" y="2710"/>
                      <a:pt x="30" y="0"/>
                    </a:cubicBezTo>
                    <a:lnTo>
                      <a:pt x="10000" y="6"/>
                    </a:lnTo>
                    <a:lnTo>
                      <a:pt x="1334" y="12676"/>
                    </a:lnTo>
                    <a:close/>
                  </a:path>
                </a:pathLst>
              </a:custGeom>
              <a:gradFill rotWithShape="1">
                <a:gsLst>
                  <a:gs pos="0">
                    <a:schemeClr val="bg1"/>
                  </a:gs>
                  <a:gs pos="99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89" name="Group 588"/>
              <p:cNvGrpSpPr/>
              <p:nvPr/>
            </p:nvGrpSpPr>
            <p:grpSpPr>
              <a:xfrm>
                <a:off x="9846130" y="3502221"/>
                <a:ext cx="571917" cy="461666"/>
                <a:chOff x="9980560" y="726571"/>
                <a:chExt cx="659732" cy="461666"/>
              </a:xfrm>
            </p:grpSpPr>
            <p:sp>
              <p:nvSpPr>
                <p:cNvPr id="590" name="Rectangle 228"/>
                <p:cNvSpPr>
                  <a:spLocks noChangeArrowheads="1"/>
                </p:cNvSpPr>
                <p:nvPr/>
              </p:nvSpPr>
              <p:spPr bwMode="auto">
                <a:xfrm>
                  <a:off x="10040996" y="761446"/>
                  <a:ext cx="559422" cy="389036"/>
                </a:xfrm>
                <a:prstGeom prst="rect">
                  <a:avLst/>
                </a:prstGeom>
                <a:solidFill>
                  <a:schemeClr val="bg1"/>
                </a:solidFill>
                <a:ln w="12700">
                  <a:solidFill>
                    <a:schemeClr val="tx1"/>
                  </a:solidFill>
                  <a:miter lim="800000"/>
                </a:ln>
                <a:effectLst>
                  <a:outerShdw blurRad="50800" dist="38100" dir="2700000" algn="tl" rotWithShape="0">
                    <a:schemeClr val="tx1">
                      <a:lumMod val="50000"/>
                      <a:lumOff val="50000"/>
                      <a:alpha val="40000"/>
                    </a:schemeClr>
                  </a:outerShdw>
                </a:effec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591" name="Rectangle 229"/>
                <p:cNvSpPr>
                  <a:spLocks noChangeArrowheads="1"/>
                </p:cNvSpPr>
                <p:nvPr/>
              </p:nvSpPr>
              <p:spPr bwMode="auto">
                <a:xfrm>
                  <a:off x="10041638" y="769755"/>
                  <a:ext cx="559977" cy="130804"/>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592" name="Text Box 230"/>
                <p:cNvSpPr txBox="1">
                  <a:spLocks noChangeArrowheads="1"/>
                </p:cNvSpPr>
                <p:nvPr/>
              </p:nvSpPr>
              <p:spPr bwMode="auto">
                <a:xfrm>
                  <a:off x="9980560" y="726571"/>
                  <a:ext cx="659732" cy="461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8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rPr>
                    <a:t>network</a:t>
                  </a:r>
                  <a:endParaRPr kumimoji="0" lang="en-US" altLang="en-US" sz="8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link</a:t>
                  </a:r>
                  <a:endParaRPr kumimoji="0" lang="en-US" altLang="en-US" sz="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cxnSp>
              <p:nvCxnSpPr>
                <p:cNvPr id="593" name="Straight Connector 592"/>
                <p:cNvCxnSpPr/>
                <p:nvPr/>
              </p:nvCxnSpPr>
              <p:spPr>
                <a:xfrm>
                  <a:off x="10038335" y="895309"/>
                  <a:ext cx="55813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4" name="Straight Connector 593"/>
                <p:cNvCxnSpPr/>
                <p:nvPr/>
              </p:nvCxnSpPr>
              <p:spPr>
                <a:xfrm>
                  <a:off x="10038335" y="1018248"/>
                  <a:ext cx="55813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461" name="Group 460"/>
            <p:cNvGrpSpPr/>
            <p:nvPr/>
          </p:nvGrpSpPr>
          <p:grpSpPr>
            <a:xfrm>
              <a:off x="9554792" y="4299763"/>
              <a:ext cx="571917" cy="630904"/>
              <a:chOff x="9554792" y="4299763"/>
              <a:chExt cx="571917" cy="630904"/>
            </a:xfrm>
          </p:grpSpPr>
          <p:sp>
            <p:nvSpPr>
              <p:cNvPr id="595" name="Freeform 917"/>
              <p:cNvSpPr/>
              <p:nvPr/>
            </p:nvSpPr>
            <p:spPr bwMode="auto">
              <a:xfrm>
                <a:off x="9598301" y="4724405"/>
                <a:ext cx="466702" cy="206262"/>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140"/>
                  <a:gd name="connsiteY0" fmla="*/ 9728 h 9728"/>
                  <a:gd name="connsiteX1" fmla="*/ 10140 w 10140"/>
                  <a:gd name="connsiteY1" fmla="*/ 0 h 9728"/>
                  <a:gd name="connsiteX2" fmla="*/ 10140 w 10140"/>
                  <a:gd name="connsiteY2" fmla="*/ 8670 h 9728"/>
                  <a:gd name="connsiteX3" fmla="*/ 0 w 10140"/>
                  <a:gd name="connsiteY3" fmla="*/ 9728 h 9728"/>
                  <a:gd name="connsiteX0-1" fmla="*/ 319 w 10319"/>
                  <a:gd name="connsiteY0-2" fmla="*/ 10000 h 10000"/>
                  <a:gd name="connsiteX1-3" fmla="*/ 0 w 10319"/>
                  <a:gd name="connsiteY1-4" fmla="*/ 9878 h 10000"/>
                  <a:gd name="connsiteX2-5" fmla="*/ 10319 w 10319"/>
                  <a:gd name="connsiteY2-6" fmla="*/ 0 h 10000"/>
                  <a:gd name="connsiteX3-7" fmla="*/ 10319 w 10319"/>
                  <a:gd name="connsiteY3-8" fmla="*/ 8912 h 10000"/>
                  <a:gd name="connsiteX4" fmla="*/ 319 w 10319"/>
                  <a:gd name="connsiteY4" fmla="*/ 10000 h 10000"/>
                  <a:gd name="connsiteX0-9" fmla="*/ 2669 w 10319"/>
                  <a:gd name="connsiteY0-10" fmla="*/ 10279 h 10279"/>
                  <a:gd name="connsiteX1-11" fmla="*/ 0 w 10319"/>
                  <a:gd name="connsiteY1-12" fmla="*/ 9878 h 10279"/>
                  <a:gd name="connsiteX2-13" fmla="*/ 10319 w 10319"/>
                  <a:gd name="connsiteY2-14" fmla="*/ 0 h 10279"/>
                  <a:gd name="connsiteX3-15" fmla="*/ 10319 w 10319"/>
                  <a:gd name="connsiteY3-16" fmla="*/ 8912 h 10279"/>
                  <a:gd name="connsiteX4-17" fmla="*/ 2669 w 10319"/>
                  <a:gd name="connsiteY4-18" fmla="*/ 10279 h 10279"/>
                  <a:gd name="connsiteX0-19" fmla="*/ 3432 w 11082"/>
                  <a:gd name="connsiteY0-20" fmla="*/ 1685 h 1685"/>
                  <a:gd name="connsiteX1-21" fmla="*/ 763 w 11082"/>
                  <a:gd name="connsiteY1-22" fmla="*/ 1284 h 1685"/>
                  <a:gd name="connsiteX2-23" fmla="*/ 0 w 11082"/>
                  <a:gd name="connsiteY2-24" fmla="*/ 0 h 1685"/>
                  <a:gd name="connsiteX3-25" fmla="*/ 11082 w 11082"/>
                  <a:gd name="connsiteY3-26" fmla="*/ 318 h 1685"/>
                  <a:gd name="connsiteX4-27" fmla="*/ 3432 w 11082"/>
                  <a:gd name="connsiteY4-28" fmla="*/ 1685 h 1685"/>
                  <a:gd name="connsiteX0-29" fmla="*/ 3097 w 14245"/>
                  <a:gd name="connsiteY0-30" fmla="*/ 10000 h 10000"/>
                  <a:gd name="connsiteX1-31" fmla="*/ 689 w 14245"/>
                  <a:gd name="connsiteY1-32" fmla="*/ 7620 h 10000"/>
                  <a:gd name="connsiteX2-33" fmla="*/ 0 w 14245"/>
                  <a:gd name="connsiteY2-34" fmla="*/ 0 h 10000"/>
                  <a:gd name="connsiteX3-35" fmla="*/ 14245 w 14245"/>
                  <a:gd name="connsiteY3-36" fmla="*/ 633 h 10000"/>
                  <a:gd name="connsiteX4-37" fmla="*/ 3097 w 14245"/>
                  <a:gd name="connsiteY4-38" fmla="*/ 10000 h 10000"/>
                  <a:gd name="connsiteX0-39" fmla="*/ 2478 w 13626"/>
                  <a:gd name="connsiteY0-40" fmla="*/ 9373 h 9373"/>
                  <a:gd name="connsiteX1-41" fmla="*/ 70 w 13626"/>
                  <a:gd name="connsiteY1-42" fmla="*/ 6993 h 9373"/>
                  <a:gd name="connsiteX2-43" fmla="*/ 41 w 13626"/>
                  <a:gd name="connsiteY2-44" fmla="*/ 0 h 9373"/>
                  <a:gd name="connsiteX3-45" fmla="*/ 13626 w 13626"/>
                  <a:gd name="connsiteY3-46" fmla="*/ 6 h 9373"/>
                  <a:gd name="connsiteX4-47" fmla="*/ 2478 w 13626"/>
                  <a:gd name="connsiteY4-48" fmla="*/ 9373 h 9373"/>
                  <a:gd name="connsiteX0-49" fmla="*/ 1334 w 10000"/>
                  <a:gd name="connsiteY0-50" fmla="*/ 12676 h 12676"/>
                  <a:gd name="connsiteX1-51" fmla="*/ 51 w 10000"/>
                  <a:gd name="connsiteY1-52" fmla="*/ 7461 h 12676"/>
                  <a:gd name="connsiteX2-53" fmla="*/ 30 w 10000"/>
                  <a:gd name="connsiteY2-54" fmla="*/ 0 h 12676"/>
                  <a:gd name="connsiteX3-55" fmla="*/ 10000 w 10000"/>
                  <a:gd name="connsiteY3-56" fmla="*/ 6 h 12676"/>
                  <a:gd name="connsiteX4-57" fmla="*/ 1334 w 10000"/>
                  <a:gd name="connsiteY4-58" fmla="*/ 12676 h 12676"/>
                  <a:gd name="connsiteX0-59" fmla="*/ 434 w 10000"/>
                  <a:gd name="connsiteY0-60" fmla="*/ 14237 h 14237"/>
                  <a:gd name="connsiteX1-61" fmla="*/ 51 w 10000"/>
                  <a:gd name="connsiteY1-62" fmla="*/ 7461 h 14237"/>
                  <a:gd name="connsiteX2-63" fmla="*/ 30 w 10000"/>
                  <a:gd name="connsiteY2-64" fmla="*/ 0 h 14237"/>
                  <a:gd name="connsiteX3-65" fmla="*/ 10000 w 10000"/>
                  <a:gd name="connsiteY3-66" fmla="*/ 6 h 14237"/>
                  <a:gd name="connsiteX4-67" fmla="*/ 434 w 10000"/>
                  <a:gd name="connsiteY4-68" fmla="*/ 14237 h 14237"/>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10000" h="14237">
                    <a:moveTo>
                      <a:pt x="434" y="14237"/>
                    </a:moveTo>
                    <a:cubicBezTo>
                      <a:pt x="306" y="11978"/>
                      <a:pt x="179" y="9720"/>
                      <a:pt x="51" y="7461"/>
                    </a:cubicBezTo>
                    <a:cubicBezTo>
                      <a:pt x="-117" y="4751"/>
                      <a:pt x="199" y="2710"/>
                      <a:pt x="30" y="0"/>
                    </a:cubicBezTo>
                    <a:lnTo>
                      <a:pt x="10000" y="6"/>
                    </a:lnTo>
                    <a:lnTo>
                      <a:pt x="434" y="14237"/>
                    </a:lnTo>
                    <a:close/>
                  </a:path>
                </a:pathLst>
              </a:custGeom>
              <a:gradFill rotWithShape="1">
                <a:gsLst>
                  <a:gs pos="0">
                    <a:schemeClr val="bg1"/>
                  </a:gs>
                  <a:gs pos="99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67" name="Group 566"/>
              <p:cNvGrpSpPr/>
              <p:nvPr/>
            </p:nvGrpSpPr>
            <p:grpSpPr>
              <a:xfrm>
                <a:off x="9554792" y="4299763"/>
                <a:ext cx="571917" cy="461666"/>
                <a:chOff x="9980560" y="726571"/>
                <a:chExt cx="659732" cy="461666"/>
              </a:xfrm>
            </p:grpSpPr>
            <p:sp>
              <p:nvSpPr>
                <p:cNvPr id="568" name="Rectangle 228"/>
                <p:cNvSpPr>
                  <a:spLocks noChangeArrowheads="1"/>
                </p:cNvSpPr>
                <p:nvPr/>
              </p:nvSpPr>
              <p:spPr bwMode="auto">
                <a:xfrm>
                  <a:off x="10040996" y="761446"/>
                  <a:ext cx="559422" cy="389036"/>
                </a:xfrm>
                <a:prstGeom prst="rect">
                  <a:avLst/>
                </a:prstGeom>
                <a:solidFill>
                  <a:schemeClr val="bg1"/>
                </a:solidFill>
                <a:ln w="12700">
                  <a:solidFill>
                    <a:schemeClr val="tx1"/>
                  </a:solidFill>
                  <a:miter lim="800000"/>
                </a:ln>
                <a:effectLst>
                  <a:outerShdw blurRad="50800" dist="38100" dir="2700000" algn="tl" rotWithShape="0">
                    <a:schemeClr val="tx1">
                      <a:lumMod val="50000"/>
                      <a:lumOff val="50000"/>
                      <a:alpha val="40000"/>
                    </a:schemeClr>
                  </a:outerShdw>
                </a:effec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569" name="Rectangle 229"/>
                <p:cNvSpPr>
                  <a:spLocks noChangeArrowheads="1"/>
                </p:cNvSpPr>
                <p:nvPr/>
              </p:nvSpPr>
              <p:spPr bwMode="auto">
                <a:xfrm>
                  <a:off x="10041638" y="769755"/>
                  <a:ext cx="559977" cy="130804"/>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570" name="Text Box 230"/>
                <p:cNvSpPr txBox="1">
                  <a:spLocks noChangeArrowheads="1"/>
                </p:cNvSpPr>
                <p:nvPr/>
              </p:nvSpPr>
              <p:spPr bwMode="auto">
                <a:xfrm>
                  <a:off x="9980560" y="726571"/>
                  <a:ext cx="659732" cy="461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8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rPr>
                    <a:t>network</a:t>
                  </a:r>
                  <a:endParaRPr kumimoji="0" lang="en-US" altLang="en-US" sz="8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link</a:t>
                  </a:r>
                  <a:endParaRPr kumimoji="0" lang="en-US" altLang="en-US" sz="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cxnSp>
              <p:nvCxnSpPr>
                <p:cNvPr id="571" name="Straight Connector 570"/>
                <p:cNvCxnSpPr/>
                <p:nvPr/>
              </p:nvCxnSpPr>
              <p:spPr>
                <a:xfrm>
                  <a:off x="10038335" y="895309"/>
                  <a:ext cx="55813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2" name="Straight Connector 571"/>
                <p:cNvCxnSpPr/>
                <p:nvPr/>
              </p:nvCxnSpPr>
              <p:spPr>
                <a:xfrm>
                  <a:off x="10038335" y="1018248"/>
                  <a:ext cx="55813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462" name="Group 461"/>
            <p:cNvGrpSpPr/>
            <p:nvPr/>
          </p:nvGrpSpPr>
          <p:grpSpPr>
            <a:xfrm>
              <a:off x="10153753" y="4577638"/>
              <a:ext cx="628869" cy="576513"/>
              <a:chOff x="10153753" y="4577638"/>
              <a:chExt cx="628869" cy="576513"/>
            </a:xfrm>
          </p:grpSpPr>
          <p:sp>
            <p:nvSpPr>
              <p:cNvPr id="596" name="Freeform 917"/>
              <p:cNvSpPr/>
              <p:nvPr/>
            </p:nvSpPr>
            <p:spPr bwMode="auto">
              <a:xfrm>
                <a:off x="10153753" y="5002899"/>
                <a:ext cx="590332" cy="151252"/>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140"/>
                  <a:gd name="connsiteY0" fmla="*/ 9728 h 9728"/>
                  <a:gd name="connsiteX1" fmla="*/ 10140 w 10140"/>
                  <a:gd name="connsiteY1" fmla="*/ 0 h 9728"/>
                  <a:gd name="connsiteX2" fmla="*/ 10140 w 10140"/>
                  <a:gd name="connsiteY2" fmla="*/ 8670 h 9728"/>
                  <a:gd name="connsiteX3" fmla="*/ 0 w 10140"/>
                  <a:gd name="connsiteY3" fmla="*/ 9728 h 9728"/>
                  <a:gd name="connsiteX0-1" fmla="*/ 319 w 10319"/>
                  <a:gd name="connsiteY0-2" fmla="*/ 10000 h 10000"/>
                  <a:gd name="connsiteX1-3" fmla="*/ 0 w 10319"/>
                  <a:gd name="connsiteY1-4" fmla="*/ 9878 h 10000"/>
                  <a:gd name="connsiteX2-5" fmla="*/ 10319 w 10319"/>
                  <a:gd name="connsiteY2-6" fmla="*/ 0 h 10000"/>
                  <a:gd name="connsiteX3-7" fmla="*/ 10319 w 10319"/>
                  <a:gd name="connsiteY3-8" fmla="*/ 8912 h 10000"/>
                  <a:gd name="connsiteX4" fmla="*/ 319 w 10319"/>
                  <a:gd name="connsiteY4" fmla="*/ 10000 h 10000"/>
                  <a:gd name="connsiteX0-9" fmla="*/ 2669 w 10319"/>
                  <a:gd name="connsiteY0-10" fmla="*/ 10279 h 10279"/>
                  <a:gd name="connsiteX1-11" fmla="*/ 0 w 10319"/>
                  <a:gd name="connsiteY1-12" fmla="*/ 9878 h 10279"/>
                  <a:gd name="connsiteX2-13" fmla="*/ 10319 w 10319"/>
                  <a:gd name="connsiteY2-14" fmla="*/ 0 h 10279"/>
                  <a:gd name="connsiteX3-15" fmla="*/ 10319 w 10319"/>
                  <a:gd name="connsiteY3-16" fmla="*/ 8912 h 10279"/>
                  <a:gd name="connsiteX4-17" fmla="*/ 2669 w 10319"/>
                  <a:gd name="connsiteY4-18" fmla="*/ 10279 h 10279"/>
                  <a:gd name="connsiteX0-19" fmla="*/ 3432 w 11082"/>
                  <a:gd name="connsiteY0-20" fmla="*/ 1685 h 1685"/>
                  <a:gd name="connsiteX1-21" fmla="*/ 763 w 11082"/>
                  <a:gd name="connsiteY1-22" fmla="*/ 1284 h 1685"/>
                  <a:gd name="connsiteX2-23" fmla="*/ 0 w 11082"/>
                  <a:gd name="connsiteY2-24" fmla="*/ 0 h 1685"/>
                  <a:gd name="connsiteX3-25" fmla="*/ 11082 w 11082"/>
                  <a:gd name="connsiteY3-26" fmla="*/ 318 h 1685"/>
                  <a:gd name="connsiteX4-27" fmla="*/ 3432 w 11082"/>
                  <a:gd name="connsiteY4-28" fmla="*/ 1685 h 1685"/>
                  <a:gd name="connsiteX0-29" fmla="*/ 3097 w 14245"/>
                  <a:gd name="connsiteY0-30" fmla="*/ 10000 h 10000"/>
                  <a:gd name="connsiteX1-31" fmla="*/ 689 w 14245"/>
                  <a:gd name="connsiteY1-32" fmla="*/ 7620 h 10000"/>
                  <a:gd name="connsiteX2-33" fmla="*/ 0 w 14245"/>
                  <a:gd name="connsiteY2-34" fmla="*/ 0 h 10000"/>
                  <a:gd name="connsiteX3-35" fmla="*/ 14245 w 14245"/>
                  <a:gd name="connsiteY3-36" fmla="*/ 633 h 10000"/>
                  <a:gd name="connsiteX4-37" fmla="*/ 3097 w 14245"/>
                  <a:gd name="connsiteY4-38" fmla="*/ 10000 h 10000"/>
                  <a:gd name="connsiteX0-39" fmla="*/ 2478 w 13626"/>
                  <a:gd name="connsiteY0-40" fmla="*/ 9373 h 9373"/>
                  <a:gd name="connsiteX1-41" fmla="*/ 70 w 13626"/>
                  <a:gd name="connsiteY1-42" fmla="*/ 6993 h 9373"/>
                  <a:gd name="connsiteX2-43" fmla="*/ 41 w 13626"/>
                  <a:gd name="connsiteY2-44" fmla="*/ 0 h 9373"/>
                  <a:gd name="connsiteX3-45" fmla="*/ 13626 w 13626"/>
                  <a:gd name="connsiteY3-46" fmla="*/ 6 h 9373"/>
                  <a:gd name="connsiteX4-47" fmla="*/ 2478 w 13626"/>
                  <a:gd name="connsiteY4-48" fmla="*/ 9373 h 9373"/>
                  <a:gd name="connsiteX0-49" fmla="*/ 1334 w 10000"/>
                  <a:gd name="connsiteY0-50" fmla="*/ 12676 h 12676"/>
                  <a:gd name="connsiteX1-51" fmla="*/ 51 w 10000"/>
                  <a:gd name="connsiteY1-52" fmla="*/ 7461 h 12676"/>
                  <a:gd name="connsiteX2-53" fmla="*/ 30 w 10000"/>
                  <a:gd name="connsiteY2-54" fmla="*/ 0 h 12676"/>
                  <a:gd name="connsiteX3-55" fmla="*/ 10000 w 10000"/>
                  <a:gd name="connsiteY3-56" fmla="*/ 6 h 12676"/>
                  <a:gd name="connsiteX4-57" fmla="*/ 1334 w 10000"/>
                  <a:gd name="connsiteY4-58" fmla="*/ 12676 h 12676"/>
                  <a:gd name="connsiteX0-59" fmla="*/ 434 w 10000"/>
                  <a:gd name="connsiteY0-60" fmla="*/ 14237 h 14237"/>
                  <a:gd name="connsiteX1-61" fmla="*/ 51 w 10000"/>
                  <a:gd name="connsiteY1-62" fmla="*/ 7461 h 14237"/>
                  <a:gd name="connsiteX2-63" fmla="*/ 30 w 10000"/>
                  <a:gd name="connsiteY2-64" fmla="*/ 0 h 14237"/>
                  <a:gd name="connsiteX3-65" fmla="*/ 10000 w 10000"/>
                  <a:gd name="connsiteY3-66" fmla="*/ 6 h 14237"/>
                  <a:gd name="connsiteX4-67" fmla="*/ 434 w 10000"/>
                  <a:gd name="connsiteY4-68" fmla="*/ 14237 h 14237"/>
                  <a:gd name="connsiteX0-69" fmla="*/ 434 w 12908"/>
                  <a:gd name="connsiteY0-70" fmla="*/ 14237 h 14237"/>
                  <a:gd name="connsiteX1-71" fmla="*/ 51 w 12908"/>
                  <a:gd name="connsiteY1-72" fmla="*/ 7461 h 14237"/>
                  <a:gd name="connsiteX2-73" fmla="*/ 30 w 12908"/>
                  <a:gd name="connsiteY2-74" fmla="*/ 0 h 14237"/>
                  <a:gd name="connsiteX3-75" fmla="*/ 12908 w 12908"/>
                  <a:gd name="connsiteY3-76" fmla="*/ 3797 h 14237"/>
                  <a:gd name="connsiteX4-77" fmla="*/ 434 w 12908"/>
                  <a:gd name="connsiteY4-78" fmla="*/ 14237 h 14237"/>
                  <a:gd name="connsiteX0-79" fmla="*/ 391 w 12865"/>
                  <a:gd name="connsiteY0-80" fmla="*/ 10892 h 10892"/>
                  <a:gd name="connsiteX1-81" fmla="*/ 8 w 12865"/>
                  <a:gd name="connsiteY1-82" fmla="*/ 4116 h 10892"/>
                  <a:gd name="connsiteX2-83" fmla="*/ 2479 w 12865"/>
                  <a:gd name="connsiteY2-84" fmla="*/ 0 h 10892"/>
                  <a:gd name="connsiteX3-85" fmla="*/ 12865 w 12865"/>
                  <a:gd name="connsiteY3-86" fmla="*/ 452 h 10892"/>
                  <a:gd name="connsiteX4-87" fmla="*/ 391 w 12865"/>
                  <a:gd name="connsiteY4-88" fmla="*/ 10892 h 10892"/>
                  <a:gd name="connsiteX0-89" fmla="*/ 183 w 12657"/>
                  <a:gd name="connsiteY0-90" fmla="*/ 10892 h 10892"/>
                  <a:gd name="connsiteX1-91" fmla="*/ 8 w 12657"/>
                  <a:gd name="connsiteY1-92" fmla="*/ 7238 h 10892"/>
                  <a:gd name="connsiteX2-93" fmla="*/ 2271 w 12657"/>
                  <a:gd name="connsiteY2-94" fmla="*/ 0 h 10892"/>
                  <a:gd name="connsiteX3-95" fmla="*/ 12657 w 12657"/>
                  <a:gd name="connsiteY3-96" fmla="*/ 452 h 10892"/>
                  <a:gd name="connsiteX4-97" fmla="*/ 183 w 12657"/>
                  <a:gd name="connsiteY4-98" fmla="*/ 10892 h 10892"/>
                  <a:gd name="connsiteX0-99" fmla="*/ 175 w 12649"/>
                  <a:gd name="connsiteY0-100" fmla="*/ 10892 h 10892"/>
                  <a:gd name="connsiteX1-101" fmla="*/ 0 w 12649"/>
                  <a:gd name="connsiteY1-102" fmla="*/ 7238 h 10892"/>
                  <a:gd name="connsiteX2-103" fmla="*/ 2263 w 12649"/>
                  <a:gd name="connsiteY2-104" fmla="*/ 0 h 10892"/>
                  <a:gd name="connsiteX3-105" fmla="*/ 12649 w 12649"/>
                  <a:gd name="connsiteY3-106" fmla="*/ 452 h 10892"/>
                  <a:gd name="connsiteX4-107" fmla="*/ 175 w 12649"/>
                  <a:gd name="connsiteY4-108" fmla="*/ 10892 h 10892"/>
                  <a:gd name="connsiteX0-109" fmla="*/ 175 w 12649"/>
                  <a:gd name="connsiteY0-110" fmla="*/ 10892 h 10892"/>
                  <a:gd name="connsiteX1-111" fmla="*/ 0 w 12649"/>
                  <a:gd name="connsiteY1-112" fmla="*/ 7238 h 10892"/>
                  <a:gd name="connsiteX2-113" fmla="*/ 2263 w 12649"/>
                  <a:gd name="connsiteY2-114" fmla="*/ 0 h 10892"/>
                  <a:gd name="connsiteX3-115" fmla="*/ 12649 w 12649"/>
                  <a:gd name="connsiteY3-116" fmla="*/ 452 h 10892"/>
                  <a:gd name="connsiteX4-117" fmla="*/ 175 w 12649"/>
                  <a:gd name="connsiteY4-118" fmla="*/ 10892 h 10892"/>
                  <a:gd name="connsiteX0-119" fmla="*/ 175 w 12649"/>
                  <a:gd name="connsiteY0-120" fmla="*/ 10440 h 10440"/>
                  <a:gd name="connsiteX1-121" fmla="*/ 0 w 12649"/>
                  <a:gd name="connsiteY1-122" fmla="*/ 6786 h 10440"/>
                  <a:gd name="connsiteX2-123" fmla="*/ 2263 w 12649"/>
                  <a:gd name="connsiteY2-124" fmla="*/ 217 h 10440"/>
                  <a:gd name="connsiteX3-125" fmla="*/ 12649 w 12649"/>
                  <a:gd name="connsiteY3-126" fmla="*/ 0 h 10440"/>
                  <a:gd name="connsiteX4-127" fmla="*/ 175 w 12649"/>
                  <a:gd name="connsiteY4-128" fmla="*/ 10440 h 10440"/>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12649" h="10440">
                    <a:moveTo>
                      <a:pt x="175" y="10440"/>
                    </a:moveTo>
                    <a:cubicBezTo>
                      <a:pt x="47" y="8181"/>
                      <a:pt x="128" y="9045"/>
                      <a:pt x="0" y="6786"/>
                    </a:cubicBezTo>
                    <a:cubicBezTo>
                      <a:pt x="1563" y="2515"/>
                      <a:pt x="1463" y="3373"/>
                      <a:pt x="2263" y="217"/>
                    </a:cubicBezTo>
                    <a:lnTo>
                      <a:pt x="12649" y="0"/>
                    </a:lnTo>
                    <a:lnTo>
                      <a:pt x="175" y="10440"/>
                    </a:lnTo>
                    <a:close/>
                  </a:path>
                </a:pathLst>
              </a:custGeom>
              <a:gradFill rotWithShape="1">
                <a:gsLst>
                  <a:gs pos="0">
                    <a:schemeClr val="bg1"/>
                  </a:gs>
                  <a:gs pos="99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561" name="Group 560"/>
              <p:cNvGrpSpPr/>
              <p:nvPr/>
            </p:nvGrpSpPr>
            <p:grpSpPr>
              <a:xfrm>
                <a:off x="10210705" y="4577638"/>
                <a:ext cx="571917" cy="461666"/>
                <a:chOff x="9980560" y="726571"/>
                <a:chExt cx="659732" cy="461666"/>
              </a:xfrm>
            </p:grpSpPr>
            <p:sp>
              <p:nvSpPr>
                <p:cNvPr id="562" name="Rectangle 228"/>
                <p:cNvSpPr>
                  <a:spLocks noChangeArrowheads="1"/>
                </p:cNvSpPr>
                <p:nvPr/>
              </p:nvSpPr>
              <p:spPr bwMode="auto">
                <a:xfrm>
                  <a:off x="10040996" y="761446"/>
                  <a:ext cx="559422" cy="389036"/>
                </a:xfrm>
                <a:prstGeom prst="rect">
                  <a:avLst/>
                </a:prstGeom>
                <a:solidFill>
                  <a:schemeClr val="bg1"/>
                </a:solidFill>
                <a:ln w="12700">
                  <a:solidFill>
                    <a:schemeClr val="tx1"/>
                  </a:solidFill>
                  <a:miter lim="800000"/>
                </a:ln>
                <a:effectLst>
                  <a:outerShdw blurRad="50800" dist="38100" dir="2700000" algn="tl" rotWithShape="0">
                    <a:schemeClr val="tx1">
                      <a:lumMod val="50000"/>
                      <a:lumOff val="50000"/>
                      <a:alpha val="40000"/>
                    </a:schemeClr>
                  </a:outerShdw>
                </a:effec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563" name="Rectangle 229"/>
                <p:cNvSpPr>
                  <a:spLocks noChangeArrowheads="1"/>
                </p:cNvSpPr>
                <p:nvPr/>
              </p:nvSpPr>
              <p:spPr bwMode="auto">
                <a:xfrm>
                  <a:off x="10041638" y="769755"/>
                  <a:ext cx="559977" cy="130804"/>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564" name="Text Box 230"/>
                <p:cNvSpPr txBox="1">
                  <a:spLocks noChangeArrowheads="1"/>
                </p:cNvSpPr>
                <p:nvPr/>
              </p:nvSpPr>
              <p:spPr bwMode="auto">
                <a:xfrm>
                  <a:off x="9980560" y="726571"/>
                  <a:ext cx="659732" cy="461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8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rPr>
                    <a:t>network</a:t>
                  </a:r>
                  <a:endParaRPr kumimoji="0" lang="en-US" altLang="en-US" sz="8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link</a:t>
                  </a:r>
                  <a:endParaRPr kumimoji="0" lang="en-US" altLang="en-US" sz="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cxnSp>
              <p:nvCxnSpPr>
                <p:cNvPr id="565" name="Straight Connector 564"/>
                <p:cNvCxnSpPr/>
                <p:nvPr/>
              </p:nvCxnSpPr>
              <p:spPr>
                <a:xfrm>
                  <a:off x="10038335" y="895309"/>
                  <a:ext cx="55813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6" name="Straight Connector 565"/>
                <p:cNvCxnSpPr/>
                <p:nvPr/>
              </p:nvCxnSpPr>
              <p:spPr>
                <a:xfrm>
                  <a:off x="10038335" y="1018248"/>
                  <a:ext cx="55813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grpSp>
        <p:nvGrpSpPr>
          <p:cNvPr id="105" name="Group 104"/>
          <p:cNvGrpSpPr/>
          <p:nvPr/>
        </p:nvGrpSpPr>
        <p:grpSpPr>
          <a:xfrm>
            <a:off x="9783558" y="4989983"/>
            <a:ext cx="393760" cy="218578"/>
            <a:chOff x="7493876" y="2774731"/>
            <a:chExt cx="1481958" cy="894622"/>
          </a:xfrm>
        </p:grpSpPr>
        <p:sp>
          <p:nvSpPr>
            <p:cNvPr id="106" name="Freeform 10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7" name="Oval 106"/>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08" name="Group 107"/>
            <p:cNvGrpSpPr/>
            <p:nvPr/>
          </p:nvGrpSpPr>
          <p:grpSpPr>
            <a:xfrm>
              <a:off x="7713663" y="2848339"/>
              <a:ext cx="1042107" cy="425543"/>
              <a:chOff x="7786941" y="2884917"/>
              <a:chExt cx="897649" cy="353919"/>
            </a:xfrm>
          </p:grpSpPr>
          <p:sp>
            <p:nvSpPr>
              <p:cNvPr id="109" name="Freeform 10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0" name="Freeform 10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1" name="Freeform 110"/>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2" name="Freeform 111"/>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457" name="Freeform 456"/>
          <p:cNvSpPr/>
          <p:nvPr/>
        </p:nvSpPr>
        <p:spPr>
          <a:xfrm>
            <a:off x="7288696" y="3114260"/>
            <a:ext cx="3064097" cy="2683755"/>
          </a:xfrm>
          <a:custGeom>
            <a:avLst/>
            <a:gdLst>
              <a:gd name="connsiteX0" fmla="*/ 0 w 2769704"/>
              <a:gd name="connsiteY0" fmla="*/ 0 h 2637182"/>
              <a:gd name="connsiteX1" fmla="*/ 980661 w 2769704"/>
              <a:gd name="connsiteY1" fmla="*/ 1007165 h 2637182"/>
              <a:gd name="connsiteX2" fmla="*/ 2014330 w 2769704"/>
              <a:gd name="connsiteY2" fmla="*/ 993913 h 2637182"/>
              <a:gd name="connsiteX3" fmla="*/ 2478156 w 2769704"/>
              <a:gd name="connsiteY3" fmla="*/ 1007165 h 2637182"/>
              <a:gd name="connsiteX4" fmla="*/ 2054087 w 2769704"/>
              <a:gd name="connsiteY4" fmla="*/ 1709530 h 2637182"/>
              <a:gd name="connsiteX5" fmla="*/ 2650434 w 2769704"/>
              <a:gd name="connsiteY5" fmla="*/ 2001078 h 2637182"/>
              <a:gd name="connsiteX6" fmla="*/ 2769704 w 2769704"/>
              <a:gd name="connsiteY6" fmla="*/ 2637182 h 2637182"/>
              <a:gd name="connsiteX0-1" fmla="*/ 0 w 2769704"/>
              <a:gd name="connsiteY0-2" fmla="*/ 0 h 2637182"/>
              <a:gd name="connsiteX1-3" fmla="*/ 980661 w 2769704"/>
              <a:gd name="connsiteY1-4" fmla="*/ 1007165 h 2637182"/>
              <a:gd name="connsiteX2-5" fmla="*/ 2014330 w 2769704"/>
              <a:gd name="connsiteY2-6" fmla="*/ 1016216 h 2637182"/>
              <a:gd name="connsiteX3-7" fmla="*/ 2478156 w 2769704"/>
              <a:gd name="connsiteY3-8" fmla="*/ 1007165 h 2637182"/>
              <a:gd name="connsiteX4-9" fmla="*/ 2054087 w 2769704"/>
              <a:gd name="connsiteY4-10" fmla="*/ 1709530 h 2637182"/>
              <a:gd name="connsiteX5-11" fmla="*/ 2650434 w 2769704"/>
              <a:gd name="connsiteY5-12" fmla="*/ 2001078 h 2637182"/>
              <a:gd name="connsiteX6-13" fmla="*/ 2769704 w 2769704"/>
              <a:gd name="connsiteY6-14" fmla="*/ 2637182 h 2637182"/>
              <a:gd name="connsiteX0-15" fmla="*/ 0 w 2769704"/>
              <a:gd name="connsiteY0-16" fmla="*/ 0 h 2637182"/>
              <a:gd name="connsiteX1-17" fmla="*/ 980661 w 2769704"/>
              <a:gd name="connsiteY1-18" fmla="*/ 1007165 h 2637182"/>
              <a:gd name="connsiteX2-19" fmla="*/ 2014330 w 2769704"/>
              <a:gd name="connsiteY2-20" fmla="*/ 998374 h 2637182"/>
              <a:gd name="connsiteX3-21" fmla="*/ 2478156 w 2769704"/>
              <a:gd name="connsiteY3-22" fmla="*/ 1007165 h 2637182"/>
              <a:gd name="connsiteX4-23" fmla="*/ 2054087 w 2769704"/>
              <a:gd name="connsiteY4-24" fmla="*/ 1709530 h 2637182"/>
              <a:gd name="connsiteX5-25" fmla="*/ 2650434 w 2769704"/>
              <a:gd name="connsiteY5-26" fmla="*/ 2001078 h 2637182"/>
              <a:gd name="connsiteX6-27" fmla="*/ 2769704 w 2769704"/>
              <a:gd name="connsiteY6-28" fmla="*/ 2637182 h 2637182"/>
              <a:gd name="connsiteX0-29" fmla="*/ 0 w 2769704"/>
              <a:gd name="connsiteY0-30" fmla="*/ 0 h 2637182"/>
              <a:gd name="connsiteX1-31" fmla="*/ 980661 w 2769704"/>
              <a:gd name="connsiteY1-32" fmla="*/ 1007165 h 2637182"/>
              <a:gd name="connsiteX2-33" fmla="*/ 2014330 w 2769704"/>
              <a:gd name="connsiteY2-34" fmla="*/ 1011756 h 2637182"/>
              <a:gd name="connsiteX3-35" fmla="*/ 2478156 w 2769704"/>
              <a:gd name="connsiteY3-36" fmla="*/ 1007165 h 2637182"/>
              <a:gd name="connsiteX4-37" fmla="*/ 2054087 w 2769704"/>
              <a:gd name="connsiteY4-38" fmla="*/ 1709530 h 2637182"/>
              <a:gd name="connsiteX5-39" fmla="*/ 2650434 w 2769704"/>
              <a:gd name="connsiteY5-40" fmla="*/ 2001078 h 2637182"/>
              <a:gd name="connsiteX6-41" fmla="*/ 2769704 w 2769704"/>
              <a:gd name="connsiteY6-42" fmla="*/ 2637182 h 2637182"/>
              <a:gd name="connsiteX0-43" fmla="*/ 0 w 2769704"/>
              <a:gd name="connsiteY0-44" fmla="*/ 0 h 2637182"/>
              <a:gd name="connsiteX1-45" fmla="*/ 980661 w 2769704"/>
              <a:gd name="connsiteY1-46" fmla="*/ 1007165 h 2637182"/>
              <a:gd name="connsiteX2-47" fmla="*/ 2014330 w 2769704"/>
              <a:gd name="connsiteY2-48" fmla="*/ 1011756 h 2637182"/>
              <a:gd name="connsiteX3-49" fmla="*/ 2478156 w 2769704"/>
              <a:gd name="connsiteY3-50" fmla="*/ 1007165 h 2637182"/>
              <a:gd name="connsiteX4-51" fmla="*/ 2054087 w 2769704"/>
              <a:gd name="connsiteY4-52" fmla="*/ 1709530 h 2637182"/>
              <a:gd name="connsiteX5-53" fmla="*/ 2753026 w 2769704"/>
              <a:gd name="connsiteY5-54" fmla="*/ 2050143 h 2637182"/>
              <a:gd name="connsiteX6-55" fmla="*/ 2769704 w 2769704"/>
              <a:gd name="connsiteY6-56" fmla="*/ 2637182 h 2637182"/>
              <a:gd name="connsiteX0-57" fmla="*/ 0 w 2753026"/>
              <a:gd name="connsiteY0-58" fmla="*/ 0 h 2628261"/>
              <a:gd name="connsiteX1-59" fmla="*/ 980661 w 2753026"/>
              <a:gd name="connsiteY1-60" fmla="*/ 1007165 h 2628261"/>
              <a:gd name="connsiteX2-61" fmla="*/ 2014330 w 2753026"/>
              <a:gd name="connsiteY2-62" fmla="*/ 1011756 h 2628261"/>
              <a:gd name="connsiteX3-63" fmla="*/ 2478156 w 2753026"/>
              <a:gd name="connsiteY3-64" fmla="*/ 1007165 h 2628261"/>
              <a:gd name="connsiteX4-65" fmla="*/ 2054087 w 2753026"/>
              <a:gd name="connsiteY4-66" fmla="*/ 1709530 h 2628261"/>
              <a:gd name="connsiteX5-67" fmla="*/ 2753026 w 2753026"/>
              <a:gd name="connsiteY5-68" fmla="*/ 2050143 h 2628261"/>
              <a:gd name="connsiteX6-69" fmla="*/ 2742942 w 2753026"/>
              <a:gd name="connsiteY6-70" fmla="*/ 2628261 h 2628261"/>
              <a:gd name="connsiteX0-71" fmla="*/ 0 w 2760784"/>
              <a:gd name="connsiteY0-72" fmla="*/ 0 h 2820062"/>
              <a:gd name="connsiteX1-73" fmla="*/ 980661 w 2760784"/>
              <a:gd name="connsiteY1-74" fmla="*/ 1007165 h 2820062"/>
              <a:gd name="connsiteX2-75" fmla="*/ 2014330 w 2760784"/>
              <a:gd name="connsiteY2-76" fmla="*/ 1011756 h 2820062"/>
              <a:gd name="connsiteX3-77" fmla="*/ 2478156 w 2760784"/>
              <a:gd name="connsiteY3-78" fmla="*/ 1007165 h 2820062"/>
              <a:gd name="connsiteX4-79" fmla="*/ 2054087 w 2760784"/>
              <a:gd name="connsiteY4-80" fmla="*/ 1709530 h 2820062"/>
              <a:gd name="connsiteX5-81" fmla="*/ 2753026 w 2760784"/>
              <a:gd name="connsiteY5-82" fmla="*/ 2050143 h 2820062"/>
              <a:gd name="connsiteX6-83" fmla="*/ 2760784 w 2760784"/>
              <a:gd name="connsiteY6-84" fmla="*/ 2820062 h 2820062"/>
              <a:gd name="connsiteX0-85" fmla="*/ 0 w 2760784"/>
              <a:gd name="connsiteY0-86" fmla="*/ 0 h 2820062"/>
              <a:gd name="connsiteX1-87" fmla="*/ 980661 w 2760784"/>
              <a:gd name="connsiteY1-88" fmla="*/ 1007165 h 2820062"/>
              <a:gd name="connsiteX2-89" fmla="*/ 2014330 w 2760784"/>
              <a:gd name="connsiteY2-90" fmla="*/ 1011756 h 2820062"/>
              <a:gd name="connsiteX3-91" fmla="*/ 2478156 w 2760784"/>
              <a:gd name="connsiteY3-92" fmla="*/ 1007165 h 2820062"/>
              <a:gd name="connsiteX4-93" fmla="*/ 2054087 w 2760784"/>
              <a:gd name="connsiteY4-94" fmla="*/ 1709530 h 2820062"/>
              <a:gd name="connsiteX5-95" fmla="*/ 2753026 w 2760784"/>
              <a:gd name="connsiteY5-96" fmla="*/ 2050143 h 2820062"/>
              <a:gd name="connsiteX6-97" fmla="*/ 2760783 w 2760784"/>
              <a:gd name="connsiteY6-98" fmla="*/ 2639768 h 2820062"/>
              <a:gd name="connsiteX7" fmla="*/ 2760784 w 2760784"/>
              <a:gd name="connsiteY7" fmla="*/ 2820062 h 2820062"/>
              <a:gd name="connsiteX0-99" fmla="*/ 0 w 3188991"/>
              <a:gd name="connsiteY0-100" fmla="*/ 0 h 2681787"/>
              <a:gd name="connsiteX1-101" fmla="*/ 980661 w 3188991"/>
              <a:gd name="connsiteY1-102" fmla="*/ 1007165 h 2681787"/>
              <a:gd name="connsiteX2-103" fmla="*/ 2014330 w 3188991"/>
              <a:gd name="connsiteY2-104" fmla="*/ 1011756 h 2681787"/>
              <a:gd name="connsiteX3-105" fmla="*/ 2478156 w 3188991"/>
              <a:gd name="connsiteY3-106" fmla="*/ 1007165 h 2681787"/>
              <a:gd name="connsiteX4-107" fmla="*/ 2054087 w 3188991"/>
              <a:gd name="connsiteY4-108" fmla="*/ 1709530 h 2681787"/>
              <a:gd name="connsiteX5-109" fmla="*/ 2753026 w 3188991"/>
              <a:gd name="connsiteY5-110" fmla="*/ 2050143 h 2681787"/>
              <a:gd name="connsiteX6-111" fmla="*/ 2760783 w 3188991"/>
              <a:gd name="connsiteY6-112" fmla="*/ 2639768 h 2681787"/>
              <a:gd name="connsiteX7-113" fmla="*/ 3188991 w 3188991"/>
              <a:gd name="connsiteY7-114" fmla="*/ 2681787 h 2681787"/>
              <a:gd name="connsiteX0-115" fmla="*/ 0 w 3188991"/>
              <a:gd name="connsiteY0-116" fmla="*/ 0 h 2691285"/>
              <a:gd name="connsiteX1-117" fmla="*/ 980661 w 3188991"/>
              <a:gd name="connsiteY1-118" fmla="*/ 1007165 h 2691285"/>
              <a:gd name="connsiteX2-119" fmla="*/ 2014330 w 3188991"/>
              <a:gd name="connsiteY2-120" fmla="*/ 1011756 h 2691285"/>
              <a:gd name="connsiteX3-121" fmla="*/ 2478156 w 3188991"/>
              <a:gd name="connsiteY3-122" fmla="*/ 1007165 h 2691285"/>
              <a:gd name="connsiteX4-123" fmla="*/ 2054087 w 3188991"/>
              <a:gd name="connsiteY4-124" fmla="*/ 1709530 h 2691285"/>
              <a:gd name="connsiteX5-125" fmla="*/ 2753026 w 3188991"/>
              <a:gd name="connsiteY5-126" fmla="*/ 2050143 h 2691285"/>
              <a:gd name="connsiteX6-127" fmla="*/ 2760783 w 3188991"/>
              <a:gd name="connsiteY6-128" fmla="*/ 2639768 h 2691285"/>
              <a:gd name="connsiteX7-129" fmla="*/ 3188991 w 3188991"/>
              <a:gd name="connsiteY7-130" fmla="*/ 2681787 h 2691285"/>
              <a:gd name="connsiteX0-131" fmla="*/ 0 w 3188991"/>
              <a:gd name="connsiteY0-132" fmla="*/ 0 h 2700394"/>
              <a:gd name="connsiteX1-133" fmla="*/ 980661 w 3188991"/>
              <a:gd name="connsiteY1-134" fmla="*/ 1007165 h 2700394"/>
              <a:gd name="connsiteX2-135" fmla="*/ 2014330 w 3188991"/>
              <a:gd name="connsiteY2-136" fmla="*/ 1011756 h 2700394"/>
              <a:gd name="connsiteX3-137" fmla="*/ 2478156 w 3188991"/>
              <a:gd name="connsiteY3-138" fmla="*/ 1007165 h 2700394"/>
              <a:gd name="connsiteX4-139" fmla="*/ 2054087 w 3188991"/>
              <a:gd name="connsiteY4-140" fmla="*/ 1709530 h 2700394"/>
              <a:gd name="connsiteX5-141" fmla="*/ 2753026 w 3188991"/>
              <a:gd name="connsiteY5-142" fmla="*/ 2050143 h 2700394"/>
              <a:gd name="connsiteX6-143" fmla="*/ 2765243 w 3188991"/>
              <a:gd name="connsiteY6-144" fmla="*/ 2662071 h 2700394"/>
              <a:gd name="connsiteX7-145" fmla="*/ 3188991 w 3188991"/>
              <a:gd name="connsiteY7-146" fmla="*/ 2681787 h 2700394"/>
              <a:gd name="connsiteX0-147" fmla="*/ 0 w 3188991"/>
              <a:gd name="connsiteY0-148" fmla="*/ 0 h 2686921"/>
              <a:gd name="connsiteX1-149" fmla="*/ 980661 w 3188991"/>
              <a:gd name="connsiteY1-150" fmla="*/ 1007165 h 2686921"/>
              <a:gd name="connsiteX2-151" fmla="*/ 2014330 w 3188991"/>
              <a:gd name="connsiteY2-152" fmla="*/ 1011756 h 2686921"/>
              <a:gd name="connsiteX3-153" fmla="*/ 2478156 w 3188991"/>
              <a:gd name="connsiteY3-154" fmla="*/ 1007165 h 2686921"/>
              <a:gd name="connsiteX4-155" fmla="*/ 2054087 w 3188991"/>
              <a:gd name="connsiteY4-156" fmla="*/ 1709530 h 2686921"/>
              <a:gd name="connsiteX5-157" fmla="*/ 2753026 w 3188991"/>
              <a:gd name="connsiteY5-158" fmla="*/ 2050143 h 2686921"/>
              <a:gd name="connsiteX6-159" fmla="*/ 2765243 w 3188991"/>
              <a:gd name="connsiteY6-160" fmla="*/ 2662071 h 2686921"/>
              <a:gd name="connsiteX7-161" fmla="*/ 3188991 w 3188991"/>
              <a:gd name="connsiteY7-162" fmla="*/ 2681787 h 2686921"/>
              <a:gd name="connsiteX0-163" fmla="*/ 0 w 3188991"/>
              <a:gd name="connsiteY0-164" fmla="*/ 0 h 2689619"/>
              <a:gd name="connsiteX1-165" fmla="*/ 980661 w 3188991"/>
              <a:gd name="connsiteY1-166" fmla="*/ 1007165 h 2689619"/>
              <a:gd name="connsiteX2-167" fmla="*/ 2014330 w 3188991"/>
              <a:gd name="connsiteY2-168" fmla="*/ 1011756 h 2689619"/>
              <a:gd name="connsiteX3-169" fmla="*/ 2478156 w 3188991"/>
              <a:gd name="connsiteY3-170" fmla="*/ 1007165 h 2689619"/>
              <a:gd name="connsiteX4-171" fmla="*/ 2054087 w 3188991"/>
              <a:gd name="connsiteY4-172" fmla="*/ 1709530 h 2689619"/>
              <a:gd name="connsiteX5-173" fmla="*/ 2753026 w 3188991"/>
              <a:gd name="connsiteY5-174" fmla="*/ 2050143 h 2689619"/>
              <a:gd name="connsiteX6-175" fmla="*/ 2769703 w 3188991"/>
              <a:gd name="connsiteY6-176" fmla="*/ 2675452 h 2689619"/>
              <a:gd name="connsiteX7-177" fmla="*/ 3188991 w 3188991"/>
              <a:gd name="connsiteY7-178" fmla="*/ 2681787 h 2689619"/>
              <a:gd name="connsiteX0-179" fmla="*/ 0 w 3188991"/>
              <a:gd name="connsiteY0-180" fmla="*/ 0 h 2681967"/>
              <a:gd name="connsiteX1-181" fmla="*/ 980661 w 3188991"/>
              <a:gd name="connsiteY1-182" fmla="*/ 1007165 h 2681967"/>
              <a:gd name="connsiteX2-183" fmla="*/ 2014330 w 3188991"/>
              <a:gd name="connsiteY2-184" fmla="*/ 1011756 h 2681967"/>
              <a:gd name="connsiteX3-185" fmla="*/ 2478156 w 3188991"/>
              <a:gd name="connsiteY3-186" fmla="*/ 1007165 h 2681967"/>
              <a:gd name="connsiteX4-187" fmla="*/ 2054087 w 3188991"/>
              <a:gd name="connsiteY4-188" fmla="*/ 1709530 h 2681967"/>
              <a:gd name="connsiteX5-189" fmla="*/ 2753026 w 3188991"/>
              <a:gd name="connsiteY5-190" fmla="*/ 2050143 h 2681967"/>
              <a:gd name="connsiteX6-191" fmla="*/ 2769703 w 3188991"/>
              <a:gd name="connsiteY6-192" fmla="*/ 2675452 h 2681967"/>
              <a:gd name="connsiteX7-193" fmla="*/ 3188991 w 3188991"/>
              <a:gd name="connsiteY7-194" fmla="*/ 2681787 h 2681967"/>
              <a:gd name="connsiteX0-195" fmla="*/ 0 w 3188991"/>
              <a:gd name="connsiteY0-196" fmla="*/ 0 h 2687647"/>
              <a:gd name="connsiteX1-197" fmla="*/ 980661 w 3188991"/>
              <a:gd name="connsiteY1-198" fmla="*/ 1007165 h 2687647"/>
              <a:gd name="connsiteX2-199" fmla="*/ 2014330 w 3188991"/>
              <a:gd name="connsiteY2-200" fmla="*/ 1011756 h 2687647"/>
              <a:gd name="connsiteX3-201" fmla="*/ 2478156 w 3188991"/>
              <a:gd name="connsiteY3-202" fmla="*/ 1007165 h 2687647"/>
              <a:gd name="connsiteX4-203" fmla="*/ 2054087 w 3188991"/>
              <a:gd name="connsiteY4-204" fmla="*/ 1709530 h 2687647"/>
              <a:gd name="connsiteX5-205" fmla="*/ 2753026 w 3188991"/>
              <a:gd name="connsiteY5-206" fmla="*/ 2050143 h 2687647"/>
              <a:gd name="connsiteX6-207" fmla="*/ 2769703 w 3188991"/>
              <a:gd name="connsiteY6-208" fmla="*/ 2675452 h 2687647"/>
              <a:gd name="connsiteX7-209" fmla="*/ 3188991 w 3188991"/>
              <a:gd name="connsiteY7-210" fmla="*/ 2681787 h 2687647"/>
              <a:gd name="connsiteX0-211" fmla="*/ 0 w 3064097"/>
              <a:gd name="connsiteY0-212" fmla="*/ 0 h 2687647"/>
              <a:gd name="connsiteX1-213" fmla="*/ 980661 w 3064097"/>
              <a:gd name="connsiteY1-214" fmla="*/ 1007165 h 2687647"/>
              <a:gd name="connsiteX2-215" fmla="*/ 2014330 w 3064097"/>
              <a:gd name="connsiteY2-216" fmla="*/ 1011756 h 2687647"/>
              <a:gd name="connsiteX3-217" fmla="*/ 2478156 w 3064097"/>
              <a:gd name="connsiteY3-218" fmla="*/ 1007165 h 2687647"/>
              <a:gd name="connsiteX4-219" fmla="*/ 2054087 w 3064097"/>
              <a:gd name="connsiteY4-220" fmla="*/ 1709530 h 2687647"/>
              <a:gd name="connsiteX5-221" fmla="*/ 2753026 w 3064097"/>
              <a:gd name="connsiteY5-222" fmla="*/ 2050143 h 2687647"/>
              <a:gd name="connsiteX6-223" fmla="*/ 2769703 w 3064097"/>
              <a:gd name="connsiteY6-224" fmla="*/ 2675452 h 2687647"/>
              <a:gd name="connsiteX7-225" fmla="*/ 3064097 w 3064097"/>
              <a:gd name="connsiteY7-226" fmla="*/ 2681787 h 2687647"/>
              <a:gd name="connsiteX0-227" fmla="*/ 0 w 3064097"/>
              <a:gd name="connsiteY0-228" fmla="*/ 0 h 2683755"/>
              <a:gd name="connsiteX1-229" fmla="*/ 980661 w 3064097"/>
              <a:gd name="connsiteY1-230" fmla="*/ 1007165 h 2683755"/>
              <a:gd name="connsiteX2-231" fmla="*/ 2014330 w 3064097"/>
              <a:gd name="connsiteY2-232" fmla="*/ 1011756 h 2683755"/>
              <a:gd name="connsiteX3-233" fmla="*/ 2478156 w 3064097"/>
              <a:gd name="connsiteY3-234" fmla="*/ 1007165 h 2683755"/>
              <a:gd name="connsiteX4-235" fmla="*/ 2054087 w 3064097"/>
              <a:gd name="connsiteY4-236" fmla="*/ 1709530 h 2683755"/>
              <a:gd name="connsiteX5-237" fmla="*/ 2753026 w 3064097"/>
              <a:gd name="connsiteY5-238" fmla="*/ 2050143 h 2683755"/>
              <a:gd name="connsiteX6-239" fmla="*/ 2769703 w 3064097"/>
              <a:gd name="connsiteY6-240" fmla="*/ 2675452 h 2683755"/>
              <a:gd name="connsiteX7-241" fmla="*/ 3064097 w 3064097"/>
              <a:gd name="connsiteY7-242" fmla="*/ 2681787 h 2683755"/>
              <a:gd name="connsiteX0-243" fmla="*/ 0 w 3064097"/>
              <a:gd name="connsiteY0-244" fmla="*/ 0 h 2683755"/>
              <a:gd name="connsiteX1-245" fmla="*/ 980661 w 3064097"/>
              <a:gd name="connsiteY1-246" fmla="*/ 1007165 h 2683755"/>
              <a:gd name="connsiteX2-247" fmla="*/ 2014330 w 3064097"/>
              <a:gd name="connsiteY2-248" fmla="*/ 1011756 h 2683755"/>
              <a:gd name="connsiteX3-249" fmla="*/ 2478156 w 3064097"/>
              <a:gd name="connsiteY3-250" fmla="*/ 1007165 h 2683755"/>
              <a:gd name="connsiteX4-251" fmla="*/ 2054087 w 3064097"/>
              <a:gd name="connsiteY4-252" fmla="*/ 1709530 h 2683755"/>
              <a:gd name="connsiteX5-253" fmla="*/ 2753026 w 3064097"/>
              <a:gd name="connsiteY5-254" fmla="*/ 2050143 h 2683755"/>
              <a:gd name="connsiteX6-255" fmla="*/ 2769703 w 3064097"/>
              <a:gd name="connsiteY6-256" fmla="*/ 2675452 h 2683755"/>
              <a:gd name="connsiteX7-257" fmla="*/ 3064097 w 3064097"/>
              <a:gd name="connsiteY7-258" fmla="*/ 2681787 h 268375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13" y="connsiteY7-114"/>
              </a:cxn>
            </a:cxnLst>
            <a:rect l="l" t="t" r="r" b="b"/>
            <a:pathLst>
              <a:path w="3064097" h="2683755">
                <a:moveTo>
                  <a:pt x="0" y="0"/>
                </a:moveTo>
                <a:lnTo>
                  <a:pt x="980661" y="1007165"/>
                </a:lnTo>
                <a:lnTo>
                  <a:pt x="2014330" y="1011756"/>
                </a:lnTo>
                <a:lnTo>
                  <a:pt x="2478156" y="1007165"/>
                </a:lnTo>
                <a:lnTo>
                  <a:pt x="2054087" y="1709530"/>
                </a:lnTo>
                <a:lnTo>
                  <a:pt x="2753026" y="2050143"/>
                </a:lnTo>
                <a:lnTo>
                  <a:pt x="2769703" y="2675452"/>
                </a:lnTo>
                <a:cubicBezTo>
                  <a:pt x="2903519" y="2686485"/>
                  <a:pt x="2930284" y="2684136"/>
                  <a:pt x="3064097" y="2681787"/>
                </a:cubicBezTo>
              </a:path>
            </a:pathLst>
          </a:custGeom>
          <a:noFill/>
          <a:ln w="31750">
            <a:solidFill>
              <a:srgbClr val="C00000"/>
            </a:solidFill>
            <a:headEnd type="triangl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7" name="Group 6"/>
          <p:cNvGrpSpPr/>
          <p:nvPr/>
        </p:nvGrpSpPr>
        <p:grpSpPr>
          <a:xfrm>
            <a:off x="6543892" y="2922262"/>
            <a:ext cx="3175" cy="379738"/>
            <a:chOff x="6543892" y="2922262"/>
            <a:chExt cx="3175" cy="379738"/>
          </a:xfrm>
        </p:grpSpPr>
        <p:cxnSp>
          <p:nvCxnSpPr>
            <p:cNvPr id="4" name="Straight Arrow Connector 3"/>
            <p:cNvCxnSpPr/>
            <p:nvPr/>
          </p:nvCxnSpPr>
          <p:spPr>
            <a:xfrm flipV="1">
              <a:off x="6543892" y="2922262"/>
              <a:ext cx="0" cy="147963"/>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539" name="Straight Arrow Connector 538"/>
            <p:cNvCxnSpPr/>
            <p:nvPr/>
          </p:nvCxnSpPr>
          <p:spPr>
            <a:xfrm>
              <a:off x="6547067" y="3154037"/>
              <a:ext cx="0" cy="147963"/>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1" name="Group 540"/>
          <p:cNvGrpSpPr/>
          <p:nvPr/>
        </p:nvGrpSpPr>
        <p:grpSpPr>
          <a:xfrm>
            <a:off x="11233367" y="5608312"/>
            <a:ext cx="3175" cy="379738"/>
            <a:chOff x="6543892" y="2922262"/>
            <a:chExt cx="3175" cy="379738"/>
          </a:xfrm>
        </p:grpSpPr>
        <p:cxnSp>
          <p:nvCxnSpPr>
            <p:cNvPr id="542" name="Straight Arrow Connector 541"/>
            <p:cNvCxnSpPr/>
            <p:nvPr/>
          </p:nvCxnSpPr>
          <p:spPr>
            <a:xfrm flipV="1">
              <a:off x="6543892" y="2922262"/>
              <a:ext cx="0" cy="147963"/>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543" name="Straight Arrow Connector 542"/>
            <p:cNvCxnSpPr/>
            <p:nvPr/>
          </p:nvCxnSpPr>
          <p:spPr>
            <a:xfrm>
              <a:off x="6547067" y="3154037"/>
              <a:ext cx="0" cy="147963"/>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sp>
        <p:nvSpPr>
          <p:cNvPr id="544"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dissolve">
                                      <p:cBhvr>
                                        <p:cTn id="7" dur="500"/>
                                        <p:tgtEl>
                                          <p:spTgt spid="6">
                                            <p:txEl>
                                              <p:pRg st="0" end="0"/>
                                            </p:txEl>
                                          </p:spTgt>
                                        </p:tgtEl>
                                      </p:cBhvr>
                                    </p:animEffect>
                                  </p:childTnLst>
                                </p:cTn>
                              </p:par>
                              <p:par>
                                <p:cTn id="8" presetID="22" presetClass="entr" presetSubtype="2" fill="hold" nodeType="withEffect">
                                  <p:stCondLst>
                                    <p:cond delay="0"/>
                                  </p:stCondLst>
                                  <p:childTnLst>
                                    <p:set>
                                      <p:cBhvr>
                                        <p:cTn id="9" dur="1" fill="hold">
                                          <p:stCondLst>
                                            <p:cond delay="0"/>
                                          </p:stCondLst>
                                        </p:cTn>
                                        <p:tgtEl>
                                          <p:spTgt spid="474"/>
                                        </p:tgtEl>
                                        <p:attrNameLst>
                                          <p:attrName>style.visibility</p:attrName>
                                        </p:attrNameLst>
                                      </p:cBhvr>
                                      <p:to>
                                        <p:strVal val="visible"/>
                                      </p:to>
                                    </p:set>
                                    <p:animEffect transition="in" filter="wipe(right)">
                                      <p:cBhvr>
                                        <p:cTn id="10" dur="500"/>
                                        <p:tgtEl>
                                          <p:spTgt spid="474"/>
                                        </p:tgtEl>
                                      </p:cBhvr>
                                    </p:animEffect>
                                  </p:childTnLst>
                                </p:cTn>
                              </p:par>
                              <p:par>
                                <p:cTn id="11" presetID="22" presetClass="entr" presetSubtype="8" fill="hold" nodeType="withEffect">
                                  <p:stCondLst>
                                    <p:cond delay="0"/>
                                  </p:stCondLst>
                                  <p:childTnLst>
                                    <p:set>
                                      <p:cBhvr>
                                        <p:cTn id="12" dur="1" fill="hold">
                                          <p:stCondLst>
                                            <p:cond delay="0"/>
                                          </p:stCondLst>
                                        </p:cTn>
                                        <p:tgtEl>
                                          <p:spTgt spid="464"/>
                                        </p:tgtEl>
                                        <p:attrNameLst>
                                          <p:attrName>style.visibility</p:attrName>
                                        </p:attrNameLst>
                                      </p:cBhvr>
                                      <p:to>
                                        <p:strVal val="visible"/>
                                      </p:to>
                                    </p:set>
                                    <p:animEffect transition="in" filter="wipe(left)">
                                      <p:cBhvr>
                                        <p:cTn id="13" dur="500"/>
                                        <p:tgtEl>
                                          <p:spTgt spid="464"/>
                                        </p:tgtEl>
                                      </p:cBhvr>
                                    </p:animEffect>
                                  </p:childTnLst>
                                </p:cTn>
                              </p:par>
                              <p:par>
                                <p:cTn id="14" presetID="9" presetClass="entr" presetSubtype="0" fill="hold" nodeType="withEffect">
                                  <p:stCondLst>
                                    <p:cond delay="0"/>
                                  </p:stCondLst>
                                  <p:childTnLst>
                                    <p:set>
                                      <p:cBhvr>
                                        <p:cTn id="15" dur="1" fill="hold">
                                          <p:stCondLst>
                                            <p:cond delay="0"/>
                                          </p:stCondLst>
                                        </p:cTn>
                                        <p:tgtEl>
                                          <p:spTgt spid="6">
                                            <p:txEl>
                                              <p:pRg st="1" end="1"/>
                                            </p:txEl>
                                          </p:spTgt>
                                        </p:tgtEl>
                                        <p:attrNameLst>
                                          <p:attrName>style.visibility</p:attrName>
                                        </p:attrNameLst>
                                      </p:cBhvr>
                                      <p:to>
                                        <p:strVal val="visible"/>
                                      </p:to>
                                    </p:set>
                                    <p:animEffect transition="in" filter="dissolve">
                                      <p:cBhvr>
                                        <p:cTn id="16" dur="500"/>
                                        <p:tgtEl>
                                          <p:spTgt spid="6">
                                            <p:txEl>
                                              <p:pRg st="1" end="1"/>
                                            </p:txEl>
                                          </p:spTgt>
                                        </p:tgtEl>
                                      </p:cBhvr>
                                    </p:animEffect>
                                  </p:childTnLst>
                                </p:cTn>
                              </p:par>
                              <p:par>
                                <p:cTn id="17" presetID="9" presetClass="entr" presetSubtype="0" fill="hold" nodeType="with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Effect transition="in" filter="dissolve">
                                      <p:cBhvr>
                                        <p:cTn id="19" dur="500"/>
                                        <p:tgtEl>
                                          <p:spTgt spid="6">
                                            <p:txEl>
                                              <p:pRg st="2" end="2"/>
                                            </p:txEl>
                                          </p:spTgt>
                                        </p:tgtEl>
                                      </p:cBhvr>
                                    </p:animEffect>
                                  </p:childTnLst>
                                </p:cTn>
                              </p:par>
                              <p:par>
                                <p:cTn id="20" presetID="9" presetClass="entr" presetSubtype="0"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par>
                                <p:cTn id="23" presetID="9" presetClass="entr" presetSubtype="0" fill="hold" nodeType="withEffect">
                                  <p:stCondLst>
                                    <p:cond delay="0"/>
                                  </p:stCondLst>
                                  <p:childTnLst>
                                    <p:set>
                                      <p:cBhvr>
                                        <p:cTn id="24" dur="1" fill="hold">
                                          <p:stCondLst>
                                            <p:cond delay="0"/>
                                          </p:stCondLst>
                                        </p:cTn>
                                        <p:tgtEl>
                                          <p:spTgt spid="541"/>
                                        </p:tgtEl>
                                        <p:attrNameLst>
                                          <p:attrName>style.visibility</p:attrName>
                                        </p:attrNameLst>
                                      </p:cBhvr>
                                      <p:to>
                                        <p:strVal val="visible"/>
                                      </p:to>
                                    </p:set>
                                    <p:animEffect transition="in" filter="dissolve">
                                      <p:cBhvr>
                                        <p:cTn id="25" dur="500"/>
                                        <p:tgtEl>
                                          <p:spTgt spid="541"/>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6">
                                            <p:txEl>
                                              <p:pRg st="3" end="3"/>
                                            </p:txEl>
                                          </p:spTgt>
                                        </p:tgtEl>
                                        <p:attrNameLst>
                                          <p:attrName>style.visibility</p:attrName>
                                        </p:attrNameLst>
                                      </p:cBhvr>
                                      <p:to>
                                        <p:strVal val="visible"/>
                                      </p:to>
                                    </p:set>
                                    <p:animEffect transition="in" filter="dissolve">
                                      <p:cBhvr>
                                        <p:cTn id="30" dur="500"/>
                                        <p:tgtEl>
                                          <p:spTgt spid="6">
                                            <p:txEl>
                                              <p:pRg st="3" end="3"/>
                                            </p:txEl>
                                          </p:spTgt>
                                        </p:tgtEl>
                                      </p:cBhvr>
                                    </p:animEffect>
                                  </p:childTnLst>
                                </p:cTn>
                              </p:par>
                            </p:childTnLst>
                          </p:cTn>
                        </p:par>
                        <p:par>
                          <p:cTn id="31" fill="hold">
                            <p:stCondLst>
                              <p:cond delay="500"/>
                            </p:stCondLst>
                            <p:childTnLst>
                              <p:par>
                                <p:cTn id="32" presetID="9" presetClass="entr" presetSubtype="0" fill="hold" nodeType="afterEffect">
                                  <p:stCondLst>
                                    <p:cond delay="0"/>
                                  </p:stCondLst>
                                  <p:childTnLst>
                                    <p:set>
                                      <p:cBhvr>
                                        <p:cTn id="33" dur="1" fill="hold">
                                          <p:stCondLst>
                                            <p:cond delay="0"/>
                                          </p:stCondLst>
                                        </p:cTn>
                                        <p:tgtEl>
                                          <p:spTgt spid="473"/>
                                        </p:tgtEl>
                                        <p:attrNameLst>
                                          <p:attrName>style.visibility</p:attrName>
                                        </p:attrNameLst>
                                      </p:cBhvr>
                                      <p:to>
                                        <p:strVal val="visible"/>
                                      </p:to>
                                    </p:set>
                                    <p:animEffect transition="in" filter="dissolve">
                                      <p:cBhvr>
                                        <p:cTn id="34" dur="1000"/>
                                        <p:tgtEl>
                                          <p:spTgt spid="473"/>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nodeType="clickEffect">
                                  <p:stCondLst>
                                    <p:cond delay="0"/>
                                  </p:stCondLst>
                                  <p:childTnLst>
                                    <p:set>
                                      <p:cBhvr>
                                        <p:cTn id="38" dur="1" fill="hold">
                                          <p:stCondLst>
                                            <p:cond delay="0"/>
                                          </p:stCondLst>
                                        </p:cTn>
                                        <p:tgtEl>
                                          <p:spTgt spid="6">
                                            <p:txEl>
                                              <p:pRg st="4" end="4"/>
                                            </p:txEl>
                                          </p:spTgt>
                                        </p:tgtEl>
                                        <p:attrNameLst>
                                          <p:attrName>style.visibility</p:attrName>
                                        </p:attrNameLst>
                                      </p:cBhvr>
                                      <p:to>
                                        <p:strVal val="visible"/>
                                      </p:to>
                                    </p:set>
                                    <p:animEffect transition="in" filter="dissolve">
                                      <p:cBhvr>
                                        <p:cTn id="39" dur="500"/>
                                        <p:tgtEl>
                                          <p:spTgt spid="6">
                                            <p:txEl>
                                              <p:pRg st="4" end="4"/>
                                            </p:txEl>
                                          </p:spTgt>
                                        </p:tgtEl>
                                      </p:cBhvr>
                                    </p:animEffect>
                                  </p:childTnLst>
                                </p:cTn>
                              </p:par>
                            </p:childTnLst>
                          </p:cTn>
                        </p:par>
                        <p:par>
                          <p:cTn id="40" fill="hold">
                            <p:stCondLst>
                              <p:cond delay="500"/>
                            </p:stCondLst>
                            <p:childTnLst>
                              <p:par>
                                <p:cTn id="41" presetID="9" presetClass="entr" presetSubtype="0" fill="hold" grpId="0" nodeType="afterEffect">
                                  <p:stCondLst>
                                    <p:cond delay="0"/>
                                  </p:stCondLst>
                                  <p:childTnLst>
                                    <p:set>
                                      <p:cBhvr>
                                        <p:cTn id="42" dur="1" fill="hold">
                                          <p:stCondLst>
                                            <p:cond delay="0"/>
                                          </p:stCondLst>
                                        </p:cTn>
                                        <p:tgtEl>
                                          <p:spTgt spid="457"/>
                                        </p:tgtEl>
                                        <p:attrNameLst>
                                          <p:attrName>style.visibility</p:attrName>
                                        </p:attrNameLst>
                                      </p:cBhvr>
                                      <p:to>
                                        <p:strVal val="visible"/>
                                      </p:to>
                                    </p:set>
                                    <p:animEffect transition="in" filter="dissolve">
                                      <p:cBhvr>
                                        <p:cTn id="43" dur="1000"/>
                                        <p:tgtEl>
                                          <p:spTgt spid="457"/>
                                        </p:tgtEl>
                                      </p:cBhvr>
                                    </p:animEffect>
                                  </p:childTnLst>
                                </p:cTn>
                              </p:par>
                              <p:par>
                                <p:cTn id="44" presetID="9" presetClass="entr" presetSubtype="0" fill="hold" nodeType="withEffect">
                                  <p:stCondLst>
                                    <p:cond delay="0"/>
                                  </p:stCondLst>
                                  <p:childTnLst>
                                    <p:set>
                                      <p:cBhvr>
                                        <p:cTn id="45" dur="1" fill="hold">
                                          <p:stCondLst>
                                            <p:cond delay="0"/>
                                          </p:stCondLst>
                                        </p:cTn>
                                        <p:tgtEl>
                                          <p:spTgt spid="6">
                                            <p:txEl>
                                              <p:pRg st="5" end="5"/>
                                            </p:txEl>
                                          </p:spTgt>
                                        </p:tgtEl>
                                        <p:attrNameLst>
                                          <p:attrName>style.visibility</p:attrName>
                                        </p:attrNameLst>
                                      </p:cBhvr>
                                      <p:to>
                                        <p:strVal val="visible"/>
                                      </p:to>
                                    </p:set>
                                    <p:animEffect transition="in" filter="dissolve">
                                      <p:cBhvr>
                                        <p:cTn id="46" dur="500"/>
                                        <p:tgtEl>
                                          <p:spTgt spid="6">
                                            <p:txEl>
                                              <p:pRg st="5" end="5"/>
                                            </p:txEl>
                                          </p:spTgt>
                                        </p:tgtEl>
                                      </p:cBhvr>
                                    </p:animEffect>
                                  </p:childTnLst>
                                </p:cTn>
                              </p:par>
                              <p:par>
                                <p:cTn id="47" presetID="9" presetClass="entr" presetSubtype="0" fill="hold" nodeType="withEffect">
                                  <p:stCondLst>
                                    <p:cond delay="0"/>
                                  </p:stCondLst>
                                  <p:childTnLst>
                                    <p:set>
                                      <p:cBhvr>
                                        <p:cTn id="48" dur="1" fill="hold">
                                          <p:stCondLst>
                                            <p:cond delay="0"/>
                                          </p:stCondLst>
                                        </p:cTn>
                                        <p:tgtEl>
                                          <p:spTgt spid="6">
                                            <p:txEl>
                                              <p:pRg st="6" end="6"/>
                                            </p:txEl>
                                          </p:spTgt>
                                        </p:tgtEl>
                                        <p:attrNameLst>
                                          <p:attrName>style.visibility</p:attrName>
                                        </p:attrNameLst>
                                      </p:cBhvr>
                                      <p:to>
                                        <p:strVal val="visible"/>
                                      </p:to>
                                    </p:set>
                                    <p:animEffect transition="in" filter="dissolve">
                                      <p:cBhvr>
                                        <p:cTn id="49"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7"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2913" y="230147"/>
            <a:ext cx="11749087" cy="1143000"/>
          </a:xfrm>
        </p:spPr>
        <p:txBody>
          <a:bodyPr>
            <a:normAutofit/>
          </a:bodyPr>
          <a:lstStyle/>
          <a:p>
            <a:r>
              <a:rPr lang="en-US" dirty="0">
                <a:solidFill>
                  <a:srgbClr val="000090"/>
                </a:solidFill>
              </a:rPr>
              <a:t>ISP: telecommunications or information service?</a:t>
            </a:r>
            <a:endParaRPr lang="en-US" dirty="0">
              <a:solidFill>
                <a:srgbClr val="000090"/>
              </a:solidFill>
            </a:endParaRPr>
          </a:p>
        </p:txBody>
      </p:sp>
      <p:sp>
        <p:nvSpPr>
          <p:cNvPr id="3" name="Content Placeholder 2"/>
          <p:cNvSpPr>
            <a:spLocks noGrp="1"/>
          </p:cNvSpPr>
          <p:nvPr>
            <p:ph idx="1"/>
          </p:nvPr>
        </p:nvSpPr>
        <p:spPr>
          <a:xfrm>
            <a:off x="390805" y="3052761"/>
            <a:ext cx="11015663" cy="3469063"/>
          </a:xfrm>
        </p:spPr>
        <p:txBody>
          <a:bodyPr>
            <a:normAutofit/>
          </a:bodyPr>
          <a:lstStyle/>
          <a:p>
            <a:pPr marL="0" indent="0">
              <a:buNone/>
            </a:pPr>
            <a:r>
              <a:rPr lang="en-US" sz="3200" dirty="0"/>
              <a:t>US Telecommunication Act of 1934 and 1996: </a:t>
            </a:r>
            <a:endParaRPr lang="en-US" sz="3200" dirty="0"/>
          </a:p>
          <a:p>
            <a:pPr lvl="1"/>
            <a:r>
              <a:rPr lang="en-US" sz="2800" i="1" dirty="0">
                <a:solidFill>
                  <a:srgbClr val="C00000"/>
                </a:solidFill>
              </a:rPr>
              <a:t>Title II: </a:t>
            </a:r>
            <a:r>
              <a:rPr lang="en-US" sz="2800" dirty="0"/>
              <a:t>imposes “common carrier duties” on </a:t>
            </a:r>
            <a:r>
              <a:rPr lang="en-US" sz="2800" i="1" dirty="0">
                <a:solidFill>
                  <a:srgbClr val="C00000"/>
                </a:solidFill>
              </a:rPr>
              <a:t>telecommunications services</a:t>
            </a:r>
            <a:r>
              <a:rPr lang="en-US" sz="2800" dirty="0">
                <a:solidFill>
                  <a:srgbClr val="C00000"/>
                </a:solidFill>
              </a:rPr>
              <a:t>:</a:t>
            </a:r>
            <a:r>
              <a:rPr lang="en-US" sz="2800" dirty="0"/>
              <a:t> reasonable rates, non-discrimination and </a:t>
            </a:r>
            <a:r>
              <a:rPr lang="en-US" sz="2800" i="1" dirty="0"/>
              <a:t>requires</a:t>
            </a:r>
            <a:r>
              <a:rPr lang="en-US" sz="2800" dirty="0"/>
              <a:t> </a:t>
            </a:r>
            <a:r>
              <a:rPr lang="en-US" sz="2800" i="1" dirty="0"/>
              <a:t>regulation</a:t>
            </a:r>
            <a:endParaRPr lang="en-US" sz="2800" dirty="0"/>
          </a:p>
          <a:p>
            <a:pPr lvl="1"/>
            <a:r>
              <a:rPr lang="en-US" sz="2800" i="1" dirty="0">
                <a:solidFill>
                  <a:srgbClr val="C00000"/>
                </a:solidFill>
              </a:rPr>
              <a:t>Title I: </a:t>
            </a:r>
            <a:r>
              <a:rPr lang="en-US" sz="2800" dirty="0"/>
              <a:t>applies to </a:t>
            </a:r>
            <a:r>
              <a:rPr lang="en-US" sz="2800" i="1" dirty="0">
                <a:solidFill>
                  <a:srgbClr val="C00000"/>
                </a:solidFill>
              </a:rPr>
              <a:t>information services: </a:t>
            </a:r>
            <a:endParaRPr lang="en-US" sz="2800" i="1" dirty="0">
              <a:solidFill>
                <a:srgbClr val="C00000"/>
              </a:solidFill>
            </a:endParaRPr>
          </a:p>
          <a:p>
            <a:pPr lvl="2"/>
            <a:r>
              <a:rPr lang="en-US" sz="2800" dirty="0"/>
              <a:t>no common carrier duties (</a:t>
            </a:r>
            <a:r>
              <a:rPr lang="en-US" sz="2800" i="1" dirty="0"/>
              <a:t>not regulated</a:t>
            </a:r>
            <a:r>
              <a:rPr lang="en-US" sz="2800" dirty="0"/>
              <a:t>)</a:t>
            </a:r>
            <a:endParaRPr lang="en-US" sz="2800" dirty="0"/>
          </a:p>
          <a:p>
            <a:pPr lvl="2"/>
            <a:r>
              <a:rPr lang="en-US" sz="2800" dirty="0"/>
              <a:t>but grants FCC authority  “… as may be necessary in the execution of its functions”</a:t>
            </a:r>
            <a:r>
              <a:rPr lang="en-US" sz="500" dirty="0"/>
              <a:t>4</a:t>
            </a:r>
            <a:endParaRPr lang="en-US" sz="500" dirty="0"/>
          </a:p>
        </p:txBody>
      </p:sp>
      <p:sp>
        <p:nvSpPr>
          <p:cNvPr id="6" name="TextBox 5"/>
          <p:cNvSpPr txBox="1"/>
          <p:nvPr/>
        </p:nvSpPr>
        <p:spPr>
          <a:xfrm>
            <a:off x="524437" y="1358153"/>
            <a:ext cx="10542493" cy="1409617"/>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Is an ISP a “telecommunications service” or an “information service” provider?</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20700" marR="0" lvl="0" indent="-281305" algn="l" defTabSz="914400" rtl="0" eaLnBrk="1" fontAlgn="auto" latinLnBrk="0" hangingPunct="1">
              <a:lnSpc>
                <a:spcPct val="100000"/>
              </a:lnSpc>
              <a:spcBef>
                <a:spcPts val="0"/>
              </a:spcBef>
              <a:spcAft>
                <a:spcPts val="0"/>
              </a:spcAft>
              <a:buClr>
                <a:srgbClr val="0000A3"/>
              </a:buClr>
              <a:buSzTx/>
              <a:buFont typeface="Wingdings" panose="05000000000000000000" pitchFamily="2" charset="2"/>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the answer </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really</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matters from a regulatory standpoint!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dissolve">
                                      <p:cBhvr>
                                        <p:cTn id="13" dur="500"/>
                                        <p:tgtEl>
                                          <p:spTgt spid="3">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dissolve">
                                      <p:cBhvr>
                                        <p:cTn id="16" dur="500"/>
                                        <p:tgtEl>
                                          <p:spTgt spid="3">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dissolve">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Network layer: “data plane” roadmap</a:t>
            </a:r>
            <a:endParaRPr lang="en-US" sz="4400" dirty="0"/>
          </a:p>
        </p:txBody>
      </p:sp>
      <p:sp>
        <p:nvSpPr>
          <p:cNvPr id="9" name="Rectangle 4"/>
          <p:cNvSpPr>
            <a:spLocks noGrp="1" noChangeArrowheads="1"/>
          </p:cNvSpPr>
          <p:nvPr>
            <p:ph sz="half" idx="2"/>
          </p:nvPr>
        </p:nvSpPr>
        <p:spPr>
          <a:xfrm>
            <a:off x="570089" y="1428299"/>
            <a:ext cx="6618109" cy="5197353"/>
          </a:xfrm>
        </p:spPr>
        <p:txBody>
          <a:bodyPr>
            <a:noAutofit/>
          </a:bodyPr>
          <a:lstStyle/>
          <a:p>
            <a:pPr marL="408305" indent="-278130">
              <a:spcBef>
                <a:spcPts val="600"/>
              </a:spcBef>
              <a:buClr>
                <a:schemeClr val="bg1">
                  <a:lumMod val="75000"/>
                </a:schemeClr>
              </a:buClr>
            </a:pPr>
            <a:r>
              <a:rPr lang="en-US" altLang="en-US" sz="3200" dirty="0">
                <a:solidFill>
                  <a:schemeClr val="bg1">
                    <a:lumMod val="75000"/>
                  </a:schemeClr>
                </a:solidFill>
                <a:ea typeface="MS PGothic" panose="020B0600070205080204" pitchFamily="34" charset="-128"/>
                <a:cs typeface="Arial" panose="020B0604020202020204" pitchFamily="34" charset="0"/>
              </a:rPr>
              <a:t>Network layer: overview</a:t>
            </a:r>
            <a:endParaRPr lang="en-US" altLang="en-US" sz="3200" dirty="0">
              <a:solidFill>
                <a:schemeClr val="bg1">
                  <a:lumMod val="75000"/>
                </a:schemeClr>
              </a:solidFill>
              <a:ea typeface="MS PGothic" panose="020B0600070205080204" pitchFamily="34" charset="-128"/>
              <a:cs typeface="Arial" panose="020B0604020202020204" pitchFamily="34" charset="0"/>
            </a:endParaRPr>
          </a:p>
          <a:p>
            <a:pPr lvl="1">
              <a:spcBef>
                <a:spcPts val="600"/>
              </a:spcBef>
              <a:buClr>
                <a:schemeClr val="bg1">
                  <a:lumMod val="75000"/>
                </a:schemeClr>
              </a:buClr>
            </a:pPr>
            <a:r>
              <a:rPr lang="en-US" altLang="en-US" sz="2800" dirty="0">
                <a:solidFill>
                  <a:schemeClr val="bg1">
                    <a:lumMod val="75000"/>
                  </a:schemeClr>
                </a:solidFill>
                <a:ea typeface="MS PGothic" panose="020B0600070205080204" pitchFamily="34" charset="-128"/>
                <a:cs typeface="Arial" panose="020B0604020202020204" pitchFamily="34" charset="0"/>
              </a:rPr>
              <a:t>data plane</a:t>
            </a:r>
            <a:endParaRPr lang="en-US" altLang="en-US" sz="2800" dirty="0">
              <a:solidFill>
                <a:schemeClr val="bg1">
                  <a:lumMod val="75000"/>
                </a:schemeClr>
              </a:solidFill>
              <a:ea typeface="MS PGothic" panose="020B0600070205080204" pitchFamily="34" charset="-128"/>
              <a:cs typeface="Arial" panose="020B0604020202020204" pitchFamily="34" charset="0"/>
            </a:endParaRPr>
          </a:p>
          <a:p>
            <a:pPr lvl="1">
              <a:spcBef>
                <a:spcPts val="600"/>
              </a:spcBef>
              <a:buClr>
                <a:schemeClr val="bg1">
                  <a:lumMod val="75000"/>
                </a:schemeClr>
              </a:buClr>
            </a:pPr>
            <a:r>
              <a:rPr lang="en-US" altLang="en-US" sz="2800" dirty="0">
                <a:solidFill>
                  <a:schemeClr val="bg1">
                    <a:lumMod val="75000"/>
                  </a:schemeClr>
                </a:solidFill>
                <a:ea typeface="MS PGothic" panose="020B0600070205080204" pitchFamily="34" charset="-128"/>
                <a:cs typeface="Arial" panose="020B0604020202020204" pitchFamily="34" charset="0"/>
              </a:rPr>
              <a:t>control plane</a:t>
            </a:r>
            <a:endParaRPr lang="en-US" altLang="en-US" sz="2800" dirty="0">
              <a:solidFill>
                <a:schemeClr val="bg1">
                  <a:lumMod val="75000"/>
                </a:schemeClr>
              </a:solidFill>
              <a:ea typeface="MS PGothic" panose="020B0600070205080204" pitchFamily="34" charset="-128"/>
              <a:cs typeface="Arial" panose="020B0604020202020204" pitchFamily="34" charset="0"/>
            </a:endParaRPr>
          </a:p>
          <a:p>
            <a:pPr marL="408305" indent="-278130">
              <a:spcBef>
                <a:spcPts val="600"/>
              </a:spcBef>
              <a:buClr>
                <a:schemeClr val="bg1">
                  <a:lumMod val="75000"/>
                </a:schemeClr>
              </a:buClr>
            </a:pPr>
            <a:r>
              <a:rPr lang="en-US" altLang="en-US" sz="3200" dirty="0">
                <a:solidFill>
                  <a:schemeClr val="bg1">
                    <a:lumMod val="75000"/>
                  </a:schemeClr>
                </a:solidFill>
                <a:ea typeface="MS PGothic" panose="020B0600070205080204" pitchFamily="34" charset="-128"/>
                <a:cs typeface="Arial" panose="020B0604020202020204" pitchFamily="34" charset="0"/>
              </a:rPr>
              <a:t>What</a:t>
            </a:r>
            <a:r>
              <a:rPr lang="en-US" altLang="ja-JP" sz="3200" dirty="0">
                <a:solidFill>
                  <a:schemeClr val="bg1">
                    <a:lumMod val="75000"/>
                  </a:schemeClr>
                </a:solidFill>
                <a:ea typeface="MS PGothic" panose="020B0600070205080204" pitchFamily="34" charset="-128"/>
                <a:cs typeface="Arial" panose="020B0604020202020204" pitchFamily="34" charset="0"/>
              </a:rPr>
              <a:t>’s inside a router</a:t>
            </a:r>
            <a:endParaRPr lang="en-US" altLang="ja-JP" sz="3200" dirty="0">
              <a:solidFill>
                <a:schemeClr val="bg1">
                  <a:lumMod val="75000"/>
                </a:schemeClr>
              </a:solidFill>
              <a:ea typeface="MS PGothic" panose="020B0600070205080204" pitchFamily="34" charset="-128"/>
              <a:cs typeface="Arial" panose="020B0604020202020204" pitchFamily="34" charset="0"/>
            </a:endParaRPr>
          </a:p>
          <a:p>
            <a:pPr lvl="1">
              <a:spcBef>
                <a:spcPts val="600"/>
              </a:spcBef>
              <a:buClr>
                <a:schemeClr val="bg1">
                  <a:lumMod val="75000"/>
                </a:schemeClr>
              </a:buClr>
            </a:pPr>
            <a:r>
              <a:rPr lang="en-US" altLang="ja-JP" sz="2800" dirty="0">
                <a:solidFill>
                  <a:schemeClr val="bg1">
                    <a:lumMod val="75000"/>
                  </a:schemeClr>
                </a:solidFill>
                <a:ea typeface="MS PGothic" panose="020B0600070205080204" pitchFamily="34" charset="-128"/>
                <a:cs typeface="Arial" panose="020B0604020202020204" pitchFamily="34" charset="0"/>
              </a:rPr>
              <a:t>input ports, switching, output ports</a:t>
            </a:r>
            <a:endParaRPr lang="en-US" altLang="ja-JP" sz="2800" dirty="0">
              <a:solidFill>
                <a:schemeClr val="bg1">
                  <a:lumMod val="75000"/>
                </a:schemeClr>
              </a:solidFill>
              <a:ea typeface="MS PGothic" panose="020B0600070205080204" pitchFamily="34" charset="-128"/>
              <a:cs typeface="Arial" panose="020B0604020202020204" pitchFamily="34" charset="0"/>
            </a:endParaRPr>
          </a:p>
          <a:p>
            <a:pPr lvl="1">
              <a:spcBef>
                <a:spcPts val="600"/>
              </a:spcBef>
              <a:buClr>
                <a:schemeClr val="bg1">
                  <a:lumMod val="75000"/>
                </a:schemeClr>
              </a:buClr>
            </a:pPr>
            <a:r>
              <a:rPr lang="en-US" altLang="ja-JP" sz="2800" dirty="0">
                <a:solidFill>
                  <a:schemeClr val="bg1">
                    <a:lumMod val="75000"/>
                  </a:schemeClr>
                </a:solidFill>
                <a:ea typeface="MS PGothic" panose="020B0600070205080204" pitchFamily="34" charset="-128"/>
                <a:cs typeface="Arial" panose="020B0604020202020204" pitchFamily="34" charset="0"/>
              </a:rPr>
              <a:t>buffer management, scheduling</a:t>
            </a:r>
            <a:endParaRPr lang="en-US" altLang="ja-JP" sz="2800" dirty="0">
              <a:solidFill>
                <a:schemeClr val="bg1">
                  <a:lumMod val="75000"/>
                </a:schemeClr>
              </a:solidFill>
              <a:ea typeface="MS PGothic" panose="020B0600070205080204" pitchFamily="34" charset="-128"/>
              <a:cs typeface="Arial" panose="020B0604020202020204" pitchFamily="34" charset="0"/>
            </a:endParaRPr>
          </a:p>
          <a:p>
            <a:pPr marL="408305" indent="-278130">
              <a:spcBef>
                <a:spcPts val="600"/>
              </a:spcBef>
            </a:pPr>
            <a:r>
              <a:rPr lang="en-US" altLang="en-US" sz="3200" dirty="0">
                <a:ea typeface="MS PGothic" panose="020B0600070205080204" pitchFamily="34" charset="-128"/>
                <a:cs typeface="Arial" panose="020B0604020202020204" pitchFamily="34" charset="0"/>
              </a:rPr>
              <a:t>IP: the Internet Protocol</a:t>
            </a:r>
            <a:endParaRPr lang="en-US" altLang="en-US" sz="3200" dirty="0">
              <a:ea typeface="MS PGothic" panose="020B0600070205080204" pitchFamily="34" charset="-128"/>
              <a:cs typeface="Arial" panose="020B0604020202020204" pitchFamily="34" charset="0"/>
            </a:endParaRPr>
          </a:p>
          <a:p>
            <a:pPr lvl="1">
              <a:spcBef>
                <a:spcPts val="400"/>
              </a:spcBef>
              <a:buClr>
                <a:srgbClr val="0000A3"/>
              </a:buClr>
            </a:pPr>
            <a:r>
              <a:rPr lang="en-US" altLang="en-US" sz="2800" dirty="0">
                <a:solidFill>
                  <a:srgbClr val="0000A3"/>
                </a:solidFill>
                <a:ea typeface="MS PGothic" panose="020B0600070205080204" pitchFamily="34" charset="-128"/>
                <a:cs typeface="Arial" panose="020B0604020202020204" pitchFamily="34" charset="0"/>
              </a:rPr>
              <a:t>datagram format</a:t>
            </a:r>
            <a:endParaRPr lang="en-US" altLang="en-US" sz="2800" dirty="0">
              <a:solidFill>
                <a:srgbClr val="0000A3"/>
              </a:solidFill>
              <a:ea typeface="MS PGothic" panose="020B0600070205080204" pitchFamily="34" charset="-128"/>
              <a:cs typeface="Arial" panose="020B0604020202020204" pitchFamily="34" charset="0"/>
            </a:endParaRPr>
          </a:p>
          <a:p>
            <a:pPr lvl="1">
              <a:spcBef>
                <a:spcPts val="400"/>
              </a:spcBef>
              <a:buClr>
                <a:srgbClr val="0000A3"/>
              </a:buClr>
            </a:pPr>
            <a:r>
              <a:rPr lang="en-US" altLang="en-US" sz="2800" dirty="0">
                <a:solidFill>
                  <a:srgbClr val="0000A3"/>
                </a:solidFill>
                <a:ea typeface="MS PGothic" panose="020B0600070205080204" pitchFamily="34" charset="-128"/>
                <a:cs typeface="Arial" panose="020B0604020202020204" pitchFamily="34" charset="0"/>
              </a:rPr>
              <a:t>addressing</a:t>
            </a:r>
            <a:endParaRPr lang="en-US" altLang="en-US" sz="2800" dirty="0">
              <a:solidFill>
                <a:srgbClr val="0000A3"/>
              </a:solidFill>
              <a:ea typeface="MS PGothic" panose="020B0600070205080204" pitchFamily="34" charset="-128"/>
              <a:cs typeface="Arial" panose="020B0604020202020204" pitchFamily="34" charset="0"/>
            </a:endParaRPr>
          </a:p>
          <a:p>
            <a:pPr lvl="1">
              <a:spcBef>
                <a:spcPts val="400"/>
              </a:spcBef>
              <a:buClr>
                <a:srgbClr val="0000A3"/>
              </a:buClr>
            </a:pPr>
            <a:r>
              <a:rPr lang="en-US" altLang="en-US" sz="2800" dirty="0">
                <a:ea typeface="MS PGothic" panose="020B0600070205080204" pitchFamily="34" charset="-128"/>
                <a:cs typeface="Arial" panose="020B0604020202020204" pitchFamily="34" charset="0"/>
              </a:rPr>
              <a:t>network address translation</a:t>
            </a:r>
            <a:endParaRPr lang="en-US" altLang="en-US" sz="2800" dirty="0">
              <a:ea typeface="MS PGothic" panose="020B0600070205080204" pitchFamily="34" charset="-128"/>
              <a:cs typeface="Arial" panose="020B0604020202020204" pitchFamily="34" charset="0"/>
            </a:endParaRPr>
          </a:p>
          <a:p>
            <a:pPr lvl="1">
              <a:spcBef>
                <a:spcPts val="400"/>
              </a:spcBef>
              <a:buClr>
                <a:srgbClr val="0000A3"/>
              </a:buClr>
            </a:pPr>
            <a:r>
              <a:rPr lang="en-US" altLang="en-US" sz="2800" dirty="0">
                <a:ea typeface="MS PGothic" panose="020B0600070205080204" pitchFamily="34" charset="-128"/>
                <a:cs typeface="Arial" panose="020B0604020202020204" pitchFamily="34" charset="0"/>
              </a:rPr>
              <a:t>IPv6</a:t>
            </a:r>
            <a:endParaRPr lang="en-US" altLang="en-US" sz="2800" dirty="0">
              <a:ea typeface="MS PGothic" panose="020B0600070205080204" pitchFamily="34" charset="-128"/>
              <a:cs typeface="Arial" panose="020B0604020202020204" pitchFamily="34" charset="0"/>
            </a:endParaRPr>
          </a:p>
        </p:txBody>
      </p:sp>
      <p:pic>
        <p:nvPicPr>
          <p:cNvPr id="6" name="Picture 5" descr="A train crossing a bridge over a body of water&#10;&#10;Description automatically generated"/>
          <p:cNvPicPr>
            <a:picLocks noChangeAspect="1"/>
          </p:cNvPicPr>
          <p:nvPr/>
        </p:nvPicPr>
        <p:blipFill>
          <a:blip r:embed="rId1"/>
          <a:stretch>
            <a:fillRect/>
          </a:stretch>
        </p:blipFill>
        <p:spPr>
          <a:xfrm>
            <a:off x="8015288" y="1379196"/>
            <a:ext cx="3102316" cy="2326737"/>
          </a:xfrm>
          <a:prstGeom prst="rect">
            <a:avLst/>
          </a:prstGeom>
        </p:spPr>
      </p:pic>
      <p:sp>
        <p:nvSpPr>
          <p:cNvPr id="7" name="Rectangle 4"/>
          <p:cNvSpPr txBox="1">
            <a:spLocks noChangeArrowheads="1"/>
          </p:cNvSpPr>
          <p:nvPr/>
        </p:nvSpPr>
        <p:spPr>
          <a:xfrm>
            <a:off x="6186488" y="4277300"/>
            <a:ext cx="6005512" cy="1937764"/>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8305" indent="-278130">
              <a:spcBef>
                <a:spcPts val="600"/>
              </a:spcBef>
              <a:buClr>
                <a:schemeClr val="bg1">
                  <a:lumMod val="75000"/>
                </a:schemeClr>
              </a:buClr>
            </a:pPr>
            <a:r>
              <a:rPr lang="en-US" altLang="en-US" sz="3200" dirty="0">
                <a:solidFill>
                  <a:schemeClr val="bg1">
                    <a:lumMod val="75000"/>
                  </a:schemeClr>
                </a:solidFill>
                <a:ea typeface="MS PGothic" panose="020B0600070205080204" pitchFamily="34" charset="-128"/>
                <a:cs typeface="MS PGothic" panose="020B0600070205080204" pitchFamily="34" charset="-128"/>
              </a:rPr>
              <a:t>Generalized Forwarding, SDN</a:t>
            </a:r>
            <a:endParaRPr lang="en-US" altLang="en-US" sz="3200" dirty="0">
              <a:solidFill>
                <a:schemeClr val="bg1">
                  <a:lumMod val="75000"/>
                </a:schemeClr>
              </a:solidFill>
              <a:ea typeface="MS PGothic" panose="020B0600070205080204" pitchFamily="34" charset="-128"/>
              <a:cs typeface="MS PGothic" panose="020B0600070205080204" pitchFamily="34" charset="-128"/>
            </a:endParaRPr>
          </a:p>
          <a:p>
            <a:pPr lvl="1">
              <a:spcBef>
                <a:spcPts val="600"/>
              </a:spcBef>
              <a:buClr>
                <a:schemeClr val="bg1">
                  <a:lumMod val="75000"/>
                </a:schemeClr>
              </a:buClr>
            </a:pPr>
            <a:r>
              <a:rPr lang="en-US" altLang="en-US" sz="2800" dirty="0" err="1">
                <a:solidFill>
                  <a:schemeClr val="bg1">
                    <a:lumMod val="75000"/>
                  </a:schemeClr>
                </a:solidFill>
                <a:ea typeface="MS PGothic" panose="020B0600070205080204" pitchFamily="34" charset="-128"/>
              </a:rPr>
              <a:t>match+action</a:t>
            </a:r>
            <a:endParaRPr lang="en-US" altLang="en-US" sz="2800" dirty="0">
              <a:solidFill>
                <a:schemeClr val="bg1">
                  <a:lumMod val="75000"/>
                </a:schemeClr>
              </a:solidFill>
              <a:ea typeface="MS PGothic" panose="020B0600070205080204" pitchFamily="34" charset="-128"/>
            </a:endParaRPr>
          </a:p>
          <a:p>
            <a:pPr lvl="1">
              <a:spcBef>
                <a:spcPts val="600"/>
              </a:spcBef>
              <a:buClr>
                <a:schemeClr val="bg1">
                  <a:lumMod val="75000"/>
                </a:schemeClr>
              </a:buClr>
            </a:pPr>
            <a:r>
              <a:rPr lang="en-US" altLang="en-US" sz="2800" dirty="0">
                <a:solidFill>
                  <a:schemeClr val="bg1">
                    <a:lumMod val="75000"/>
                  </a:schemeClr>
                </a:solidFill>
                <a:ea typeface="MS PGothic" panose="020B0600070205080204" pitchFamily="34" charset="-128"/>
              </a:rPr>
              <a:t>OpenFlow: </a:t>
            </a:r>
            <a:r>
              <a:rPr lang="en-US" altLang="en-US" sz="2800" dirty="0" err="1">
                <a:solidFill>
                  <a:schemeClr val="bg1">
                    <a:lumMod val="75000"/>
                  </a:schemeClr>
                </a:solidFill>
                <a:ea typeface="MS PGothic" panose="020B0600070205080204" pitchFamily="34" charset="-128"/>
              </a:rPr>
              <a:t>match+action</a:t>
            </a:r>
            <a:r>
              <a:rPr lang="en-US" altLang="en-US" sz="2800" dirty="0">
                <a:solidFill>
                  <a:schemeClr val="bg1">
                    <a:lumMod val="75000"/>
                  </a:schemeClr>
                </a:solidFill>
                <a:ea typeface="MS PGothic" panose="020B0600070205080204" pitchFamily="34" charset="-128"/>
              </a:rPr>
              <a:t> in action</a:t>
            </a:r>
            <a:endParaRPr lang="en-US" altLang="en-US" sz="2800" dirty="0">
              <a:solidFill>
                <a:schemeClr val="bg1">
                  <a:lumMod val="75000"/>
                </a:schemeClr>
              </a:solidFill>
              <a:ea typeface="MS PGothic" panose="020B0600070205080204" pitchFamily="34" charset="-128"/>
            </a:endParaRPr>
          </a:p>
          <a:p>
            <a:pPr marL="408305" indent="-278130">
              <a:spcBef>
                <a:spcPts val="600"/>
              </a:spcBef>
              <a:buClr>
                <a:schemeClr val="bg1">
                  <a:lumMod val="75000"/>
                </a:schemeClr>
              </a:buClr>
            </a:pPr>
            <a:r>
              <a:rPr lang="en-US" altLang="en-US" sz="3200" dirty="0">
                <a:solidFill>
                  <a:schemeClr val="bg1">
                    <a:lumMod val="75000"/>
                  </a:schemeClr>
                </a:solidFill>
                <a:ea typeface="MS PGothic" panose="020B0600070205080204" pitchFamily="34" charset="-128"/>
              </a:rPr>
              <a:t>Middleboxes</a:t>
            </a:r>
            <a:endParaRPr lang="en-US" altLang="en-US" sz="3200" dirty="0">
              <a:solidFill>
                <a:schemeClr val="bg1">
                  <a:lumMod val="75000"/>
                </a:schemeClr>
              </a:solidFill>
              <a:ea typeface="MS PGothic" panose="020B0600070205080204" pitchFamily="34" charset="-128"/>
            </a:endParaRPr>
          </a:p>
          <a:p>
            <a:pPr lvl="1"/>
            <a:endParaRPr lang="en-US" altLang="en-US" dirty="0"/>
          </a:p>
        </p:txBody>
      </p:sp>
      <p:sp>
        <p:nvSpPr>
          <p:cNvPr id="8"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8200" y="311144"/>
            <a:ext cx="10515600" cy="894622"/>
          </a:xfrm>
        </p:spPr>
        <p:txBody>
          <a:bodyPr/>
          <a:lstStyle/>
          <a:p>
            <a:r>
              <a:rPr lang="en-US" dirty="0">
                <a:ea typeface="MS PGothic" panose="020B0600070205080204" pitchFamily="34" charset="-128"/>
              </a:rPr>
              <a:t>Network Layer: Internet</a:t>
            </a:r>
            <a:endParaRPr lang="en-US" dirty="0"/>
          </a:p>
        </p:txBody>
      </p:sp>
      <p:sp>
        <p:nvSpPr>
          <p:cNvPr id="42" name="Rectangle 3"/>
          <p:cNvSpPr>
            <a:spLocks noChangeArrowheads="1"/>
          </p:cNvSpPr>
          <p:nvPr/>
        </p:nvSpPr>
        <p:spPr bwMode="auto">
          <a:xfrm>
            <a:off x="3137317" y="2215552"/>
            <a:ext cx="7370788" cy="4076700"/>
          </a:xfrm>
          <a:prstGeom prst="rect">
            <a:avLst/>
          </a:prstGeom>
          <a:solidFill>
            <a:srgbClr val="FFFFFF"/>
          </a:solidFill>
          <a:ln w="19050">
            <a:solidFill>
              <a:srgbClr val="000000"/>
            </a:solidFill>
            <a:miter lim="800000"/>
          </a:ln>
          <a:effectLst>
            <a:outerShdw blurRad="1651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53" name="Rectangle 16"/>
          <p:cNvSpPr txBox="1">
            <a:spLocks noChangeArrowheads="1"/>
          </p:cNvSpPr>
          <p:nvPr/>
        </p:nvSpPr>
        <p:spPr bwMode="auto">
          <a:xfrm>
            <a:off x="888584" y="1413891"/>
            <a:ext cx="7534275" cy="43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lnSpc>
                <a:spcPct val="85000"/>
              </a:lnSpc>
              <a:spcBef>
                <a:spcPct val="20000"/>
              </a:spcBef>
              <a:spcAft>
                <a:spcPct val="0"/>
              </a:spcAft>
              <a:buClr>
                <a:srgbClr val="000099"/>
              </a:buClr>
              <a:buSzPct val="100000"/>
              <a:buFont typeface="Wingdings" panose="05000000000000000000" pitchFamily="2" charset="2"/>
              <a:buChar char="§"/>
              <a:defRPr sz="2800">
                <a:solidFill>
                  <a:schemeClr val="tx1"/>
                </a:solidFill>
                <a:latin typeface="+mn-lt"/>
                <a:ea typeface="MS PGothic" panose="020B0600070205080204" pitchFamily="34" charset="-128"/>
                <a:cs typeface="MS PGothic" panose="020B0600070205080204" pitchFamily="34" charset="-128"/>
              </a:defRPr>
            </a:lvl1pPr>
            <a:lvl2pPr marL="688975" indent="-231775"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Gill Sans MT" panose="020B0502020104020203"/>
                <a:ea typeface="MS PGothic" panose="020B0600070205080204" pitchFamily="34" charset="-128"/>
                <a:cs typeface="Gill Sans MT" panose="020B0502020104020203"/>
              </a:defRPr>
            </a:lvl2pPr>
            <a:lvl3pPr marL="1143000" indent="-228600" algn="l" rtl="0" eaLnBrk="0" fontAlgn="base" hangingPunct="0">
              <a:spcBef>
                <a:spcPct val="20000"/>
              </a:spcBef>
              <a:spcAft>
                <a:spcPct val="0"/>
              </a:spcAft>
              <a:buChar char="•"/>
              <a:defRPr sz="2000">
                <a:solidFill>
                  <a:schemeClr val="tx1"/>
                </a:solidFill>
                <a:latin typeface="Gill Sans MT" panose="020B0502020104020203"/>
                <a:ea typeface="Gill Sans MT" panose="020B0502020104020203" pitchFamily="34" charset="0"/>
                <a:cs typeface="Gill Sans MT" panose="020B0502020104020203"/>
              </a:defRPr>
            </a:lvl3pPr>
            <a:lvl4pPr marL="1600200" indent="-228600" algn="l" rtl="0" eaLnBrk="0" fontAlgn="base" hangingPunct="0">
              <a:spcBef>
                <a:spcPct val="20000"/>
              </a:spcBef>
              <a:spcAft>
                <a:spcPct val="0"/>
              </a:spcAft>
              <a:buChar char="–"/>
              <a:defRPr sz="1800">
                <a:solidFill>
                  <a:schemeClr val="tx1"/>
                </a:solidFill>
                <a:latin typeface="Times New Roman" panose="02020603050405020304" pitchFamily="18" charset="0"/>
                <a:ea typeface="Gill Sans MT" panose="020B0502020104020203" pitchFamily="34" charset="0"/>
                <a:cs typeface="Gill Sans MT" panose="020B0502020104020203" pitchFamily="34" charset="0"/>
              </a:defRPr>
            </a:lvl4pPr>
            <a:lvl5pPr marL="2057400" indent="-228600" algn="l" rtl="0" eaLnBrk="0" fontAlgn="base" hangingPunct="0">
              <a:spcBef>
                <a:spcPct val="20000"/>
              </a:spcBef>
              <a:spcAft>
                <a:spcPct val="0"/>
              </a:spcAft>
              <a:buChar char="»"/>
              <a:defRPr sz="1800">
                <a:solidFill>
                  <a:schemeClr val="tx1"/>
                </a:solidFill>
                <a:latin typeface="Times New Roman" panose="02020603050405020304" pitchFamily="18" charset="0"/>
                <a:ea typeface="Gill Sans MT" panose="020B0502020104020203" pitchFamily="34" charset="0"/>
                <a:cs typeface="Gill Sans MT" panose="020B0502020104020203" pitchFamily="34" charset="0"/>
              </a:defRPr>
            </a:lvl5pPr>
            <a:lvl6pPr marL="2514600" indent="-228600" algn="l" rtl="0" eaLnBrk="0" fontAlgn="base" hangingPunct="0">
              <a:spcBef>
                <a:spcPct val="20000"/>
              </a:spcBef>
              <a:spcAft>
                <a:spcPct val="0"/>
              </a:spcAft>
              <a:buChar char="»"/>
              <a:defRPr sz="1800">
                <a:solidFill>
                  <a:schemeClr val="tx1"/>
                </a:solidFill>
                <a:latin typeface="Times New Roman" panose="02020603050405020304" pitchFamily="18" charset="0"/>
              </a:defRPr>
            </a:lvl6pPr>
            <a:lvl7pPr marL="2971800" indent="-228600" algn="l" rtl="0" eaLnBrk="0" fontAlgn="base" hangingPunct="0">
              <a:spcBef>
                <a:spcPct val="20000"/>
              </a:spcBef>
              <a:spcAft>
                <a:spcPct val="0"/>
              </a:spcAft>
              <a:buChar char="»"/>
              <a:defRPr sz="1800">
                <a:solidFill>
                  <a:schemeClr val="tx1"/>
                </a:solidFill>
                <a:latin typeface="Times New Roman" panose="02020603050405020304" pitchFamily="18" charset="0"/>
              </a:defRPr>
            </a:lvl7pPr>
            <a:lvl8pPr marL="3429000" indent="-228600" algn="l" rtl="0" eaLnBrk="0" fontAlgn="base" hangingPunct="0">
              <a:spcBef>
                <a:spcPct val="20000"/>
              </a:spcBef>
              <a:spcAft>
                <a:spcPct val="0"/>
              </a:spcAft>
              <a:buChar char="»"/>
              <a:defRPr sz="1800">
                <a:solidFill>
                  <a:schemeClr val="tx1"/>
                </a:solidFill>
                <a:latin typeface="Times New Roman" panose="02020603050405020304" pitchFamily="18" charset="0"/>
              </a:defRPr>
            </a:lvl8pPr>
            <a:lvl9pPr marL="3886200" indent="-228600" algn="l" rtl="0" eaLnBrk="0" fontAlgn="base" hangingPunct="0">
              <a:spcBef>
                <a:spcPct val="20000"/>
              </a:spcBef>
              <a:spcAft>
                <a:spcPct val="0"/>
              </a:spcAft>
              <a:buChar char="»"/>
              <a:defRPr sz="1800">
                <a:solidFill>
                  <a:schemeClr val="tx1"/>
                </a:solidFill>
                <a:latin typeface="Times New Roman" panose="02020603050405020304" pitchFamily="18" charset="0"/>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anose="05000000000000000000" charset="0"/>
              <a:buNone/>
              <a:defRPr/>
            </a:pPr>
            <a:r>
              <a:rPr kumimoji="0" lang="en-US" sz="32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host, router network layer functions:</a:t>
            </a:r>
            <a:endParaRPr kumimoji="0" lang="en-US" sz="32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54" name="Line 17"/>
          <p:cNvSpPr>
            <a:spLocks noChangeShapeType="1"/>
          </p:cNvSpPr>
          <p:nvPr/>
        </p:nvSpPr>
        <p:spPr bwMode="auto">
          <a:xfrm flipV="1">
            <a:off x="3127792" y="5768661"/>
            <a:ext cx="7395303" cy="10828"/>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55" name="Line 18"/>
          <p:cNvSpPr>
            <a:spLocks noChangeShapeType="1"/>
          </p:cNvSpPr>
          <p:nvPr/>
        </p:nvSpPr>
        <p:spPr bwMode="auto">
          <a:xfrm flipV="1">
            <a:off x="3156367" y="5244860"/>
            <a:ext cx="7366728" cy="10754"/>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nvGrpSpPr>
          <p:cNvPr id="60" name="Group 24"/>
          <p:cNvGrpSpPr/>
          <p:nvPr/>
        </p:nvGrpSpPr>
        <p:grpSpPr bwMode="auto">
          <a:xfrm>
            <a:off x="7184669" y="2927915"/>
            <a:ext cx="3136903" cy="1276350"/>
            <a:chOff x="102" y="1294"/>
            <a:chExt cx="1976" cy="804"/>
          </a:xfrm>
        </p:grpSpPr>
        <p:sp>
          <p:nvSpPr>
            <p:cNvPr id="62" name="Rectangle 26"/>
            <p:cNvSpPr>
              <a:spLocks noChangeArrowheads="1"/>
            </p:cNvSpPr>
            <p:nvPr/>
          </p:nvSpPr>
          <p:spPr bwMode="auto">
            <a:xfrm>
              <a:off x="102" y="1314"/>
              <a:ext cx="1976" cy="784"/>
            </a:xfrm>
            <a:prstGeom prst="rect">
              <a:avLst/>
            </a:prstGeom>
            <a:solidFill>
              <a:srgbClr val="FFFFFF"/>
            </a:solidFill>
            <a:ln w="19050">
              <a:solidFill>
                <a:srgbClr val="000000"/>
              </a:solidFill>
              <a:miter lim="800000"/>
            </a:ln>
            <a:effectLst>
              <a:outerShdw blurRad="508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63" name="Text Box 27"/>
            <p:cNvSpPr txBox="1">
              <a:spLocks noChangeArrowheads="1"/>
            </p:cNvSpPr>
            <p:nvPr/>
          </p:nvSpPr>
          <p:spPr bwMode="auto">
            <a:xfrm>
              <a:off x="131" y="1294"/>
              <a:ext cx="1918" cy="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400" b="0" i="1" u="none" strike="noStrike" kern="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IP protocol</a:t>
              </a: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a:p>
              <a:pPr marL="0" marR="0" lvl="0" indent="0" algn="l" defTabSz="914400" rtl="0" eaLnBrk="0" fontAlgn="base" latinLnBrk="0" hangingPunct="0">
                <a:lnSpc>
                  <a:spcPct val="95000"/>
                </a:lnSpc>
                <a:spcBef>
                  <a:spcPct val="0"/>
                </a:spcBef>
                <a:spcAft>
                  <a:spcPct val="0"/>
                </a:spcAft>
                <a:buClr>
                  <a:srgbClr val="0000A3"/>
                </a:buClr>
                <a:buSzTx/>
                <a:buFontTx/>
                <a:buChar char="•"/>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 datagram format</a:t>
              </a: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a:p>
              <a:pPr marL="0" marR="0" lvl="0" indent="0" algn="l" defTabSz="914400" rtl="0" eaLnBrk="0" fontAlgn="base" latinLnBrk="0" hangingPunct="0">
                <a:lnSpc>
                  <a:spcPct val="95000"/>
                </a:lnSpc>
                <a:spcBef>
                  <a:spcPct val="0"/>
                </a:spcBef>
                <a:spcAft>
                  <a:spcPct val="0"/>
                </a:spcAft>
                <a:buClr>
                  <a:srgbClr val="0000A3"/>
                </a:buClr>
                <a:buSzTx/>
                <a:buFontTx/>
                <a:buChar char="•"/>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 addressing</a:t>
              </a: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a:p>
              <a:pPr marL="0" marR="0" lvl="0" indent="0" algn="l" defTabSz="914400" rtl="0" eaLnBrk="0" fontAlgn="base" latinLnBrk="0" hangingPunct="0">
                <a:lnSpc>
                  <a:spcPct val="95000"/>
                </a:lnSpc>
                <a:spcBef>
                  <a:spcPct val="0"/>
                </a:spcBef>
                <a:spcAft>
                  <a:spcPct val="0"/>
                </a:spcAft>
                <a:buClr>
                  <a:srgbClr val="0000A3"/>
                </a:buClr>
                <a:buSzTx/>
                <a:buFontTx/>
                <a:buChar char="•"/>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 packet handling conventions</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sp>
        <p:nvSpPr>
          <p:cNvPr id="65" name="Rectangle 30"/>
          <p:cNvSpPr>
            <a:spLocks noChangeArrowheads="1"/>
          </p:cNvSpPr>
          <p:nvPr/>
        </p:nvSpPr>
        <p:spPr bwMode="auto">
          <a:xfrm>
            <a:off x="7723368" y="4279825"/>
            <a:ext cx="2376099" cy="885011"/>
          </a:xfrm>
          <a:prstGeom prst="rect">
            <a:avLst/>
          </a:prstGeom>
          <a:solidFill>
            <a:srgbClr val="FFFFFF"/>
          </a:solidFill>
          <a:ln w="19050">
            <a:solidFill>
              <a:srgbClr val="000000"/>
            </a:solidFill>
            <a:miter lim="800000"/>
          </a:ln>
          <a:effectLst>
            <a:outerShdw blurRad="508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66" name="Text Box 31"/>
          <p:cNvSpPr txBox="1">
            <a:spLocks noChangeArrowheads="1"/>
          </p:cNvSpPr>
          <p:nvPr/>
        </p:nvSpPr>
        <p:spPr bwMode="auto">
          <a:xfrm>
            <a:off x="7779352" y="4233489"/>
            <a:ext cx="2455380" cy="9694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95000"/>
              </a:lnSpc>
              <a:spcBef>
                <a:spcPct val="0"/>
              </a:spcBef>
              <a:spcAft>
                <a:spcPct val="0"/>
              </a:spcAft>
              <a:buClrTx/>
              <a:buSzTx/>
              <a:buFontTx/>
              <a:buNone/>
              <a:defRPr/>
            </a:pPr>
            <a:r>
              <a:rPr kumimoji="0" lang="en-US" altLang="en-US" sz="2400" b="0" i="1" u="none" strike="noStrike" kern="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ICMP protocol</a:t>
            </a:r>
            <a:endParaRPr kumimoji="0" lang="en-US" altLang="en-US" sz="2400" b="0" i="1" u="none" strike="noStrike" kern="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a:p>
            <a:pPr marL="0" marR="0" lvl="0" indent="0" algn="l" defTabSz="914400" rtl="0" eaLnBrk="0" fontAlgn="base" latinLnBrk="0" hangingPunct="0">
              <a:lnSpc>
                <a:spcPct val="95000"/>
              </a:lnSpc>
              <a:spcBef>
                <a:spcPct val="0"/>
              </a:spcBef>
              <a:spcAft>
                <a:spcPct val="0"/>
              </a:spcAft>
              <a:buClrTx/>
              <a:buSzTx/>
              <a:buFontTx/>
              <a:buChar char="•"/>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 error reporting</a:t>
            </a: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a:p>
            <a:pPr marL="0" marR="0" lvl="0" indent="0" algn="l" defTabSz="914400" rtl="0" eaLnBrk="0" fontAlgn="base" latinLnBrk="0" hangingPunct="0">
              <a:lnSpc>
                <a:spcPct val="95000"/>
              </a:lnSpc>
              <a:spcBef>
                <a:spcPct val="0"/>
              </a:spcBef>
              <a:spcAft>
                <a:spcPct val="0"/>
              </a:spcAft>
              <a:buClrTx/>
              <a:buSzTx/>
              <a:buFontTx/>
              <a:buChar char="•"/>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 router “</a:t>
            </a:r>
            <a:r>
              <a:rPr kumimoji="0" lang="en-US" altLang="ja-JP"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signaling”</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67" name="Line 32"/>
          <p:cNvSpPr>
            <a:spLocks noChangeShapeType="1"/>
          </p:cNvSpPr>
          <p:nvPr/>
        </p:nvSpPr>
        <p:spPr bwMode="auto">
          <a:xfrm flipV="1">
            <a:off x="3156367" y="2825510"/>
            <a:ext cx="7366728" cy="10754"/>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68" name="Text Box 33"/>
          <p:cNvSpPr txBox="1">
            <a:spLocks noChangeArrowheads="1"/>
          </p:cNvSpPr>
          <p:nvPr/>
        </p:nvSpPr>
        <p:spPr bwMode="auto">
          <a:xfrm>
            <a:off x="5347325" y="2318922"/>
            <a:ext cx="283763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000" b="0" i="0" u="none" strike="noStrike" kern="0" cap="none" spc="0" normalizeH="0" baseline="0" noProof="0" dirty="0">
                <a:ln>
                  <a:noFill/>
                </a:ln>
                <a:solidFill>
                  <a:srgbClr val="808080"/>
                </a:solidFill>
                <a:effectLst/>
                <a:uLnTx/>
                <a:uFillTx/>
                <a:latin typeface="Calibri" panose="020F0502020204030204"/>
                <a:ea typeface="MS PGothic" panose="020B0600070205080204" pitchFamily="34" charset="-128"/>
                <a:cs typeface="+mn-cs"/>
              </a:rPr>
              <a:t>transport layer: TCP, UDP</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69" name="Text Box 34"/>
          <p:cNvSpPr txBox="1">
            <a:spLocks noChangeArrowheads="1"/>
          </p:cNvSpPr>
          <p:nvPr/>
        </p:nvSpPr>
        <p:spPr bwMode="auto">
          <a:xfrm>
            <a:off x="6161947" y="5335692"/>
            <a:ext cx="112883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000" b="0" i="0" u="none" strike="noStrike" kern="0" cap="none" spc="0" normalizeH="0" baseline="0" noProof="0" dirty="0">
                <a:ln>
                  <a:noFill/>
                </a:ln>
                <a:solidFill>
                  <a:srgbClr val="808080"/>
                </a:solidFill>
                <a:effectLst/>
                <a:uLnTx/>
                <a:uFillTx/>
                <a:latin typeface="Calibri" panose="020F0502020204030204"/>
                <a:ea typeface="MS PGothic" panose="020B0600070205080204" pitchFamily="34" charset="-128"/>
                <a:cs typeface="+mn-cs"/>
              </a:rPr>
              <a:t>link layer</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70" name="Text Box 35"/>
          <p:cNvSpPr txBox="1">
            <a:spLocks noChangeArrowheads="1"/>
          </p:cNvSpPr>
          <p:nvPr/>
        </p:nvSpPr>
        <p:spPr bwMode="auto">
          <a:xfrm>
            <a:off x="6039527" y="5844577"/>
            <a:ext cx="159530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000" b="0" i="0" u="none" strike="noStrike" kern="0" cap="none" spc="0" normalizeH="0" baseline="0" noProof="0" dirty="0">
                <a:ln>
                  <a:noFill/>
                </a:ln>
                <a:solidFill>
                  <a:srgbClr val="808080"/>
                </a:solidFill>
                <a:effectLst/>
                <a:uLnTx/>
                <a:uFillTx/>
                <a:latin typeface="Calibri" panose="020F0502020204030204"/>
                <a:ea typeface="MS PGothic" panose="020B0600070205080204" pitchFamily="34" charset="-128"/>
                <a:cs typeface="+mn-cs"/>
              </a:rPr>
              <a:t>physical layer</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71" name="Text Box 36"/>
          <p:cNvSpPr txBox="1">
            <a:spLocks noChangeArrowheads="1"/>
          </p:cNvSpPr>
          <p:nvPr/>
        </p:nvSpPr>
        <p:spPr bwMode="auto">
          <a:xfrm>
            <a:off x="1664488" y="3618902"/>
            <a:ext cx="1406154"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defRPr/>
            </a:pPr>
            <a:r>
              <a:rPr kumimoji="0" lang="en-US" altLang="en-US" sz="2800" b="0" i="0" u="none" strike="noStrike" kern="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network</a:t>
            </a:r>
            <a:endParaRPr kumimoji="0" lang="en-US" altLang="en-US" sz="2800" b="0" i="0" u="none" strike="noStrike" kern="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a:p>
            <a:pPr marL="0" marR="0" lvl="0" indent="0" algn="r" defTabSz="914400" rtl="0" eaLnBrk="0" fontAlgn="base" latinLnBrk="0" hangingPunct="0">
              <a:lnSpc>
                <a:spcPct val="100000"/>
              </a:lnSpc>
              <a:spcBef>
                <a:spcPct val="0"/>
              </a:spcBef>
              <a:spcAft>
                <a:spcPct val="0"/>
              </a:spcAft>
              <a:buClrTx/>
              <a:buSzTx/>
              <a:buFontTx/>
              <a:buNone/>
              <a:defRPr/>
            </a:pPr>
            <a:r>
              <a:rPr kumimoji="0" lang="en-US" altLang="en-US" sz="2800" b="0" i="0" u="none" strike="noStrike" kern="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layer</a:t>
            </a:r>
            <a:endParaRPr kumimoji="0" lang="en-US" altLang="en-US" sz="2000" b="0" i="0" u="none" strike="noStrike" kern="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sp>
        <p:nvSpPr>
          <p:cNvPr id="72" name="Line 37"/>
          <p:cNvSpPr>
            <a:spLocks noChangeShapeType="1"/>
          </p:cNvSpPr>
          <p:nvPr/>
        </p:nvSpPr>
        <p:spPr bwMode="auto">
          <a:xfrm flipV="1">
            <a:off x="2880142" y="2845789"/>
            <a:ext cx="0" cy="742950"/>
          </a:xfrm>
          <a:prstGeom prst="line">
            <a:avLst/>
          </a:prstGeom>
          <a:noFill/>
          <a:ln w="28575">
            <a:solidFill>
              <a:srgbClr val="CC0000"/>
            </a:solidFill>
            <a:rou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20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73" name="Line 38"/>
          <p:cNvSpPr>
            <a:spLocks noChangeShapeType="1"/>
          </p:cNvSpPr>
          <p:nvPr/>
        </p:nvSpPr>
        <p:spPr bwMode="auto">
          <a:xfrm>
            <a:off x="2894578" y="4512664"/>
            <a:ext cx="0" cy="742950"/>
          </a:xfrm>
          <a:prstGeom prst="line">
            <a:avLst/>
          </a:prstGeom>
          <a:noFill/>
          <a:ln w="28575">
            <a:solidFill>
              <a:srgbClr val="CC0000"/>
            </a:solidFill>
            <a:rou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20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nvGrpSpPr>
          <p:cNvPr id="2" name="Group 1"/>
          <p:cNvGrpSpPr/>
          <p:nvPr/>
        </p:nvGrpSpPr>
        <p:grpSpPr>
          <a:xfrm>
            <a:off x="3407866" y="3093438"/>
            <a:ext cx="3656521" cy="1988228"/>
            <a:chOff x="3407866" y="3093438"/>
            <a:chExt cx="3656521" cy="1988228"/>
          </a:xfrm>
        </p:grpSpPr>
        <p:grpSp>
          <p:nvGrpSpPr>
            <p:cNvPr id="43" name="Group 6"/>
            <p:cNvGrpSpPr/>
            <p:nvPr/>
          </p:nvGrpSpPr>
          <p:grpSpPr bwMode="auto">
            <a:xfrm>
              <a:off x="5731569" y="3657572"/>
              <a:ext cx="1332818" cy="1171575"/>
              <a:chOff x="3972" y="2910"/>
              <a:chExt cx="649" cy="738"/>
            </a:xfrm>
          </p:grpSpPr>
          <p:sp>
            <p:nvSpPr>
              <p:cNvPr id="45" name="Rectangle 8"/>
              <p:cNvSpPr>
                <a:spLocks noChangeArrowheads="1"/>
              </p:cNvSpPr>
              <p:nvPr/>
            </p:nvSpPr>
            <p:spPr bwMode="auto">
              <a:xfrm>
                <a:off x="3996" y="2910"/>
                <a:ext cx="582" cy="738"/>
              </a:xfrm>
              <a:prstGeom prst="rect">
                <a:avLst/>
              </a:prstGeom>
              <a:solidFill>
                <a:srgbClr val="FFFFFF"/>
              </a:solidFill>
              <a:ln w="19050">
                <a:solidFill>
                  <a:srgbClr val="000000"/>
                </a:solidFill>
                <a:miter lim="800000"/>
              </a:ln>
              <a:effectLst>
                <a:outerShdw blurRad="508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46" name="Text Box 9"/>
              <p:cNvSpPr txBox="1">
                <a:spLocks noChangeArrowheads="1"/>
              </p:cNvSpPr>
              <p:nvPr/>
            </p:nvSpPr>
            <p:spPr bwMode="auto">
              <a:xfrm>
                <a:off x="3972" y="3071"/>
                <a:ext cx="649" cy="4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forwarding</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table</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47" name="Line 10"/>
              <p:cNvSpPr>
                <a:spLocks noChangeShapeType="1"/>
              </p:cNvSpPr>
              <p:nvPr/>
            </p:nvSpPr>
            <p:spPr bwMode="auto">
              <a:xfrm>
                <a:off x="4065" y="2994"/>
                <a:ext cx="435"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48" name="Line 11"/>
              <p:cNvSpPr>
                <a:spLocks noChangeShapeType="1"/>
              </p:cNvSpPr>
              <p:nvPr/>
            </p:nvSpPr>
            <p:spPr bwMode="auto">
              <a:xfrm>
                <a:off x="4071" y="3048"/>
                <a:ext cx="435"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49" name="Line 12"/>
              <p:cNvSpPr>
                <a:spLocks noChangeShapeType="1"/>
              </p:cNvSpPr>
              <p:nvPr/>
            </p:nvSpPr>
            <p:spPr bwMode="auto">
              <a:xfrm>
                <a:off x="4074" y="3102"/>
                <a:ext cx="435"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50" name="Line 13"/>
              <p:cNvSpPr>
                <a:spLocks noChangeShapeType="1"/>
              </p:cNvSpPr>
              <p:nvPr/>
            </p:nvSpPr>
            <p:spPr bwMode="auto">
              <a:xfrm>
                <a:off x="4065" y="3477"/>
                <a:ext cx="435"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51" name="Line 14"/>
              <p:cNvSpPr>
                <a:spLocks noChangeShapeType="1"/>
              </p:cNvSpPr>
              <p:nvPr/>
            </p:nvSpPr>
            <p:spPr bwMode="auto">
              <a:xfrm>
                <a:off x="4068" y="3528"/>
                <a:ext cx="435"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52" name="Line 15"/>
              <p:cNvSpPr>
                <a:spLocks noChangeShapeType="1"/>
              </p:cNvSpPr>
              <p:nvPr/>
            </p:nvSpPr>
            <p:spPr bwMode="auto">
              <a:xfrm>
                <a:off x="4071" y="3579"/>
                <a:ext cx="435"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sp>
          <p:nvSpPr>
            <p:cNvPr id="57" name="Rectangle 21"/>
            <p:cNvSpPr>
              <a:spLocks noChangeArrowheads="1"/>
            </p:cNvSpPr>
            <p:nvPr/>
          </p:nvSpPr>
          <p:spPr bwMode="auto">
            <a:xfrm>
              <a:off x="3407866" y="3093438"/>
              <a:ext cx="2048551" cy="1988228"/>
            </a:xfrm>
            <a:prstGeom prst="rect">
              <a:avLst/>
            </a:prstGeom>
            <a:solidFill>
              <a:srgbClr val="FFFFFF"/>
            </a:solidFill>
            <a:ln w="19050">
              <a:solidFill>
                <a:srgbClr val="000000"/>
              </a:solidFill>
              <a:miter lim="800000"/>
            </a:ln>
            <a:effectLst>
              <a:outerShdw blurRad="508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58" name="Text Box 22"/>
            <p:cNvSpPr txBox="1">
              <a:spLocks noChangeArrowheads="1"/>
            </p:cNvSpPr>
            <p:nvPr/>
          </p:nvSpPr>
          <p:spPr bwMode="auto">
            <a:xfrm>
              <a:off x="3446596" y="3128879"/>
              <a:ext cx="2125210" cy="1846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000" b="0" i="1" u="none" strike="noStrike" kern="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Path-selection  algorithms: </a:t>
              </a:r>
              <a:r>
                <a:rPr kumimoji="0" lang="en-US" altLang="en-US" sz="2000" b="0" i="0" u="none" strike="noStrike" kern="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implemented in </a:t>
              </a:r>
              <a:endParaRPr kumimoji="0" lang="en-US" altLang="en-US" sz="2000" b="0" i="0" u="none" strike="noStrike" kern="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228600" marR="0" lvl="0" indent="-171450" algn="l" defTabSz="914400" rtl="0" eaLnBrk="0" fontAlgn="base" latinLnBrk="0" hangingPunct="0">
                <a:lnSpc>
                  <a:spcPct val="100000"/>
                </a:lnSpc>
                <a:spcBef>
                  <a:spcPct val="0"/>
                </a:spcBef>
                <a:spcAft>
                  <a:spcPct val="0"/>
                </a:spcAft>
                <a:buClr>
                  <a:srgbClr val="0000A3"/>
                </a:buClr>
                <a:buSzTx/>
                <a:buFont typeface="Arial" panose="020B0604020202020204" pitchFamily="34" charset="0"/>
                <a:buChar char="•"/>
                <a:tabLst>
                  <a:tab pos="53975" algn="l"/>
                  <a:tab pos="111125" algn="l"/>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routing protocols (OSPF, BGP)</a:t>
              </a: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a:p>
              <a:pPr marL="228600" marR="0" lvl="0" indent="-171450" algn="l" defTabSz="914400" rtl="0" eaLnBrk="0" fontAlgn="base" latinLnBrk="0" hangingPunct="0">
                <a:lnSpc>
                  <a:spcPct val="100000"/>
                </a:lnSpc>
                <a:spcBef>
                  <a:spcPct val="0"/>
                </a:spcBef>
                <a:spcAft>
                  <a:spcPct val="0"/>
                </a:spcAft>
                <a:buClr>
                  <a:srgbClr val="0000A3"/>
                </a:buClr>
                <a:buSzTx/>
                <a:buFont typeface="Arial" panose="020B0604020202020204" pitchFamily="34" charset="0"/>
                <a:buChar char="•"/>
                <a:tabLst>
                  <a:tab pos="53975" algn="l"/>
                  <a:tab pos="111125" algn="l"/>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SDN controller</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74" name="Bent Arrow 73"/>
            <p:cNvSpPr/>
            <p:nvPr/>
          </p:nvSpPr>
          <p:spPr>
            <a:xfrm rot="5400000">
              <a:off x="5728412" y="2923460"/>
              <a:ext cx="479687" cy="868680"/>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32"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0"/>
                                        </p:tgtEl>
                                        <p:attrNameLst>
                                          <p:attrName>style.visibility</p:attrName>
                                        </p:attrNameLst>
                                      </p:cBhvr>
                                      <p:to>
                                        <p:strVal val="visible"/>
                                      </p:to>
                                    </p:set>
                                    <p:animEffect transition="in" filter="dissolve">
                                      <p:cBhvr>
                                        <p:cTn id="12" dur="500"/>
                                        <p:tgtEl>
                                          <p:spTgt spid="60"/>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65"/>
                                        </p:tgtEl>
                                        <p:attrNameLst>
                                          <p:attrName>style.visibility</p:attrName>
                                        </p:attrNameLst>
                                      </p:cBhvr>
                                      <p:to>
                                        <p:strVal val="visible"/>
                                      </p:to>
                                    </p:set>
                                    <p:animEffect transition="in" filter="dissolve">
                                      <p:cBhvr>
                                        <p:cTn id="17" dur="500"/>
                                        <p:tgtEl>
                                          <p:spTgt spid="65"/>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66"/>
                                        </p:tgtEl>
                                        <p:attrNameLst>
                                          <p:attrName>style.visibility</p:attrName>
                                        </p:attrNameLst>
                                      </p:cBhvr>
                                      <p:to>
                                        <p:strVal val="visible"/>
                                      </p:to>
                                    </p:set>
                                    <p:animEffect transition="in" filter="dissolve">
                                      <p:cBhvr>
                                        <p:cTn id="20"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animBg="1"/>
      <p:bldP spid="66"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8200" y="311144"/>
            <a:ext cx="10515600" cy="894622"/>
          </a:xfrm>
        </p:spPr>
        <p:txBody>
          <a:bodyPr/>
          <a:lstStyle/>
          <a:p>
            <a:r>
              <a:rPr lang="en-US" dirty="0">
                <a:ea typeface="MS PGothic" panose="020B0600070205080204" pitchFamily="34" charset="-128"/>
              </a:rPr>
              <a:t>IP Datagram format</a:t>
            </a:r>
            <a:endParaRPr lang="en-US" dirty="0"/>
          </a:p>
        </p:txBody>
      </p:sp>
      <p:grpSp>
        <p:nvGrpSpPr>
          <p:cNvPr id="120" name="Group 55"/>
          <p:cNvGrpSpPr/>
          <p:nvPr/>
        </p:nvGrpSpPr>
        <p:grpSpPr bwMode="auto">
          <a:xfrm>
            <a:off x="4441383" y="1263416"/>
            <a:ext cx="4040188" cy="5326062"/>
            <a:chOff x="1929" y="607"/>
            <a:chExt cx="2545" cy="3355"/>
          </a:xfrm>
        </p:grpSpPr>
        <p:sp>
          <p:nvSpPr>
            <p:cNvPr id="122" name="Rectangle 5"/>
            <p:cNvSpPr>
              <a:spLocks noChangeArrowheads="1"/>
            </p:cNvSpPr>
            <p:nvPr/>
          </p:nvSpPr>
          <p:spPr bwMode="auto">
            <a:xfrm>
              <a:off x="1980" y="935"/>
              <a:ext cx="2489" cy="3027"/>
            </a:xfrm>
            <a:prstGeom prst="rect">
              <a:avLst/>
            </a:prstGeom>
            <a:solidFill>
              <a:srgbClr val="FFFFFF"/>
            </a:solidFill>
            <a:ln w="19050">
              <a:solidFill>
                <a:srgbClr val="000000"/>
              </a:solidFill>
              <a:miter lim="800000"/>
            </a:ln>
            <a:effectLst>
              <a:outerShdw blurRad="1397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3" name="Text Box 6"/>
            <p:cNvSpPr txBox="1">
              <a:spLocks noChangeArrowheads="1"/>
            </p:cNvSpPr>
            <p:nvPr/>
          </p:nvSpPr>
          <p:spPr bwMode="auto">
            <a:xfrm>
              <a:off x="1954" y="973"/>
              <a:ext cx="31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ver</a:t>
              </a: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4" name="Text Box 7"/>
            <p:cNvSpPr txBox="1">
              <a:spLocks noChangeArrowheads="1"/>
            </p:cNvSpPr>
            <p:nvPr/>
          </p:nvSpPr>
          <p:spPr bwMode="auto">
            <a:xfrm>
              <a:off x="3529" y="1012"/>
              <a:ext cx="508"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length</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5" name="Line 8"/>
            <p:cNvSpPr>
              <a:spLocks noChangeShapeType="1"/>
            </p:cNvSpPr>
            <p:nvPr/>
          </p:nvSpPr>
          <p:spPr bwMode="auto">
            <a:xfrm>
              <a:off x="1988" y="1261"/>
              <a:ext cx="2486" cy="3"/>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6" name="Line 9"/>
            <p:cNvSpPr>
              <a:spLocks noChangeShapeType="1"/>
            </p:cNvSpPr>
            <p:nvPr/>
          </p:nvSpPr>
          <p:spPr bwMode="auto">
            <a:xfrm flipH="1" flipV="1">
              <a:off x="3210" y="941"/>
              <a:ext cx="0" cy="319"/>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7" name="Text Box 10"/>
            <p:cNvSpPr txBox="1">
              <a:spLocks noChangeArrowheads="1"/>
            </p:cNvSpPr>
            <p:nvPr/>
          </p:nvSpPr>
          <p:spPr bwMode="auto">
            <a:xfrm>
              <a:off x="2922" y="607"/>
              <a:ext cx="54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32 bits</a:t>
              </a: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8" name="Line 11"/>
            <p:cNvSpPr>
              <a:spLocks noChangeShapeType="1"/>
            </p:cNvSpPr>
            <p:nvPr/>
          </p:nvSpPr>
          <p:spPr bwMode="auto">
            <a:xfrm>
              <a:off x="3552" y="762"/>
              <a:ext cx="899" cy="3"/>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9" name="Line 12"/>
            <p:cNvSpPr>
              <a:spLocks noChangeShapeType="1"/>
            </p:cNvSpPr>
            <p:nvPr/>
          </p:nvSpPr>
          <p:spPr bwMode="auto">
            <a:xfrm rot="10800000">
              <a:off x="1972" y="769"/>
              <a:ext cx="845"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0" name="Text Box 13"/>
            <p:cNvSpPr txBox="1">
              <a:spLocks noChangeArrowheads="1"/>
            </p:cNvSpPr>
            <p:nvPr/>
          </p:nvSpPr>
          <p:spPr bwMode="auto">
            <a:xfrm>
              <a:off x="2578" y="2943"/>
              <a:ext cx="1351" cy="8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payload data </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(variable length,</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typically a TCP </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or UDP segment)</a:t>
              </a: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1" name="Text Box 14"/>
            <p:cNvSpPr txBox="1">
              <a:spLocks noChangeArrowheads="1"/>
            </p:cNvSpPr>
            <p:nvPr/>
          </p:nvSpPr>
          <p:spPr bwMode="auto">
            <a:xfrm>
              <a:off x="1929" y="1320"/>
              <a:ext cx="135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16-bit identifier</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2" name="Line 15"/>
            <p:cNvSpPr>
              <a:spLocks noChangeShapeType="1"/>
            </p:cNvSpPr>
            <p:nvPr/>
          </p:nvSpPr>
          <p:spPr bwMode="auto">
            <a:xfrm flipV="1">
              <a:off x="1984" y="2205"/>
              <a:ext cx="2489"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3" name="Line 16"/>
            <p:cNvSpPr>
              <a:spLocks noChangeShapeType="1"/>
            </p:cNvSpPr>
            <p:nvPr/>
          </p:nvSpPr>
          <p:spPr bwMode="auto">
            <a:xfrm flipV="1">
              <a:off x="1984" y="2505"/>
              <a:ext cx="2489"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4" name="Text Box 17"/>
            <p:cNvSpPr txBox="1">
              <a:spLocks noChangeArrowheads="1"/>
            </p:cNvSpPr>
            <p:nvPr/>
          </p:nvSpPr>
          <p:spPr bwMode="auto">
            <a:xfrm>
              <a:off x="3464" y="1549"/>
              <a:ext cx="804"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header</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 checksum</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5" name="Text Box 18"/>
            <p:cNvSpPr txBox="1">
              <a:spLocks noChangeArrowheads="1"/>
            </p:cNvSpPr>
            <p:nvPr/>
          </p:nvSpPr>
          <p:spPr bwMode="auto">
            <a:xfrm>
              <a:off x="2008" y="1531"/>
              <a:ext cx="54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time to</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live</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6" name="Text Box 19"/>
            <p:cNvSpPr txBox="1">
              <a:spLocks noChangeArrowheads="1"/>
            </p:cNvSpPr>
            <p:nvPr/>
          </p:nvSpPr>
          <p:spPr bwMode="auto">
            <a:xfrm>
              <a:off x="2539" y="1959"/>
              <a:ext cx="1328"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source IP address</a:t>
              </a: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7" name="Text Box 31"/>
            <p:cNvSpPr txBox="1">
              <a:spLocks noChangeArrowheads="1"/>
            </p:cNvSpPr>
            <p:nvPr/>
          </p:nvSpPr>
          <p:spPr bwMode="auto">
            <a:xfrm>
              <a:off x="2222" y="907"/>
              <a:ext cx="476"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head.</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len</a:t>
              </a: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8" name="Text Box 32"/>
            <p:cNvSpPr txBox="1">
              <a:spLocks noChangeArrowheads="1"/>
            </p:cNvSpPr>
            <p:nvPr/>
          </p:nvSpPr>
          <p:spPr bwMode="auto">
            <a:xfrm>
              <a:off x="2646" y="901"/>
              <a:ext cx="572"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type of</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service</a:t>
              </a: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9" name="Line 33"/>
            <p:cNvSpPr>
              <a:spLocks noChangeShapeType="1"/>
            </p:cNvSpPr>
            <p:nvPr/>
          </p:nvSpPr>
          <p:spPr bwMode="auto">
            <a:xfrm flipH="1" flipV="1">
              <a:off x="2646" y="938"/>
              <a:ext cx="0" cy="319"/>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0" name="Line 34"/>
            <p:cNvSpPr>
              <a:spLocks noChangeShapeType="1"/>
            </p:cNvSpPr>
            <p:nvPr/>
          </p:nvSpPr>
          <p:spPr bwMode="auto">
            <a:xfrm flipH="1" flipV="1">
              <a:off x="2259" y="944"/>
              <a:ext cx="0" cy="319"/>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1" name="Line 37"/>
            <p:cNvSpPr>
              <a:spLocks noChangeShapeType="1"/>
            </p:cNvSpPr>
            <p:nvPr/>
          </p:nvSpPr>
          <p:spPr bwMode="auto">
            <a:xfrm flipH="1" flipV="1">
              <a:off x="3210" y="1265"/>
              <a:ext cx="0" cy="319"/>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2" name="Text Box 38"/>
            <p:cNvSpPr txBox="1">
              <a:spLocks noChangeArrowheads="1"/>
            </p:cNvSpPr>
            <p:nvPr/>
          </p:nvSpPr>
          <p:spPr bwMode="auto">
            <a:xfrm>
              <a:off x="3117" y="1314"/>
              <a:ext cx="48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flgs</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3" name="Line 39"/>
            <p:cNvSpPr>
              <a:spLocks noChangeShapeType="1"/>
            </p:cNvSpPr>
            <p:nvPr/>
          </p:nvSpPr>
          <p:spPr bwMode="auto">
            <a:xfrm flipH="1" flipV="1">
              <a:off x="3504" y="1259"/>
              <a:ext cx="0" cy="319"/>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4" name="Text Box 40"/>
            <p:cNvSpPr txBox="1">
              <a:spLocks noChangeArrowheads="1"/>
            </p:cNvSpPr>
            <p:nvPr/>
          </p:nvSpPr>
          <p:spPr bwMode="auto">
            <a:xfrm>
              <a:off x="3531" y="1230"/>
              <a:ext cx="900"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fragment</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 offset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5" name="Line 43"/>
            <p:cNvSpPr>
              <a:spLocks noChangeShapeType="1"/>
            </p:cNvSpPr>
            <p:nvPr/>
          </p:nvSpPr>
          <p:spPr bwMode="auto">
            <a:xfrm flipV="1">
              <a:off x="1984" y="1581"/>
              <a:ext cx="2489"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6" name="Line 44"/>
            <p:cNvSpPr>
              <a:spLocks noChangeShapeType="1"/>
            </p:cNvSpPr>
            <p:nvPr/>
          </p:nvSpPr>
          <p:spPr bwMode="auto">
            <a:xfrm flipH="1" flipV="1">
              <a:off x="3210" y="1583"/>
              <a:ext cx="0" cy="319"/>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7" name="Line 45"/>
            <p:cNvSpPr>
              <a:spLocks noChangeShapeType="1"/>
            </p:cNvSpPr>
            <p:nvPr/>
          </p:nvSpPr>
          <p:spPr bwMode="auto">
            <a:xfrm flipV="1">
              <a:off x="1972" y="1905"/>
              <a:ext cx="2489"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8" name="Text Box 46"/>
            <p:cNvSpPr txBox="1">
              <a:spLocks noChangeArrowheads="1"/>
            </p:cNvSpPr>
            <p:nvPr/>
          </p:nvSpPr>
          <p:spPr bwMode="auto">
            <a:xfrm>
              <a:off x="2668" y="1525"/>
              <a:ext cx="484"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upper</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 layer</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9" name="Line 47"/>
            <p:cNvSpPr>
              <a:spLocks noChangeShapeType="1"/>
            </p:cNvSpPr>
            <p:nvPr/>
          </p:nvSpPr>
          <p:spPr bwMode="auto">
            <a:xfrm flipH="1" flipV="1">
              <a:off x="2610" y="1589"/>
              <a:ext cx="0" cy="319"/>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50" name="Text Box 49"/>
            <p:cNvSpPr txBox="1">
              <a:spLocks noChangeArrowheads="1"/>
            </p:cNvSpPr>
            <p:nvPr/>
          </p:nvSpPr>
          <p:spPr bwMode="auto">
            <a:xfrm>
              <a:off x="2450" y="2235"/>
              <a:ext cx="1554"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destination IP address</a:t>
              </a: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51" name="Line 50"/>
            <p:cNvSpPr>
              <a:spLocks noChangeShapeType="1"/>
            </p:cNvSpPr>
            <p:nvPr/>
          </p:nvSpPr>
          <p:spPr bwMode="auto">
            <a:xfrm flipV="1">
              <a:off x="1984" y="2787"/>
              <a:ext cx="2489"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52" name="Text Box 51"/>
            <p:cNvSpPr txBox="1">
              <a:spLocks noChangeArrowheads="1"/>
            </p:cNvSpPr>
            <p:nvPr/>
          </p:nvSpPr>
          <p:spPr bwMode="auto">
            <a:xfrm>
              <a:off x="2673" y="2529"/>
              <a:ext cx="106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options (if any)</a:t>
              </a: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53" name="Group 56"/>
          <p:cNvGrpSpPr/>
          <p:nvPr/>
        </p:nvGrpSpPr>
        <p:grpSpPr bwMode="auto">
          <a:xfrm>
            <a:off x="1064770" y="1650761"/>
            <a:ext cx="3598863" cy="369886"/>
            <a:chOff x="-198" y="851"/>
            <a:chExt cx="2267" cy="233"/>
          </a:xfrm>
        </p:grpSpPr>
        <p:sp>
          <p:nvSpPr>
            <p:cNvPr id="154" name="Text Box 20"/>
            <p:cNvSpPr txBox="1">
              <a:spLocks noChangeArrowheads="1"/>
            </p:cNvSpPr>
            <p:nvPr/>
          </p:nvSpPr>
          <p:spPr bwMode="auto">
            <a:xfrm>
              <a:off x="-198" y="851"/>
              <a:ext cx="1965"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IP protocol version number</a:t>
              </a:r>
              <a:endParaRPr kumimoji="0" lang="en-US" altLang="en-US" sz="1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55" name="Line 23"/>
            <p:cNvSpPr>
              <a:spLocks noChangeShapeType="1"/>
            </p:cNvSpPr>
            <p:nvPr/>
          </p:nvSpPr>
          <p:spPr bwMode="auto">
            <a:xfrm flipV="1">
              <a:off x="1740" y="996"/>
              <a:ext cx="329" cy="0"/>
            </a:xfrm>
            <a:prstGeom prst="line">
              <a:avLst/>
            </a:prstGeom>
            <a:noFill/>
            <a:ln w="19050">
              <a:solidFill>
                <a:srgbClr val="C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56" name="Group 57"/>
          <p:cNvGrpSpPr/>
          <p:nvPr/>
        </p:nvGrpSpPr>
        <p:grpSpPr bwMode="auto">
          <a:xfrm>
            <a:off x="1228282" y="2004782"/>
            <a:ext cx="3817939" cy="369888"/>
            <a:chOff x="-95" y="1074"/>
            <a:chExt cx="2405" cy="233"/>
          </a:xfrm>
        </p:grpSpPr>
        <p:sp>
          <p:nvSpPr>
            <p:cNvPr id="157" name="Text Box 21"/>
            <p:cNvSpPr txBox="1">
              <a:spLocks noChangeArrowheads="1"/>
            </p:cNvSpPr>
            <p:nvPr/>
          </p:nvSpPr>
          <p:spPr bwMode="auto">
            <a:xfrm>
              <a:off x="-95" y="1074"/>
              <a:ext cx="1855"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header length(bytes)</a:t>
              </a:r>
              <a:endParaRPr kumimoji="0" lang="en-US" altLang="en-US" sz="1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58" name="Line 24"/>
            <p:cNvSpPr>
              <a:spLocks noChangeShapeType="1"/>
            </p:cNvSpPr>
            <p:nvPr/>
          </p:nvSpPr>
          <p:spPr bwMode="auto">
            <a:xfrm flipV="1">
              <a:off x="1748" y="1184"/>
              <a:ext cx="562" cy="0"/>
            </a:xfrm>
            <a:prstGeom prst="line">
              <a:avLst/>
            </a:prstGeom>
            <a:noFill/>
            <a:ln w="19050">
              <a:solidFill>
                <a:srgbClr val="C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59" name="Group 60"/>
          <p:cNvGrpSpPr/>
          <p:nvPr/>
        </p:nvGrpSpPr>
        <p:grpSpPr bwMode="auto">
          <a:xfrm>
            <a:off x="151955" y="3111541"/>
            <a:ext cx="5535615" cy="1247776"/>
            <a:chOff x="-773" y="1434"/>
            <a:chExt cx="3487" cy="786"/>
          </a:xfrm>
        </p:grpSpPr>
        <p:sp>
          <p:nvSpPr>
            <p:cNvPr id="160" name="Text Box 27"/>
            <p:cNvSpPr txBox="1">
              <a:spLocks noChangeArrowheads="1"/>
            </p:cNvSpPr>
            <p:nvPr/>
          </p:nvSpPr>
          <p:spPr bwMode="auto">
            <a:xfrm>
              <a:off x="-773" y="1987"/>
              <a:ext cx="2568"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upper layer protocol </a:t>
              </a: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(e.g., TCP or UDP)</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61" name="Line 28"/>
            <p:cNvSpPr>
              <a:spLocks noChangeShapeType="1"/>
            </p:cNvSpPr>
            <p:nvPr/>
          </p:nvSpPr>
          <p:spPr bwMode="auto">
            <a:xfrm flipV="1">
              <a:off x="1766" y="1434"/>
              <a:ext cx="948" cy="672"/>
            </a:xfrm>
            <a:prstGeom prst="line">
              <a:avLst/>
            </a:prstGeom>
            <a:noFill/>
            <a:ln w="19050">
              <a:solidFill>
                <a:srgbClr val="C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62" name="Group 61"/>
          <p:cNvGrpSpPr/>
          <p:nvPr/>
        </p:nvGrpSpPr>
        <p:grpSpPr bwMode="auto">
          <a:xfrm>
            <a:off x="8102158" y="1652352"/>
            <a:ext cx="2322512" cy="641350"/>
            <a:chOff x="4235" y="852"/>
            <a:chExt cx="1463" cy="404"/>
          </a:xfrm>
        </p:grpSpPr>
        <p:sp>
          <p:nvSpPr>
            <p:cNvPr id="163" name="Text Box 26"/>
            <p:cNvSpPr txBox="1">
              <a:spLocks noChangeArrowheads="1"/>
            </p:cNvSpPr>
            <p:nvPr/>
          </p:nvSpPr>
          <p:spPr bwMode="auto">
            <a:xfrm>
              <a:off x="4662" y="852"/>
              <a:ext cx="1036"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total datagram</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length (bytes)</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64" name="Line 30"/>
            <p:cNvSpPr>
              <a:spLocks noChangeShapeType="1"/>
            </p:cNvSpPr>
            <p:nvPr/>
          </p:nvSpPr>
          <p:spPr bwMode="auto">
            <a:xfrm flipH="1">
              <a:off x="4235" y="1149"/>
              <a:ext cx="429" cy="0"/>
            </a:xfrm>
            <a:prstGeom prst="line">
              <a:avLst/>
            </a:prstGeom>
            <a:noFill/>
            <a:ln w="19050">
              <a:solidFill>
                <a:srgbClr val="C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65" name="Group 58"/>
          <p:cNvGrpSpPr/>
          <p:nvPr/>
        </p:nvGrpSpPr>
        <p:grpSpPr bwMode="auto">
          <a:xfrm>
            <a:off x="2323661" y="2060348"/>
            <a:ext cx="3378202" cy="1452568"/>
            <a:chOff x="595" y="1109"/>
            <a:chExt cx="2128" cy="915"/>
          </a:xfrm>
        </p:grpSpPr>
        <p:sp>
          <p:nvSpPr>
            <p:cNvPr id="166" name="Text Box 35"/>
            <p:cNvSpPr txBox="1">
              <a:spLocks noChangeArrowheads="1"/>
            </p:cNvSpPr>
            <p:nvPr/>
          </p:nvSpPr>
          <p:spPr bwMode="auto">
            <a:xfrm>
              <a:off x="595" y="1307"/>
              <a:ext cx="1202" cy="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ja-JP"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“type” of service:</a:t>
              </a:r>
              <a:endParaRPr kumimoji="0" lang="en-US" altLang="ja-JP"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285750" marR="0" lvl="0" indent="-165100" algn="l" defTabSz="914400" rtl="0" eaLnBrk="0" fontAlgn="base" latinLnBrk="0" hangingPunct="0">
                <a:lnSpc>
                  <a:spcPct val="100000"/>
                </a:lnSpc>
                <a:spcBef>
                  <a:spcPct val="0"/>
                </a:spcBef>
                <a:spcAft>
                  <a:spcPct val="0"/>
                </a:spcAft>
                <a:buClr>
                  <a:srgbClr val="0000A8"/>
                </a:buClr>
                <a:buSzTx/>
                <a:buFont typeface="Wingdings" panose="05000000000000000000" pitchFamily="2" charset="2"/>
                <a:buChar char="§"/>
                <a:defRPr/>
              </a:pPr>
              <a:r>
                <a:rPr kumimoji="0" lang="en-US" altLang="ja-JP"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diffserv (0:5)</a:t>
              </a:r>
              <a:endParaRPr kumimoji="0" lang="en-US" altLang="ja-JP"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285750" marR="0" lvl="0" indent="-165100" algn="l" defTabSz="914400" rtl="0" eaLnBrk="0" fontAlgn="base" latinLnBrk="0" hangingPunct="0">
                <a:lnSpc>
                  <a:spcPct val="100000"/>
                </a:lnSpc>
                <a:spcBef>
                  <a:spcPct val="0"/>
                </a:spcBef>
                <a:spcAft>
                  <a:spcPct val="0"/>
                </a:spcAft>
                <a:buClr>
                  <a:srgbClr val="0000A8"/>
                </a:buClr>
                <a:buSzTx/>
                <a:buFont typeface="Wingdings" panose="05000000000000000000" pitchFamily="2" charset="2"/>
                <a:buChar char="§"/>
                <a:defRPr/>
              </a:pPr>
              <a:r>
                <a:rPr kumimoji="0" lang="en-US" altLang="ja-JP"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ECN (6:7)</a:t>
              </a:r>
              <a:endParaRPr kumimoji="0" lang="en-US" altLang="ja-JP"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0" fontAlgn="base" latinLnBrk="0" hangingPunct="0">
                <a:lnSpc>
                  <a:spcPct val="100000"/>
                </a:lnSpc>
                <a:spcBef>
                  <a:spcPct val="0"/>
                </a:spcBef>
                <a:spcAft>
                  <a:spcPct val="0"/>
                </a:spcAft>
                <a:buClrTx/>
                <a:buSzTx/>
                <a:buFontTx/>
                <a:buNone/>
                <a:defRPr/>
              </a:pPr>
              <a:r>
                <a:rPr kumimoji="0" lang="en-US" altLang="ja-JP"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 </a:t>
              </a:r>
              <a:endParaRPr kumimoji="0" lang="en-US" altLang="en-US" sz="1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67" name="Line 36"/>
            <p:cNvSpPr>
              <a:spLocks noChangeShapeType="1"/>
            </p:cNvSpPr>
            <p:nvPr/>
          </p:nvSpPr>
          <p:spPr bwMode="auto">
            <a:xfrm flipV="1">
              <a:off x="1746" y="1109"/>
              <a:ext cx="977" cy="320"/>
            </a:xfrm>
            <a:prstGeom prst="line">
              <a:avLst/>
            </a:prstGeom>
            <a:noFill/>
            <a:ln w="19050">
              <a:solidFill>
                <a:srgbClr val="C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68" name="Group 62"/>
          <p:cNvGrpSpPr/>
          <p:nvPr/>
        </p:nvGrpSpPr>
        <p:grpSpPr bwMode="auto">
          <a:xfrm>
            <a:off x="6330509" y="2273066"/>
            <a:ext cx="4110038" cy="646113"/>
            <a:chOff x="3119" y="1243"/>
            <a:chExt cx="2589" cy="407"/>
          </a:xfrm>
        </p:grpSpPr>
        <p:sp>
          <p:nvSpPr>
            <p:cNvPr id="169" name="Text Box 25"/>
            <p:cNvSpPr txBox="1">
              <a:spLocks noChangeArrowheads="1"/>
            </p:cNvSpPr>
            <p:nvPr/>
          </p:nvSpPr>
          <p:spPr bwMode="auto">
            <a:xfrm>
              <a:off x="4663" y="1243"/>
              <a:ext cx="1045"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fragmentation/</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reassembly</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70" name="Line 29"/>
            <p:cNvSpPr>
              <a:spLocks noChangeShapeType="1"/>
            </p:cNvSpPr>
            <p:nvPr/>
          </p:nvSpPr>
          <p:spPr bwMode="auto">
            <a:xfrm flipH="1">
              <a:off x="3443" y="1358"/>
              <a:ext cx="1228" cy="177"/>
            </a:xfrm>
            <a:prstGeom prst="line">
              <a:avLst/>
            </a:prstGeom>
            <a:noFill/>
            <a:ln w="19050">
              <a:solidFill>
                <a:srgbClr val="C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71" name="Line 41"/>
            <p:cNvSpPr>
              <a:spLocks noChangeShapeType="1"/>
            </p:cNvSpPr>
            <p:nvPr/>
          </p:nvSpPr>
          <p:spPr bwMode="auto">
            <a:xfrm flipH="1" flipV="1">
              <a:off x="4301" y="1349"/>
              <a:ext cx="381" cy="2"/>
            </a:xfrm>
            <a:prstGeom prst="line">
              <a:avLst/>
            </a:prstGeom>
            <a:noFill/>
            <a:ln w="19050">
              <a:solidFill>
                <a:srgbClr val="C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72" name="Line 42"/>
            <p:cNvSpPr>
              <a:spLocks noChangeShapeType="1"/>
            </p:cNvSpPr>
            <p:nvPr/>
          </p:nvSpPr>
          <p:spPr bwMode="auto">
            <a:xfrm flipH="1">
              <a:off x="3119" y="1354"/>
              <a:ext cx="1555" cy="103"/>
            </a:xfrm>
            <a:prstGeom prst="line">
              <a:avLst/>
            </a:prstGeom>
            <a:noFill/>
            <a:ln w="19050">
              <a:solidFill>
                <a:srgbClr val="C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73" name="Group 59"/>
          <p:cNvGrpSpPr/>
          <p:nvPr/>
        </p:nvGrpSpPr>
        <p:grpSpPr bwMode="auto">
          <a:xfrm>
            <a:off x="786919" y="3200477"/>
            <a:ext cx="3975103" cy="723900"/>
            <a:chOff x="-366" y="1483"/>
            <a:chExt cx="2504" cy="456"/>
          </a:xfrm>
        </p:grpSpPr>
        <p:sp>
          <p:nvSpPr>
            <p:cNvPr id="174" name="Text Box 22"/>
            <p:cNvSpPr txBox="1">
              <a:spLocks noChangeArrowheads="1"/>
            </p:cNvSpPr>
            <p:nvPr/>
          </p:nvSpPr>
          <p:spPr bwMode="auto">
            <a:xfrm>
              <a:off x="-366" y="1551"/>
              <a:ext cx="2144" cy="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TTL: remaining  max hops</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(decremented at each router)</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75" name="Line 48"/>
            <p:cNvSpPr>
              <a:spLocks noChangeShapeType="1"/>
            </p:cNvSpPr>
            <p:nvPr/>
          </p:nvSpPr>
          <p:spPr bwMode="auto">
            <a:xfrm flipV="1">
              <a:off x="1753" y="1483"/>
              <a:ext cx="385" cy="277"/>
            </a:xfrm>
            <a:prstGeom prst="line">
              <a:avLst/>
            </a:prstGeom>
            <a:noFill/>
            <a:ln w="19050">
              <a:solidFill>
                <a:srgbClr val="C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6" name="Group 5"/>
          <p:cNvGrpSpPr/>
          <p:nvPr/>
        </p:nvGrpSpPr>
        <p:grpSpPr>
          <a:xfrm>
            <a:off x="1134317" y="4446414"/>
            <a:ext cx="2823045" cy="2083632"/>
            <a:chOff x="419725" y="4467070"/>
            <a:chExt cx="2823045" cy="2083632"/>
          </a:xfrm>
        </p:grpSpPr>
        <p:sp>
          <p:nvSpPr>
            <p:cNvPr id="179" name="Rectangle 54"/>
            <p:cNvSpPr>
              <a:spLocks noChangeArrowheads="1"/>
            </p:cNvSpPr>
            <p:nvPr/>
          </p:nvSpPr>
          <p:spPr bwMode="auto">
            <a:xfrm>
              <a:off x="437293" y="4954788"/>
              <a:ext cx="2805477" cy="1465471"/>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a:lstStyle>
              <a:lvl1pPr marL="342900" indent="-342900">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342900" marR="0" lvl="0" indent="-224155" algn="l" defTabSz="914400" rtl="0" eaLnBrk="0" fontAlgn="base" latinLnBrk="0" hangingPunct="0">
                <a:lnSpc>
                  <a:spcPct val="85000"/>
                </a:lnSpc>
                <a:spcBef>
                  <a:spcPct val="20000"/>
                </a:spcBef>
                <a:spcAft>
                  <a:spcPct val="0"/>
                </a:spcAft>
                <a:buClr>
                  <a:srgbClr val="0000A3"/>
                </a:buClr>
                <a:buSzPct val="100000"/>
                <a:buFont typeface="Wingdings" panose="05000000000000000000" pitchFamily="2" charset="2"/>
                <a:buChar char="§"/>
                <a:defRPr/>
              </a:pPr>
              <a:r>
                <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20 bytes of TCP</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342900" marR="0" lvl="0" indent="-224155" algn="l" defTabSz="914400" rtl="0" eaLnBrk="0" fontAlgn="base" latinLnBrk="0" hangingPunct="0">
                <a:lnSpc>
                  <a:spcPct val="85000"/>
                </a:lnSpc>
                <a:spcBef>
                  <a:spcPct val="20000"/>
                </a:spcBef>
                <a:spcAft>
                  <a:spcPct val="0"/>
                </a:spcAft>
                <a:buClr>
                  <a:srgbClr val="0000A3"/>
                </a:buClr>
                <a:buSzPct val="100000"/>
                <a:buFont typeface="Wingdings" panose="05000000000000000000" pitchFamily="2" charset="2"/>
                <a:buChar char="§"/>
                <a:defRPr/>
              </a:pPr>
              <a:r>
                <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20 bytes of IP</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342900" marR="0" lvl="0" indent="-224155" algn="l" defTabSz="914400" rtl="0" eaLnBrk="0" fontAlgn="base" latinLnBrk="0" hangingPunct="0">
                <a:lnSpc>
                  <a:spcPct val="95000"/>
                </a:lnSpc>
                <a:spcBef>
                  <a:spcPct val="20000"/>
                </a:spcBef>
                <a:spcAft>
                  <a:spcPct val="0"/>
                </a:spcAft>
                <a:buClr>
                  <a:srgbClr val="0000A3"/>
                </a:buClr>
                <a:buSzPct val="100000"/>
                <a:buFont typeface="Wingdings" panose="05000000000000000000" pitchFamily="2" charset="2"/>
                <a:buChar char="§"/>
                <a:defRPr/>
              </a:pPr>
              <a:r>
                <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 40 bytes + app layer overhead for TCP+IP</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 name="Rectangle 1"/>
            <p:cNvSpPr/>
            <p:nvPr/>
          </p:nvSpPr>
          <p:spPr>
            <a:xfrm>
              <a:off x="419725" y="4751882"/>
              <a:ext cx="2683239" cy="1798820"/>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TextBox 4"/>
            <p:cNvSpPr txBox="1"/>
            <p:nvPr/>
          </p:nvSpPr>
          <p:spPr>
            <a:xfrm>
              <a:off x="599607" y="4467070"/>
              <a:ext cx="1561325" cy="523220"/>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overhead</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9" name="Group 8"/>
          <p:cNvGrpSpPr/>
          <p:nvPr/>
        </p:nvGrpSpPr>
        <p:grpSpPr>
          <a:xfrm>
            <a:off x="7719934" y="4348085"/>
            <a:ext cx="3971903" cy="646113"/>
            <a:chOff x="7719934" y="4348085"/>
            <a:chExt cx="3971903" cy="646113"/>
          </a:xfrm>
        </p:grpSpPr>
        <p:sp>
          <p:nvSpPr>
            <p:cNvPr id="177" name="Text Box 52"/>
            <p:cNvSpPr txBox="1">
              <a:spLocks noChangeArrowheads="1"/>
            </p:cNvSpPr>
            <p:nvPr/>
          </p:nvSpPr>
          <p:spPr bwMode="auto">
            <a:xfrm>
              <a:off x="8778774" y="4348085"/>
              <a:ext cx="2913063"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e.g., timestamp, record route taken</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8" name="Straight Connector 7"/>
            <p:cNvCxnSpPr/>
            <p:nvPr/>
          </p:nvCxnSpPr>
          <p:spPr>
            <a:xfrm>
              <a:off x="7719934" y="4542020"/>
              <a:ext cx="989350"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66" name="Group 65"/>
          <p:cNvGrpSpPr/>
          <p:nvPr/>
        </p:nvGrpSpPr>
        <p:grpSpPr>
          <a:xfrm>
            <a:off x="7739650" y="3384606"/>
            <a:ext cx="3971903" cy="369332"/>
            <a:chOff x="7719934" y="4348085"/>
            <a:chExt cx="3971903" cy="369332"/>
          </a:xfrm>
        </p:grpSpPr>
        <p:sp>
          <p:nvSpPr>
            <p:cNvPr id="67" name="Text Box 52"/>
            <p:cNvSpPr txBox="1">
              <a:spLocks noChangeArrowheads="1"/>
            </p:cNvSpPr>
            <p:nvPr/>
          </p:nvSpPr>
          <p:spPr bwMode="auto">
            <a:xfrm>
              <a:off x="8778774" y="4348085"/>
              <a:ext cx="291306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32-bit source IP address</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68" name="Straight Connector 67"/>
            <p:cNvCxnSpPr/>
            <p:nvPr/>
          </p:nvCxnSpPr>
          <p:spPr>
            <a:xfrm>
              <a:off x="7719934" y="4542020"/>
              <a:ext cx="989350"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69" name="Group 68"/>
          <p:cNvGrpSpPr/>
          <p:nvPr/>
        </p:nvGrpSpPr>
        <p:grpSpPr>
          <a:xfrm>
            <a:off x="7721569" y="3862471"/>
            <a:ext cx="4181130" cy="369332"/>
            <a:chOff x="7719934" y="4348085"/>
            <a:chExt cx="4181130" cy="369332"/>
          </a:xfrm>
        </p:grpSpPr>
        <p:sp>
          <p:nvSpPr>
            <p:cNvPr id="70" name="Text Box 52"/>
            <p:cNvSpPr txBox="1">
              <a:spLocks noChangeArrowheads="1"/>
            </p:cNvSpPr>
            <p:nvPr/>
          </p:nvSpPr>
          <p:spPr bwMode="auto">
            <a:xfrm>
              <a:off x="8778774" y="4348085"/>
              <a:ext cx="312229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32-bit destination IP address</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71" name="Straight Connector 70"/>
            <p:cNvCxnSpPr/>
            <p:nvPr/>
          </p:nvCxnSpPr>
          <p:spPr>
            <a:xfrm>
              <a:off x="7719934" y="4542020"/>
              <a:ext cx="989350"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72" name="Group 71"/>
          <p:cNvGrpSpPr/>
          <p:nvPr/>
        </p:nvGrpSpPr>
        <p:grpSpPr>
          <a:xfrm>
            <a:off x="7737066" y="2920899"/>
            <a:ext cx="3971903" cy="369332"/>
            <a:chOff x="7719934" y="4348085"/>
            <a:chExt cx="3971903" cy="369332"/>
          </a:xfrm>
        </p:grpSpPr>
        <p:sp>
          <p:nvSpPr>
            <p:cNvPr id="73" name="Text Box 52"/>
            <p:cNvSpPr txBox="1">
              <a:spLocks noChangeArrowheads="1"/>
            </p:cNvSpPr>
            <p:nvPr/>
          </p:nvSpPr>
          <p:spPr bwMode="auto">
            <a:xfrm>
              <a:off x="8778774" y="4348085"/>
              <a:ext cx="291306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header checksum</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74" name="Straight Connector 73"/>
            <p:cNvCxnSpPr/>
            <p:nvPr/>
          </p:nvCxnSpPr>
          <p:spPr>
            <a:xfrm>
              <a:off x="7719934" y="4542020"/>
              <a:ext cx="989350"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4" name="Group 3"/>
          <p:cNvGrpSpPr/>
          <p:nvPr/>
        </p:nvGrpSpPr>
        <p:grpSpPr>
          <a:xfrm>
            <a:off x="8948060" y="1758043"/>
            <a:ext cx="2808718" cy="4833257"/>
            <a:chOff x="9209324" y="1834243"/>
            <a:chExt cx="2808718" cy="4833257"/>
          </a:xfrm>
        </p:grpSpPr>
        <p:cxnSp>
          <p:nvCxnSpPr>
            <p:cNvPr id="75" name="Straight Arrow Connector 74"/>
            <p:cNvCxnSpPr/>
            <p:nvPr/>
          </p:nvCxnSpPr>
          <p:spPr>
            <a:xfrm>
              <a:off x="11097988" y="1834243"/>
              <a:ext cx="0" cy="4833257"/>
            </a:xfrm>
            <a:prstGeom prst="straightConnector1">
              <a:avLst/>
            </a:prstGeom>
            <a:ln w="44450">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10823536" y="1839686"/>
              <a:ext cx="600364" cy="0"/>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10828978" y="6645729"/>
              <a:ext cx="600364" cy="0"/>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sp>
          <p:nvSpPr>
            <p:cNvPr id="78" name="TextBox 77"/>
            <p:cNvSpPr txBox="1"/>
            <p:nvPr/>
          </p:nvSpPr>
          <p:spPr>
            <a:xfrm>
              <a:off x="9209324" y="3788229"/>
              <a:ext cx="2808718" cy="646331"/>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Maximum length: 64K bytes</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Typically: 1500 bytes or less</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79"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3"/>
                                        </p:tgtEl>
                                        <p:attrNameLst>
                                          <p:attrName>style.visibility</p:attrName>
                                        </p:attrNameLst>
                                      </p:cBhvr>
                                      <p:to>
                                        <p:strVal val="visible"/>
                                      </p:to>
                                    </p:set>
                                    <p:animEffect transition="in" filter="dissolve">
                                      <p:cBhvr>
                                        <p:cTn id="7" dur="500"/>
                                        <p:tgtEl>
                                          <p:spTgt spid="15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6"/>
                                        </p:tgtEl>
                                        <p:attrNameLst>
                                          <p:attrName>style.visibility</p:attrName>
                                        </p:attrNameLst>
                                      </p:cBhvr>
                                      <p:to>
                                        <p:strVal val="visible"/>
                                      </p:to>
                                    </p:set>
                                    <p:animEffect transition="in" filter="dissolve">
                                      <p:cBhvr>
                                        <p:cTn id="12" dur="500"/>
                                        <p:tgtEl>
                                          <p:spTgt spid="15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62"/>
                                        </p:tgtEl>
                                        <p:attrNameLst>
                                          <p:attrName>style.visibility</p:attrName>
                                        </p:attrNameLst>
                                      </p:cBhvr>
                                      <p:to>
                                        <p:strVal val="visible"/>
                                      </p:to>
                                    </p:set>
                                    <p:animEffect transition="in" filter="dissolve">
                                      <p:cBhvr>
                                        <p:cTn id="17" dur="500"/>
                                        <p:tgtEl>
                                          <p:spTgt spid="162"/>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dissolv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xit" presetSubtype="0" fill="hold" nodeType="clickEffect">
                                  <p:stCondLst>
                                    <p:cond delay="0"/>
                                  </p:stCondLst>
                                  <p:childTnLst>
                                    <p:animEffect transition="out" filter="dissolve">
                                      <p:cBhvr>
                                        <p:cTn id="26" dur="500"/>
                                        <p:tgtEl>
                                          <p:spTgt spid="4"/>
                                        </p:tgtEl>
                                      </p:cBhvr>
                                    </p:animEffect>
                                    <p:set>
                                      <p:cBhvr>
                                        <p:cTn id="27" dur="1" fill="hold">
                                          <p:stCondLst>
                                            <p:cond delay="499"/>
                                          </p:stCondLst>
                                        </p:cTn>
                                        <p:tgtEl>
                                          <p:spTgt spid="4"/>
                                        </p:tgtEl>
                                        <p:attrNameLst>
                                          <p:attrName>style.visibility</p:attrName>
                                        </p:attrNameLst>
                                      </p:cBhvr>
                                      <p:to>
                                        <p:strVal val="hidden"/>
                                      </p:to>
                                    </p:set>
                                  </p:childTnLst>
                                </p:cTn>
                              </p:par>
                              <p:par>
                                <p:cTn id="28" presetID="9" presetClass="entr" presetSubtype="0" fill="hold" nodeType="withEffect">
                                  <p:stCondLst>
                                    <p:cond delay="0"/>
                                  </p:stCondLst>
                                  <p:childTnLst>
                                    <p:set>
                                      <p:cBhvr>
                                        <p:cTn id="29" dur="1" fill="hold">
                                          <p:stCondLst>
                                            <p:cond delay="0"/>
                                          </p:stCondLst>
                                        </p:cTn>
                                        <p:tgtEl>
                                          <p:spTgt spid="165"/>
                                        </p:tgtEl>
                                        <p:attrNameLst>
                                          <p:attrName>style.visibility</p:attrName>
                                        </p:attrNameLst>
                                      </p:cBhvr>
                                      <p:to>
                                        <p:strVal val="visible"/>
                                      </p:to>
                                    </p:set>
                                    <p:animEffect transition="in" filter="dissolve">
                                      <p:cBhvr>
                                        <p:cTn id="30" dur="500"/>
                                        <p:tgtEl>
                                          <p:spTgt spid="165"/>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173"/>
                                        </p:tgtEl>
                                        <p:attrNameLst>
                                          <p:attrName>style.visibility</p:attrName>
                                        </p:attrNameLst>
                                      </p:cBhvr>
                                      <p:to>
                                        <p:strVal val="visible"/>
                                      </p:to>
                                    </p:set>
                                    <p:animEffect transition="in" filter="dissolve">
                                      <p:cBhvr>
                                        <p:cTn id="35" dur="500"/>
                                        <p:tgtEl>
                                          <p:spTgt spid="173"/>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nodeType="clickEffect">
                                  <p:stCondLst>
                                    <p:cond delay="0"/>
                                  </p:stCondLst>
                                  <p:childTnLst>
                                    <p:set>
                                      <p:cBhvr>
                                        <p:cTn id="39" dur="1" fill="hold">
                                          <p:stCondLst>
                                            <p:cond delay="0"/>
                                          </p:stCondLst>
                                        </p:cTn>
                                        <p:tgtEl>
                                          <p:spTgt spid="159"/>
                                        </p:tgtEl>
                                        <p:attrNameLst>
                                          <p:attrName>style.visibility</p:attrName>
                                        </p:attrNameLst>
                                      </p:cBhvr>
                                      <p:to>
                                        <p:strVal val="visible"/>
                                      </p:to>
                                    </p:set>
                                    <p:animEffect transition="in" filter="dissolve">
                                      <p:cBhvr>
                                        <p:cTn id="40" dur="500"/>
                                        <p:tgtEl>
                                          <p:spTgt spid="159"/>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nodeType="clickEffect">
                                  <p:stCondLst>
                                    <p:cond delay="0"/>
                                  </p:stCondLst>
                                  <p:childTnLst>
                                    <p:set>
                                      <p:cBhvr>
                                        <p:cTn id="44" dur="1" fill="hold">
                                          <p:stCondLst>
                                            <p:cond delay="0"/>
                                          </p:stCondLst>
                                        </p:cTn>
                                        <p:tgtEl>
                                          <p:spTgt spid="168"/>
                                        </p:tgtEl>
                                        <p:attrNameLst>
                                          <p:attrName>style.visibility</p:attrName>
                                        </p:attrNameLst>
                                      </p:cBhvr>
                                      <p:to>
                                        <p:strVal val="visible"/>
                                      </p:to>
                                    </p:set>
                                    <p:animEffect transition="in" filter="dissolve">
                                      <p:cBhvr>
                                        <p:cTn id="45" dur="500"/>
                                        <p:tgtEl>
                                          <p:spTgt spid="168"/>
                                        </p:tgtEl>
                                      </p:cBhvr>
                                    </p:animEffect>
                                  </p:childTnLst>
                                </p:cTn>
                              </p:par>
                            </p:childTnLst>
                          </p:cTn>
                        </p:par>
                      </p:childTnLst>
                    </p:cTn>
                  </p:par>
                  <p:par>
                    <p:cTn id="46" fill="hold">
                      <p:stCondLst>
                        <p:cond delay="indefinite"/>
                      </p:stCondLst>
                      <p:childTnLst>
                        <p:par>
                          <p:cTn id="47" fill="hold">
                            <p:stCondLst>
                              <p:cond delay="0"/>
                            </p:stCondLst>
                            <p:childTnLst>
                              <p:par>
                                <p:cTn id="48" presetID="9" presetClass="entr" presetSubtype="0" fill="hold" nodeType="clickEffect">
                                  <p:stCondLst>
                                    <p:cond delay="0"/>
                                  </p:stCondLst>
                                  <p:childTnLst>
                                    <p:set>
                                      <p:cBhvr>
                                        <p:cTn id="49" dur="1" fill="hold">
                                          <p:stCondLst>
                                            <p:cond delay="0"/>
                                          </p:stCondLst>
                                        </p:cTn>
                                        <p:tgtEl>
                                          <p:spTgt spid="72"/>
                                        </p:tgtEl>
                                        <p:attrNameLst>
                                          <p:attrName>style.visibility</p:attrName>
                                        </p:attrNameLst>
                                      </p:cBhvr>
                                      <p:to>
                                        <p:strVal val="visible"/>
                                      </p:to>
                                    </p:set>
                                    <p:animEffect transition="in" filter="dissolve">
                                      <p:cBhvr>
                                        <p:cTn id="50" dur="500"/>
                                        <p:tgtEl>
                                          <p:spTgt spid="72"/>
                                        </p:tgtEl>
                                      </p:cBhvr>
                                    </p:animEffect>
                                  </p:childTnLst>
                                </p:cTn>
                              </p:par>
                            </p:childTnLst>
                          </p:cTn>
                        </p:par>
                      </p:childTnLst>
                    </p:cTn>
                  </p:par>
                  <p:par>
                    <p:cTn id="51" fill="hold">
                      <p:stCondLst>
                        <p:cond delay="indefinite"/>
                      </p:stCondLst>
                      <p:childTnLst>
                        <p:par>
                          <p:cTn id="52" fill="hold">
                            <p:stCondLst>
                              <p:cond delay="0"/>
                            </p:stCondLst>
                            <p:childTnLst>
                              <p:par>
                                <p:cTn id="53" presetID="9" presetClass="entr" presetSubtype="0" fill="hold" nodeType="clickEffect">
                                  <p:stCondLst>
                                    <p:cond delay="0"/>
                                  </p:stCondLst>
                                  <p:childTnLst>
                                    <p:set>
                                      <p:cBhvr>
                                        <p:cTn id="54" dur="1" fill="hold">
                                          <p:stCondLst>
                                            <p:cond delay="0"/>
                                          </p:stCondLst>
                                        </p:cTn>
                                        <p:tgtEl>
                                          <p:spTgt spid="66"/>
                                        </p:tgtEl>
                                        <p:attrNameLst>
                                          <p:attrName>style.visibility</p:attrName>
                                        </p:attrNameLst>
                                      </p:cBhvr>
                                      <p:to>
                                        <p:strVal val="visible"/>
                                      </p:to>
                                    </p:set>
                                    <p:animEffect transition="in" filter="dissolve">
                                      <p:cBhvr>
                                        <p:cTn id="55" dur="500"/>
                                        <p:tgtEl>
                                          <p:spTgt spid="66"/>
                                        </p:tgtEl>
                                      </p:cBhvr>
                                    </p:animEffect>
                                  </p:childTnLst>
                                </p:cTn>
                              </p:par>
                              <p:par>
                                <p:cTn id="56" presetID="9" presetClass="entr" presetSubtype="0" fill="hold" nodeType="withEffect">
                                  <p:stCondLst>
                                    <p:cond delay="0"/>
                                  </p:stCondLst>
                                  <p:childTnLst>
                                    <p:set>
                                      <p:cBhvr>
                                        <p:cTn id="57" dur="1" fill="hold">
                                          <p:stCondLst>
                                            <p:cond delay="0"/>
                                          </p:stCondLst>
                                        </p:cTn>
                                        <p:tgtEl>
                                          <p:spTgt spid="69"/>
                                        </p:tgtEl>
                                        <p:attrNameLst>
                                          <p:attrName>style.visibility</p:attrName>
                                        </p:attrNameLst>
                                      </p:cBhvr>
                                      <p:to>
                                        <p:strVal val="visible"/>
                                      </p:to>
                                    </p:set>
                                    <p:animEffect transition="in" filter="dissolve">
                                      <p:cBhvr>
                                        <p:cTn id="58" dur="500"/>
                                        <p:tgtEl>
                                          <p:spTgt spid="69"/>
                                        </p:tgtEl>
                                      </p:cBhvr>
                                    </p:animEffect>
                                  </p:childTnLst>
                                </p:cTn>
                              </p:par>
                            </p:childTnLst>
                          </p:cTn>
                        </p:par>
                      </p:childTnLst>
                    </p:cTn>
                  </p:par>
                  <p:par>
                    <p:cTn id="59" fill="hold">
                      <p:stCondLst>
                        <p:cond delay="indefinite"/>
                      </p:stCondLst>
                      <p:childTnLst>
                        <p:par>
                          <p:cTn id="60" fill="hold">
                            <p:stCondLst>
                              <p:cond delay="0"/>
                            </p:stCondLst>
                            <p:childTnLst>
                              <p:par>
                                <p:cTn id="61" presetID="9" presetClass="entr" presetSubtype="0" fill="hold" nodeType="clickEffect">
                                  <p:stCondLst>
                                    <p:cond delay="0"/>
                                  </p:stCondLst>
                                  <p:childTnLst>
                                    <p:set>
                                      <p:cBhvr>
                                        <p:cTn id="62" dur="1" fill="hold">
                                          <p:stCondLst>
                                            <p:cond delay="0"/>
                                          </p:stCondLst>
                                        </p:cTn>
                                        <p:tgtEl>
                                          <p:spTgt spid="9"/>
                                        </p:tgtEl>
                                        <p:attrNameLst>
                                          <p:attrName>style.visibility</p:attrName>
                                        </p:attrNameLst>
                                      </p:cBhvr>
                                      <p:to>
                                        <p:strVal val="visible"/>
                                      </p:to>
                                    </p:set>
                                    <p:animEffect transition="in" filter="dissolve">
                                      <p:cBhvr>
                                        <p:cTn id="63" dur="500"/>
                                        <p:tgtEl>
                                          <p:spTgt spid="9"/>
                                        </p:tgtEl>
                                      </p:cBhvr>
                                    </p:animEffect>
                                  </p:childTnLst>
                                </p:cTn>
                              </p:par>
                            </p:childTnLst>
                          </p:cTn>
                        </p:par>
                      </p:childTnLst>
                    </p:cTn>
                  </p:par>
                  <p:par>
                    <p:cTn id="64" fill="hold">
                      <p:stCondLst>
                        <p:cond delay="indefinite"/>
                      </p:stCondLst>
                      <p:childTnLst>
                        <p:par>
                          <p:cTn id="65" fill="hold">
                            <p:stCondLst>
                              <p:cond delay="0"/>
                            </p:stCondLst>
                            <p:childTnLst>
                              <p:par>
                                <p:cTn id="66" presetID="9" presetClass="entr" presetSubtype="0" fill="hold" nodeType="clickEffect">
                                  <p:stCondLst>
                                    <p:cond delay="0"/>
                                  </p:stCondLst>
                                  <p:childTnLst>
                                    <p:set>
                                      <p:cBhvr>
                                        <p:cTn id="67" dur="1" fill="hold">
                                          <p:stCondLst>
                                            <p:cond delay="0"/>
                                          </p:stCondLst>
                                        </p:cTn>
                                        <p:tgtEl>
                                          <p:spTgt spid="6"/>
                                        </p:tgtEl>
                                        <p:attrNameLst>
                                          <p:attrName>style.visibility</p:attrName>
                                        </p:attrNameLst>
                                      </p:cBhvr>
                                      <p:to>
                                        <p:strVal val="visible"/>
                                      </p:to>
                                    </p:set>
                                    <p:animEffect transition="in" filter="dissolve">
                                      <p:cBhvr>
                                        <p:cTn id="6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72790" y="1409001"/>
            <a:ext cx="5557988" cy="4841896"/>
          </a:xfrm>
        </p:spPr>
        <p:txBody>
          <a:bodyPr>
            <a:normAutofit/>
          </a:bodyPr>
          <a:lstStyle/>
          <a:p>
            <a:pPr indent="-294005"/>
            <a:r>
              <a:rPr lang="en-US" altLang="en-US" sz="3200" dirty="0">
                <a:solidFill>
                  <a:srgbClr val="C00000"/>
                </a:solidFill>
                <a:ea typeface="MS PGothic" panose="020B0600070205080204" pitchFamily="34" charset="-128"/>
                <a:cs typeface="MS PGothic" panose="020B0600070205080204" pitchFamily="34" charset="-128"/>
              </a:rPr>
              <a:t>IP address:</a:t>
            </a:r>
            <a:r>
              <a:rPr lang="en-US" altLang="en-US" dirty="0">
                <a:solidFill>
                  <a:srgbClr val="C00000"/>
                </a:solidFill>
                <a:ea typeface="MS PGothic" panose="020B0600070205080204" pitchFamily="34" charset="-128"/>
                <a:cs typeface="MS PGothic" panose="020B0600070205080204" pitchFamily="34" charset="-128"/>
              </a:rPr>
              <a:t> </a:t>
            </a:r>
            <a:r>
              <a:rPr lang="en-US" altLang="en-US" dirty="0">
                <a:ea typeface="MS PGothic" panose="020B0600070205080204" pitchFamily="34" charset="-128"/>
                <a:cs typeface="MS PGothic" panose="020B0600070205080204" pitchFamily="34" charset="-128"/>
              </a:rPr>
              <a:t>32-bit identifier associated with each host or router </a:t>
            </a:r>
            <a:r>
              <a:rPr lang="en-US" altLang="en-US" i="1" dirty="0">
                <a:solidFill>
                  <a:srgbClr val="0000A3"/>
                </a:solidFill>
                <a:ea typeface="MS PGothic" panose="020B0600070205080204" pitchFamily="34" charset="-128"/>
                <a:cs typeface="MS PGothic" panose="020B0600070205080204" pitchFamily="34" charset="-128"/>
              </a:rPr>
              <a:t>interface</a:t>
            </a:r>
            <a:r>
              <a:rPr lang="en-US" altLang="en-US" dirty="0">
                <a:ea typeface="MS PGothic" panose="020B0600070205080204" pitchFamily="34" charset="-128"/>
                <a:cs typeface="MS PGothic" panose="020B0600070205080204" pitchFamily="34" charset="-128"/>
              </a:rPr>
              <a:t> </a:t>
            </a:r>
            <a:endParaRPr lang="en-US" altLang="en-US" dirty="0">
              <a:ea typeface="MS PGothic" panose="020B0600070205080204" pitchFamily="34" charset="-128"/>
              <a:cs typeface="MS PGothic" panose="020B0600070205080204" pitchFamily="34" charset="-128"/>
            </a:endParaRPr>
          </a:p>
          <a:p>
            <a:pPr indent="-294005"/>
            <a:r>
              <a:rPr lang="en-US" altLang="en-US" sz="3200" dirty="0">
                <a:solidFill>
                  <a:srgbClr val="CC0000"/>
                </a:solidFill>
                <a:ea typeface="MS PGothic" panose="020B0600070205080204" pitchFamily="34" charset="-128"/>
                <a:cs typeface="MS PGothic" panose="020B0600070205080204" pitchFamily="34" charset="-128"/>
              </a:rPr>
              <a:t>interface:</a:t>
            </a:r>
            <a:r>
              <a:rPr lang="en-US" altLang="en-US" dirty="0">
                <a:ea typeface="MS PGothic" panose="020B0600070205080204" pitchFamily="34" charset="-128"/>
                <a:cs typeface="MS PGothic" panose="020B0600070205080204" pitchFamily="34" charset="-128"/>
              </a:rPr>
              <a:t> connection between host/router and physical link</a:t>
            </a:r>
            <a:endParaRPr lang="en-US" altLang="en-US" dirty="0">
              <a:ea typeface="MS PGothic" panose="020B0600070205080204" pitchFamily="34" charset="-128"/>
              <a:cs typeface="MS PGothic" panose="020B0600070205080204" pitchFamily="34" charset="-128"/>
            </a:endParaRPr>
          </a:p>
          <a:p>
            <a:pPr marL="522605" lvl="1" indent="-298450"/>
            <a:r>
              <a:rPr lang="en-US" altLang="en-US" sz="2800" dirty="0">
                <a:ea typeface="MS PGothic" panose="020B0600070205080204" pitchFamily="34" charset="-128"/>
              </a:rPr>
              <a:t>router’</a:t>
            </a:r>
            <a:r>
              <a:rPr lang="en-US" altLang="ja-JP" sz="2800" dirty="0">
                <a:ea typeface="MS PGothic" panose="020B0600070205080204" pitchFamily="34" charset="-128"/>
              </a:rPr>
              <a:t>s typically have multiple interfaces</a:t>
            </a:r>
            <a:endParaRPr lang="en-US" altLang="ja-JP" sz="2800" dirty="0">
              <a:ea typeface="MS PGothic" panose="020B0600070205080204" pitchFamily="34" charset="-128"/>
            </a:endParaRPr>
          </a:p>
          <a:p>
            <a:pPr marL="522605" lvl="1" indent="-298450"/>
            <a:r>
              <a:rPr lang="en-US" altLang="en-US" sz="2800" dirty="0">
                <a:ea typeface="MS PGothic" panose="020B0600070205080204" pitchFamily="34" charset="-128"/>
              </a:rPr>
              <a:t>host typically has one or two interfaces </a:t>
            </a:r>
            <a:r>
              <a:rPr lang="en-US" altLang="en-US" dirty="0">
                <a:ea typeface="MS PGothic" panose="020B0600070205080204" pitchFamily="34" charset="-128"/>
              </a:rPr>
              <a:t>(e.g., wired Ethernet, wireless 802.11)</a:t>
            </a:r>
            <a:endParaRPr lang="en-US" altLang="en-US" dirty="0">
              <a:ea typeface="MS PGothic" panose="020B0600070205080204" pitchFamily="34" charset="-128"/>
            </a:endParaRPr>
          </a:p>
          <a:p>
            <a:pPr marL="298450" indent="0">
              <a:buNone/>
            </a:pPr>
            <a:endParaRPr lang="en-US" altLang="en-US" sz="3200" dirty="0">
              <a:ea typeface="MS PGothic" panose="020B0600070205080204" pitchFamily="34" charset="-128"/>
              <a:cs typeface="MS PGothic" panose="020B0600070205080204" pitchFamily="34" charset="-128"/>
            </a:endParaRPr>
          </a:p>
        </p:txBody>
      </p:sp>
      <p:sp>
        <p:nvSpPr>
          <p:cNvPr id="3" name="Title 2"/>
          <p:cNvSpPr>
            <a:spLocks noGrp="1"/>
          </p:cNvSpPr>
          <p:nvPr>
            <p:ph type="title"/>
          </p:nvPr>
        </p:nvSpPr>
        <p:spPr>
          <a:xfrm>
            <a:off x="838200" y="311144"/>
            <a:ext cx="10515600" cy="894622"/>
          </a:xfrm>
        </p:spPr>
        <p:txBody>
          <a:bodyPr/>
          <a:lstStyle/>
          <a:p>
            <a:r>
              <a:rPr lang="en-US" altLang="en-US" dirty="0">
                <a:ea typeface="MS PGothic" panose="020B0600070205080204" pitchFamily="34" charset="-128"/>
              </a:rPr>
              <a:t>IP addressing: introduction</a:t>
            </a:r>
            <a:endParaRPr lang="en-US" dirty="0"/>
          </a:p>
        </p:txBody>
      </p:sp>
      <p:sp>
        <p:nvSpPr>
          <p:cNvPr id="72" name="Freeform 140"/>
          <p:cNvSpPr/>
          <p:nvPr/>
        </p:nvSpPr>
        <p:spPr bwMode="auto">
          <a:xfrm rot="16200000">
            <a:off x="8946356" y="3046530"/>
            <a:ext cx="846137"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3" name="Freeform 140"/>
          <p:cNvSpPr/>
          <p:nvPr/>
        </p:nvSpPr>
        <p:spPr bwMode="auto">
          <a:xfrm rot="10800000">
            <a:off x="9944100" y="1720173"/>
            <a:ext cx="846138"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4" name="Freeform 140"/>
          <p:cNvSpPr/>
          <p:nvPr/>
        </p:nvSpPr>
        <p:spPr bwMode="auto">
          <a:xfrm>
            <a:off x="7908925" y="1302661"/>
            <a:ext cx="1038225" cy="1927225"/>
          </a:xfrm>
          <a:custGeom>
            <a:avLst/>
            <a:gdLst>
              <a:gd name="T0" fmla="*/ 2147483647 w 1223"/>
              <a:gd name="T1" fmla="*/ 2147483647 h 1291"/>
              <a:gd name="T2" fmla="*/ 2147483647 w 1223"/>
              <a:gd name="T3" fmla="*/ 2147483647 h 1291"/>
              <a:gd name="T4" fmla="*/ 2147483647 w 1223"/>
              <a:gd name="T5" fmla="*/ 2147483647 h 1291"/>
              <a:gd name="T6" fmla="*/ 2147483647 w 1223"/>
              <a:gd name="T7" fmla="*/ 2147483647 h 1291"/>
              <a:gd name="T8" fmla="*/ 2147483647 w 1223"/>
              <a:gd name="T9" fmla="*/ 2147483647 h 1291"/>
              <a:gd name="T10" fmla="*/ 2147483647 w 1223"/>
              <a:gd name="T11" fmla="*/ 2147483647 h 1291"/>
              <a:gd name="T12" fmla="*/ 2147483647 w 1223"/>
              <a:gd name="T13" fmla="*/ 2147483647 h 1291"/>
              <a:gd name="T14" fmla="*/ 2147483647 w 1223"/>
              <a:gd name="T15" fmla="*/ 2147483647 h 1291"/>
              <a:gd name="T16" fmla="*/ 2147483647 w 1223"/>
              <a:gd name="T17" fmla="*/ 2147483647 h 1291"/>
              <a:gd name="T18" fmla="*/ 2147483647 w 1223"/>
              <a:gd name="T19" fmla="*/ 2147483647 h 1291"/>
              <a:gd name="T20" fmla="*/ 2147483647 w 1223"/>
              <a:gd name="T21" fmla="*/ 2147483647 h 1291"/>
              <a:gd name="T22" fmla="*/ 2147483647 w 1223"/>
              <a:gd name="T23" fmla="*/ 2147483647 h 1291"/>
              <a:gd name="T24" fmla="*/ 2147483647 w 1223"/>
              <a:gd name="T25" fmla="*/ 2147483647 h 1291"/>
              <a:gd name="T26" fmla="*/ 2147483647 w 1223"/>
              <a:gd name="T27" fmla="*/ 2147483647 h 129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223"/>
              <a:gd name="T43" fmla="*/ 0 h 1291"/>
              <a:gd name="T44" fmla="*/ 1223 w 1223"/>
              <a:gd name="T45" fmla="*/ 1291 h 129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223" h="1291">
                <a:moveTo>
                  <a:pt x="1201" y="756"/>
                </a:moveTo>
                <a:cubicBezTo>
                  <a:pt x="1180" y="640"/>
                  <a:pt x="798" y="744"/>
                  <a:pt x="702" y="670"/>
                </a:cubicBezTo>
                <a:cubicBezTo>
                  <a:pt x="603" y="561"/>
                  <a:pt x="669" y="206"/>
                  <a:pt x="608" y="103"/>
                </a:cubicBezTo>
                <a:cubicBezTo>
                  <a:pt x="547" y="0"/>
                  <a:pt x="425" y="55"/>
                  <a:pt x="335" y="52"/>
                </a:cubicBezTo>
                <a:cubicBezTo>
                  <a:pt x="245" y="49"/>
                  <a:pt x="114" y="0"/>
                  <a:pt x="65" y="82"/>
                </a:cubicBezTo>
                <a:cubicBezTo>
                  <a:pt x="16" y="164"/>
                  <a:pt x="45" y="433"/>
                  <a:pt x="41" y="544"/>
                </a:cubicBezTo>
                <a:cubicBezTo>
                  <a:pt x="37" y="655"/>
                  <a:pt x="41" y="685"/>
                  <a:pt x="38" y="751"/>
                </a:cubicBezTo>
                <a:cubicBezTo>
                  <a:pt x="35" y="817"/>
                  <a:pt x="26" y="880"/>
                  <a:pt x="23" y="940"/>
                </a:cubicBezTo>
                <a:cubicBezTo>
                  <a:pt x="20" y="1000"/>
                  <a:pt x="0" y="1068"/>
                  <a:pt x="17" y="1114"/>
                </a:cubicBezTo>
                <a:cubicBezTo>
                  <a:pt x="34" y="1160"/>
                  <a:pt x="31" y="1198"/>
                  <a:pt x="128" y="1219"/>
                </a:cubicBezTo>
                <a:cubicBezTo>
                  <a:pt x="225" y="1240"/>
                  <a:pt x="509" y="1291"/>
                  <a:pt x="602" y="1243"/>
                </a:cubicBezTo>
                <a:cubicBezTo>
                  <a:pt x="695" y="1195"/>
                  <a:pt x="590" y="984"/>
                  <a:pt x="686" y="930"/>
                </a:cubicBezTo>
                <a:cubicBezTo>
                  <a:pt x="782" y="876"/>
                  <a:pt x="1091" y="945"/>
                  <a:pt x="1177" y="916"/>
                </a:cubicBezTo>
                <a:cubicBezTo>
                  <a:pt x="1208" y="864"/>
                  <a:pt x="1223" y="871"/>
                  <a:pt x="1201" y="756"/>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5" name="Text Box 26"/>
          <p:cNvSpPr txBox="1">
            <a:spLocks noChangeArrowheads="1"/>
          </p:cNvSpPr>
          <p:nvPr/>
        </p:nvSpPr>
        <p:spPr bwMode="auto">
          <a:xfrm>
            <a:off x="7291388" y="1132798"/>
            <a:ext cx="825500"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223.1.1.1</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nvGrpSpPr>
          <p:cNvPr id="76" name="Group 27"/>
          <p:cNvGrpSpPr/>
          <p:nvPr/>
        </p:nvGrpSpPr>
        <p:grpSpPr bwMode="auto">
          <a:xfrm>
            <a:off x="6557963" y="2093236"/>
            <a:ext cx="920750" cy="276225"/>
            <a:chOff x="3251" y="608"/>
            <a:chExt cx="580" cy="174"/>
          </a:xfrm>
        </p:grpSpPr>
        <p:sp>
          <p:nvSpPr>
            <p:cNvPr id="77" name="Rectangle 28"/>
            <p:cNvSpPr>
              <a:spLocks noChangeArrowheads="1"/>
            </p:cNvSpPr>
            <p:nvPr/>
          </p:nvSpPr>
          <p:spPr bwMode="auto">
            <a:xfrm>
              <a:off x="3306" y="657"/>
              <a:ext cx="525"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8" name="Text Box 29"/>
            <p:cNvSpPr txBox="1">
              <a:spLocks noChangeArrowheads="1"/>
            </p:cNvSpPr>
            <p:nvPr/>
          </p:nvSpPr>
          <p:spPr bwMode="auto">
            <a:xfrm>
              <a:off x="3251" y="608"/>
              <a:ext cx="521"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223.1.1.2</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sp>
        <p:nvSpPr>
          <p:cNvPr id="79" name="Text Box 30"/>
          <p:cNvSpPr txBox="1">
            <a:spLocks noChangeArrowheads="1"/>
          </p:cNvSpPr>
          <p:nvPr/>
        </p:nvSpPr>
        <p:spPr bwMode="auto">
          <a:xfrm>
            <a:off x="7396163" y="3088598"/>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223.1.1.3</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0" name="Text Box 31"/>
          <p:cNvSpPr txBox="1">
            <a:spLocks noChangeArrowheads="1"/>
          </p:cNvSpPr>
          <p:nvPr/>
        </p:nvSpPr>
        <p:spPr bwMode="auto">
          <a:xfrm>
            <a:off x="8365672" y="2275798"/>
            <a:ext cx="8270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223.1.1.4</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2" name="Text Box 33"/>
          <p:cNvSpPr txBox="1">
            <a:spLocks noChangeArrowheads="1"/>
          </p:cNvSpPr>
          <p:nvPr/>
        </p:nvSpPr>
        <p:spPr bwMode="auto">
          <a:xfrm>
            <a:off x="9578749" y="2277157"/>
            <a:ext cx="827087"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223.1.2.9</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6" name="Text Box 41"/>
          <p:cNvSpPr txBox="1">
            <a:spLocks noChangeArrowheads="1"/>
          </p:cNvSpPr>
          <p:nvPr/>
        </p:nvSpPr>
        <p:spPr bwMode="auto">
          <a:xfrm>
            <a:off x="10148207" y="3220134"/>
            <a:ext cx="8270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223.1.2.2</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7" name="Text Box 44"/>
          <p:cNvSpPr txBox="1">
            <a:spLocks noChangeArrowheads="1"/>
          </p:cNvSpPr>
          <p:nvPr/>
        </p:nvSpPr>
        <p:spPr bwMode="auto">
          <a:xfrm>
            <a:off x="10107612" y="1703391"/>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223.1.2.1</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8" name="Line 45"/>
          <p:cNvSpPr>
            <a:spLocks noChangeShapeType="1"/>
          </p:cNvSpPr>
          <p:nvPr/>
        </p:nvSpPr>
        <p:spPr bwMode="auto">
          <a:xfrm>
            <a:off x="9359900" y="2735036"/>
            <a:ext cx="0" cy="879025"/>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1" name="Text Box 53"/>
          <p:cNvSpPr txBox="1">
            <a:spLocks noChangeArrowheads="1"/>
          </p:cNvSpPr>
          <p:nvPr/>
        </p:nvSpPr>
        <p:spPr bwMode="auto">
          <a:xfrm>
            <a:off x="9955213" y="4195086"/>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223.1.3.2</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92" name="Text Box 56"/>
          <p:cNvSpPr txBox="1">
            <a:spLocks noChangeArrowheads="1"/>
          </p:cNvSpPr>
          <p:nvPr/>
        </p:nvSpPr>
        <p:spPr bwMode="auto">
          <a:xfrm>
            <a:off x="8712200" y="4199848"/>
            <a:ext cx="827088"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223.1.3.1</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nvGrpSpPr>
          <p:cNvPr id="93" name="Group 57"/>
          <p:cNvGrpSpPr/>
          <p:nvPr/>
        </p:nvGrpSpPr>
        <p:grpSpPr bwMode="auto">
          <a:xfrm>
            <a:off x="8885238" y="2996523"/>
            <a:ext cx="912812" cy="276225"/>
            <a:chOff x="4550" y="1257"/>
            <a:chExt cx="575" cy="174"/>
          </a:xfrm>
        </p:grpSpPr>
        <p:sp>
          <p:nvSpPr>
            <p:cNvPr id="94" name="Rectangle 58"/>
            <p:cNvSpPr>
              <a:spLocks noChangeArrowheads="1"/>
            </p:cNvSpPr>
            <p:nvPr/>
          </p:nvSpPr>
          <p:spPr bwMode="auto">
            <a:xfrm>
              <a:off x="4587" y="1284"/>
              <a:ext cx="534"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5" name="Text Box 59"/>
            <p:cNvSpPr txBox="1">
              <a:spLocks noChangeArrowheads="1"/>
            </p:cNvSpPr>
            <p:nvPr/>
          </p:nvSpPr>
          <p:spPr bwMode="auto">
            <a:xfrm>
              <a:off x="4550" y="1257"/>
              <a:ext cx="575"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223.1.3.27</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grpSp>
        <p:nvGrpSpPr>
          <p:cNvPr id="5" name="Group 4"/>
          <p:cNvGrpSpPr/>
          <p:nvPr/>
        </p:nvGrpSpPr>
        <p:grpSpPr>
          <a:xfrm>
            <a:off x="6858453" y="5763539"/>
            <a:ext cx="5043488" cy="947504"/>
            <a:chOff x="6727825" y="5192036"/>
            <a:chExt cx="5043488" cy="822325"/>
          </a:xfrm>
        </p:grpSpPr>
        <p:sp>
          <p:nvSpPr>
            <p:cNvPr id="96" name="Text Box 60"/>
            <p:cNvSpPr txBox="1">
              <a:spLocks noChangeArrowheads="1"/>
            </p:cNvSpPr>
            <p:nvPr/>
          </p:nvSpPr>
          <p:spPr bwMode="auto">
            <a:xfrm>
              <a:off x="6727825" y="5192036"/>
              <a:ext cx="5043488"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223.1.1.1 = 11011111 00000001 00000001 00000001</a:t>
              </a:r>
              <a:endParaRPr kumimoji="0" lang="en-US" altLang="en-US" sz="18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97" name="Freeform 61"/>
            <p:cNvSpPr/>
            <p:nvPr/>
          </p:nvSpPr>
          <p:spPr bwMode="auto">
            <a:xfrm>
              <a:off x="7905750" y="5447623"/>
              <a:ext cx="892175" cy="92075"/>
            </a:xfrm>
            <a:custGeom>
              <a:avLst/>
              <a:gdLst>
                <a:gd name="T0" fmla="*/ 0 w 562"/>
                <a:gd name="T1" fmla="*/ 0 h 58"/>
                <a:gd name="T2" fmla="*/ 0 w 562"/>
                <a:gd name="T3" fmla="*/ 2147483647 h 58"/>
                <a:gd name="T4" fmla="*/ 2147483647 w 562"/>
                <a:gd name="T5" fmla="*/ 2147483647 h 58"/>
                <a:gd name="T6" fmla="*/ 2147483647 w 562"/>
                <a:gd name="T7" fmla="*/ 2147483647 h 58"/>
                <a:gd name="T8" fmla="*/ 0 60000 65536"/>
                <a:gd name="T9" fmla="*/ 0 60000 65536"/>
                <a:gd name="T10" fmla="*/ 0 60000 65536"/>
                <a:gd name="T11" fmla="*/ 0 60000 65536"/>
                <a:gd name="T12" fmla="*/ 0 w 562"/>
                <a:gd name="T13" fmla="*/ 0 h 58"/>
                <a:gd name="T14" fmla="*/ 562 w 562"/>
                <a:gd name="T15" fmla="*/ 58 h 58"/>
              </a:gdLst>
              <a:ahLst/>
              <a:cxnLst>
                <a:cxn ang="T8">
                  <a:pos x="T0" y="T1"/>
                </a:cxn>
                <a:cxn ang="T9">
                  <a:pos x="T2" y="T3"/>
                </a:cxn>
                <a:cxn ang="T10">
                  <a:pos x="T4" y="T5"/>
                </a:cxn>
                <a:cxn ang="T11">
                  <a:pos x="T6" y="T7"/>
                </a:cxn>
              </a:cxnLst>
              <a:rect l="T12" t="T13" r="T14" b="T15"/>
              <a:pathLst>
                <a:path w="562" h="58">
                  <a:moveTo>
                    <a:pt x="0" y="0"/>
                  </a:moveTo>
                  <a:lnTo>
                    <a:pt x="0" y="58"/>
                  </a:lnTo>
                  <a:lnTo>
                    <a:pt x="562" y="58"/>
                  </a:lnTo>
                  <a:lnTo>
                    <a:pt x="562" y="16"/>
                  </a:lnTo>
                </a:path>
              </a:pathLst>
            </a:custGeom>
            <a:noFill/>
            <a:ln w="19050" cap="flat" cmpd="sng">
              <a:solidFill>
                <a:srgbClr val="000000"/>
              </a:solidFill>
              <a:prstDash val="solid"/>
              <a:rou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8" name="Freeform 62"/>
            <p:cNvSpPr/>
            <p:nvPr/>
          </p:nvSpPr>
          <p:spPr bwMode="auto">
            <a:xfrm>
              <a:off x="8867775" y="5466673"/>
              <a:ext cx="892175" cy="79375"/>
            </a:xfrm>
            <a:custGeom>
              <a:avLst/>
              <a:gdLst>
                <a:gd name="T0" fmla="*/ 0 w 562"/>
                <a:gd name="T1" fmla="*/ 0 h 50"/>
                <a:gd name="T2" fmla="*/ 0 w 562"/>
                <a:gd name="T3" fmla="*/ 2147483647 h 50"/>
                <a:gd name="T4" fmla="*/ 2147483647 w 562"/>
                <a:gd name="T5" fmla="*/ 2147483647 h 50"/>
                <a:gd name="T6" fmla="*/ 2147483647 w 562"/>
                <a:gd name="T7" fmla="*/ 2147483647 h 50"/>
                <a:gd name="T8" fmla="*/ 0 60000 65536"/>
                <a:gd name="T9" fmla="*/ 0 60000 65536"/>
                <a:gd name="T10" fmla="*/ 0 60000 65536"/>
                <a:gd name="T11" fmla="*/ 0 60000 65536"/>
                <a:gd name="T12" fmla="*/ 0 w 562"/>
                <a:gd name="T13" fmla="*/ 0 h 50"/>
                <a:gd name="T14" fmla="*/ 562 w 562"/>
                <a:gd name="T15" fmla="*/ 50 h 50"/>
              </a:gdLst>
              <a:ahLst/>
              <a:cxnLst>
                <a:cxn ang="T8">
                  <a:pos x="T0" y="T1"/>
                </a:cxn>
                <a:cxn ang="T9">
                  <a:pos x="T2" y="T3"/>
                </a:cxn>
                <a:cxn ang="T10">
                  <a:pos x="T4" y="T5"/>
                </a:cxn>
                <a:cxn ang="T11">
                  <a:pos x="T6" y="T7"/>
                </a:cxn>
              </a:cxnLst>
              <a:rect l="T12" t="T13" r="T14" b="T15"/>
              <a:pathLst>
                <a:path w="562" h="50">
                  <a:moveTo>
                    <a:pt x="0" y="0"/>
                  </a:moveTo>
                  <a:lnTo>
                    <a:pt x="0" y="50"/>
                  </a:lnTo>
                  <a:lnTo>
                    <a:pt x="562" y="50"/>
                  </a:lnTo>
                  <a:lnTo>
                    <a:pt x="562" y="8"/>
                  </a:lnTo>
                </a:path>
              </a:pathLst>
            </a:custGeom>
            <a:noFill/>
            <a:ln w="19050" cap="flat" cmpd="sng">
              <a:solidFill>
                <a:srgbClr val="000000"/>
              </a:solidFill>
              <a:prstDash val="solid"/>
              <a:rou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9" name="Freeform 63"/>
            <p:cNvSpPr/>
            <p:nvPr/>
          </p:nvSpPr>
          <p:spPr bwMode="auto">
            <a:xfrm>
              <a:off x="9832975" y="5469848"/>
              <a:ext cx="869950" cy="79375"/>
            </a:xfrm>
            <a:custGeom>
              <a:avLst/>
              <a:gdLst>
                <a:gd name="T0" fmla="*/ 0 w 562"/>
                <a:gd name="T1" fmla="*/ 0 h 50"/>
                <a:gd name="T2" fmla="*/ 0 w 562"/>
                <a:gd name="T3" fmla="*/ 2147483647 h 50"/>
                <a:gd name="T4" fmla="*/ 2147483647 w 562"/>
                <a:gd name="T5" fmla="*/ 2147483647 h 50"/>
                <a:gd name="T6" fmla="*/ 2147483647 w 562"/>
                <a:gd name="T7" fmla="*/ 2147483647 h 50"/>
                <a:gd name="T8" fmla="*/ 0 60000 65536"/>
                <a:gd name="T9" fmla="*/ 0 60000 65536"/>
                <a:gd name="T10" fmla="*/ 0 60000 65536"/>
                <a:gd name="T11" fmla="*/ 0 60000 65536"/>
                <a:gd name="T12" fmla="*/ 0 w 562"/>
                <a:gd name="T13" fmla="*/ 0 h 50"/>
                <a:gd name="T14" fmla="*/ 562 w 562"/>
                <a:gd name="T15" fmla="*/ 50 h 50"/>
              </a:gdLst>
              <a:ahLst/>
              <a:cxnLst>
                <a:cxn ang="T8">
                  <a:pos x="T0" y="T1"/>
                </a:cxn>
                <a:cxn ang="T9">
                  <a:pos x="T2" y="T3"/>
                </a:cxn>
                <a:cxn ang="T10">
                  <a:pos x="T4" y="T5"/>
                </a:cxn>
                <a:cxn ang="T11">
                  <a:pos x="T6" y="T7"/>
                </a:cxn>
              </a:cxnLst>
              <a:rect l="T12" t="T13" r="T14" b="T15"/>
              <a:pathLst>
                <a:path w="562" h="50">
                  <a:moveTo>
                    <a:pt x="0" y="0"/>
                  </a:moveTo>
                  <a:lnTo>
                    <a:pt x="0" y="50"/>
                  </a:lnTo>
                  <a:lnTo>
                    <a:pt x="562" y="50"/>
                  </a:lnTo>
                  <a:lnTo>
                    <a:pt x="562" y="8"/>
                  </a:lnTo>
                </a:path>
              </a:pathLst>
            </a:custGeom>
            <a:noFill/>
            <a:ln w="19050" cap="flat" cmpd="sng">
              <a:solidFill>
                <a:srgbClr val="000000"/>
              </a:solidFill>
              <a:prstDash val="solid"/>
              <a:rou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0" name="Freeform 64"/>
            <p:cNvSpPr/>
            <p:nvPr/>
          </p:nvSpPr>
          <p:spPr bwMode="auto">
            <a:xfrm>
              <a:off x="10798175" y="5473023"/>
              <a:ext cx="869950" cy="79375"/>
            </a:xfrm>
            <a:custGeom>
              <a:avLst/>
              <a:gdLst>
                <a:gd name="T0" fmla="*/ 0 w 562"/>
                <a:gd name="T1" fmla="*/ 0 h 50"/>
                <a:gd name="T2" fmla="*/ 0 w 562"/>
                <a:gd name="T3" fmla="*/ 2147483647 h 50"/>
                <a:gd name="T4" fmla="*/ 2147483647 w 562"/>
                <a:gd name="T5" fmla="*/ 2147483647 h 50"/>
                <a:gd name="T6" fmla="*/ 2147483647 w 562"/>
                <a:gd name="T7" fmla="*/ 2147483647 h 50"/>
                <a:gd name="T8" fmla="*/ 0 60000 65536"/>
                <a:gd name="T9" fmla="*/ 0 60000 65536"/>
                <a:gd name="T10" fmla="*/ 0 60000 65536"/>
                <a:gd name="T11" fmla="*/ 0 60000 65536"/>
                <a:gd name="T12" fmla="*/ 0 w 562"/>
                <a:gd name="T13" fmla="*/ 0 h 50"/>
                <a:gd name="T14" fmla="*/ 562 w 562"/>
                <a:gd name="T15" fmla="*/ 50 h 50"/>
              </a:gdLst>
              <a:ahLst/>
              <a:cxnLst>
                <a:cxn ang="T8">
                  <a:pos x="T0" y="T1"/>
                </a:cxn>
                <a:cxn ang="T9">
                  <a:pos x="T2" y="T3"/>
                </a:cxn>
                <a:cxn ang="T10">
                  <a:pos x="T4" y="T5"/>
                </a:cxn>
                <a:cxn ang="T11">
                  <a:pos x="T6" y="T7"/>
                </a:cxn>
              </a:cxnLst>
              <a:rect l="T12" t="T13" r="T14" b="T15"/>
              <a:pathLst>
                <a:path w="562" h="50">
                  <a:moveTo>
                    <a:pt x="0" y="0"/>
                  </a:moveTo>
                  <a:lnTo>
                    <a:pt x="0" y="50"/>
                  </a:lnTo>
                  <a:lnTo>
                    <a:pt x="562" y="50"/>
                  </a:lnTo>
                  <a:lnTo>
                    <a:pt x="562" y="8"/>
                  </a:lnTo>
                </a:path>
              </a:pathLst>
            </a:custGeom>
            <a:noFill/>
            <a:ln w="19050" cap="flat" cmpd="sng">
              <a:solidFill>
                <a:srgbClr val="000000"/>
              </a:solidFill>
              <a:prstDash val="solid"/>
              <a:rou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1" name="Text Box 65"/>
            <p:cNvSpPr txBox="1">
              <a:spLocks noChangeArrowheads="1"/>
            </p:cNvSpPr>
            <p:nvPr/>
          </p:nvSpPr>
          <p:spPr bwMode="auto">
            <a:xfrm>
              <a:off x="8104188" y="5668286"/>
              <a:ext cx="522287"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a:t>
              </a:r>
              <a:endParaRPr kumimoji="0" lang="en-US" altLang="en-US" sz="18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102" name="Text Box 66"/>
            <p:cNvSpPr txBox="1">
              <a:spLocks noChangeArrowheads="1"/>
            </p:cNvSpPr>
            <p:nvPr/>
          </p:nvSpPr>
          <p:spPr bwMode="auto">
            <a:xfrm>
              <a:off x="9147175" y="5677811"/>
              <a:ext cx="296863"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1</a:t>
              </a:r>
              <a:endParaRPr kumimoji="0" lang="en-US" altLang="en-US" sz="18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103" name="Text Box 67"/>
            <p:cNvSpPr txBox="1">
              <a:spLocks noChangeArrowheads="1"/>
            </p:cNvSpPr>
            <p:nvPr/>
          </p:nvSpPr>
          <p:spPr bwMode="auto">
            <a:xfrm>
              <a:off x="11104563" y="5677811"/>
              <a:ext cx="296862"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1</a:t>
              </a:r>
              <a:endParaRPr kumimoji="0" lang="en-US" altLang="en-US" sz="18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104" name="Text Box 68"/>
            <p:cNvSpPr txBox="1">
              <a:spLocks noChangeArrowheads="1"/>
            </p:cNvSpPr>
            <p:nvPr/>
          </p:nvSpPr>
          <p:spPr bwMode="auto">
            <a:xfrm>
              <a:off x="10085388" y="5677811"/>
              <a:ext cx="296862"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1</a:t>
              </a:r>
              <a:endParaRPr kumimoji="0" lang="en-US" altLang="en-US" sz="18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grpSp>
        <p:nvGrpSpPr>
          <p:cNvPr id="105" name="Group 73"/>
          <p:cNvGrpSpPr/>
          <p:nvPr/>
        </p:nvGrpSpPr>
        <p:grpSpPr bwMode="auto">
          <a:xfrm>
            <a:off x="7116763" y="1378861"/>
            <a:ext cx="641350" cy="558800"/>
            <a:chOff x="-44" y="1473"/>
            <a:chExt cx="981" cy="1105"/>
          </a:xfrm>
        </p:grpSpPr>
        <p:pic>
          <p:nvPicPr>
            <p:cNvPr id="106" name="Picture 74"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7" name="Freeform 75"/>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08" name="Group 80"/>
          <p:cNvGrpSpPr/>
          <p:nvPr/>
        </p:nvGrpSpPr>
        <p:grpSpPr bwMode="auto">
          <a:xfrm>
            <a:off x="7112000" y="1977348"/>
            <a:ext cx="641350" cy="558800"/>
            <a:chOff x="-44" y="1473"/>
            <a:chExt cx="981" cy="1105"/>
          </a:xfrm>
        </p:grpSpPr>
        <p:pic>
          <p:nvPicPr>
            <p:cNvPr id="109" name="Picture 81"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0" name="Freeform 82"/>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11" name="Group 83"/>
          <p:cNvGrpSpPr/>
          <p:nvPr/>
        </p:nvGrpSpPr>
        <p:grpSpPr bwMode="auto">
          <a:xfrm>
            <a:off x="7140575" y="2586948"/>
            <a:ext cx="641350" cy="558800"/>
            <a:chOff x="-44" y="1473"/>
            <a:chExt cx="981" cy="1105"/>
          </a:xfrm>
        </p:grpSpPr>
        <p:pic>
          <p:nvPicPr>
            <p:cNvPr id="112" name="Picture 84"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 name="Freeform 85"/>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14" name="Group 87"/>
          <p:cNvGrpSpPr/>
          <p:nvPr/>
        </p:nvGrpSpPr>
        <p:grpSpPr bwMode="auto">
          <a:xfrm flipH="1">
            <a:off x="10799763" y="1536023"/>
            <a:ext cx="641350" cy="558800"/>
            <a:chOff x="-44" y="1473"/>
            <a:chExt cx="981" cy="1105"/>
          </a:xfrm>
        </p:grpSpPr>
        <p:pic>
          <p:nvPicPr>
            <p:cNvPr id="115" name="Picture 88"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6" name="Freeform 89"/>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17" name="Group 90"/>
          <p:cNvGrpSpPr/>
          <p:nvPr/>
        </p:nvGrpSpPr>
        <p:grpSpPr bwMode="auto">
          <a:xfrm flipH="1">
            <a:off x="10814050" y="2815548"/>
            <a:ext cx="641350" cy="558800"/>
            <a:chOff x="-44" y="1473"/>
            <a:chExt cx="981" cy="1105"/>
          </a:xfrm>
        </p:grpSpPr>
        <p:pic>
          <p:nvPicPr>
            <p:cNvPr id="118" name="Picture 91"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9" name="Freeform 92"/>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20" name="Group 93"/>
          <p:cNvGrpSpPr/>
          <p:nvPr/>
        </p:nvGrpSpPr>
        <p:grpSpPr bwMode="auto">
          <a:xfrm flipH="1">
            <a:off x="9715500" y="4339548"/>
            <a:ext cx="641350" cy="558800"/>
            <a:chOff x="-44" y="1473"/>
            <a:chExt cx="981" cy="1105"/>
          </a:xfrm>
        </p:grpSpPr>
        <p:pic>
          <p:nvPicPr>
            <p:cNvPr id="121" name="Picture 94"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 name="Freeform 95"/>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23" name="Group 96"/>
          <p:cNvGrpSpPr/>
          <p:nvPr/>
        </p:nvGrpSpPr>
        <p:grpSpPr bwMode="auto">
          <a:xfrm flipH="1">
            <a:off x="8551863" y="4380823"/>
            <a:ext cx="641350" cy="558800"/>
            <a:chOff x="-44" y="1473"/>
            <a:chExt cx="981" cy="1105"/>
          </a:xfrm>
        </p:grpSpPr>
        <p:pic>
          <p:nvPicPr>
            <p:cNvPr id="124" name="Picture 97"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5" name="Freeform 98"/>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cxnSp>
        <p:nvCxnSpPr>
          <p:cNvPr id="139" name="Straight Connector 138"/>
          <p:cNvCxnSpPr/>
          <p:nvPr/>
        </p:nvCxnSpPr>
        <p:spPr>
          <a:xfrm>
            <a:off x="7697391" y="1785938"/>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a:xfrm>
            <a:off x="7706916" y="2384823"/>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a:off x="7734301" y="2997995"/>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p:nvCxnSpPr>
        <p:spPr>
          <a:xfrm>
            <a:off x="8364512" y="2578622"/>
            <a:ext cx="79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a:xfrm>
            <a:off x="9547622" y="2584574"/>
            <a:ext cx="97547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45" name="Group 144"/>
          <p:cNvGrpSpPr/>
          <p:nvPr/>
        </p:nvGrpSpPr>
        <p:grpSpPr>
          <a:xfrm>
            <a:off x="9053641" y="2438501"/>
            <a:ext cx="632991" cy="300938"/>
            <a:chOff x="7493876" y="2774731"/>
            <a:chExt cx="1481958" cy="894622"/>
          </a:xfrm>
        </p:grpSpPr>
        <p:sp>
          <p:nvSpPr>
            <p:cNvPr id="146" name="Freeform 14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7" name="Oval 146"/>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48" name="Group 147"/>
            <p:cNvGrpSpPr/>
            <p:nvPr/>
          </p:nvGrpSpPr>
          <p:grpSpPr>
            <a:xfrm>
              <a:off x="7713663" y="2848339"/>
              <a:ext cx="1042107" cy="425543"/>
              <a:chOff x="7786941" y="2884917"/>
              <a:chExt cx="897649" cy="353919"/>
            </a:xfrm>
          </p:grpSpPr>
          <p:sp>
            <p:nvSpPr>
              <p:cNvPr id="149" name="Freeform 14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0" name="Freeform 14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1" name="Freeform 150"/>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2" name="Freeform 151"/>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cxnSp>
        <p:nvCxnSpPr>
          <p:cNvPr id="153" name="Straight Connector 152"/>
          <p:cNvCxnSpPr/>
          <p:nvPr/>
        </p:nvCxnSpPr>
        <p:spPr>
          <a:xfrm>
            <a:off x="10629900" y="1942421"/>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p:nvPr/>
        </p:nvCxnSpPr>
        <p:spPr>
          <a:xfrm>
            <a:off x="10631261" y="3225575"/>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p:nvCxnSpPr>
        <p:spPr>
          <a:xfrm>
            <a:off x="8740878" y="4181988"/>
            <a:ext cx="0" cy="2326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p:nvCxnSpPr>
        <p:spPr>
          <a:xfrm>
            <a:off x="9886336" y="4144298"/>
            <a:ext cx="0" cy="2326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6841671" y="5290457"/>
            <a:ext cx="4653069"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dotted-decimal IP address notation:</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1"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dissolv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dissolve">
                                      <p:cBhvr>
                                        <p:cTn id="12" dur="500"/>
                                        <p:tgtEl>
                                          <p:spTgt spid="2">
                                            <p:txEl>
                                              <p:pRg st="1" end="1"/>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animEffect transition="in" filter="dissolve">
                                      <p:cBhvr>
                                        <p:cTn id="15" dur="500"/>
                                        <p:tgtEl>
                                          <p:spTgt spid="2">
                                            <p:txEl>
                                              <p:pRg st="2" end="2"/>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2">
                                            <p:txEl>
                                              <p:pRg st="3" end="3"/>
                                            </p:txEl>
                                          </p:spTgt>
                                        </p:tgtEl>
                                        <p:attrNameLst>
                                          <p:attrName>style.visibility</p:attrName>
                                        </p:attrNameLst>
                                      </p:cBhvr>
                                      <p:to>
                                        <p:strVal val="visible"/>
                                      </p:to>
                                    </p:set>
                                    <p:animEffect transition="in" filter="dissolve">
                                      <p:cBhvr>
                                        <p:cTn id="18" dur="500"/>
                                        <p:tgtEl>
                                          <p:spTgt spid="2">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dissolve">
                                      <p:cBhvr>
                                        <p:cTn id="23" dur="500"/>
                                        <p:tgtEl>
                                          <p:spTgt spid="5"/>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dissolve">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72790" y="1409001"/>
            <a:ext cx="5557988" cy="4841896"/>
          </a:xfrm>
        </p:spPr>
        <p:txBody>
          <a:bodyPr>
            <a:normAutofit/>
          </a:bodyPr>
          <a:lstStyle/>
          <a:p>
            <a:pPr indent="-294005"/>
            <a:r>
              <a:rPr lang="en-US" altLang="en-US" sz="3200" dirty="0">
                <a:solidFill>
                  <a:srgbClr val="C00000"/>
                </a:solidFill>
                <a:ea typeface="MS PGothic" panose="020B0600070205080204" pitchFamily="34" charset="-128"/>
                <a:cs typeface="MS PGothic" panose="020B0600070205080204" pitchFamily="34" charset="-128"/>
              </a:rPr>
              <a:t>IP address:</a:t>
            </a:r>
            <a:r>
              <a:rPr lang="en-US" altLang="en-US" dirty="0">
                <a:solidFill>
                  <a:srgbClr val="C00000"/>
                </a:solidFill>
                <a:ea typeface="MS PGothic" panose="020B0600070205080204" pitchFamily="34" charset="-128"/>
                <a:cs typeface="MS PGothic" panose="020B0600070205080204" pitchFamily="34" charset="-128"/>
              </a:rPr>
              <a:t> </a:t>
            </a:r>
            <a:r>
              <a:rPr lang="en-US" altLang="en-US" dirty="0">
                <a:ea typeface="MS PGothic" panose="020B0600070205080204" pitchFamily="34" charset="-128"/>
                <a:cs typeface="MS PGothic" panose="020B0600070205080204" pitchFamily="34" charset="-128"/>
              </a:rPr>
              <a:t>32-bit identifier associated with each host or router </a:t>
            </a:r>
            <a:r>
              <a:rPr lang="en-US" altLang="en-US" i="1" dirty="0">
                <a:solidFill>
                  <a:srgbClr val="0000A3"/>
                </a:solidFill>
                <a:ea typeface="MS PGothic" panose="020B0600070205080204" pitchFamily="34" charset="-128"/>
                <a:cs typeface="MS PGothic" panose="020B0600070205080204" pitchFamily="34" charset="-128"/>
              </a:rPr>
              <a:t>interface</a:t>
            </a:r>
            <a:r>
              <a:rPr lang="en-US" altLang="en-US" dirty="0">
                <a:ea typeface="MS PGothic" panose="020B0600070205080204" pitchFamily="34" charset="-128"/>
                <a:cs typeface="MS PGothic" panose="020B0600070205080204" pitchFamily="34" charset="-128"/>
              </a:rPr>
              <a:t> </a:t>
            </a:r>
            <a:endParaRPr lang="en-US" altLang="en-US" dirty="0">
              <a:ea typeface="MS PGothic" panose="020B0600070205080204" pitchFamily="34" charset="-128"/>
              <a:cs typeface="MS PGothic" panose="020B0600070205080204" pitchFamily="34" charset="-128"/>
            </a:endParaRPr>
          </a:p>
          <a:p>
            <a:pPr indent="-294005"/>
            <a:r>
              <a:rPr lang="en-US" altLang="en-US" sz="3200" dirty="0">
                <a:solidFill>
                  <a:srgbClr val="CC0000"/>
                </a:solidFill>
                <a:ea typeface="MS PGothic" panose="020B0600070205080204" pitchFamily="34" charset="-128"/>
                <a:cs typeface="MS PGothic" panose="020B0600070205080204" pitchFamily="34" charset="-128"/>
              </a:rPr>
              <a:t>interface:</a:t>
            </a:r>
            <a:r>
              <a:rPr lang="en-US" altLang="en-US" dirty="0">
                <a:ea typeface="MS PGothic" panose="020B0600070205080204" pitchFamily="34" charset="-128"/>
                <a:cs typeface="MS PGothic" panose="020B0600070205080204" pitchFamily="34" charset="-128"/>
              </a:rPr>
              <a:t> connection between host/router and physical link</a:t>
            </a:r>
            <a:endParaRPr lang="en-US" altLang="en-US" dirty="0">
              <a:ea typeface="MS PGothic" panose="020B0600070205080204" pitchFamily="34" charset="-128"/>
              <a:cs typeface="MS PGothic" panose="020B0600070205080204" pitchFamily="34" charset="-128"/>
            </a:endParaRPr>
          </a:p>
          <a:p>
            <a:pPr marL="522605" lvl="1" indent="-298450"/>
            <a:r>
              <a:rPr lang="en-US" altLang="en-US" sz="2800" dirty="0">
                <a:ea typeface="MS PGothic" panose="020B0600070205080204" pitchFamily="34" charset="-128"/>
              </a:rPr>
              <a:t>router’</a:t>
            </a:r>
            <a:r>
              <a:rPr lang="en-US" altLang="ja-JP" sz="2800" dirty="0">
                <a:ea typeface="MS PGothic" panose="020B0600070205080204" pitchFamily="34" charset="-128"/>
              </a:rPr>
              <a:t>s typically have multiple interfaces</a:t>
            </a:r>
            <a:endParaRPr lang="en-US" altLang="ja-JP" sz="2800" dirty="0">
              <a:ea typeface="MS PGothic" panose="020B0600070205080204" pitchFamily="34" charset="-128"/>
            </a:endParaRPr>
          </a:p>
          <a:p>
            <a:pPr marL="522605" lvl="1" indent="-298450"/>
            <a:r>
              <a:rPr lang="en-US" altLang="en-US" sz="2800" dirty="0">
                <a:ea typeface="MS PGothic" panose="020B0600070205080204" pitchFamily="34" charset="-128"/>
              </a:rPr>
              <a:t>host typically has one or two interfaces </a:t>
            </a:r>
            <a:r>
              <a:rPr lang="en-US" altLang="en-US" dirty="0">
                <a:ea typeface="MS PGothic" panose="020B0600070205080204" pitchFamily="34" charset="-128"/>
              </a:rPr>
              <a:t>(e.g., wired Ethernet, wireless 802.11)</a:t>
            </a:r>
            <a:endParaRPr lang="en-US" altLang="en-US" dirty="0">
              <a:ea typeface="MS PGothic" panose="020B0600070205080204" pitchFamily="34" charset="-128"/>
            </a:endParaRPr>
          </a:p>
          <a:p>
            <a:pPr marL="298450" indent="0">
              <a:buNone/>
            </a:pPr>
            <a:endParaRPr lang="en-US" altLang="en-US" sz="3200" dirty="0">
              <a:ea typeface="MS PGothic" panose="020B0600070205080204" pitchFamily="34" charset="-128"/>
              <a:cs typeface="MS PGothic" panose="020B0600070205080204" pitchFamily="34" charset="-128"/>
            </a:endParaRPr>
          </a:p>
        </p:txBody>
      </p:sp>
      <p:sp>
        <p:nvSpPr>
          <p:cNvPr id="3" name="Title 2"/>
          <p:cNvSpPr>
            <a:spLocks noGrp="1"/>
          </p:cNvSpPr>
          <p:nvPr>
            <p:ph type="title"/>
          </p:nvPr>
        </p:nvSpPr>
        <p:spPr>
          <a:xfrm>
            <a:off x="838200" y="311144"/>
            <a:ext cx="10515600" cy="894622"/>
          </a:xfrm>
        </p:spPr>
        <p:txBody>
          <a:bodyPr/>
          <a:lstStyle/>
          <a:p>
            <a:r>
              <a:rPr lang="en-US" altLang="en-US" dirty="0">
                <a:ea typeface="MS PGothic" panose="020B0600070205080204" pitchFamily="34" charset="-128"/>
              </a:rPr>
              <a:t>IP addressing: introduction</a:t>
            </a:r>
            <a:endParaRPr lang="en-US" dirty="0"/>
          </a:p>
        </p:txBody>
      </p:sp>
      <p:sp>
        <p:nvSpPr>
          <p:cNvPr id="72" name="Freeform 140"/>
          <p:cNvSpPr/>
          <p:nvPr/>
        </p:nvSpPr>
        <p:spPr bwMode="auto">
          <a:xfrm rot="16200000">
            <a:off x="8946356" y="3046530"/>
            <a:ext cx="846137"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3" name="Freeform 140"/>
          <p:cNvSpPr/>
          <p:nvPr/>
        </p:nvSpPr>
        <p:spPr bwMode="auto">
          <a:xfrm rot="10800000">
            <a:off x="9944100" y="1720173"/>
            <a:ext cx="846138"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4" name="Freeform 140"/>
          <p:cNvSpPr/>
          <p:nvPr/>
        </p:nvSpPr>
        <p:spPr bwMode="auto">
          <a:xfrm>
            <a:off x="7908925" y="1302661"/>
            <a:ext cx="1038225" cy="1927225"/>
          </a:xfrm>
          <a:custGeom>
            <a:avLst/>
            <a:gdLst>
              <a:gd name="T0" fmla="*/ 2147483647 w 1223"/>
              <a:gd name="T1" fmla="*/ 2147483647 h 1291"/>
              <a:gd name="T2" fmla="*/ 2147483647 w 1223"/>
              <a:gd name="T3" fmla="*/ 2147483647 h 1291"/>
              <a:gd name="T4" fmla="*/ 2147483647 w 1223"/>
              <a:gd name="T5" fmla="*/ 2147483647 h 1291"/>
              <a:gd name="T6" fmla="*/ 2147483647 w 1223"/>
              <a:gd name="T7" fmla="*/ 2147483647 h 1291"/>
              <a:gd name="T8" fmla="*/ 2147483647 w 1223"/>
              <a:gd name="T9" fmla="*/ 2147483647 h 1291"/>
              <a:gd name="T10" fmla="*/ 2147483647 w 1223"/>
              <a:gd name="T11" fmla="*/ 2147483647 h 1291"/>
              <a:gd name="T12" fmla="*/ 2147483647 w 1223"/>
              <a:gd name="T13" fmla="*/ 2147483647 h 1291"/>
              <a:gd name="T14" fmla="*/ 2147483647 w 1223"/>
              <a:gd name="T15" fmla="*/ 2147483647 h 1291"/>
              <a:gd name="T16" fmla="*/ 2147483647 w 1223"/>
              <a:gd name="T17" fmla="*/ 2147483647 h 1291"/>
              <a:gd name="T18" fmla="*/ 2147483647 w 1223"/>
              <a:gd name="T19" fmla="*/ 2147483647 h 1291"/>
              <a:gd name="T20" fmla="*/ 2147483647 w 1223"/>
              <a:gd name="T21" fmla="*/ 2147483647 h 1291"/>
              <a:gd name="T22" fmla="*/ 2147483647 w 1223"/>
              <a:gd name="T23" fmla="*/ 2147483647 h 1291"/>
              <a:gd name="T24" fmla="*/ 2147483647 w 1223"/>
              <a:gd name="T25" fmla="*/ 2147483647 h 1291"/>
              <a:gd name="T26" fmla="*/ 2147483647 w 1223"/>
              <a:gd name="T27" fmla="*/ 2147483647 h 129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223"/>
              <a:gd name="T43" fmla="*/ 0 h 1291"/>
              <a:gd name="T44" fmla="*/ 1223 w 1223"/>
              <a:gd name="T45" fmla="*/ 1291 h 129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223" h="1291">
                <a:moveTo>
                  <a:pt x="1201" y="756"/>
                </a:moveTo>
                <a:cubicBezTo>
                  <a:pt x="1180" y="640"/>
                  <a:pt x="798" y="744"/>
                  <a:pt x="702" y="670"/>
                </a:cubicBezTo>
                <a:cubicBezTo>
                  <a:pt x="603" y="561"/>
                  <a:pt x="669" y="206"/>
                  <a:pt x="608" y="103"/>
                </a:cubicBezTo>
                <a:cubicBezTo>
                  <a:pt x="547" y="0"/>
                  <a:pt x="425" y="55"/>
                  <a:pt x="335" y="52"/>
                </a:cubicBezTo>
                <a:cubicBezTo>
                  <a:pt x="245" y="49"/>
                  <a:pt x="114" y="0"/>
                  <a:pt x="65" y="82"/>
                </a:cubicBezTo>
                <a:cubicBezTo>
                  <a:pt x="16" y="164"/>
                  <a:pt x="45" y="433"/>
                  <a:pt x="41" y="544"/>
                </a:cubicBezTo>
                <a:cubicBezTo>
                  <a:pt x="37" y="655"/>
                  <a:pt x="41" y="685"/>
                  <a:pt x="38" y="751"/>
                </a:cubicBezTo>
                <a:cubicBezTo>
                  <a:pt x="35" y="817"/>
                  <a:pt x="26" y="880"/>
                  <a:pt x="23" y="940"/>
                </a:cubicBezTo>
                <a:cubicBezTo>
                  <a:pt x="20" y="1000"/>
                  <a:pt x="0" y="1068"/>
                  <a:pt x="17" y="1114"/>
                </a:cubicBezTo>
                <a:cubicBezTo>
                  <a:pt x="34" y="1160"/>
                  <a:pt x="31" y="1198"/>
                  <a:pt x="128" y="1219"/>
                </a:cubicBezTo>
                <a:cubicBezTo>
                  <a:pt x="225" y="1240"/>
                  <a:pt x="509" y="1291"/>
                  <a:pt x="602" y="1243"/>
                </a:cubicBezTo>
                <a:cubicBezTo>
                  <a:pt x="695" y="1195"/>
                  <a:pt x="590" y="984"/>
                  <a:pt x="686" y="930"/>
                </a:cubicBezTo>
                <a:cubicBezTo>
                  <a:pt x="782" y="876"/>
                  <a:pt x="1091" y="945"/>
                  <a:pt x="1177" y="916"/>
                </a:cubicBezTo>
                <a:cubicBezTo>
                  <a:pt x="1208" y="864"/>
                  <a:pt x="1223" y="871"/>
                  <a:pt x="1201" y="756"/>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5" name="Text Box 26"/>
          <p:cNvSpPr txBox="1">
            <a:spLocks noChangeArrowheads="1"/>
          </p:cNvSpPr>
          <p:nvPr/>
        </p:nvSpPr>
        <p:spPr bwMode="auto">
          <a:xfrm>
            <a:off x="7291388" y="1132798"/>
            <a:ext cx="825500"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223.1.1.1</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nvGrpSpPr>
          <p:cNvPr id="76" name="Group 27"/>
          <p:cNvGrpSpPr/>
          <p:nvPr/>
        </p:nvGrpSpPr>
        <p:grpSpPr bwMode="auto">
          <a:xfrm>
            <a:off x="6557963" y="2093236"/>
            <a:ext cx="920750" cy="276225"/>
            <a:chOff x="3251" y="608"/>
            <a:chExt cx="580" cy="174"/>
          </a:xfrm>
        </p:grpSpPr>
        <p:sp>
          <p:nvSpPr>
            <p:cNvPr id="77" name="Rectangle 28"/>
            <p:cNvSpPr>
              <a:spLocks noChangeArrowheads="1"/>
            </p:cNvSpPr>
            <p:nvPr/>
          </p:nvSpPr>
          <p:spPr bwMode="auto">
            <a:xfrm>
              <a:off x="3306" y="657"/>
              <a:ext cx="525"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8" name="Text Box 29"/>
            <p:cNvSpPr txBox="1">
              <a:spLocks noChangeArrowheads="1"/>
            </p:cNvSpPr>
            <p:nvPr/>
          </p:nvSpPr>
          <p:spPr bwMode="auto">
            <a:xfrm>
              <a:off x="3251" y="608"/>
              <a:ext cx="521"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223.1.1.2</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sp>
        <p:nvSpPr>
          <p:cNvPr id="79" name="Text Box 30"/>
          <p:cNvSpPr txBox="1">
            <a:spLocks noChangeArrowheads="1"/>
          </p:cNvSpPr>
          <p:nvPr/>
        </p:nvSpPr>
        <p:spPr bwMode="auto">
          <a:xfrm>
            <a:off x="7396163" y="3088598"/>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223.1.1.3</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0" name="Text Box 31"/>
          <p:cNvSpPr txBox="1">
            <a:spLocks noChangeArrowheads="1"/>
          </p:cNvSpPr>
          <p:nvPr/>
        </p:nvSpPr>
        <p:spPr bwMode="auto">
          <a:xfrm>
            <a:off x="8365672" y="2275798"/>
            <a:ext cx="8270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223.1.1.4</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2" name="Text Box 33"/>
          <p:cNvSpPr txBox="1">
            <a:spLocks noChangeArrowheads="1"/>
          </p:cNvSpPr>
          <p:nvPr/>
        </p:nvSpPr>
        <p:spPr bwMode="auto">
          <a:xfrm>
            <a:off x="9578749" y="2277157"/>
            <a:ext cx="827087"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223.1.2.9</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6" name="Text Box 41"/>
          <p:cNvSpPr txBox="1">
            <a:spLocks noChangeArrowheads="1"/>
          </p:cNvSpPr>
          <p:nvPr/>
        </p:nvSpPr>
        <p:spPr bwMode="auto">
          <a:xfrm>
            <a:off x="10148207" y="3220134"/>
            <a:ext cx="8270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223.1.2.2</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7" name="Text Box 44"/>
          <p:cNvSpPr txBox="1">
            <a:spLocks noChangeArrowheads="1"/>
          </p:cNvSpPr>
          <p:nvPr/>
        </p:nvSpPr>
        <p:spPr bwMode="auto">
          <a:xfrm>
            <a:off x="10107612" y="1703391"/>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223.1.2.1</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8" name="Line 45"/>
          <p:cNvSpPr>
            <a:spLocks noChangeShapeType="1"/>
          </p:cNvSpPr>
          <p:nvPr/>
        </p:nvSpPr>
        <p:spPr bwMode="auto">
          <a:xfrm>
            <a:off x="9359900" y="2735036"/>
            <a:ext cx="0" cy="879025"/>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1" name="Text Box 53"/>
          <p:cNvSpPr txBox="1">
            <a:spLocks noChangeArrowheads="1"/>
          </p:cNvSpPr>
          <p:nvPr/>
        </p:nvSpPr>
        <p:spPr bwMode="auto">
          <a:xfrm>
            <a:off x="9955213" y="4195086"/>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223.1.3.2</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92" name="Text Box 56"/>
          <p:cNvSpPr txBox="1">
            <a:spLocks noChangeArrowheads="1"/>
          </p:cNvSpPr>
          <p:nvPr/>
        </p:nvSpPr>
        <p:spPr bwMode="auto">
          <a:xfrm>
            <a:off x="8712200" y="4199848"/>
            <a:ext cx="827088"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223.1.3.1</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nvGrpSpPr>
          <p:cNvPr id="93" name="Group 57"/>
          <p:cNvGrpSpPr/>
          <p:nvPr/>
        </p:nvGrpSpPr>
        <p:grpSpPr bwMode="auto">
          <a:xfrm>
            <a:off x="8885238" y="2996523"/>
            <a:ext cx="912812" cy="276225"/>
            <a:chOff x="4550" y="1257"/>
            <a:chExt cx="575" cy="174"/>
          </a:xfrm>
        </p:grpSpPr>
        <p:sp>
          <p:nvSpPr>
            <p:cNvPr id="94" name="Rectangle 58"/>
            <p:cNvSpPr>
              <a:spLocks noChangeArrowheads="1"/>
            </p:cNvSpPr>
            <p:nvPr/>
          </p:nvSpPr>
          <p:spPr bwMode="auto">
            <a:xfrm>
              <a:off x="4587" y="1284"/>
              <a:ext cx="534"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5" name="Text Box 59"/>
            <p:cNvSpPr txBox="1">
              <a:spLocks noChangeArrowheads="1"/>
            </p:cNvSpPr>
            <p:nvPr/>
          </p:nvSpPr>
          <p:spPr bwMode="auto">
            <a:xfrm>
              <a:off x="4550" y="1257"/>
              <a:ext cx="575"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223.1.3.27</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grpSp>
        <p:nvGrpSpPr>
          <p:cNvPr id="5" name="Group 4"/>
          <p:cNvGrpSpPr/>
          <p:nvPr/>
        </p:nvGrpSpPr>
        <p:grpSpPr>
          <a:xfrm>
            <a:off x="6858453" y="5763539"/>
            <a:ext cx="5043488" cy="947504"/>
            <a:chOff x="6727825" y="5192036"/>
            <a:chExt cx="5043488" cy="822325"/>
          </a:xfrm>
        </p:grpSpPr>
        <p:sp>
          <p:nvSpPr>
            <p:cNvPr id="96" name="Text Box 60"/>
            <p:cNvSpPr txBox="1">
              <a:spLocks noChangeArrowheads="1"/>
            </p:cNvSpPr>
            <p:nvPr/>
          </p:nvSpPr>
          <p:spPr bwMode="auto">
            <a:xfrm>
              <a:off x="6727825" y="5192036"/>
              <a:ext cx="5043488"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223.1.1.1 = 11011111 00000001 00000001 00000001</a:t>
              </a:r>
              <a:endParaRPr kumimoji="0" lang="en-US" altLang="en-US" sz="18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97" name="Freeform 61"/>
            <p:cNvSpPr/>
            <p:nvPr/>
          </p:nvSpPr>
          <p:spPr bwMode="auto">
            <a:xfrm>
              <a:off x="7905750" y="5447623"/>
              <a:ext cx="892175" cy="92075"/>
            </a:xfrm>
            <a:custGeom>
              <a:avLst/>
              <a:gdLst>
                <a:gd name="T0" fmla="*/ 0 w 562"/>
                <a:gd name="T1" fmla="*/ 0 h 58"/>
                <a:gd name="T2" fmla="*/ 0 w 562"/>
                <a:gd name="T3" fmla="*/ 2147483647 h 58"/>
                <a:gd name="T4" fmla="*/ 2147483647 w 562"/>
                <a:gd name="T5" fmla="*/ 2147483647 h 58"/>
                <a:gd name="T6" fmla="*/ 2147483647 w 562"/>
                <a:gd name="T7" fmla="*/ 2147483647 h 58"/>
                <a:gd name="T8" fmla="*/ 0 60000 65536"/>
                <a:gd name="T9" fmla="*/ 0 60000 65536"/>
                <a:gd name="T10" fmla="*/ 0 60000 65536"/>
                <a:gd name="T11" fmla="*/ 0 60000 65536"/>
                <a:gd name="T12" fmla="*/ 0 w 562"/>
                <a:gd name="T13" fmla="*/ 0 h 58"/>
                <a:gd name="T14" fmla="*/ 562 w 562"/>
                <a:gd name="T15" fmla="*/ 58 h 58"/>
              </a:gdLst>
              <a:ahLst/>
              <a:cxnLst>
                <a:cxn ang="T8">
                  <a:pos x="T0" y="T1"/>
                </a:cxn>
                <a:cxn ang="T9">
                  <a:pos x="T2" y="T3"/>
                </a:cxn>
                <a:cxn ang="T10">
                  <a:pos x="T4" y="T5"/>
                </a:cxn>
                <a:cxn ang="T11">
                  <a:pos x="T6" y="T7"/>
                </a:cxn>
              </a:cxnLst>
              <a:rect l="T12" t="T13" r="T14" b="T15"/>
              <a:pathLst>
                <a:path w="562" h="58">
                  <a:moveTo>
                    <a:pt x="0" y="0"/>
                  </a:moveTo>
                  <a:lnTo>
                    <a:pt x="0" y="58"/>
                  </a:lnTo>
                  <a:lnTo>
                    <a:pt x="562" y="58"/>
                  </a:lnTo>
                  <a:lnTo>
                    <a:pt x="562" y="16"/>
                  </a:lnTo>
                </a:path>
              </a:pathLst>
            </a:custGeom>
            <a:noFill/>
            <a:ln w="19050" cap="flat" cmpd="sng">
              <a:solidFill>
                <a:srgbClr val="000000"/>
              </a:solidFill>
              <a:prstDash val="solid"/>
              <a:rou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8" name="Freeform 62"/>
            <p:cNvSpPr/>
            <p:nvPr/>
          </p:nvSpPr>
          <p:spPr bwMode="auto">
            <a:xfrm>
              <a:off x="8867775" y="5466673"/>
              <a:ext cx="892175" cy="79375"/>
            </a:xfrm>
            <a:custGeom>
              <a:avLst/>
              <a:gdLst>
                <a:gd name="T0" fmla="*/ 0 w 562"/>
                <a:gd name="T1" fmla="*/ 0 h 50"/>
                <a:gd name="T2" fmla="*/ 0 w 562"/>
                <a:gd name="T3" fmla="*/ 2147483647 h 50"/>
                <a:gd name="T4" fmla="*/ 2147483647 w 562"/>
                <a:gd name="T5" fmla="*/ 2147483647 h 50"/>
                <a:gd name="T6" fmla="*/ 2147483647 w 562"/>
                <a:gd name="T7" fmla="*/ 2147483647 h 50"/>
                <a:gd name="T8" fmla="*/ 0 60000 65536"/>
                <a:gd name="T9" fmla="*/ 0 60000 65536"/>
                <a:gd name="T10" fmla="*/ 0 60000 65536"/>
                <a:gd name="T11" fmla="*/ 0 60000 65536"/>
                <a:gd name="T12" fmla="*/ 0 w 562"/>
                <a:gd name="T13" fmla="*/ 0 h 50"/>
                <a:gd name="T14" fmla="*/ 562 w 562"/>
                <a:gd name="T15" fmla="*/ 50 h 50"/>
              </a:gdLst>
              <a:ahLst/>
              <a:cxnLst>
                <a:cxn ang="T8">
                  <a:pos x="T0" y="T1"/>
                </a:cxn>
                <a:cxn ang="T9">
                  <a:pos x="T2" y="T3"/>
                </a:cxn>
                <a:cxn ang="T10">
                  <a:pos x="T4" y="T5"/>
                </a:cxn>
                <a:cxn ang="T11">
                  <a:pos x="T6" y="T7"/>
                </a:cxn>
              </a:cxnLst>
              <a:rect l="T12" t="T13" r="T14" b="T15"/>
              <a:pathLst>
                <a:path w="562" h="50">
                  <a:moveTo>
                    <a:pt x="0" y="0"/>
                  </a:moveTo>
                  <a:lnTo>
                    <a:pt x="0" y="50"/>
                  </a:lnTo>
                  <a:lnTo>
                    <a:pt x="562" y="50"/>
                  </a:lnTo>
                  <a:lnTo>
                    <a:pt x="562" y="8"/>
                  </a:lnTo>
                </a:path>
              </a:pathLst>
            </a:custGeom>
            <a:noFill/>
            <a:ln w="19050" cap="flat" cmpd="sng">
              <a:solidFill>
                <a:srgbClr val="000000"/>
              </a:solidFill>
              <a:prstDash val="solid"/>
              <a:rou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9" name="Freeform 63"/>
            <p:cNvSpPr/>
            <p:nvPr/>
          </p:nvSpPr>
          <p:spPr bwMode="auto">
            <a:xfrm>
              <a:off x="9832975" y="5469848"/>
              <a:ext cx="869950" cy="79375"/>
            </a:xfrm>
            <a:custGeom>
              <a:avLst/>
              <a:gdLst>
                <a:gd name="T0" fmla="*/ 0 w 562"/>
                <a:gd name="T1" fmla="*/ 0 h 50"/>
                <a:gd name="T2" fmla="*/ 0 w 562"/>
                <a:gd name="T3" fmla="*/ 2147483647 h 50"/>
                <a:gd name="T4" fmla="*/ 2147483647 w 562"/>
                <a:gd name="T5" fmla="*/ 2147483647 h 50"/>
                <a:gd name="T6" fmla="*/ 2147483647 w 562"/>
                <a:gd name="T7" fmla="*/ 2147483647 h 50"/>
                <a:gd name="T8" fmla="*/ 0 60000 65536"/>
                <a:gd name="T9" fmla="*/ 0 60000 65536"/>
                <a:gd name="T10" fmla="*/ 0 60000 65536"/>
                <a:gd name="T11" fmla="*/ 0 60000 65536"/>
                <a:gd name="T12" fmla="*/ 0 w 562"/>
                <a:gd name="T13" fmla="*/ 0 h 50"/>
                <a:gd name="T14" fmla="*/ 562 w 562"/>
                <a:gd name="T15" fmla="*/ 50 h 50"/>
              </a:gdLst>
              <a:ahLst/>
              <a:cxnLst>
                <a:cxn ang="T8">
                  <a:pos x="T0" y="T1"/>
                </a:cxn>
                <a:cxn ang="T9">
                  <a:pos x="T2" y="T3"/>
                </a:cxn>
                <a:cxn ang="T10">
                  <a:pos x="T4" y="T5"/>
                </a:cxn>
                <a:cxn ang="T11">
                  <a:pos x="T6" y="T7"/>
                </a:cxn>
              </a:cxnLst>
              <a:rect l="T12" t="T13" r="T14" b="T15"/>
              <a:pathLst>
                <a:path w="562" h="50">
                  <a:moveTo>
                    <a:pt x="0" y="0"/>
                  </a:moveTo>
                  <a:lnTo>
                    <a:pt x="0" y="50"/>
                  </a:lnTo>
                  <a:lnTo>
                    <a:pt x="562" y="50"/>
                  </a:lnTo>
                  <a:lnTo>
                    <a:pt x="562" y="8"/>
                  </a:lnTo>
                </a:path>
              </a:pathLst>
            </a:custGeom>
            <a:noFill/>
            <a:ln w="19050" cap="flat" cmpd="sng">
              <a:solidFill>
                <a:srgbClr val="000000"/>
              </a:solidFill>
              <a:prstDash val="solid"/>
              <a:rou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0" name="Freeform 64"/>
            <p:cNvSpPr/>
            <p:nvPr/>
          </p:nvSpPr>
          <p:spPr bwMode="auto">
            <a:xfrm>
              <a:off x="10798175" y="5473023"/>
              <a:ext cx="869950" cy="79375"/>
            </a:xfrm>
            <a:custGeom>
              <a:avLst/>
              <a:gdLst>
                <a:gd name="T0" fmla="*/ 0 w 562"/>
                <a:gd name="T1" fmla="*/ 0 h 50"/>
                <a:gd name="T2" fmla="*/ 0 w 562"/>
                <a:gd name="T3" fmla="*/ 2147483647 h 50"/>
                <a:gd name="T4" fmla="*/ 2147483647 w 562"/>
                <a:gd name="T5" fmla="*/ 2147483647 h 50"/>
                <a:gd name="T6" fmla="*/ 2147483647 w 562"/>
                <a:gd name="T7" fmla="*/ 2147483647 h 50"/>
                <a:gd name="T8" fmla="*/ 0 60000 65536"/>
                <a:gd name="T9" fmla="*/ 0 60000 65536"/>
                <a:gd name="T10" fmla="*/ 0 60000 65536"/>
                <a:gd name="T11" fmla="*/ 0 60000 65536"/>
                <a:gd name="T12" fmla="*/ 0 w 562"/>
                <a:gd name="T13" fmla="*/ 0 h 50"/>
                <a:gd name="T14" fmla="*/ 562 w 562"/>
                <a:gd name="T15" fmla="*/ 50 h 50"/>
              </a:gdLst>
              <a:ahLst/>
              <a:cxnLst>
                <a:cxn ang="T8">
                  <a:pos x="T0" y="T1"/>
                </a:cxn>
                <a:cxn ang="T9">
                  <a:pos x="T2" y="T3"/>
                </a:cxn>
                <a:cxn ang="T10">
                  <a:pos x="T4" y="T5"/>
                </a:cxn>
                <a:cxn ang="T11">
                  <a:pos x="T6" y="T7"/>
                </a:cxn>
              </a:cxnLst>
              <a:rect l="T12" t="T13" r="T14" b="T15"/>
              <a:pathLst>
                <a:path w="562" h="50">
                  <a:moveTo>
                    <a:pt x="0" y="0"/>
                  </a:moveTo>
                  <a:lnTo>
                    <a:pt x="0" y="50"/>
                  </a:lnTo>
                  <a:lnTo>
                    <a:pt x="562" y="50"/>
                  </a:lnTo>
                  <a:lnTo>
                    <a:pt x="562" y="8"/>
                  </a:lnTo>
                </a:path>
              </a:pathLst>
            </a:custGeom>
            <a:noFill/>
            <a:ln w="19050" cap="flat" cmpd="sng">
              <a:solidFill>
                <a:srgbClr val="000000"/>
              </a:solidFill>
              <a:prstDash val="solid"/>
              <a:rou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1" name="Text Box 65"/>
            <p:cNvSpPr txBox="1">
              <a:spLocks noChangeArrowheads="1"/>
            </p:cNvSpPr>
            <p:nvPr/>
          </p:nvSpPr>
          <p:spPr bwMode="auto">
            <a:xfrm>
              <a:off x="8104188" y="5668286"/>
              <a:ext cx="522287"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a:t>
              </a:r>
              <a:endParaRPr kumimoji="0" lang="en-US" altLang="en-US" sz="18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102" name="Text Box 66"/>
            <p:cNvSpPr txBox="1">
              <a:spLocks noChangeArrowheads="1"/>
            </p:cNvSpPr>
            <p:nvPr/>
          </p:nvSpPr>
          <p:spPr bwMode="auto">
            <a:xfrm>
              <a:off x="9147175" y="5677811"/>
              <a:ext cx="296863"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1</a:t>
              </a:r>
              <a:endParaRPr kumimoji="0" lang="en-US" altLang="en-US" sz="18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103" name="Text Box 67"/>
            <p:cNvSpPr txBox="1">
              <a:spLocks noChangeArrowheads="1"/>
            </p:cNvSpPr>
            <p:nvPr/>
          </p:nvSpPr>
          <p:spPr bwMode="auto">
            <a:xfrm>
              <a:off x="11104563" y="5677811"/>
              <a:ext cx="296862"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1</a:t>
              </a:r>
              <a:endParaRPr kumimoji="0" lang="en-US" altLang="en-US" sz="18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104" name="Text Box 68"/>
            <p:cNvSpPr txBox="1">
              <a:spLocks noChangeArrowheads="1"/>
            </p:cNvSpPr>
            <p:nvPr/>
          </p:nvSpPr>
          <p:spPr bwMode="auto">
            <a:xfrm>
              <a:off x="10085388" y="5677811"/>
              <a:ext cx="296862"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1</a:t>
              </a:r>
              <a:endParaRPr kumimoji="0" lang="en-US" altLang="en-US" sz="18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grpSp>
        <p:nvGrpSpPr>
          <p:cNvPr id="105" name="Group 73"/>
          <p:cNvGrpSpPr/>
          <p:nvPr/>
        </p:nvGrpSpPr>
        <p:grpSpPr bwMode="auto">
          <a:xfrm>
            <a:off x="7116763" y="1378861"/>
            <a:ext cx="641350" cy="558800"/>
            <a:chOff x="-44" y="1473"/>
            <a:chExt cx="981" cy="1105"/>
          </a:xfrm>
        </p:grpSpPr>
        <p:pic>
          <p:nvPicPr>
            <p:cNvPr id="106" name="Picture 74"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7" name="Freeform 75"/>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08" name="Group 80"/>
          <p:cNvGrpSpPr/>
          <p:nvPr/>
        </p:nvGrpSpPr>
        <p:grpSpPr bwMode="auto">
          <a:xfrm>
            <a:off x="7112000" y="1977348"/>
            <a:ext cx="641350" cy="558800"/>
            <a:chOff x="-44" y="1473"/>
            <a:chExt cx="981" cy="1105"/>
          </a:xfrm>
        </p:grpSpPr>
        <p:pic>
          <p:nvPicPr>
            <p:cNvPr id="109" name="Picture 81"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0" name="Freeform 82"/>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11" name="Group 83"/>
          <p:cNvGrpSpPr/>
          <p:nvPr/>
        </p:nvGrpSpPr>
        <p:grpSpPr bwMode="auto">
          <a:xfrm>
            <a:off x="7140575" y="2586948"/>
            <a:ext cx="641350" cy="558800"/>
            <a:chOff x="-44" y="1473"/>
            <a:chExt cx="981" cy="1105"/>
          </a:xfrm>
        </p:grpSpPr>
        <p:pic>
          <p:nvPicPr>
            <p:cNvPr id="112" name="Picture 84"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 name="Freeform 85"/>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14" name="Group 87"/>
          <p:cNvGrpSpPr/>
          <p:nvPr/>
        </p:nvGrpSpPr>
        <p:grpSpPr bwMode="auto">
          <a:xfrm flipH="1">
            <a:off x="10799763" y="1536023"/>
            <a:ext cx="641350" cy="558800"/>
            <a:chOff x="-44" y="1473"/>
            <a:chExt cx="981" cy="1105"/>
          </a:xfrm>
        </p:grpSpPr>
        <p:pic>
          <p:nvPicPr>
            <p:cNvPr id="115" name="Picture 88"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6" name="Freeform 89"/>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17" name="Group 90"/>
          <p:cNvGrpSpPr/>
          <p:nvPr/>
        </p:nvGrpSpPr>
        <p:grpSpPr bwMode="auto">
          <a:xfrm flipH="1">
            <a:off x="10814050" y="2815548"/>
            <a:ext cx="641350" cy="558800"/>
            <a:chOff x="-44" y="1473"/>
            <a:chExt cx="981" cy="1105"/>
          </a:xfrm>
        </p:grpSpPr>
        <p:pic>
          <p:nvPicPr>
            <p:cNvPr id="118" name="Picture 91"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9" name="Freeform 92"/>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20" name="Group 93"/>
          <p:cNvGrpSpPr/>
          <p:nvPr/>
        </p:nvGrpSpPr>
        <p:grpSpPr bwMode="auto">
          <a:xfrm flipH="1">
            <a:off x="9715500" y="4339548"/>
            <a:ext cx="641350" cy="558800"/>
            <a:chOff x="-44" y="1473"/>
            <a:chExt cx="981" cy="1105"/>
          </a:xfrm>
        </p:grpSpPr>
        <p:pic>
          <p:nvPicPr>
            <p:cNvPr id="121" name="Picture 94"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 name="Freeform 95"/>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23" name="Group 96"/>
          <p:cNvGrpSpPr/>
          <p:nvPr/>
        </p:nvGrpSpPr>
        <p:grpSpPr bwMode="auto">
          <a:xfrm flipH="1">
            <a:off x="8551863" y="4380823"/>
            <a:ext cx="641350" cy="558800"/>
            <a:chOff x="-44" y="1473"/>
            <a:chExt cx="981" cy="1105"/>
          </a:xfrm>
        </p:grpSpPr>
        <p:pic>
          <p:nvPicPr>
            <p:cNvPr id="124" name="Picture 97"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5" name="Freeform 98"/>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cxnSp>
        <p:nvCxnSpPr>
          <p:cNvPr id="139" name="Straight Connector 138"/>
          <p:cNvCxnSpPr/>
          <p:nvPr/>
        </p:nvCxnSpPr>
        <p:spPr>
          <a:xfrm>
            <a:off x="7697391" y="1785938"/>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a:xfrm>
            <a:off x="7706916" y="2384823"/>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a:off x="7734301" y="2997995"/>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p:nvCxnSpPr>
        <p:spPr>
          <a:xfrm>
            <a:off x="8364512" y="2578622"/>
            <a:ext cx="79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a:xfrm>
            <a:off x="9547622" y="2584574"/>
            <a:ext cx="97547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45" name="Group 144"/>
          <p:cNvGrpSpPr/>
          <p:nvPr/>
        </p:nvGrpSpPr>
        <p:grpSpPr>
          <a:xfrm>
            <a:off x="9053641" y="2438501"/>
            <a:ext cx="632991" cy="300938"/>
            <a:chOff x="7493876" y="2774731"/>
            <a:chExt cx="1481958" cy="894622"/>
          </a:xfrm>
        </p:grpSpPr>
        <p:sp>
          <p:nvSpPr>
            <p:cNvPr id="146" name="Freeform 14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7" name="Oval 146"/>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48" name="Group 147"/>
            <p:cNvGrpSpPr/>
            <p:nvPr/>
          </p:nvGrpSpPr>
          <p:grpSpPr>
            <a:xfrm>
              <a:off x="7713663" y="2848339"/>
              <a:ext cx="1042107" cy="425543"/>
              <a:chOff x="7786941" y="2884917"/>
              <a:chExt cx="897649" cy="353919"/>
            </a:xfrm>
          </p:grpSpPr>
          <p:sp>
            <p:nvSpPr>
              <p:cNvPr id="149" name="Freeform 14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0" name="Freeform 14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1" name="Freeform 150"/>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2" name="Freeform 151"/>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cxnSp>
        <p:nvCxnSpPr>
          <p:cNvPr id="153" name="Straight Connector 152"/>
          <p:cNvCxnSpPr/>
          <p:nvPr/>
        </p:nvCxnSpPr>
        <p:spPr>
          <a:xfrm>
            <a:off x="10629900" y="1942421"/>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p:nvPr/>
        </p:nvCxnSpPr>
        <p:spPr>
          <a:xfrm>
            <a:off x="10631261" y="3225575"/>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p:nvCxnSpPr>
        <p:spPr>
          <a:xfrm>
            <a:off x="8740878" y="4181988"/>
            <a:ext cx="0" cy="2326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p:nvCxnSpPr>
        <p:spPr>
          <a:xfrm>
            <a:off x="9886336" y="4144298"/>
            <a:ext cx="0" cy="2326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6841671" y="5290457"/>
            <a:ext cx="4653069"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dotted-decimal IP address notation:</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Rectangle 7"/>
          <p:cNvSpPr/>
          <p:nvPr/>
        </p:nvSpPr>
        <p:spPr>
          <a:xfrm>
            <a:off x="587829" y="1257300"/>
            <a:ext cx="5878285" cy="5192486"/>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1" name="Rectangle 80"/>
          <p:cNvSpPr/>
          <p:nvPr/>
        </p:nvSpPr>
        <p:spPr>
          <a:xfrm>
            <a:off x="6014358" y="5165271"/>
            <a:ext cx="5878285" cy="1692729"/>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3"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1000"/>
                                        <p:tgtEl>
                                          <p:spTgt spid="8"/>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1"/>
                                        </p:tgtEl>
                                        <p:attrNameLst>
                                          <p:attrName>style.visibility</p:attrName>
                                        </p:attrNameLst>
                                      </p:cBhvr>
                                      <p:to>
                                        <p:strVal val="visible"/>
                                      </p:to>
                                    </p:set>
                                    <p:animEffect transition="in" filter="dissolve">
                                      <p:cBhvr>
                                        <p:cTn id="10" dur="10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1"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8200" y="311144"/>
            <a:ext cx="10515600" cy="894622"/>
          </a:xfrm>
        </p:spPr>
        <p:txBody>
          <a:bodyPr/>
          <a:lstStyle/>
          <a:p>
            <a:r>
              <a:rPr lang="en-US" altLang="en-US" dirty="0">
                <a:ea typeface="MS PGothic" panose="020B0600070205080204" pitchFamily="34" charset="-128"/>
              </a:rPr>
              <a:t>IP addressing: introduction</a:t>
            </a:r>
            <a:endParaRPr lang="en-US" dirty="0"/>
          </a:p>
        </p:txBody>
      </p:sp>
      <p:sp>
        <p:nvSpPr>
          <p:cNvPr id="72" name="Freeform 140"/>
          <p:cNvSpPr/>
          <p:nvPr/>
        </p:nvSpPr>
        <p:spPr bwMode="auto">
          <a:xfrm rot="16200000">
            <a:off x="8946356" y="3046530"/>
            <a:ext cx="846137"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3" name="Freeform 140"/>
          <p:cNvSpPr/>
          <p:nvPr/>
        </p:nvSpPr>
        <p:spPr bwMode="auto">
          <a:xfrm rot="10800000">
            <a:off x="9944100" y="1720173"/>
            <a:ext cx="846138"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4" name="Freeform 140"/>
          <p:cNvSpPr/>
          <p:nvPr/>
        </p:nvSpPr>
        <p:spPr bwMode="auto">
          <a:xfrm>
            <a:off x="7908925" y="1302661"/>
            <a:ext cx="1038225" cy="1927225"/>
          </a:xfrm>
          <a:custGeom>
            <a:avLst/>
            <a:gdLst>
              <a:gd name="T0" fmla="*/ 2147483647 w 1223"/>
              <a:gd name="T1" fmla="*/ 2147483647 h 1291"/>
              <a:gd name="T2" fmla="*/ 2147483647 w 1223"/>
              <a:gd name="T3" fmla="*/ 2147483647 h 1291"/>
              <a:gd name="T4" fmla="*/ 2147483647 w 1223"/>
              <a:gd name="T5" fmla="*/ 2147483647 h 1291"/>
              <a:gd name="T6" fmla="*/ 2147483647 w 1223"/>
              <a:gd name="T7" fmla="*/ 2147483647 h 1291"/>
              <a:gd name="T8" fmla="*/ 2147483647 w 1223"/>
              <a:gd name="T9" fmla="*/ 2147483647 h 1291"/>
              <a:gd name="T10" fmla="*/ 2147483647 w 1223"/>
              <a:gd name="T11" fmla="*/ 2147483647 h 1291"/>
              <a:gd name="T12" fmla="*/ 2147483647 w 1223"/>
              <a:gd name="T13" fmla="*/ 2147483647 h 1291"/>
              <a:gd name="T14" fmla="*/ 2147483647 w 1223"/>
              <a:gd name="T15" fmla="*/ 2147483647 h 1291"/>
              <a:gd name="T16" fmla="*/ 2147483647 w 1223"/>
              <a:gd name="T17" fmla="*/ 2147483647 h 1291"/>
              <a:gd name="T18" fmla="*/ 2147483647 w 1223"/>
              <a:gd name="T19" fmla="*/ 2147483647 h 1291"/>
              <a:gd name="T20" fmla="*/ 2147483647 w 1223"/>
              <a:gd name="T21" fmla="*/ 2147483647 h 1291"/>
              <a:gd name="T22" fmla="*/ 2147483647 w 1223"/>
              <a:gd name="T23" fmla="*/ 2147483647 h 1291"/>
              <a:gd name="T24" fmla="*/ 2147483647 w 1223"/>
              <a:gd name="T25" fmla="*/ 2147483647 h 1291"/>
              <a:gd name="T26" fmla="*/ 2147483647 w 1223"/>
              <a:gd name="T27" fmla="*/ 2147483647 h 129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223"/>
              <a:gd name="T43" fmla="*/ 0 h 1291"/>
              <a:gd name="T44" fmla="*/ 1223 w 1223"/>
              <a:gd name="T45" fmla="*/ 1291 h 129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223" h="1291">
                <a:moveTo>
                  <a:pt x="1201" y="756"/>
                </a:moveTo>
                <a:cubicBezTo>
                  <a:pt x="1180" y="640"/>
                  <a:pt x="798" y="744"/>
                  <a:pt x="702" y="670"/>
                </a:cubicBezTo>
                <a:cubicBezTo>
                  <a:pt x="603" y="561"/>
                  <a:pt x="669" y="206"/>
                  <a:pt x="608" y="103"/>
                </a:cubicBezTo>
                <a:cubicBezTo>
                  <a:pt x="547" y="0"/>
                  <a:pt x="425" y="55"/>
                  <a:pt x="335" y="52"/>
                </a:cubicBezTo>
                <a:cubicBezTo>
                  <a:pt x="245" y="49"/>
                  <a:pt x="114" y="0"/>
                  <a:pt x="65" y="82"/>
                </a:cubicBezTo>
                <a:cubicBezTo>
                  <a:pt x="16" y="164"/>
                  <a:pt x="45" y="433"/>
                  <a:pt x="41" y="544"/>
                </a:cubicBezTo>
                <a:cubicBezTo>
                  <a:pt x="37" y="655"/>
                  <a:pt x="41" y="685"/>
                  <a:pt x="38" y="751"/>
                </a:cubicBezTo>
                <a:cubicBezTo>
                  <a:pt x="35" y="817"/>
                  <a:pt x="26" y="880"/>
                  <a:pt x="23" y="940"/>
                </a:cubicBezTo>
                <a:cubicBezTo>
                  <a:pt x="20" y="1000"/>
                  <a:pt x="0" y="1068"/>
                  <a:pt x="17" y="1114"/>
                </a:cubicBezTo>
                <a:cubicBezTo>
                  <a:pt x="34" y="1160"/>
                  <a:pt x="31" y="1198"/>
                  <a:pt x="128" y="1219"/>
                </a:cubicBezTo>
                <a:cubicBezTo>
                  <a:pt x="225" y="1240"/>
                  <a:pt x="509" y="1291"/>
                  <a:pt x="602" y="1243"/>
                </a:cubicBezTo>
                <a:cubicBezTo>
                  <a:pt x="695" y="1195"/>
                  <a:pt x="590" y="984"/>
                  <a:pt x="686" y="930"/>
                </a:cubicBezTo>
                <a:cubicBezTo>
                  <a:pt x="782" y="876"/>
                  <a:pt x="1091" y="945"/>
                  <a:pt x="1177" y="916"/>
                </a:cubicBezTo>
                <a:cubicBezTo>
                  <a:pt x="1208" y="864"/>
                  <a:pt x="1223" y="871"/>
                  <a:pt x="1201" y="756"/>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5" name="Text Box 26"/>
          <p:cNvSpPr txBox="1">
            <a:spLocks noChangeArrowheads="1"/>
          </p:cNvSpPr>
          <p:nvPr/>
        </p:nvSpPr>
        <p:spPr bwMode="auto">
          <a:xfrm>
            <a:off x="7291388" y="1132798"/>
            <a:ext cx="825500"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223.1.1.1</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nvGrpSpPr>
          <p:cNvPr id="76" name="Group 27"/>
          <p:cNvGrpSpPr/>
          <p:nvPr/>
        </p:nvGrpSpPr>
        <p:grpSpPr bwMode="auto">
          <a:xfrm>
            <a:off x="6557963" y="2093236"/>
            <a:ext cx="920750" cy="276225"/>
            <a:chOff x="3251" y="608"/>
            <a:chExt cx="580" cy="174"/>
          </a:xfrm>
        </p:grpSpPr>
        <p:sp>
          <p:nvSpPr>
            <p:cNvPr id="77" name="Rectangle 28"/>
            <p:cNvSpPr>
              <a:spLocks noChangeArrowheads="1"/>
            </p:cNvSpPr>
            <p:nvPr/>
          </p:nvSpPr>
          <p:spPr bwMode="auto">
            <a:xfrm>
              <a:off x="3306" y="657"/>
              <a:ext cx="525"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8" name="Text Box 29"/>
            <p:cNvSpPr txBox="1">
              <a:spLocks noChangeArrowheads="1"/>
            </p:cNvSpPr>
            <p:nvPr/>
          </p:nvSpPr>
          <p:spPr bwMode="auto">
            <a:xfrm>
              <a:off x="3251" y="608"/>
              <a:ext cx="521"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223.1.1.2</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sp>
        <p:nvSpPr>
          <p:cNvPr id="79" name="Text Box 30"/>
          <p:cNvSpPr txBox="1">
            <a:spLocks noChangeArrowheads="1"/>
          </p:cNvSpPr>
          <p:nvPr/>
        </p:nvSpPr>
        <p:spPr bwMode="auto">
          <a:xfrm>
            <a:off x="7396163" y="3088598"/>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223.1.1.3</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0" name="Text Box 31"/>
          <p:cNvSpPr txBox="1">
            <a:spLocks noChangeArrowheads="1"/>
          </p:cNvSpPr>
          <p:nvPr/>
        </p:nvSpPr>
        <p:spPr bwMode="auto">
          <a:xfrm>
            <a:off x="8365672" y="2275798"/>
            <a:ext cx="8270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223.1.1.4</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2" name="Text Box 33"/>
          <p:cNvSpPr txBox="1">
            <a:spLocks noChangeArrowheads="1"/>
          </p:cNvSpPr>
          <p:nvPr/>
        </p:nvSpPr>
        <p:spPr bwMode="auto">
          <a:xfrm>
            <a:off x="9578749" y="2277157"/>
            <a:ext cx="827087"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223.1.2.9</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6" name="Text Box 41"/>
          <p:cNvSpPr txBox="1">
            <a:spLocks noChangeArrowheads="1"/>
          </p:cNvSpPr>
          <p:nvPr/>
        </p:nvSpPr>
        <p:spPr bwMode="auto">
          <a:xfrm>
            <a:off x="10148207" y="3220134"/>
            <a:ext cx="8270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223.1.2.2</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7" name="Text Box 44"/>
          <p:cNvSpPr txBox="1">
            <a:spLocks noChangeArrowheads="1"/>
          </p:cNvSpPr>
          <p:nvPr/>
        </p:nvSpPr>
        <p:spPr bwMode="auto">
          <a:xfrm>
            <a:off x="10107612" y="1703391"/>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223.1.2.1</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8" name="Line 45"/>
          <p:cNvSpPr>
            <a:spLocks noChangeShapeType="1"/>
          </p:cNvSpPr>
          <p:nvPr/>
        </p:nvSpPr>
        <p:spPr bwMode="auto">
          <a:xfrm>
            <a:off x="9359900" y="2735036"/>
            <a:ext cx="0" cy="879025"/>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1" name="Text Box 53"/>
          <p:cNvSpPr txBox="1">
            <a:spLocks noChangeArrowheads="1"/>
          </p:cNvSpPr>
          <p:nvPr/>
        </p:nvSpPr>
        <p:spPr bwMode="auto">
          <a:xfrm>
            <a:off x="9955213" y="4195086"/>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223.1.3.2</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92" name="Text Box 56"/>
          <p:cNvSpPr txBox="1">
            <a:spLocks noChangeArrowheads="1"/>
          </p:cNvSpPr>
          <p:nvPr/>
        </p:nvSpPr>
        <p:spPr bwMode="auto">
          <a:xfrm>
            <a:off x="8712200" y="4199848"/>
            <a:ext cx="827088"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223.1.3.1</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nvGrpSpPr>
          <p:cNvPr id="93" name="Group 57"/>
          <p:cNvGrpSpPr/>
          <p:nvPr/>
        </p:nvGrpSpPr>
        <p:grpSpPr bwMode="auto">
          <a:xfrm>
            <a:off x="8885238" y="2996523"/>
            <a:ext cx="912812" cy="276225"/>
            <a:chOff x="4550" y="1257"/>
            <a:chExt cx="575" cy="174"/>
          </a:xfrm>
        </p:grpSpPr>
        <p:sp>
          <p:nvSpPr>
            <p:cNvPr id="94" name="Rectangle 58"/>
            <p:cNvSpPr>
              <a:spLocks noChangeArrowheads="1"/>
            </p:cNvSpPr>
            <p:nvPr/>
          </p:nvSpPr>
          <p:spPr bwMode="auto">
            <a:xfrm>
              <a:off x="4587" y="1284"/>
              <a:ext cx="534"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5" name="Text Box 59"/>
            <p:cNvSpPr txBox="1">
              <a:spLocks noChangeArrowheads="1"/>
            </p:cNvSpPr>
            <p:nvPr/>
          </p:nvSpPr>
          <p:spPr bwMode="auto">
            <a:xfrm>
              <a:off x="4550" y="1257"/>
              <a:ext cx="575"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223.1.3.27</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grpSp>
        <p:nvGrpSpPr>
          <p:cNvPr id="105" name="Group 73"/>
          <p:cNvGrpSpPr/>
          <p:nvPr/>
        </p:nvGrpSpPr>
        <p:grpSpPr bwMode="auto">
          <a:xfrm>
            <a:off x="7116763" y="1378861"/>
            <a:ext cx="641350" cy="558800"/>
            <a:chOff x="-44" y="1473"/>
            <a:chExt cx="981" cy="1105"/>
          </a:xfrm>
        </p:grpSpPr>
        <p:pic>
          <p:nvPicPr>
            <p:cNvPr id="106" name="Picture 74"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7" name="Freeform 75"/>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08" name="Group 80"/>
          <p:cNvGrpSpPr/>
          <p:nvPr/>
        </p:nvGrpSpPr>
        <p:grpSpPr bwMode="auto">
          <a:xfrm>
            <a:off x="7112000" y="1977348"/>
            <a:ext cx="641350" cy="558800"/>
            <a:chOff x="-44" y="1473"/>
            <a:chExt cx="981" cy="1105"/>
          </a:xfrm>
        </p:grpSpPr>
        <p:pic>
          <p:nvPicPr>
            <p:cNvPr id="109" name="Picture 81"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0" name="Freeform 82"/>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11" name="Group 83"/>
          <p:cNvGrpSpPr/>
          <p:nvPr/>
        </p:nvGrpSpPr>
        <p:grpSpPr bwMode="auto">
          <a:xfrm>
            <a:off x="7140575" y="2586948"/>
            <a:ext cx="641350" cy="558800"/>
            <a:chOff x="-44" y="1473"/>
            <a:chExt cx="981" cy="1105"/>
          </a:xfrm>
        </p:grpSpPr>
        <p:pic>
          <p:nvPicPr>
            <p:cNvPr id="112" name="Picture 84"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 name="Freeform 85"/>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14" name="Group 87"/>
          <p:cNvGrpSpPr/>
          <p:nvPr/>
        </p:nvGrpSpPr>
        <p:grpSpPr bwMode="auto">
          <a:xfrm flipH="1">
            <a:off x="10799763" y="1536023"/>
            <a:ext cx="641350" cy="558800"/>
            <a:chOff x="-44" y="1473"/>
            <a:chExt cx="981" cy="1105"/>
          </a:xfrm>
        </p:grpSpPr>
        <p:pic>
          <p:nvPicPr>
            <p:cNvPr id="115" name="Picture 88"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6" name="Freeform 89"/>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17" name="Group 90"/>
          <p:cNvGrpSpPr/>
          <p:nvPr/>
        </p:nvGrpSpPr>
        <p:grpSpPr bwMode="auto">
          <a:xfrm flipH="1">
            <a:off x="10814050" y="2815548"/>
            <a:ext cx="641350" cy="558800"/>
            <a:chOff x="-44" y="1473"/>
            <a:chExt cx="981" cy="1105"/>
          </a:xfrm>
        </p:grpSpPr>
        <p:pic>
          <p:nvPicPr>
            <p:cNvPr id="118" name="Picture 91"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9" name="Freeform 92"/>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20" name="Group 93"/>
          <p:cNvGrpSpPr/>
          <p:nvPr/>
        </p:nvGrpSpPr>
        <p:grpSpPr bwMode="auto">
          <a:xfrm flipH="1">
            <a:off x="9715500" y="4339548"/>
            <a:ext cx="641350" cy="558800"/>
            <a:chOff x="-44" y="1473"/>
            <a:chExt cx="981" cy="1105"/>
          </a:xfrm>
        </p:grpSpPr>
        <p:pic>
          <p:nvPicPr>
            <p:cNvPr id="121" name="Picture 94"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 name="Freeform 95"/>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23" name="Group 96"/>
          <p:cNvGrpSpPr/>
          <p:nvPr/>
        </p:nvGrpSpPr>
        <p:grpSpPr bwMode="auto">
          <a:xfrm flipH="1">
            <a:off x="8551863" y="4380823"/>
            <a:ext cx="641350" cy="558800"/>
            <a:chOff x="-44" y="1473"/>
            <a:chExt cx="981" cy="1105"/>
          </a:xfrm>
        </p:grpSpPr>
        <p:pic>
          <p:nvPicPr>
            <p:cNvPr id="124" name="Picture 97"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5" name="Freeform 98"/>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cxnSp>
        <p:nvCxnSpPr>
          <p:cNvPr id="139" name="Straight Connector 138"/>
          <p:cNvCxnSpPr/>
          <p:nvPr/>
        </p:nvCxnSpPr>
        <p:spPr>
          <a:xfrm>
            <a:off x="7697391" y="1785938"/>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a:xfrm>
            <a:off x="7698824" y="2384823"/>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a:off x="7705979" y="2997995"/>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p:nvCxnSpPr>
        <p:spPr>
          <a:xfrm>
            <a:off x="10629900" y="1942421"/>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p:nvPr/>
        </p:nvCxnSpPr>
        <p:spPr>
          <a:xfrm>
            <a:off x="10631261" y="3221529"/>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p:nvCxnSpPr>
        <p:spPr>
          <a:xfrm>
            <a:off x="8740878" y="4181988"/>
            <a:ext cx="0" cy="2326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p:nvCxnSpPr>
        <p:spPr>
          <a:xfrm>
            <a:off x="9886336" y="4144298"/>
            <a:ext cx="0" cy="2326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1" name="Rectangle 3"/>
          <p:cNvSpPr txBox="1">
            <a:spLocks noChangeArrowheads="1"/>
          </p:cNvSpPr>
          <p:nvPr/>
        </p:nvSpPr>
        <p:spPr>
          <a:xfrm>
            <a:off x="879206" y="1475622"/>
            <a:ext cx="3496144" cy="168116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3225" marR="0" lvl="0" indent="-403225"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None/>
              <a:defRPr/>
            </a:pP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S PGothic" panose="020B0600070205080204" pitchFamily="34" charset="-128"/>
              </a:rPr>
              <a:t>Q: how are interfaces actually connected?</a:t>
            </a: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S PGothic" panose="020B0600070205080204" pitchFamily="34" charset="-128"/>
            </a:endParaRPr>
          </a:p>
        </p:txBody>
      </p:sp>
      <p:grpSp>
        <p:nvGrpSpPr>
          <p:cNvPr id="83" name="Group 14"/>
          <p:cNvGrpSpPr/>
          <p:nvPr/>
        </p:nvGrpSpPr>
        <p:grpSpPr bwMode="auto">
          <a:xfrm>
            <a:off x="4691921" y="2355418"/>
            <a:ext cx="3185855" cy="1323439"/>
            <a:chOff x="4692210" y="2354697"/>
            <a:chExt cx="3185636" cy="1323881"/>
          </a:xfrm>
        </p:grpSpPr>
        <p:sp>
          <p:nvSpPr>
            <p:cNvPr id="84" name="TextBox 10"/>
            <p:cNvSpPr txBox="1">
              <a:spLocks noChangeArrowheads="1"/>
            </p:cNvSpPr>
            <p:nvPr/>
          </p:nvSpPr>
          <p:spPr bwMode="auto">
            <a:xfrm>
              <a:off x="4692210" y="2354697"/>
              <a:ext cx="2548153" cy="13238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rPr>
                <a:t>A: </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wired </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Ethernet interfaces connected by Ethernet switches</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cxnSp>
          <p:nvCxnSpPr>
            <p:cNvPr id="85" name="Straight Connector 12"/>
            <p:cNvCxnSpPr>
              <a:cxnSpLocks noChangeShapeType="1"/>
            </p:cNvCxnSpPr>
            <p:nvPr/>
          </p:nvCxnSpPr>
          <p:spPr bwMode="auto">
            <a:xfrm flipH="1">
              <a:off x="5801407" y="2510599"/>
              <a:ext cx="2076439" cy="0"/>
            </a:xfrm>
            <a:prstGeom prst="line">
              <a:avLst/>
            </a:prstGeom>
            <a:noFill/>
            <a:ln w="9525">
              <a:solidFill>
                <a:srgbClr val="C00000"/>
              </a:solidFill>
              <a:round/>
            </a:ln>
            <a:extLst>
              <a:ext uri="{909E8E84-426E-40DD-AFC4-6F175D3DCCD1}">
                <a14:hiddenFill xmlns:a14="http://schemas.microsoft.com/office/drawing/2010/main">
                  <a:noFill/>
                </a14:hiddenFill>
              </a:ext>
            </a:extLst>
          </p:spPr>
        </p:cxnSp>
      </p:grpSp>
      <p:grpSp>
        <p:nvGrpSpPr>
          <p:cNvPr id="89" name="Group 15"/>
          <p:cNvGrpSpPr/>
          <p:nvPr/>
        </p:nvGrpSpPr>
        <p:grpSpPr bwMode="auto">
          <a:xfrm>
            <a:off x="7689955" y="3656040"/>
            <a:ext cx="4167265" cy="2436076"/>
            <a:chOff x="5036498" y="3790332"/>
            <a:chExt cx="4168379" cy="2435958"/>
          </a:xfrm>
        </p:grpSpPr>
        <p:pic>
          <p:nvPicPr>
            <p:cNvPr id="90" name="Picture 777" descr="access_point_stylized_smal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12411" y="3790332"/>
              <a:ext cx="587569" cy="4869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6" name="TextBox 89"/>
            <p:cNvSpPr txBox="1">
              <a:spLocks noChangeArrowheads="1"/>
            </p:cNvSpPr>
            <p:nvPr/>
          </p:nvSpPr>
          <p:spPr bwMode="auto">
            <a:xfrm>
              <a:off x="5036498" y="5518438"/>
              <a:ext cx="4168379" cy="7078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rPr>
                <a:t>A: </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wireless WiFi interfaces connected by WiFi base station</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cxnSp>
          <p:nvCxnSpPr>
            <p:cNvPr id="127" name="Straight Connector 90"/>
            <p:cNvCxnSpPr>
              <a:cxnSpLocks noChangeShapeType="1"/>
            </p:cNvCxnSpPr>
            <p:nvPr/>
          </p:nvCxnSpPr>
          <p:spPr bwMode="auto">
            <a:xfrm flipV="1">
              <a:off x="6850795" y="4241577"/>
              <a:ext cx="0" cy="1289090"/>
            </a:xfrm>
            <a:prstGeom prst="line">
              <a:avLst/>
            </a:prstGeom>
            <a:noFill/>
            <a:ln w="12700">
              <a:solidFill>
                <a:srgbClr val="C00000"/>
              </a:solidFill>
              <a:round/>
            </a:ln>
            <a:extLst>
              <a:ext uri="{909E8E84-426E-40DD-AFC4-6F175D3DCCD1}">
                <a14:hiddenFill xmlns:a14="http://schemas.microsoft.com/office/drawing/2010/main">
                  <a:noFill/>
                </a14:hiddenFill>
              </a:ext>
            </a:extLst>
          </p:spPr>
        </p:cxnSp>
      </p:grpSp>
      <p:sp>
        <p:nvSpPr>
          <p:cNvPr id="128" name="TextBox 127"/>
          <p:cNvSpPr txBox="1">
            <a:spLocks noChangeArrowheads="1"/>
          </p:cNvSpPr>
          <p:nvPr/>
        </p:nvSpPr>
        <p:spPr bwMode="auto">
          <a:xfrm>
            <a:off x="1329751" y="4355476"/>
            <a:ext cx="4321539"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4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For now: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don</a:t>
            </a:r>
            <a:r>
              <a:rPr kumimoji="0" lang="fr-FR"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t need to worry about how one interface is connected to another (with no intervening router) </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cxnSp>
        <p:nvCxnSpPr>
          <p:cNvPr id="165" name="Straight Connector 164"/>
          <p:cNvCxnSpPr/>
          <p:nvPr/>
        </p:nvCxnSpPr>
        <p:spPr>
          <a:xfrm>
            <a:off x="8364512" y="2578622"/>
            <a:ext cx="79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a:xfrm>
            <a:off x="9547622" y="2584574"/>
            <a:ext cx="97547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45" name="Group 144"/>
          <p:cNvGrpSpPr/>
          <p:nvPr/>
        </p:nvGrpSpPr>
        <p:grpSpPr>
          <a:xfrm>
            <a:off x="9053641" y="2438501"/>
            <a:ext cx="632991" cy="300938"/>
            <a:chOff x="7493876" y="2774731"/>
            <a:chExt cx="1481958" cy="894622"/>
          </a:xfrm>
        </p:grpSpPr>
        <p:sp>
          <p:nvSpPr>
            <p:cNvPr id="146" name="Freeform 14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7" name="Oval 146"/>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48" name="Group 147"/>
            <p:cNvGrpSpPr/>
            <p:nvPr/>
          </p:nvGrpSpPr>
          <p:grpSpPr>
            <a:xfrm>
              <a:off x="7713663" y="2848339"/>
              <a:ext cx="1042107" cy="425543"/>
              <a:chOff x="7786941" y="2884917"/>
              <a:chExt cx="897649" cy="353919"/>
            </a:xfrm>
          </p:grpSpPr>
          <p:sp>
            <p:nvSpPr>
              <p:cNvPr id="149" name="Freeform 14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0" name="Freeform 14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1" name="Freeform 150"/>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2" name="Freeform 151"/>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12" name="Group 11"/>
          <p:cNvGrpSpPr/>
          <p:nvPr/>
        </p:nvGrpSpPr>
        <p:grpSpPr>
          <a:xfrm>
            <a:off x="7865822" y="1784294"/>
            <a:ext cx="3069150" cy="1444428"/>
            <a:chOff x="7865822" y="1784294"/>
            <a:chExt cx="3069150" cy="1444428"/>
          </a:xfrm>
        </p:grpSpPr>
        <p:cxnSp>
          <p:nvCxnSpPr>
            <p:cNvPr id="10" name="Straight Connector 9"/>
            <p:cNvCxnSpPr/>
            <p:nvPr/>
          </p:nvCxnSpPr>
          <p:spPr>
            <a:xfrm>
              <a:off x="8043483" y="1784294"/>
              <a:ext cx="0" cy="121785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33" name="Group 132"/>
            <p:cNvGrpSpPr/>
            <p:nvPr/>
          </p:nvGrpSpPr>
          <p:grpSpPr>
            <a:xfrm>
              <a:off x="7865822" y="2488367"/>
              <a:ext cx="618612" cy="329734"/>
              <a:chOff x="3668110" y="2448910"/>
              <a:chExt cx="3794234" cy="2165130"/>
            </a:xfrm>
          </p:grpSpPr>
          <p:sp>
            <p:nvSpPr>
              <p:cNvPr id="134" name="Rectangle 133"/>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5" name="Freeform 134"/>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36" name="Group 135"/>
              <p:cNvGrpSpPr/>
              <p:nvPr/>
            </p:nvGrpSpPr>
            <p:grpSpPr>
              <a:xfrm>
                <a:off x="3941378" y="2603243"/>
                <a:ext cx="3202061" cy="1066110"/>
                <a:chOff x="7939341" y="3037317"/>
                <a:chExt cx="897649" cy="353919"/>
              </a:xfrm>
            </p:grpSpPr>
            <p:sp>
              <p:nvSpPr>
                <p:cNvPr id="137" name="Freeform 136"/>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8" name="Freeform 137"/>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4" name="Freeform 143"/>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4" name="Freeform 153"/>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cxnSp>
          <p:nvCxnSpPr>
            <p:cNvPr id="175" name="Straight Connector 174"/>
            <p:cNvCxnSpPr/>
            <p:nvPr/>
          </p:nvCxnSpPr>
          <p:spPr>
            <a:xfrm>
              <a:off x="10631585" y="1932648"/>
              <a:ext cx="0" cy="129607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67" name="Group 166"/>
            <p:cNvGrpSpPr/>
            <p:nvPr/>
          </p:nvGrpSpPr>
          <p:grpSpPr>
            <a:xfrm>
              <a:off x="10316360" y="2442512"/>
              <a:ext cx="618612" cy="329734"/>
              <a:chOff x="3668110" y="2448910"/>
              <a:chExt cx="3794234" cy="2165130"/>
            </a:xfrm>
          </p:grpSpPr>
          <p:sp>
            <p:nvSpPr>
              <p:cNvPr id="168" name="Rectangle 167"/>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69" name="Freeform 168"/>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70" name="Group 169"/>
              <p:cNvGrpSpPr/>
              <p:nvPr/>
            </p:nvGrpSpPr>
            <p:grpSpPr>
              <a:xfrm>
                <a:off x="3941378" y="2603243"/>
                <a:ext cx="3202061" cy="1066110"/>
                <a:chOff x="7939341" y="3037317"/>
                <a:chExt cx="897649" cy="353919"/>
              </a:xfrm>
            </p:grpSpPr>
            <p:sp>
              <p:nvSpPr>
                <p:cNvPr id="171" name="Freeform 170"/>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2" name="Freeform 171"/>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3" name="Freeform 172"/>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4" name="Freeform 173"/>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sp>
        <p:nvSpPr>
          <p:cNvPr id="96" name="Rectangle 3"/>
          <p:cNvSpPr txBox="1">
            <a:spLocks noChangeArrowheads="1"/>
          </p:cNvSpPr>
          <p:nvPr/>
        </p:nvSpPr>
        <p:spPr>
          <a:xfrm>
            <a:off x="884650" y="2297495"/>
            <a:ext cx="3496144" cy="1066192"/>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3225" marR="0" lvl="0" indent="-389255"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None/>
              <a:defRPr/>
            </a:pP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S PGothic" panose="020B0600070205080204" pitchFamily="34" charset="-128"/>
              </a:rPr>
              <a:t>A: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we’ll learn about that in chapters 6, 7</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p:txBody>
      </p:sp>
      <p:sp>
        <p:nvSpPr>
          <p:cNvPr id="97"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dissolve">
                                      <p:cBhvr>
                                        <p:cTn id="7" dur="500"/>
                                        <p:tgtEl>
                                          <p:spTgt spid="9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83"/>
                                        </p:tgtEl>
                                        <p:attrNameLst>
                                          <p:attrName>style.visibility</p:attrName>
                                        </p:attrNameLst>
                                      </p:cBhvr>
                                      <p:to>
                                        <p:strVal val="visible"/>
                                      </p:to>
                                    </p:set>
                                    <p:animEffect transition="in" filter="dissolve">
                                      <p:cBhvr>
                                        <p:cTn id="12" dur="500"/>
                                        <p:tgtEl>
                                          <p:spTgt spid="83"/>
                                        </p:tgtEl>
                                      </p:cBhvr>
                                    </p:animEffect>
                                  </p:childTnLst>
                                </p:cTn>
                              </p:par>
                              <p:par>
                                <p:cTn id="13" presetID="9"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dissolve">
                                      <p:cBhvr>
                                        <p:cTn id="15" dur="500"/>
                                        <p:tgtEl>
                                          <p:spTgt spid="12"/>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89"/>
                                        </p:tgtEl>
                                        <p:attrNameLst>
                                          <p:attrName>style.visibility</p:attrName>
                                        </p:attrNameLst>
                                      </p:cBhvr>
                                      <p:to>
                                        <p:strVal val="visible"/>
                                      </p:to>
                                    </p:set>
                                    <p:animEffect transition="in" filter="dissolve">
                                      <p:cBhvr>
                                        <p:cTn id="20" dur="500"/>
                                        <p:tgtEl>
                                          <p:spTgt spid="89"/>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128"/>
                                        </p:tgtEl>
                                        <p:attrNameLst>
                                          <p:attrName>style.visibility</p:attrName>
                                        </p:attrNameLst>
                                      </p:cBhvr>
                                      <p:to>
                                        <p:strVal val="visible"/>
                                      </p:to>
                                    </p:set>
                                    <p:animEffect transition="in" filter="dissolve">
                                      <p:cBhvr>
                                        <p:cTn id="25" dur="500"/>
                                        <p:tgtEl>
                                          <p:spTgt spid="128"/>
                                        </p:tgtEl>
                                      </p:cBhvr>
                                    </p:animEffect>
                                  </p:childTnLst>
                                </p:cTn>
                              </p:par>
                              <p:par>
                                <p:cTn id="26" presetID="9" presetClass="exit" presetSubtype="0" fill="hold" nodeType="withEffect">
                                  <p:stCondLst>
                                    <p:cond delay="0"/>
                                  </p:stCondLst>
                                  <p:childTnLst>
                                    <p:animEffect transition="out" filter="dissolve">
                                      <p:cBhvr>
                                        <p:cTn id="27" dur="500"/>
                                        <p:tgtEl>
                                          <p:spTgt spid="83"/>
                                        </p:tgtEl>
                                      </p:cBhvr>
                                    </p:animEffect>
                                    <p:set>
                                      <p:cBhvr>
                                        <p:cTn id="28" dur="1" fill="hold">
                                          <p:stCondLst>
                                            <p:cond delay="499"/>
                                          </p:stCondLst>
                                        </p:cTn>
                                        <p:tgtEl>
                                          <p:spTgt spid="83"/>
                                        </p:tgtEl>
                                        <p:attrNameLst>
                                          <p:attrName>style.visibility</p:attrName>
                                        </p:attrNameLst>
                                      </p:cBhvr>
                                      <p:to>
                                        <p:strVal val="hidden"/>
                                      </p:to>
                                    </p:set>
                                  </p:childTnLst>
                                </p:cTn>
                              </p:par>
                              <p:par>
                                <p:cTn id="29" presetID="9" presetClass="exit" presetSubtype="0" fill="hold" nodeType="withEffect">
                                  <p:stCondLst>
                                    <p:cond delay="0"/>
                                  </p:stCondLst>
                                  <p:childTnLst>
                                    <p:animEffect transition="out" filter="dissolve">
                                      <p:cBhvr>
                                        <p:cTn id="30" dur="500"/>
                                        <p:tgtEl>
                                          <p:spTgt spid="89"/>
                                        </p:tgtEl>
                                      </p:cBhvr>
                                    </p:animEffect>
                                    <p:set>
                                      <p:cBhvr>
                                        <p:cTn id="31" dur="1" fill="hold">
                                          <p:stCondLst>
                                            <p:cond delay="499"/>
                                          </p:stCondLst>
                                        </p:cTn>
                                        <p:tgtEl>
                                          <p:spTgt spid="89"/>
                                        </p:tgtEl>
                                        <p:attrNameLst>
                                          <p:attrName>style.visibility</p:attrName>
                                        </p:attrNameLst>
                                      </p:cBhvr>
                                      <p:to>
                                        <p:strVal val="hidden"/>
                                      </p:to>
                                    </p:set>
                                  </p:childTnLst>
                                </p:cTn>
                              </p:par>
                              <p:par>
                                <p:cTn id="32" presetID="9" presetClass="exit" presetSubtype="0" fill="hold" nodeType="withEffect">
                                  <p:stCondLst>
                                    <p:cond delay="0"/>
                                  </p:stCondLst>
                                  <p:childTnLst>
                                    <p:animEffect transition="out" filter="dissolve">
                                      <p:cBhvr>
                                        <p:cTn id="33" dur="500"/>
                                        <p:tgtEl>
                                          <p:spTgt spid="12"/>
                                        </p:tgtEl>
                                      </p:cBhvr>
                                    </p:animEffect>
                                    <p:set>
                                      <p:cBhvr>
                                        <p:cTn id="34" dur="1" fill="hold">
                                          <p:stCondLst>
                                            <p:cond delay="4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 grpId="0"/>
      <p:bldP spid="96"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8200" y="311144"/>
            <a:ext cx="10515600" cy="894622"/>
          </a:xfrm>
        </p:spPr>
        <p:txBody>
          <a:bodyPr/>
          <a:lstStyle/>
          <a:p>
            <a:r>
              <a:rPr lang="en-US" altLang="en-US" dirty="0">
                <a:ea typeface="MS PGothic" panose="020B0600070205080204" pitchFamily="34" charset="-128"/>
              </a:rPr>
              <a:t>Subnets</a:t>
            </a:r>
            <a:endParaRPr lang="en-US" dirty="0"/>
          </a:p>
        </p:txBody>
      </p:sp>
      <p:sp>
        <p:nvSpPr>
          <p:cNvPr id="72" name="Freeform 140"/>
          <p:cNvSpPr/>
          <p:nvPr/>
        </p:nvSpPr>
        <p:spPr bwMode="auto">
          <a:xfrm rot="16200000">
            <a:off x="8946356" y="3046530"/>
            <a:ext cx="846137"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3" name="Freeform 140"/>
          <p:cNvSpPr/>
          <p:nvPr/>
        </p:nvSpPr>
        <p:spPr bwMode="auto">
          <a:xfrm rot="10800000">
            <a:off x="9944100" y="1720173"/>
            <a:ext cx="846138"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4" name="Freeform 140"/>
          <p:cNvSpPr/>
          <p:nvPr/>
        </p:nvSpPr>
        <p:spPr bwMode="auto">
          <a:xfrm>
            <a:off x="7908925" y="1302661"/>
            <a:ext cx="1038225" cy="1927225"/>
          </a:xfrm>
          <a:custGeom>
            <a:avLst/>
            <a:gdLst>
              <a:gd name="T0" fmla="*/ 2147483647 w 1223"/>
              <a:gd name="T1" fmla="*/ 2147483647 h 1291"/>
              <a:gd name="T2" fmla="*/ 2147483647 w 1223"/>
              <a:gd name="T3" fmla="*/ 2147483647 h 1291"/>
              <a:gd name="T4" fmla="*/ 2147483647 w 1223"/>
              <a:gd name="T5" fmla="*/ 2147483647 h 1291"/>
              <a:gd name="T6" fmla="*/ 2147483647 w 1223"/>
              <a:gd name="T7" fmla="*/ 2147483647 h 1291"/>
              <a:gd name="T8" fmla="*/ 2147483647 w 1223"/>
              <a:gd name="T9" fmla="*/ 2147483647 h 1291"/>
              <a:gd name="T10" fmla="*/ 2147483647 w 1223"/>
              <a:gd name="T11" fmla="*/ 2147483647 h 1291"/>
              <a:gd name="T12" fmla="*/ 2147483647 w 1223"/>
              <a:gd name="T13" fmla="*/ 2147483647 h 1291"/>
              <a:gd name="T14" fmla="*/ 2147483647 w 1223"/>
              <a:gd name="T15" fmla="*/ 2147483647 h 1291"/>
              <a:gd name="T16" fmla="*/ 2147483647 w 1223"/>
              <a:gd name="T17" fmla="*/ 2147483647 h 1291"/>
              <a:gd name="T18" fmla="*/ 2147483647 w 1223"/>
              <a:gd name="T19" fmla="*/ 2147483647 h 1291"/>
              <a:gd name="T20" fmla="*/ 2147483647 w 1223"/>
              <a:gd name="T21" fmla="*/ 2147483647 h 1291"/>
              <a:gd name="T22" fmla="*/ 2147483647 w 1223"/>
              <a:gd name="T23" fmla="*/ 2147483647 h 1291"/>
              <a:gd name="T24" fmla="*/ 2147483647 w 1223"/>
              <a:gd name="T25" fmla="*/ 2147483647 h 1291"/>
              <a:gd name="T26" fmla="*/ 2147483647 w 1223"/>
              <a:gd name="T27" fmla="*/ 2147483647 h 129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223"/>
              <a:gd name="T43" fmla="*/ 0 h 1291"/>
              <a:gd name="T44" fmla="*/ 1223 w 1223"/>
              <a:gd name="T45" fmla="*/ 1291 h 129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223" h="1291">
                <a:moveTo>
                  <a:pt x="1201" y="756"/>
                </a:moveTo>
                <a:cubicBezTo>
                  <a:pt x="1180" y="640"/>
                  <a:pt x="798" y="744"/>
                  <a:pt x="702" y="670"/>
                </a:cubicBezTo>
                <a:cubicBezTo>
                  <a:pt x="603" y="561"/>
                  <a:pt x="669" y="206"/>
                  <a:pt x="608" y="103"/>
                </a:cubicBezTo>
                <a:cubicBezTo>
                  <a:pt x="547" y="0"/>
                  <a:pt x="425" y="55"/>
                  <a:pt x="335" y="52"/>
                </a:cubicBezTo>
                <a:cubicBezTo>
                  <a:pt x="245" y="49"/>
                  <a:pt x="114" y="0"/>
                  <a:pt x="65" y="82"/>
                </a:cubicBezTo>
                <a:cubicBezTo>
                  <a:pt x="16" y="164"/>
                  <a:pt x="45" y="433"/>
                  <a:pt x="41" y="544"/>
                </a:cubicBezTo>
                <a:cubicBezTo>
                  <a:pt x="37" y="655"/>
                  <a:pt x="41" y="685"/>
                  <a:pt x="38" y="751"/>
                </a:cubicBezTo>
                <a:cubicBezTo>
                  <a:pt x="35" y="817"/>
                  <a:pt x="26" y="880"/>
                  <a:pt x="23" y="940"/>
                </a:cubicBezTo>
                <a:cubicBezTo>
                  <a:pt x="20" y="1000"/>
                  <a:pt x="0" y="1068"/>
                  <a:pt x="17" y="1114"/>
                </a:cubicBezTo>
                <a:cubicBezTo>
                  <a:pt x="34" y="1160"/>
                  <a:pt x="31" y="1198"/>
                  <a:pt x="128" y="1219"/>
                </a:cubicBezTo>
                <a:cubicBezTo>
                  <a:pt x="225" y="1240"/>
                  <a:pt x="509" y="1291"/>
                  <a:pt x="602" y="1243"/>
                </a:cubicBezTo>
                <a:cubicBezTo>
                  <a:pt x="695" y="1195"/>
                  <a:pt x="590" y="984"/>
                  <a:pt x="686" y="930"/>
                </a:cubicBezTo>
                <a:cubicBezTo>
                  <a:pt x="782" y="876"/>
                  <a:pt x="1091" y="945"/>
                  <a:pt x="1177" y="916"/>
                </a:cubicBezTo>
                <a:cubicBezTo>
                  <a:pt x="1208" y="864"/>
                  <a:pt x="1223" y="871"/>
                  <a:pt x="1201" y="756"/>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5" name="Text Box 26"/>
          <p:cNvSpPr txBox="1">
            <a:spLocks noChangeArrowheads="1"/>
          </p:cNvSpPr>
          <p:nvPr/>
        </p:nvSpPr>
        <p:spPr bwMode="auto">
          <a:xfrm>
            <a:off x="7291388" y="1132798"/>
            <a:ext cx="825500"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223.1.1.1</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nvGrpSpPr>
          <p:cNvPr id="76" name="Group 27"/>
          <p:cNvGrpSpPr/>
          <p:nvPr/>
        </p:nvGrpSpPr>
        <p:grpSpPr bwMode="auto">
          <a:xfrm>
            <a:off x="6557963" y="2093236"/>
            <a:ext cx="920750" cy="276225"/>
            <a:chOff x="3251" y="608"/>
            <a:chExt cx="580" cy="174"/>
          </a:xfrm>
        </p:grpSpPr>
        <p:sp>
          <p:nvSpPr>
            <p:cNvPr id="77" name="Rectangle 28"/>
            <p:cNvSpPr>
              <a:spLocks noChangeArrowheads="1"/>
            </p:cNvSpPr>
            <p:nvPr/>
          </p:nvSpPr>
          <p:spPr bwMode="auto">
            <a:xfrm>
              <a:off x="3306" y="657"/>
              <a:ext cx="525"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8" name="Text Box 29"/>
            <p:cNvSpPr txBox="1">
              <a:spLocks noChangeArrowheads="1"/>
            </p:cNvSpPr>
            <p:nvPr/>
          </p:nvSpPr>
          <p:spPr bwMode="auto">
            <a:xfrm>
              <a:off x="3251" y="608"/>
              <a:ext cx="521"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223.1.1.2</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sp>
        <p:nvSpPr>
          <p:cNvPr id="79" name="Text Box 30"/>
          <p:cNvSpPr txBox="1">
            <a:spLocks noChangeArrowheads="1"/>
          </p:cNvSpPr>
          <p:nvPr/>
        </p:nvSpPr>
        <p:spPr bwMode="auto">
          <a:xfrm>
            <a:off x="7396163" y="3088598"/>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223.1.1.3</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0" name="Text Box 31"/>
          <p:cNvSpPr txBox="1">
            <a:spLocks noChangeArrowheads="1"/>
          </p:cNvSpPr>
          <p:nvPr/>
        </p:nvSpPr>
        <p:spPr bwMode="auto">
          <a:xfrm>
            <a:off x="8365672" y="2275798"/>
            <a:ext cx="8270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223.1.1.4</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2" name="Text Box 33"/>
          <p:cNvSpPr txBox="1">
            <a:spLocks noChangeArrowheads="1"/>
          </p:cNvSpPr>
          <p:nvPr/>
        </p:nvSpPr>
        <p:spPr bwMode="auto">
          <a:xfrm>
            <a:off x="9578749" y="2277157"/>
            <a:ext cx="827087"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223.1.2.9</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6" name="Text Box 41"/>
          <p:cNvSpPr txBox="1">
            <a:spLocks noChangeArrowheads="1"/>
          </p:cNvSpPr>
          <p:nvPr/>
        </p:nvSpPr>
        <p:spPr bwMode="auto">
          <a:xfrm>
            <a:off x="10148207" y="3220134"/>
            <a:ext cx="8270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223.1.2.2</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7" name="Text Box 44"/>
          <p:cNvSpPr txBox="1">
            <a:spLocks noChangeArrowheads="1"/>
          </p:cNvSpPr>
          <p:nvPr/>
        </p:nvSpPr>
        <p:spPr bwMode="auto">
          <a:xfrm>
            <a:off x="10107612" y="1703391"/>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223.1.2.1</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8" name="Line 45"/>
          <p:cNvSpPr>
            <a:spLocks noChangeShapeType="1"/>
          </p:cNvSpPr>
          <p:nvPr/>
        </p:nvSpPr>
        <p:spPr bwMode="auto">
          <a:xfrm>
            <a:off x="9359900" y="2735036"/>
            <a:ext cx="0" cy="879025"/>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1" name="Text Box 53"/>
          <p:cNvSpPr txBox="1">
            <a:spLocks noChangeArrowheads="1"/>
          </p:cNvSpPr>
          <p:nvPr/>
        </p:nvSpPr>
        <p:spPr bwMode="auto">
          <a:xfrm>
            <a:off x="9955213" y="4195086"/>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223.1.3.2</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92" name="Text Box 56"/>
          <p:cNvSpPr txBox="1">
            <a:spLocks noChangeArrowheads="1"/>
          </p:cNvSpPr>
          <p:nvPr/>
        </p:nvSpPr>
        <p:spPr bwMode="auto">
          <a:xfrm>
            <a:off x="8712200" y="4199848"/>
            <a:ext cx="827088"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223.1.3.1</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nvGrpSpPr>
          <p:cNvPr id="93" name="Group 57"/>
          <p:cNvGrpSpPr/>
          <p:nvPr/>
        </p:nvGrpSpPr>
        <p:grpSpPr bwMode="auto">
          <a:xfrm>
            <a:off x="8885238" y="2996523"/>
            <a:ext cx="912812" cy="276225"/>
            <a:chOff x="4550" y="1257"/>
            <a:chExt cx="575" cy="174"/>
          </a:xfrm>
        </p:grpSpPr>
        <p:sp>
          <p:nvSpPr>
            <p:cNvPr id="94" name="Rectangle 58"/>
            <p:cNvSpPr>
              <a:spLocks noChangeArrowheads="1"/>
            </p:cNvSpPr>
            <p:nvPr/>
          </p:nvSpPr>
          <p:spPr bwMode="auto">
            <a:xfrm>
              <a:off x="4587" y="1284"/>
              <a:ext cx="534"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5" name="Text Box 59"/>
            <p:cNvSpPr txBox="1">
              <a:spLocks noChangeArrowheads="1"/>
            </p:cNvSpPr>
            <p:nvPr/>
          </p:nvSpPr>
          <p:spPr bwMode="auto">
            <a:xfrm>
              <a:off x="4550" y="1257"/>
              <a:ext cx="575"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223.1.3.27</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grpSp>
        <p:nvGrpSpPr>
          <p:cNvPr id="105" name="Group 73"/>
          <p:cNvGrpSpPr/>
          <p:nvPr/>
        </p:nvGrpSpPr>
        <p:grpSpPr bwMode="auto">
          <a:xfrm>
            <a:off x="7116763" y="1378861"/>
            <a:ext cx="641350" cy="558800"/>
            <a:chOff x="-44" y="1473"/>
            <a:chExt cx="981" cy="1105"/>
          </a:xfrm>
        </p:grpSpPr>
        <p:pic>
          <p:nvPicPr>
            <p:cNvPr id="106" name="Picture 74"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7" name="Freeform 75"/>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08" name="Group 80"/>
          <p:cNvGrpSpPr/>
          <p:nvPr/>
        </p:nvGrpSpPr>
        <p:grpSpPr bwMode="auto">
          <a:xfrm>
            <a:off x="7112000" y="1977348"/>
            <a:ext cx="641350" cy="558800"/>
            <a:chOff x="-44" y="1473"/>
            <a:chExt cx="981" cy="1105"/>
          </a:xfrm>
        </p:grpSpPr>
        <p:pic>
          <p:nvPicPr>
            <p:cNvPr id="109" name="Picture 81"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0" name="Freeform 82"/>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11" name="Group 83"/>
          <p:cNvGrpSpPr/>
          <p:nvPr/>
        </p:nvGrpSpPr>
        <p:grpSpPr bwMode="auto">
          <a:xfrm>
            <a:off x="7140575" y="2586948"/>
            <a:ext cx="641350" cy="558800"/>
            <a:chOff x="-44" y="1473"/>
            <a:chExt cx="981" cy="1105"/>
          </a:xfrm>
        </p:grpSpPr>
        <p:pic>
          <p:nvPicPr>
            <p:cNvPr id="112" name="Picture 84"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 name="Freeform 85"/>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14" name="Group 87"/>
          <p:cNvGrpSpPr/>
          <p:nvPr/>
        </p:nvGrpSpPr>
        <p:grpSpPr bwMode="auto">
          <a:xfrm flipH="1">
            <a:off x="10799763" y="1536023"/>
            <a:ext cx="641350" cy="558800"/>
            <a:chOff x="-44" y="1473"/>
            <a:chExt cx="981" cy="1105"/>
          </a:xfrm>
        </p:grpSpPr>
        <p:pic>
          <p:nvPicPr>
            <p:cNvPr id="115" name="Picture 88"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6" name="Freeform 89"/>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17" name="Group 90"/>
          <p:cNvGrpSpPr/>
          <p:nvPr/>
        </p:nvGrpSpPr>
        <p:grpSpPr bwMode="auto">
          <a:xfrm flipH="1">
            <a:off x="10814050" y="2815548"/>
            <a:ext cx="641350" cy="558800"/>
            <a:chOff x="-44" y="1473"/>
            <a:chExt cx="981" cy="1105"/>
          </a:xfrm>
        </p:grpSpPr>
        <p:pic>
          <p:nvPicPr>
            <p:cNvPr id="118" name="Picture 91"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9" name="Freeform 92"/>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20" name="Group 93"/>
          <p:cNvGrpSpPr/>
          <p:nvPr/>
        </p:nvGrpSpPr>
        <p:grpSpPr bwMode="auto">
          <a:xfrm flipH="1">
            <a:off x="9715500" y="4339548"/>
            <a:ext cx="641350" cy="558800"/>
            <a:chOff x="-44" y="1473"/>
            <a:chExt cx="981" cy="1105"/>
          </a:xfrm>
        </p:grpSpPr>
        <p:pic>
          <p:nvPicPr>
            <p:cNvPr id="121" name="Picture 94"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 name="Freeform 95"/>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23" name="Group 96"/>
          <p:cNvGrpSpPr/>
          <p:nvPr/>
        </p:nvGrpSpPr>
        <p:grpSpPr bwMode="auto">
          <a:xfrm flipH="1">
            <a:off x="8551863" y="4380823"/>
            <a:ext cx="641350" cy="558800"/>
            <a:chOff x="-44" y="1473"/>
            <a:chExt cx="981" cy="1105"/>
          </a:xfrm>
        </p:grpSpPr>
        <p:pic>
          <p:nvPicPr>
            <p:cNvPr id="124" name="Picture 97"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5" name="Freeform 98"/>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cxnSp>
        <p:nvCxnSpPr>
          <p:cNvPr id="139" name="Straight Connector 138"/>
          <p:cNvCxnSpPr/>
          <p:nvPr/>
        </p:nvCxnSpPr>
        <p:spPr>
          <a:xfrm>
            <a:off x="7697391" y="1785938"/>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a:xfrm>
            <a:off x="7698824" y="2384823"/>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a:off x="7705979" y="2997995"/>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p:nvCxnSpPr>
        <p:spPr>
          <a:xfrm>
            <a:off x="10629900" y="1942421"/>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p:nvPr/>
        </p:nvCxnSpPr>
        <p:spPr>
          <a:xfrm>
            <a:off x="10631261" y="3221529"/>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p:nvCxnSpPr>
        <p:spPr>
          <a:xfrm>
            <a:off x="8740878" y="4181988"/>
            <a:ext cx="0" cy="2326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p:nvCxnSpPr>
        <p:spPr>
          <a:xfrm>
            <a:off x="9886336" y="4144298"/>
            <a:ext cx="0" cy="2326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1" name="Rectangle 3"/>
          <p:cNvSpPr txBox="1">
            <a:spLocks noChangeArrowheads="1"/>
          </p:cNvSpPr>
          <p:nvPr/>
        </p:nvSpPr>
        <p:spPr>
          <a:xfrm>
            <a:off x="910964" y="1504586"/>
            <a:ext cx="5504825" cy="2215008"/>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34950" marR="0" lvl="0" indent="-23495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altLang="en-US" sz="3200" b="0" i="1"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S PGothic" panose="020B0600070205080204" pitchFamily="34" charset="-128"/>
              </a:rPr>
              <a:t>What’</a:t>
            </a:r>
            <a:r>
              <a:rPr kumimoji="0" lang="en-US" altLang="ja-JP" sz="3200" b="0" i="1"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S PGothic" panose="020B0600070205080204" pitchFamily="34" charset="-128"/>
              </a:rPr>
              <a:t>s a subnet ?</a:t>
            </a:r>
            <a:endParaRPr kumimoji="0" lang="en-US" altLang="ja-JP" sz="3200" b="0" i="1"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S PGothic" panose="020B0600070205080204" pitchFamily="34" charset="-128"/>
            </a:endParaRPr>
          </a:p>
          <a:p>
            <a:pPr marL="582930" marR="0" lvl="1" indent="-233680" algn="l" defTabSz="914400" rtl="0" eaLnBrk="1" fontAlgn="auto" latinLnBrk="0" hangingPunct="1">
              <a:lnSpc>
                <a:spcPct val="100000"/>
              </a:lnSpc>
              <a:spcBef>
                <a:spcPts val="500"/>
              </a:spcBef>
              <a:spcAft>
                <a:spcPts val="0"/>
              </a:spcAft>
              <a:buClr>
                <a:srgbClr val="0000A8"/>
              </a:buClr>
              <a:buSzTx/>
              <a:buFont typeface="Arial" panose="020B0604020202020204" pitchFamily="34" charset="0"/>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device interfaces that can physically reach each other </a:t>
            </a: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n-cs"/>
              </a:rPr>
              <a:t>without passing through an intervening router</a:t>
            </a:r>
            <a:endParaRPr kumimoji="0" lang="en-US" altLang="en-US" sz="28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a:p>
            <a:pPr marL="582930" marR="0" lvl="1" indent="-23368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endParaRPr kumimoji="0" lang="en-US" altLang="en-US" sz="28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cxnSp>
        <p:nvCxnSpPr>
          <p:cNvPr id="165" name="Straight Connector 164"/>
          <p:cNvCxnSpPr/>
          <p:nvPr/>
        </p:nvCxnSpPr>
        <p:spPr>
          <a:xfrm>
            <a:off x="8364512" y="2578622"/>
            <a:ext cx="79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a:xfrm>
            <a:off x="9547622" y="2584574"/>
            <a:ext cx="97547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45" name="Group 144"/>
          <p:cNvGrpSpPr/>
          <p:nvPr/>
        </p:nvGrpSpPr>
        <p:grpSpPr>
          <a:xfrm>
            <a:off x="9053641" y="2438501"/>
            <a:ext cx="632991" cy="300938"/>
            <a:chOff x="7493876" y="2774731"/>
            <a:chExt cx="1481958" cy="894622"/>
          </a:xfrm>
        </p:grpSpPr>
        <p:sp>
          <p:nvSpPr>
            <p:cNvPr id="146" name="Freeform 14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7" name="Oval 146"/>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48" name="Group 147"/>
            <p:cNvGrpSpPr/>
            <p:nvPr/>
          </p:nvGrpSpPr>
          <p:grpSpPr>
            <a:xfrm>
              <a:off x="7713663" y="2848339"/>
              <a:ext cx="1042107" cy="425543"/>
              <a:chOff x="7786941" y="2884917"/>
              <a:chExt cx="897649" cy="353919"/>
            </a:xfrm>
          </p:grpSpPr>
          <p:sp>
            <p:nvSpPr>
              <p:cNvPr id="149" name="Freeform 14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0" name="Freeform 14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1" name="Freeform 150"/>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2" name="Freeform 151"/>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sp>
        <p:nvSpPr>
          <p:cNvPr id="96" name="Text Box 56"/>
          <p:cNvSpPr txBox="1">
            <a:spLocks noChangeArrowheads="1"/>
          </p:cNvSpPr>
          <p:nvPr/>
        </p:nvSpPr>
        <p:spPr bwMode="auto">
          <a:xfrm>
            <a:off x="7810084" y="5139102"/>
            <a:ext cx="37242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network consisting of 3 subnets</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62" name="Rectangle 3"/>
          <p:cNvSpPr txBox="1">
            <a:spLocks noChangeArrowheads="1"/>
          </p:cNvSpPr>
          <p:nvPr/>
        </p:nvSpPr>
        <p:spPr>
          <a:xfrm>
            <a:off x="923879" y="3718261"/>
            <a:ext cx="6050358" cy="2667042"/>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34950" marR="0" lvl="0" indent="-23495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altLang="en-US" sz="3200" b="0" i="0"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S PGothic" panose="020B0600070205080204" pitchFamily="34" charset="-128"/>
              </a:rPr>
              <a:t>IP addresses have structure:</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582930" marR="0" lvl="1" indent="-23368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n-cs"/>
              </a:rPr>
              <a:t>subnet part: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devices in same subnet have common high order bits</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582930" marR="0" lvl="1" indent="-23368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n-cs"/>
              </a:rPr>
              <a:t>host part: remaining</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 low order bits </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582930" marR="0" lvl="1" indent="-23368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endParaRPr kumimoji="0" lang="en-US" altLang="en-US" sz="28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sp>
        <p:nvSpPr>
          <p:cNvPr id="63"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dissolve">
                                      <p:cBhvr>
                                        <p:cTn id="7" dur="500"/>
                                        <p:tgtEl>
                                          <p:spTgt spid="81"/>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2"/>
                                        </p:tgtEl>
                                        <p:attrNameLst>
                                          <p:attrName>style.visibility</p:attrName>
                                        </p:attrNameLst>
                                      </p:cBhvr>
                                      <p:to>
                                        <p:strVal val="visible"/>
                                      </p:to>
                                    </p:set>
                                    <p:animEffect transition="in" filter="dissolve">
                                      <p:cBhvr>
                                        <p:cTn id="1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p:bldP spid="62"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8200" y="311144"/>
            <a:ext cx="10515600" cy="894622"/>
          </a:xfrm>
        </p:spPr>
        <p:txBody>
          <a:bodyPr/>
          <a:lstStyle/>
          <a:p>
            <a:r>
              <a:rPr lang="en-US" altLang="en-US" dirty="0">
                <a:ea typeface="MS PGothic" panose="020B0600070205080204" pitchFamily="34" charset="-128"/>
              </a:rPr>
              <a:t>Subnets</a:t>
            </a:r>
            <a:endParaRPr lang="en-US" dirty="0"/>
          </a:p>
        </p:txBody>
      </p:sp>
      <p:sp>
        <p:nvSpPr>
          <p:cNvPr id="72" name="Freeform 140"/>
          <p:cNvSpPr/>
          <p:nvPr/>
        </p:nvSpPr>
        <p:spPr bwMode="auto">
          <a:xfrm rot="16200000">
            <a:off x="8946356" y="3046530"/>
            <a:ext cx="846137"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3" name="Freeform 140"/>
          <p:cNvSpPr/>
          <p:nvPr/>
        </p:nvSpPr>
        <p:spPr bwMode="auto">
          <a:xfrm rot="10800000">
            <a:off x="9944100" y="1720173"/>
            <a:ext cx="846138"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4" name="Freeform 140"/>
          <p:cNvSpPr/>
          <p:nvPr/>
        </p:nvSpPr>
        <p:spPr bwMode="auto">
          <a:xfrm>
            <a:off x="7908925" y="1302661"/>
            <a:ext cx="1038225" cy="1927225"/>
          </a:xfrm>
          <a:custGeom>
            <a:avLst/>
            <a:gdLst>
              <a:gd name="T0" fmla="*/ 2147483647 w 1223"/>
              <a:gd name="T1" fmla="*/ 2147483647 h 1291"/>
              <a:gd name="T2" fmla="*/ 2147483647 w 1223"/>
              <a:gd name="T3" fmla="*/ 2147483647 h 1291"/>
              <a:gd name="T4" fmla="*/ 2147483647 w 1223"/>
              <a:gd name="T5" fmla="*/ 2147483647 h 1291"/>
              <a:gd name="T6" fmla="*/ 2147483647 w 1223"/>
              <a:gd name="T7" fmla="*/ 2147483647 h 1291"/>
              <a:gd name="T8" fmla="*/ 2147483647 w 1223"/>
              <a:gd name="T9" fmla="*/ 2147483647 h 1291"/>
              <a:gd name="T10" fmla="*/ 2147483647 w 1223"/>
              <a:gd name="T11" fmla="*/ 2147483647 h 1291"/>
              <a:gd name="T12" fmla="*/ 2147483647 w 1223"/>
              <a:gd name="T13" fmla="*/ 2147483647 h 1291"/>
              <a:gd name="T14" fmla="*/ 2147483647 w 1223"/>
              <a:gd name="T15" fmla="*/ 2147483647 h 1291"/>
              <a:gd name="T16" fmla="*/ 2147483647 w 1223"/>
              <a:gd name="T17" fmla="*/ 2147483647 h 1291"/>
              <a:gd name="T18" fmla="*/ 2147483647 w 1223"/>
              <a:gd name="T19" fmla="*/ 2147483647 h 1291"/>
              <a:gd name="T20" fmla="*/ 2147483647 w 1223"/>
              <a:gd name="T21" fmla="*/ 2147483647 h 1291"/>
              <a:gd name="T22" fmla="*/ 2147483647 w 1223"/>
              <a:gd name="T23" fmla="*/ 2147483647 h 1291"/>
              <a:gd name="T24" fmla="*/ 2147483647 w 1223"/>
              <a:gd name="T25" fmla="*/ 2147483647 h 1291"/>
              <a:gd name="T26" fmla="*/ 2147483647 w 1223"/>
              <a:gd name="T27" fmla="*/ 2147483647 h 129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223"/>
              <a:gd name="T43" fmla="*/ 0 h 1291"/>
              <a:gd name="T44" fmla="*/ 1223 w 1223"/>
              <a:gd name="T45" fmla="*/ 1291 h 129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223" h="1291">
                <a:moveTo>
                  <a:pt x="1201" y="756"/>
                </a:moveTo>
                <a:cubicBezTo>
                  <a:pt x="1180" y="640"/>
                  <a:pt x="798" y="744"/>
                  <a:pt x="702" y="670"/>
                </a:cubicBezTo>
                <a:cubicBezTo>
                  <a:pt x="603" y="561"/>
                  <a:pt x="669" y="206"/>
                  <a:pt x="608" y="103"/>
                </a:cubicBezTo>
                <a:cubicBezTo>
                  <a:pt x="547" y="0"/>
                  <a:pt x="425" y="55"/>
                  <a:pt x="335" y="52"/>
                </a:cubicBezTo>
                <a:cubicBezTo>
                  <a:pt x="245" y="49"/>
                  <a:pt x="114" y="0"/>
                  <a:pt x="65" y="82"/>
                </a:cubicBezTo>
                <a:cubicBezTo>
                  <a:pt x="16" y="164"/>
                  <a:pt x="45" y="433"/>
                  <a:pt x="41" y="544"/>
                </a:cubicBezTo>
                <a:cubicBezTo>
                  <a:pt x="37" y="655"/>
                  <a:pt x="41" y="685"/>
                  <a:pt x="38" y="751"/>
                </a:cubicBezTo>
                <a:cubicBezTo>
                  <a:pt x="35" y="817"/>
                  <a:pt x="26" y="880"/>
                  <a:pt x="23" y="940"/>
                </a:cubicBezTo>
                <a:cubicBezTo>
                  <a:pt x="20" y="1000"/>
                  <a:pt x="0" y="1068"/>
                  <a:pt x="17" y="1114"/>
                </a:cubicBezTo>
                <a:cubicBezTo>
                  <a:pt x="34" y="1160"/>
                  <a:pt x="31" y="1198"/>
                  <a:pt x="128" y="1219"/>
                </a:cubicBezTo>
                <a:cubicBezTo>
                  <a:pt x="225" y="1240"/>
                  <a:pt x="509" y="1291"/>
                  <a:pt x="602" y="1243"/>
                </a:cubicBezTo>
                <a:cubicBezTo>
                  <a:pt x="695" y="1195"/>
                  <a:pt x="590" y="984"/>
                  <a:pt x="686" y="930"/>
                </a:cubicBezTo>
                <a:cubicBezTo>
                  <a:pt x="782" y="876"/>
                  <a:pt x="1091" y="945"/>
                  <a:pt x="1177" y="916"/>
                </a:cubicBezTo>
                <a:cubicBezTo>
                  <a:pt x="1208" y="864"/>
                  <a:pt x="1223" y="871"/>
                  <a:pt x="1201" y="756"/>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5" name="Text Box 26"/>
          <p:cNvSpPr txBox="1">
            <a:spLocks noChangeArrowheads="1"/>
          </p:cNvSpPr>
          <p:nvPr/>
        </p:nvSpPr>
        <p:spPr bwMode="auto">
          <a:xfrm>
            <a:off x="7291388" y="1132798"/>
            <a:ext cx="825500"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223.1.1.1</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nvGrpSpPr>
          <p:cNvPr id="76" name="Group 27"/>
          <p:cNvGrpSpPr/>
          <p:nvPr/>
        </p:nvGrpSpPr>
        <p:grpSpPr bwMode="auto">
          <a:xfrm>
            <a:off x="6557963" y="2093236"/>
            <a:ext cx="920750" cy="276225"/>
            <a:chOff x="3251" y="608"/>
            <a:chExt cx="580" cy="174"/>
          </a:xfrm>
        </p:grpSpPr>
        <p:sp>
          <p:nvSpPr>
            <p:cNvPr id="77" name="Rectangle 28"/>
            <p:cNvSpPr>
              <a:spLocks noChangeArrowheads="1"/>
            </p:cNvSpPr>
            <p:nvPr/>
          </p:nvSpPr>
          <p:spPr bwMode="auto">
            <a:xfrm>
              <a:off x="3306" y="657"/>
              <a:ext cx="525"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8" name="Text Box 29"/>
            <p:cNvSpPr txBox="1">
              <a:spLocks noChangeArrowheads="1"/>
            </p:cNvSpPr>
            <p:nvPr/>
          </p:nvSpPr>
          <p:spPr bwMode="auto">
            <a:xfrm>
              <a:off x="3251" y="608"/>
              <a:ext cx="521"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223.1.1.2</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sp>
        <p:nvSpPr>
          <p:cNvPr id="79" name="Text Box 30"/>
          <p:cNvSpPr txBox="1">
            <a:spLocks noChangeArrowheads="1"/>
          </p:cNvSpPr>
          <p:nvPr/>
        </p:nvSpPr>
        <p:spPr bwMode="auto">
          <a:xfrm>
            <a:off x="7396163" y="3088598"/>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223.1.1.3</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0" name="Text Box 31"/>
          <p:cNvSpPr txBox="1">
            <a:spLocks noChangeArrowheads="1"/>
          </p:cNvSpPr>
          <p:nvPr/>
        </p:nvSpPr>
        <p:spPr bwMode="auto">
          <a:xfrm>
            <a:off x="8365672" y="2275798"/>
            <a:ext cx="8270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223.1.1.4</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2" name="Text Box 33"/>
          <p:cNvSpPr txBox="1">
            <a:spLocks noChangeArrowheads="1"/>
          </p:cNvSpPr>
          <p:nvPr/>
        </p:nvSpPr>
        <p:spPr bwMode="auto">
          <a:xfrm>
            <a:off x="9578749" y="2277157"/>
            <a:ext cx="827087"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223.1.2.9</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6" name="Text Box 41"/>
          <p:cNvSpPr txBox="1">
            <a:spLocks noChangeArrowheads="1"/>
          </p:cNvSpPr>
          <p:nvPr/>
        </p:nvSpPr>
        <p:spPr bwMode="auto">
          <a:xfrm>
            <a:off x="10148207" y="3220134"/>
            <a:ext cx="8270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223.1.2.2</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7" name="Text Box 44"/>
          <p:cNvSpPr txBox="1">
            <a:spLocks noChangeArrowheads="1"/>
          </p:cNvSpPr>
          <p:nvPr/>
        </p:nvSpPr>
        <p:spPr bwMode="auto">
          <a:xfrm>
            <a:off x="10107612" y="1703391"/>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223.1.2.1</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88" name="Line 45"/>
          <p:cNvSpPr>
            <a:spLocks noChangeShapeType="1"/>
          </p:cNvSpPr>
          <p:nvPr/>
        </p:nvSpPr>
        <p:spPr bwMode="auto">
          <a:xfrm>
            <a:off x="9359900" y="2735036"/>
            <a:ext cx="0" cy="879025"/>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1" name="Text Box 53"/>
          <p:cNvSpPr txBox="1">
            <a:spLocks noChangeArrowheads="1"/>
          </p:cNvSpPr>
          <p:nvPr/>
        </p:nvSpPr>
        <p:spPr bwMode="auto">
          <a:xfrm>
            <a:off x="9955213" y="4195086"/>
            <a:ext cx="82708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223.1.3.2</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92" name="Text Box 56"/>
          <p:cNvSpPr txBox="1">
            <a:spLocks noChangeArrowheads="1"/>
          </p:cNvSpPr>
          <p:nvPr/>
        </p:nvSpPr>
        <p:spPr bwMode="auto">
          <a:xfrm>
            <a:off x="8712200" y="4199848"/>
            <a:ext cx="827088"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223.1.3.1</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nvGrpSpPr>
          <p:cNvPr id="93" name="Group 57"/>
          <p:cNvGrpSpPr/>
          <p:nvPr/>
        </p:nvGrpSpPr>
        <p:grpSpPr bwMode="auto">
          <a:xfrm>
            <a:off x="8885238" y="2996523"/>
            <a:ext cx="912812" cy="276225"/>
            <a:chOff x="4550" y="1257"/>
            <a:chExt cx="575" cy="174"/>
          </a:xfrm>
        </p:grpSpPr>
        <p:sp>
          <p:nvSpPr>
            <p:cNvPr id="94" name="Rectangle 58"/>
            <p:cNvSpPr>
              <a:spLocks noChangeArrowheads="1"/>
            </p:cNvSpPr>
            <p:nvPr/>
          </p:nvSpPr>
          <p:spPr bwMode="auto">
            <a:xfrm>
              <a:off x="4587" y="1284"/>
              <a:ext cx="534"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5" name="Text Box 59"/>
            <p:cNvSpPr txBox="1">
              <a:spLocks noChangeArrowheads="1"/>
            </p:cNvSpPr>
            <p:nvPr/>
          </p:nvSpPr>
          <p:spPr bwMode="auto">
            <a:xfrm>
              <a:off x="4550" y="1257"/>
              <a:ext cx="575"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223.1.3.27</a:t>
              </a:r>
              <a:endParaRPr kumimoji="0" lang="en-US" altLang="en-US" sz="12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cxnSp>
        <p:nvCxnSpPr>
          <p:cNvPr id="139" name="Straight Connector 138"/>
          <p:cNvCxnSpPr/>
          <p:nvPr/>
        </p:nvCxnSpPr>
        <p:spPr>
          <a:xfrm>
            <a:off x="7697391" y="1785938"/>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a:xfrm>
            <a:off x="7698824" y="2384823"/>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a:off x="7705979" y="2997995"/>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p:nvCxnSpPr>
        <p:spPr>
          <a:xfrm>
            <a:off x="10629900" y="1942421"/>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p:nvPr/>
        </p:nvCxnSpPr>
        <p:spPr>
          <a:xfrm>
            <a:off x="10631261" y="3221529"/>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p:nvCxnSpPr>
        <p:spPr>
          <a:xfrm>
            <a:off x="8740878" y="4181988"/>
            <a:ext cx="0" cy="2326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p:nvCxnSpPr>
        <p:spPr>
          <a:xfrm>
            <a:off x="9886336" y="4144298"/>
            <a:ext cx="0" cy="2326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1" name="Rectangle 3"/>
          <p:cNvSpPr txBox="1">
            <a:spLocks noChangeArrowheads="1"/>
          </p:cNvSpPr>
          <p:nvPr/>
        </p:nvSpPr>
        <p:spPr>
          <a:xfrm>
            <a:off x="910964" y="1504585"/>
            <a:ext cx="5504825" cy="498615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charset="0"/>
              <a:buNone/>
              <a:defRPr/>
            </a:pPr>
            <a:r>
              <a:rPr kumimoji="0" lang="en-US" sz="3200" b="0" i="1" u="none" strike="noStrike" kern="1200" cap="none" spc="0" normalizeH="0" baseline="0" noProof="0" dirty="0">
                <a:ln>
                  <a:noFill/>
                </a:ln>
                <a:solidFill>
                  <a:srgbClr val="CC0000"/>
                </a:solidFill>
                <a:effectLst/>
                <a:uLnTx/>
                <a:uFillTx/>
                <a:latin typeface="Calibri" panose="020F0502020204030204"/>
                <a:ea typeface="+mn-ea"/>
                <a:cs typeface="+mn-cs"/>
              </a:rPr>
              <a:t>Recipe for defining subnets:</a:t>
            </a:r>
            <a:endParaRPr kumimoji="0" lang="en-US" sz="3200" b="0" i="1" u="none" strike="noStrike" kern="1200" cap="none" spc="0" normalizeH="0" baseline="0" noProof="0" dirty="0">
              <a:ln>
                <a:noFill/>
              </a:ln>
              <a:solidFill>
                <a:srgbClr val="CC0000"/>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detach each interface from its host or router, creating “islands” of isolated networks</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each isolated network is called a </a:t>
            </a:r>
            <a:r>
              <a:rPr kumimoji="0" lang="en-US" sz="3200" b="0" i="1" u="none" strike="noStrike" kern="1200" cap="none" spc="0" normalizeH="0" baseline="0" noProof="0" dirty="0">
                <a:ln>
                  <a:noFill/>
                </a:ln>
                <a:solidFill>
                  <a:srgbClr val="CC0000"/>
                </a:solidFill>
                <a:effectLst/>
                <a:uLnTx/>
                <a:uFillTx/>
                <a:latin typeface="Calibri" panose="020F0502020204030204"/>
                <a:ea typeface="+mn-ea"/>
                <a:cs typeface="+mn-cs"/>
              </a:rPr>
              <a:t>subnet</a:t>
            </a:r>
            <a:endParaRPr kumimoji="0" lang="en-US" sz="3200" b="0" i="1" u="none" strike="noStrike" kern="1200" cap="none" spc="0" normalizeH="0" baseline="0" noProof="0" dirty="0">
              <a:ln>
                <a:noFill/>
              </a:ln>
              <a:solidFill>
                <a:srgbClr val="CC0000"/>
              </a:solidFill>
              <a:effectLst/>
              <a:uLnTx/>
              <a:uFillTx/>
              <a:latin typeface="Calibri" panose="020F0502020204030204"/>
              <a:ea typeface="+mn-ea"/>
              <a:cs typeface="+mn-cs"/>
            </a:endParaRPr>
          </a:p>
          <a:p>
            <a:pPr marL="582930" marR="0" lvl="1" indent="-23368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endParaRPr kumimoji="0" lang="en-US" altLang="en-US" sz="28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cxnSp>
        <p:nvCxnSpPr>
          <p:cNvPr id="165" name="Straight Connector 164"/>
          <p:cNvCxnSpPr/>
          <p:nvPr/>
        </p:nvCxnSpPr>
        <p:spPr>
          <a:xfrm>
            <a:off x="8364512" y="2578622"/>
            <a:ext cx="79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a:xfrm>
            <a:off x="9547622" y="2584574"/>
            <a:ext cx="97547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7112000" y="1378861"/>
            <a:ext cx="4343400" cy="3560762"/>
            <a:chOff x="7112000" y="1378861"/>
            <a:chExt cx="4343400" cy="3560762"/>
          </a:xfrm>
        </p:grpSpPr>
        <p:grpSp>
          <p:nvGrpSpPr>
            <p:cNvPr id="105" name="Group 73"/>
            <p:cNvGrpSpPr/>
            <p:nvPr/>
          </p:nvGrpSpPr>
          <p:grpSpPr bwMode="auto">
            <a:xfrm>
              <a:off x="7116763" y="1378861"/>
              <a:ext cx="641350" cy="558800"/>
              <a:chOff x="-44" y="1473"/>
              <a:chExt cx="981" cy="1105"/>
            </a:xfrm>
          </p:grpSpPr>
          <p:pic>
            <p:nvPicPr>
              <p:cNvPr id="106" name="Picture 74"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7" name="Freeform 75"/>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08" name="Group 80"/>
            <p:cNvGrpSpPr/>
            <p:nvPr/>
          </p:nvGrpSpPr>
          <p:grpSpPr bwMode="auto">
            <a:xfrm>
              <a:off x="7112000" y="1977348"/>
              <a:ext cx="641350" cy="558800"/>
              <a:chOff x="-44" y="1473"/>
              <a:chExt cx="981" cy="1105"/>
            </a:xfrm>
          </p:grpSpPr>
          <p:pic>
            <p:nvPicPr>
              <p:cNvPr id="109" name="Picture 81"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0" name="Freeform 82"/>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11" name="Group 83"/>
            <p:cNvGrpSpPr/>
            <p:nvPr/>
          </p:nvGrpSpPr>
          <p:grpSpPr bwMode="auto">
            <a:xfrm>
              <a:off x="7140575" y="2586948"/>
              <a:ext cx="641350" cy="558800"/>
              <a:chOff x="-44" y="1473"/>
              <a:chExt cx="981" cy="1105"/>
            </a:xfrm>
          </p:grpSpPr>
          <p:pic>
            <p:nvPicPr>
              <p:cNvPr id="112" name="Picture 84"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 name="Freeform 85"/>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14" name="Group 87"/>
            <p:cNvGrpSpPr/>
            <p:nvPr/>
          </p:nvGrpSpPr>
          <p:grpSpPr bwMode="auto">
            <a:xfrm flipH="1">
              <a:off x="10799763" y="1536023"/>
              <a:ext cx="641350" cy="558800"/>
              <a:chOff x="-44" y="1473"/>
              <a:chExt cx="981" cy="1105"/>
            </a:xfrm>
          </p:grpSpPr>
          <p:pic>
            <p:nvPicPr>
              <p:cNvPr id="115" name="Picture 88"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6" name="Freeform 89"/>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17" name="Group 90"/>
            <p:cNvGrpSpPr/>
            <p:nvPr/>
          </p:nvGrpSpPr>
          <p:grpSpPr bwMode="auto">
            <a:xfrm flipH="1">
              <a:off x="10814050" y="2815548"/>
              <a:ext cx="641350" cy="558800"/>
              <a:chOff x="-44" y="1473"/>
              <a:chExt cx="981" cy="1105"/>
            </a:xfrm>
          </p:grpSpPr>
          <p:pic>
            <p:nvPicPr>
              <p:cNvPr id="118" name="Picture 91"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9" name="Freeform 92"/>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20" name="Group 93"/>
            <p:cNvGrpSpPr/>
            <p:nvPr/>
          </p:nvGrpSpPr>
          <p:grpSpPr bwMode="auto">
            <a:xfrm flipH="1">
              <a:off x="9715500" y="4339548"/>
              <a:ext cx="641350" cy="558800"/>
              <a:chOff x="-44" y="1473"/>
              <a:chExt cx="981" cy="1105"/>
            </a:xfrm>
          </p:grpSpPr>
          <p:pic>
            <p:nvPicPr>
              <p:cNvPr id="121" name="Picture 94"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 name="Freeform 95"/>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23" name="Group 96"/>
            <p:cNvGrpSpPr/>
            <p:nvPr/>
          </p:nvGrpSpPr>
          <p:grpSpPr bwMode="auto">
            <a:xfrm flipH="1">
              <a:off x="8551863" y="4380823"/>
              <a:ext cx="641350" cy="558800"/>
              <a:chOff x="-44" y="1473"/>
              <a:chExt cx="981" cy="1105"/>
            </a:xfrm>
          </p:grpSpPr>
          <p:pic>
            <p:nvPicPr>
              <p:cNvPr id="124" name="Picture 97"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5" name="Freeform 98"/>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45" name="Group 144"/>
            <p:cNvGrpSpPr/>
            <p:nvPr/>
          </p:nvGrpSpPr>
          <p:grpSpPr>
            <a:xfrm>
              <a:off x="9053641" y="2438501"/>
              <a:ext cx="632991" cy="300938"/>
              <a:chOff x="7493876" y="2774731"/>
              <a:chExt cx="1481958" cy="894622"/>
            </a:xfrm>
          </p:grpSpPr>
          <p:sp>
            <p:nvSpPr>
              <p:cNvPr id="146" name="Freeform 14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7" name="Oval 146"/>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48" name="Group 147"/>
              <p:cNvGrpSpPr/>
              <p:nvPr/>
            </p:nvGrpSpPr>
            <p:grpSpPr>
              <a:xfrm>
                <a:off x="7713663" y="2848339"/>
                <a:ext cx="1042107" cy="425543"/>
                <a:chOff x="7786941" y="2884917"/>
                <a:chExt cx="897649" cy="353919"/>
              </a:xfrm>
            </p:grpSpPr>
            <p:sp>
              <p:nvSpPr>
                <p:cNvPr id="149" name="Freeform 14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0" name="Freeform 14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1" name="Freeform 150"/>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2" name="Freeform 151"/>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sp>
        <p:nvSpPr>
          <p:cNvPr id="62" name="Text Box 61"/>
          <p:cNvSpPr txBox="1">
            <a:spLocks noChangeArrowheads="1"/>
          </p:cNvSpPr>
          <p:nvPr/>
        </p:nvSpPr>
        <p:spPr bwMode="auto">
          <a:xfrm>
            <a:off x="6282921" y="5092127"/>
            <a:ext cx="586378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subnet mask: /24</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(high-order 24 bits: subnet part of IP address)</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grpSp>
        <p:nvGrpSpPr>
          <p:cNvPr id="6" name="Group 5"/>
          <p:cNvGrpSpPr/>
          <p:nvPr/>
        </p:nvGrpSpPr>
        <p:grpSpPr>
          <a:xfrm>
            <a:off x="6239437" y="3859589"/>
            <a:ext cx="2574780" cy="707886"/>
            <a:chOff x="6239437" y="3859589"/>
            <a:chExt cx="2574780" cy="707886"/>
          </a:xfrm>
        </p:grpSpPr>
        <p:sp>
          <p:nvSpPr>
            <p:cNvPr id="64" name="Text Box 193"/>
            <p:cNvSpPr txBox="1">
              <a:spLocks noChangeArrowheads="1"/>
            </p:cNvSpPr>
            <p:nvPr/>
          </p:nvSpPr>
          <p:spPr bwMode="auto">
            <a:xfrm>
              <a:off x="6239437" y="3859589"/>
              <a:ext cx="1608133"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en-US" sz="20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rPr>
                <a:t>subnet</a:t>
              </a:r>
              <a:endParaRPr kumimoji="0" lang="en-US" altLang="en-US" sz="20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endParaRPr>
            </a:p>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en-US" sz="20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rPr>
                <a:t>223.1.3.0/24</a:t>
              </a:r>
              <a:endParaRPr kumimoji="0" lang="en-US" altLang="en-US" sz="20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endParaRPr>
            </a:p>
          </p:txBody>
        </p:sp>
        <p:cxnSp>
          <p:nvCxnSpPr>
            <p:cNvPr id="5" name="Straight Connector 4"/>
            <p:cNvCxnSpPr/>
            <p:nvPr/>
          </p:nvCxnSpPr>
          <p:spPr>
            <a:xfrm>
              <a:off x="7794885" y="4062334"/>
              <a:ext cx="1019332" cy="0"/>
            </a:xfrm>
            <a:prstGeom prst="line">
              <a:avLst/>
            </a:prstGeom>
            <a:ln w="15875">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9" name="Group 8"/>
          <p:cNvGrpSpPr/>
          <p:nvPr/>
        </p:nvGrpSpPr>
        <p:grpSpPr>
          <a:xfrm>
            <a:off x="7255489" y="607842"/>
            <a:ext cx="2491388" cy="1475790"/>
            <a:chOff x="7255489" y="607842"/>
            <a:chExt cx="2491388" cy="1475790"/>
          </a:xfrm>
        </p:grpSpPr>
        <p:sp>
          <p:nvSpPr>
            <p:cNvPr id="68" name="Text Box 191"/>
            <p:cNvSpPr txBox="1">
              <a:spLocks noChangeArrowheads="1"/>
            </p:cNvSpPr>
            <p:nvPr/>
          </p:nvSpPr>
          <p:spPr bwMode="auto">
            <a:xfrm>
              <a:off x="7255489" y="607842"/>
              <a:ext cx="24913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rPr>
                <a:t>subnet 223.1.1.0/24</a:t>
              </a:r>
              <a:endParaRPr kumimoji="0" lang="en-US" altLang="en-US" sz="20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endParaRPr>
            </a:p>
          </p:txBody>
        </p:sp>
        <p:cxnSp>
          <p:nvCxnSpPr>
            <p:cNvPr id="8" name="Straight Connector 7"/>
            <p:cNvCxnSpPr/>
            <p:nvPr/>
          </p:nvCxnSpPr>
          <p:spPr>
            <a:xfrm>
              <a:off x="8289561" y="944379"/>
              <a:ext cx="0" cy="1139253"/>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10" name="Group 9"/>
          <p:cNvGrpSpPr/>
          <p:nvPr/>
        </p:nvGrpSpPr>
        <p:grpSpPr>
          <a:xfrm>
            <a:off x="9531133" y="1000631"/>
            <a:ext cx="2491388" cy="1475243"/>
            <a:chOff x="9531133" y="1000631"/>
            <a:chExt cx="2491388" cy="1475243"/>
          </a:xfrm>
        </p:grpSpPr>
        <p:sp>
          <p:nvSpPr>
            <p:cNvPr id="63" name="Text Box 192"/>
            <p:cNvSpPr txBox="1">
              <a:spLocks noChangeArrowheads="1"/>
            </p:cNvSpPr>
            <p:nvPr/>
          </p:nvSpPr>
          <p:spPr bwMode="auto">
            <a:xfrm>
              <a:off x="9531133" y="1000631"/>
              <a:ext cx="24913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rPr>
                <a:t>subnet 223.1.2.0/24</a:t>
              </a:r>
              <a:endParaRPr kumimoji="0" lang="en-US" altLang="en-US" sz="20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endParaRPr>
            </a:p>
          </p:txBody>
        </p:sp>
        <p:cxnSp>
          <p:nvCxnSpPr>
            <p:cNvPr id="83" name="Straight Connector 82"/>
            <p:cNvCxnSpPr/>
            <p:nvPr/>
          </p:nvCxnSpPr>
          <p:spPr>
            <a:xfrm>
              <a:off x="10630525" y="1336621"/>
              <a:ext cx="0" cy="1139253"/>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71"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1">
                                            <p:txEl>
                                              <p:pRg st="1" end="1"/>
                                            </p:txEl>
                                          </p:spTgt>
                                        </p:tgtEl>
                                        <p:attrNameLst>
                                          <p:attrName>style.visibility</p:attrName>
                                        </p:attrNameLst>
                                      </p:cBhvr>
                                      <p:to>
                                        <p:strVal val="visible"/>
                                      </p:to>
                                    </p:set>
                                    <p:animEffect transition="in" filter="dissolve">
                                      <p:cBhvr>
                                        <p:cTn id="7" dur="500"/>
                                        <p:tgtEl>
                                          <p:spTgt spid="8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nodeType="clickEffect">
                                  <p:stCondLst>
                                    <p:cond delay="0"/>
                                  </p:stCondLst>
                                  <p:childTnLst>
                                    <p:animEffect transition="out" filter="dissolve">
                                      <p:cBhvr>
                                        <p:cTn id="11" dur="500"/>
                                        <p:tgtEl>
                                          <p:spTgt spid="2"/>
                                        </p:tgtEl>
                                      </p:cBhvr>
                                    </p:animEffect>
                                    <p:set>
                                      <p:cBhvr>
                                        <p:cTn id="12" dur="1" fill="hold">
                                          <p:stCondLst>
                                            <p:cond delay="499"/>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81">
                                            <p:txEl>
                                              <p:pRg st="2" end="2"/>
                                            </p:txEl>
                                          </p:spTgt>
                                        </p:tgtEl>
                                        <p:attrNameLst>
                                          <p:attrName>style.visibility</p:attrName>
                                        </p:attrNameLst>
                                      </p:cBhvr>
                                      <p:to>
                                        <p:strVal val="visible"/>
                                      </p:to>
                                    </p:set>
                                    <p:animEffect transition="in" filter="dissolve">
                                      <p:cBhvr>
                                        <p:cTn id="17" dur="500"/>
                                        <p:tgtEl>
                                          <p:spTgt spid="8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dissolve">
                                      <p:cBhvr>
                                        <p:cTn id="22" dur="500"/>
                                        <p:tgtEl>
                                          <p:spTgt spid="6"/>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62"/>
                                        </p:tgtEl>
                                        <p:attrNameLst>
                                          <p:attrName>style.visibility</p:attrName>
                                        </p:attrNameLst>
                                      </p:cBhvr>
                                      <p:to>
                                        <p:strVal val="visible"/>
                                      </p:to>
                                    </p:set>
                                    <p:animEffect transition="in" filter="dissolve">
                                      <p:cBhvr>
                                        <p:cTn id="25" dur="500"/>
                                        <p:tgtEl>
                                          <p:spTgt spid="62"/>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dissolve">
                                      <p:cBhvr>
                                        <p:cTn id="30" dur="500"/>
                                        <p:tgtEl>
                                          <p:spTgt spid="9"/>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dissolve">
                                      <p:cBhvr>
                                        <p:cTn id="3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8200" y="311144"/>
            <a:ext cx="3643859" cy="894622"/>
          </a:xfrm>
        </p:spPr>
        <p:txBody>
          <a:bodyPr/>
          <a:lstStyle/>
          <a:p>
            <a:r>
              <a:rPr lang="en-US" altLang="en-US" dirty="0">
                <a:ea typeface="MS PGothic" panose="020B0600070205080204" pitchFamily="34" charset="-128"/>
              </a:rPr>
              <a:t>Subnets</a:t>
            </a:r>
            <a:endParaRPr lang="en-US" dirty="0"/>
          </a:p>
        </p:txBody>
      </p:sp>
      <p:sp>
        <p:nvSpPr>
          <p:cNvPr id="81" name="Rectangle 3"/>
          <p:cNvSpPr txBox="1">
            <a:spLocks noChangeArrowheads="1"/>
          </p:cNvSpPr>
          <p:nvPr/>
        </p:nvSpPr>
        <p:spPr>
          <a:xfrm>
            <a:off x="1015714" y="1485533"/>
            <a:ext cx="2992759" cy="282701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73075" marR="0" lvl="0" indent="-34290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where are the subnets?</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473075" marR="0" lvl="0" indent="-34290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what are the /24 subnet addresses?</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82930" marR="0" lvl="1" indent="-23368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endParaRPr kumimoji="0" lang="en-US" altLang="en-US" sz="28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sp>
        <p:nvSpPr>
          <p:cNvPr id="71" name="Freeform 2"/>
          <p:cNvSpPr/>
          <p:nvPr/>
        </p:nvSpPr>
        <p:spPr bwMode="auto">
          <a:xfrm>
            <a:off x="7898119" y="2985309"/>
            <a:ext cx="1268413" cy="1463675"/>
          </a:xfrm>
          <a:custGeom>
            <a:avLst/>
            <a:gdLst>
              <a:gd name="T0" fmla="*/ 2147483647 w 799"/>
              <a:gd name="T1" fmla="*/ 2147483647 h 922"/>
              <a:gd name="T2" fmla="*/ 2147483647 w 799"/>
              <a:gd name="T3" fmla="*/ 2147483647 h 922"/>
              <a:gd name="T4" fmla="*/ 2147483647 w 799"/>
              <a:gd name="T5" fmla="*/ 2147483647 h 922"/>
              <a:gd name="T6" fmla="*/ 2147483647 w 799"/>
              <a:gd name="T7" fmla="*/ 2147483647 h 922"/>
              <a:gd name="T8" fmla="*/ 2147483647 w 799"/>
              <a:gd name="T9" fmla="*/ 2147483647 h 922"/>
              <a:gd name="T10" fmla="*/ 2147483647 w 799"/>
              <a:gd name="T11" fmla="*/ 0 h 922"/>
              <a:gd name="T12" fmla="*/ 2147483647 w 799"/>
              <a:gd name="T13" fmla="*/ 2147483647 h 922"/>
              <a:gd name="T14" fmla="*/ 0 60000 65536"/>
              <a:gd name="T15" fmla="*/ 0 60000 65536"/>
              <a:gd name="T16" fmla="*/ 0 60000 65536"/>
              <a:gd name="T17" fmla="*/ 0 60000 65536"/>
              <a:gd name="T18" fmla="*/ 0 60000 65536"/>
              <a:gd name="T19" fmla="*/ 0 60000 65536"/>
              <a:gd name="T20" fmla="*/ 0 60000 65536"/>
              <a:gd name="T21" fmla="*/ 0 w 799"/>
              <a:gd name="T22" fmla="*/ 0 h 922"/>
              <a:gd name="T23" fmla="*/ 799 w 799"/>
              <a:gd name="T24" fmla="*/ 922 h 9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99" h="922">
                <a:moveTo>
                  <a:pt x="6" y="66"/>
                </a:moveTo>
                <a:cubicBezTo>
                  <a:pt x="13" y="117"/>
                  <a:pt x="234" y="314"/>
                  <a:pt x="341" y="446"/>
                </a:cubicBezTo>
                <a:cubicBezTo>
                  <a:pt x="448" y="578"/>
                  <a:pt x="577" y="794"/>
                  <a:pt x="648" y="858"/>
                </a:cubicBezTo>
                <a:cubicBezTo>
                  <a:pt x="719" y="922"/>
                  <a:pt x="799" y="912"/>
                  <a:pt x="768" y="828"/>
                </a:cubicBezTo>
                <a:cubicBezTo>
                  <a:pt x="737" y="744"/>
                  <a:pt x="581" y="492"/>
                  <a:pt x="463" y="354"/>
                </a:cubicBezTo>
                <a:cubicBezTo>
                  <a:pt x="345" y="216"/>
                  <a:pt x="136" y="48"/>
                  <a:pt x="60" y="0"/>
                </a:cubicBezTo>
                <a:cubicBezTo>
                  <a:pt x="25" y="47"/>
                  <a:pt x="0" y="15"/>
                  <a:pt x="6" y="66"/>
                </a:cubicBezTo>
                <a:close/>
              </a:path>
            </a:pathLst>
          </a:custGeom>
          <a:solidFill>
            <a:srgbClr val="9CE0FA"/>
          </a:solidFill>
          <a:ln>
            <a:noFill/>
          </a:ln>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4" name="Freeform 3"/>
          <p:cNvSpPr/>
          <p:nvPr/>
        </p:nvSpPr>
        <p:spPr bwMode="auto">
          <a:xfrm>
            <a:off x="6699842" y="4496609"/>
            <a:ext cx="2098623" cy="361221"/>
          </a:xfrm>
          <a:custGeom>
            <a:avLst/>
            <a:gdLst>
              <a:gd name="T0" fmla="*/ 2147483647 w 1422"/>
              <a:gd name="T1" fmla="*/ 2147483647 h 206"/>
              <a:gd name="T2" fmla="*/ 2147483647 w 1422"/>
              <a:gd name="T3" fmla="*/ 2147483647 h 206"/>
              <a:gd name="T4" fmla="*/ 2147483647 w 1422"/>
              <a:gd name="T5" fmla="*/ 2147483647 h 206"/>
              <a:gd name="T6" fmla="*/ 2147483647 w 1422"/>
              <a:gd name="T7" fmla="*/ 2147483647 h 206"/>
              <a:gd name="T8" fmla="*/ 2147483647 w 1422"/>
              <a:gd name="T9" fmla="*/ 2147483647 h 206"/>
              <a:gd name="T10" fmla="*/ 2147483647 w 1422"/>
              <a:gd name="T11" fmla="*/ 2147483647 h 206"/>
              <a:gd name="T12" fmla="*/ 2147483647 w 1422"/>
              <a:gd name="T13" fmla="*/ 2147483647 h 206"/>
              <a:gd name="T14" fmla="*/ 0 60000 65536"/>
              <a:gd name="T15" fmla="*/ 0 60000 65536"/>
              <a:gd name="T16" fmla="*/ 0 60000 65536"/>
              <a:gd name="T17" fmla="*/ 0 60000 65536"/>
              <a:gd name="T18" fmla="*/ 0 60000 65536"/>
              <a:gd name="T19" fmla="*/ 0 60000 65536"/>
              <a:gd name="T20" fmla="*/ 0 60000 65536"/>
              <a:gd name="T21" fmla="*/ 0 w 1422"/>
              <a:gd name="T22" fmla="*/ 0 h 206"/>
              <a:gd name="T23" fmla="*/ 1422 w 1422"/>
              <a:gd name="T24" fmla="*/ 206 h 20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22" h="206">
                <a:moveTo>
                  <a:pt x="42" y="176"/>
                </a:moveTo>
                <a:cubicBezTo>
                  <a:pt x="84" y="206"/>
                  <a:pt x="437" y="167"/>
                  <a:pt x="641" y="166"/>
                </a:cubicBezTo>
                <a:cubicBezTo>
                  <a:pt x="845" y="165"/>
                  <a:pt x="1153" y="192"/>
                  <a:pt x="1266" y="170"/>
                </a:cubicBezTo>
                <a:cubicBezTo>
                  <a:pt x="1379" y="148"/>
                  <a:pt x="1422" y="58"/>
                  <a:pt x="1320" y="32"/>
                </a:cubicBezTo>
                <a:cubicBezTo>
                  <a:pt x="1218" y="6"/>
                  <a:pt x="869" y="15"/>
                  <a:pt x="657" y="14"/>
                </a:cubicBezTo>
                <a:cubicBezTo>
                  <a:pt x="445" y="13"/>
                  <a:pt x="147" y="0"/>
                  <a:pt x="45" y="27"/>
                </a:cubicBezTo>
                <a:cubicBezTo>
                  <a:pt x="56" y="84"/>
                  <a:pt x="0" y="146"/>
                  <a:pt x="42" y="176"/>
                </a:cubicBezTo>
                <a:close/>
              </a:path>
            </a:pathLst>
          </a:custGeom>
          <a:solidFill>
            <a:srgbClr val="9CE0FA"/>
          </a:solidFill>
          <a:ln>
            <a:noFill/>
          </a:ln>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5" name="Freeform 4"/>
          <p:cNvSpPr/>
          <p:nvPr/>
        </p:nvSpPr>
        <p:spPr bwMode="auto">
          <a:xfrm>
            <a:off x="6345544" y="2909109"/>
            <a:ext cx="1158875" cy="1547813"/>
          </a:xfrm>
          <a:custGeom>
            <a:avLst/>
            <a:gdLst>
              <a:gd name="T0" fmla="*/ 2147483647 w 730"/>
              <a:gd name="T1" fmla="*/ 2147483647 h 975"/>
              <a:gd name="T2" fmla="*/ 2147483647 w 730"/>
              <a:gd name="T3" fmla="*/ 2147483647 h 975"/>
              <a:gd name="T4" fmla="*/ 2147483647 w 730"/>
              <a:gd name="T5" fmla="*/ 2147483647 h 975"/>
              <a:gd name="T6" fmla="*/ 2147483647 w 730"/>
              <a:gd name="T7" fmla="*/ 2147483647 h 975"/>
              <a:gd name="T8" fmla="*/ 2147483647 w 730"/>
              <a:gd name="T9" fmla="*/ 2147483647 h 975"/>
              <a:gd name="T10" fmla="*/ 0 w 730"/>
              <a:gd name="T11" fmla="*/ 2147483647 h 975"/>
              <a:gd name="T12" fmla="*/ 2147483647 w 730"/>
              <a:gd name="T13" fmla="*/ 2147483647 h 975"/>
              <a:gd name="T14" fmla="*/ 0 60000 65536"/>
              <a:gd name="T15" fmla="*/ 0 60000 65536"/>
              <a:gd name="T16" fmla="*/ 0 60000 65536"/>
              <a:gd name="T17" fmla="*/ 0 60000 65536"/>
              <a:gd name="T18" fmla="*/ 0 60000 65536"/>
              <a:gd name="T19" fmla="*/ 0 60000 65536"/>
              <a:gd name="T20" fmla="*/ 0 60000 65536"/>
              <a:gd name="T21" fmla="*/ 0 w 730"/>
              <a:gd name="T22" fmla="*/ 0 h 975"/>
              <a:gd name="T23" fmla="*/ 730 w 730"/>
              <a:gd name="T24" fmla="*/ 975 h 97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0" h="975">
                <a:moveTo>
                  <a:pt x="157" y="952"/>
                </a:moveTo>
                <a:cubicBezTo>
                  <a:pt x="272" y="930"/>
                  <a:pt x="357" y="644"/>
                  <a:pt x="462" y="498"/>
                </a:cubicBezTo>
                <a:cubicBezTo>
                  <a:pt x="554" y="363"/>
                  <a:pt x="686" y="220"/>
                  <a:pt x="708" y="144"/>
                </a:cubicBezTo>
                <a:cubicBezTo>
                  <a:pt x="730" y="68"/>
                  <a:pt x="654" y="0"/>
                  <a:pt x="594" y="42"/>
                </a:cubicBezTo>
                <a:cubicBezTo>
                  <a:pt x="534" y="84"/>
                  <a:pt x="447" y="253"/>
                  <a:pt x="348" y="396"/>
                </a:cubicBezTo>
                <a:cubicBezTo>
                  <a:pt x="249" y="539"/>
                  <a:pt x="32" y="807"/>
                  <a:pt x="0" y="900"/>
                </a:cubicBezTo>
                <a:cubicBezTo>
                  <a:pt x="53" y="924"/>
                  <a:pt x="43" y="975"/>
                  <a:pt x="157" y="952"/>
                </a:cubicBezTo>
                <a:close/>
              </a:path>
            </a:pathLst>
          </a:custGeom>
          <a:solidFill>
            <a:srgbClr val="9CE0FA"/>
          </a:solidFill>
          <a:ln>
            <a:noFill/>
          </a:ln>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9" name="Freeform 5"/>
          <p:cNvSpPr/>
          <p:nvPr/>
        </p:nvSpPr>
        <p:spPr bwMode="auto">
          <a:xfrm rot="5265760">
            <a:off x="7334817" y="866004"/>
            <a:ext cx="1078238" cy="2162175"/>
          </a:xfrm>
          <a:custGeom>
            <a:avLst/>
            <a:gdLst>
              <a:gd name="T0" fmla="*/ 2147483647 w 1223"/>
              <a:gd name="T1" fmla="*/ 2147483647 h 1291"/>
              <a:gd name="T2" fmla="*/ 2147483647 w 1223"/>
              <a:gd name="T3" fmla="*/ 2147483647 h 1291"/>
              <a:gd name="T4" fmla="*/ 2147483647 w 1223"/>
              <a:gd name="T5" fmla="*/ 2147483647 h 1291"/>
              <a:gd name="T6" fmla="*/ 2147483647 w 1223"/>
              <a:gd name="T7" fmla="*/ 2147483647 h 1291"/>
              <a:gd name="T8" fmla="*/ 2147483647 w 1223"/>
              <a:gd name="T9" fmla="*/ 2147483647 h 1291"/>
              <a:gd name="T10" fmla="*/ 2147483647 w 1223"/>
              <a:gd name="T11" fmla="*/ 2147483647 h 1291"/>
              <a:gd name="T12" fmla="*/ 2147483647 w 1223"/>
              <a:gd name="T13" fmla="*/ 2147483647 h 1291"/>
              <a:gd name="T14" fmla="*/ 2147483647 w 1223"/>
              <a:gd name="T15" fmla="*/ 2147483647 h 1291"/>
              <a:gd name="T16" fmla="*/ 2147483647 w 1223"/>
              <a:gd name="T17" fmla="*/ 2147483647 h 1291"/>
              <a:gd name="T18" fmla="*/ 2147483647 w 1223"/>
              <a:gd name="T19" fmla="*/ 2147483647 h 1291"/>
              <a:gd name="T20" fmla="*/ 2147483647 w 1223"/>
              <a:gd name="T21" fmla="*/ 2147483647 h 1291"/>
              <a:gd name="T22" fmla="*/ 2147483647 w 1223"/>
              <a:gd name="T23" fmla="*/ 2147483647 h 1291"/>
              <a:gd name="T24" fmla="*/ 2147483647 w 1223"/>
              <a:gd name="T25" fmla="*/ 2147483647 h 1291"/>
              <a:gd name="T26" fmla="*/ 2147483647 w 1223"/>
              <a:gd name="T27" fmla="*/ 2147483647 h 129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223"/>
              <a:gd name="T43" fmla="*/ 0 h 1291"/>
              <a:gd name="T44" fmla="*/ 1223 w 1223"/>
              <a:gd name="T45" fmla="*/ 1291 h 129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223" h="1291">
                <a:moveTo>
                  <a:pt x="1201" y="756"/>
                </a:moveTo>
                <a:cubicBezTo>
                  <a:pt x="1180" y="640"/>
                  <a:pt x="798" y="744"/>
                  <a:pt x="702" y="670"/>
                </a:cubicBezTo>
                <a:cubicBezTo>
                  <a:pt x="603" y="561"/>
                  <a:pt x="669" y="206"/>
                  <a:pt x="608" y="103"/>
                </a:cubicBezTo>
                <a:cubicBezTo>
                  <a:pt x="547" y="0"/>
                  <a:pt x="425" y="55"/>
                  <a:pt x="335" y="52"/>
                </a:cubicBezTo>
                <a:cubicBezTo>
                  <a:pt x="245" y="49"/>
                  <a:pt x="114" y="0"/>
                  <a:pt x="65" y="82"/>
                </a:cubicBezTo>
                <a:cubicBezTo>
                  <a:pt x="16" y="164"/>
                  <a:pt x="45" y="433"/>
                  <a:pt x="41" y="544"/>
                </a:cubicBezTo>
                <a:cubicBezTo>
                  <a:pt x="37" y="655"/>
                  <a:pt x="41" y="685"/>
                  <a:pt x="38" y="751"/>
                </a:cubicBezTo>
                <a:cubicBezTo>
                  <a:pt x="35" y="817"/>
                  <a:pt x="26" y="880"/>
                  <a:pt x="23" y="940"/>
                </a:cubicBezTo>
                <a:cubicBezTo>
                  <a:pt x="20" y="1000"/>
                  <a:pt x="0" y="1068"/>
                  <a:pt x="17" y="1114"/>
                </a:cubicBezTo>
                <a:cubicBezTo>
                  <a:pt x="34" y="1160"/>
                  <a:pt x="31" y="1198"/>
                  <a:pt x="128" y="1219"/>
                </a:cubicBezTo>
                <a:cubicBezTo>
                  <a:pt x="225" y="1240"/>
                  <a:pt x="509" y="1291"/>
                  <a:pt x="602" y="1243"/>
                </a:cubicBezTo>
                <a:cubicBezTo>
                  <a:pt x="695" y="1195"/>
                  <a:pt x="590" y="984"/>
                  <a:pt x="686" y="930"/>
                </a:cubicBezTo>
                <a:cubicBezTo>
                  <a:pt x="782" y="876"/>
                  <a:pt x="1091" y="945"/>
                  <a:pt x="1177" y="916"/>
                </a:cubicBezTo>
                <a:cubicBezTo>
                  <a:pt x="1208" y="864"/>
                  <a:pt x="1223" y="871"/>
                  <a:pt x="1201" y="756"/>
                </a:cubicBezTo>
                <a:close/>
              </a:path>
            </a:pathLst>
          </a:custGeom>
          <a:solidFill>
            <a:srgbClr val="9CE0FA"/>
          </a:solidFill>
          <a:ln>
            <a:noFill/>
          </a:ln>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7" name="Line 14"/>
          <p:cNvSpPr>
            <a:spLocks noChangeShapeType="1"/>
          </p:cNvSpPr>
          <p:nvPr/>
        </p:nvSpPr>
        <p:spPr bwMode="auto">
          <a:xfrm flipH="1">
            <a:off x="7639357" y="1956609"/>
            <a:ext cx="3175" cy="592138"/>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8" name="Text Box 15"/>
          <p:cNvSpPr txBox="1">
            <a:spLocks noChangeArrowheads="1"/>
          </p:cNvSpPr>
          <p:nvPr/>
        </p:nvSpPr>
        <p:spPr bwMode="auto">
          <a:xfrm>
            <a:off x="6099456" y="1403897"/>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223.1.1.1</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99" name="Rectangle 16"/>
          <p:cNvSpPr>
            <a:spLocks noChangeArrowheads="1"/>
          </p:cNvSpPr>
          <p:nvPr/>
        </p:nvSpPr>
        <p:spPr bwMode="auto">
          <a:xfrm>
            <a:off x="7474572" y="2218547"/>
            <a:ext cx="309562" cy="180975"/>
          </a:xfrm>
          <a:prstGeom prst="rect">
            <a:avLst/>
          </a:prstGeom>
          <a:solidFill>
            <a:srgbClr val="9CE0FA"/>
          </a:solidFill>
          <a:ln>
            <a:noFill/>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100" name="Text Box 17"/>
          <p:cNvSpPr txBox="1">
            <a:spLocks noChangeArrowheads="1"/>
          </p:cNvSpPr>
          <p:nvPr/>
        </p:nvSpPr>
        <p:spPr bwMode="auto">
          <a:xfrm>
            <a:off x="7211846" y="2127679"/>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223.1.1.3</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101" name="Text Box 18"/>
          <p:cNvSpPr txBox="1">
            <a:spLocks noChangeArrowheads="1"/>
          </p:cNvSpPr>
          <p:nvPr/>
        </p:nvSpPr>
        <p:spPr bwMode="auto">
          <a:xfrm>
            <a:off x="8486925" y="1514459"/>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223.1.1.4</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102" name="Freeform 19"/>
          <p:cNvSpPr/>
          <p:nvPr/>
        </p:nvSpPr>
        <p:spPr bwMode="auto">
          <a:xfrm>
            <a:off x="5405744" y="4847609"/>
            <a:ext cx="1539875" cy="1070265"/>
          </a:xfrm>
          <a:custGeom>
            <a:avLst/>
            <a:gdLst>
              <a:gd name="T0" fmla="*/ 2147483647 w 970"/>
              <a:gd name="T1" fmla="*/ 2147483647 h 939"/>
              <a:gd name="T2" fmla="*/ 2147483647 w 970"/>
              <a:gd name="T3" fmla="*/ 2147483647 h 939"/>
              <a:gd name="T4" fmla="*/ 2147483647 w 970"/>
              <a:gd name="T5" fmla="*/ 2147483647 h 939"/>
              <a:gd name="T6" fmla="*/ 2147483647 w 970"/>
              <a:gd name="T7" fmla="*/ 2147483647 h 939"/>
              <a:gd name="T8" fmla="*/ 2147483647 w 970"/>
              <a:gd name="T9" fmla="*/ 2147483647 h 939"/>
              <a:gd name="T10" fmla="*/ 2147483647 w 970"/>
              <a:gd name="T11" fmla="*/ 2147483647 h 939"/>
              <a:gd name="T12" fmla="*/ 2147483647 w 970"/>
              <a:gd name="T13" fmla="*/ 2147483647 h 939"/>
              <a:gd name="T14" fmla="*/ 2147483647 w 970"/>
              <a:gd name="T15" fmla="*/ 2147483647 h 939"/>
              <a:gd name="T16" fmla="*/ 2147483647 w 970"/>
              <a:gd name="T17" fmla="*/ 2147483647 h 939"/>
              <a:gd name="T18" fmla="*/ 2147483647 w 970"/>
              <a:gd name="T19" fmla="*/ 2147483647 h 939"/>
              <a:gd name="T20" fmla="*/ 2147483647 w 970"/>
              <a:gd name="T21" fmla="*/ 2147483647 h 939"/>
              <a:gd name="T22" fmla="*/ 2147483647 w 970"/>
              <a:gd name="T23" fmla="*/ 2147483647 h 939"/>
              <a:gd name="T24" fmla="*/ 2147483647 w 970"/>
              <a:gd name="T25" fmla="*/ 2147483647 h 93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70"/>
              <a:gd name="T40" fmla="*/ 0 h 939"/>
              <a:gd name="T41" fmla="*/ 970 w 970"/>
              <a:gd name="T42" fmla="*/ 939 h 93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70" h="939">
                <a:moveTo>
                  <a:pt x="451" y="41"/>
                </a:moveTo>
                <a:cubicBezTo>
                  <a:pt x="415" y="47"/>
                  <a:pt x="452" y="358"/>
                  <a:pt x="388" y="431"/>
                </a:cubicBezTo>
                <a:cubicBezTo>
                  <a:pt x="324" y="504"/>
                  <a:pt x="128" y="419"/>
                  <a:pt x="64" y="479"/>
                </a:cubicBezTo>
                <a:cubicBezTo>
                  <a:pt x="0" y="539"/>
                  <a:pt x="1" y="718"/>
                  <a:pt x="7" y="791"/>
                </a:cubicBezTo>
                <a:cubicBezTo>
                  <a:pt x="13" y="864"/>
                  <a:pt x="31" y="901"/>
                  <a:pt x="100" y="920"/>
                </a:cubicBezTo>
                <a:cubicBezTo>
                  <a:pt x="169" y="939"/>
                  <a:pt x="329" y="908"/>
                  <a:pt x="421" y="905"/>
                </a:cubicBezTo>
                <a:cubicBezTo>
                  <a:pt x="513" y="902"/>
                  <a:pt x="572" y="913"/>
                  <a:pt x="652" y="905"/>
                </a:cubicBezTo>
                <a:cubicBezTo>
                  <a:pt x="732" y="897"/>
                  <a:pt x="860" y="929"/>
                  <a:pt x="904" y="857"/>
                </a:cubicBezTo>
                <a:cubicBezTo>
                  <a:pt x="948" y="785"/>
                  <a:pt x="970" y="542"/>
                  <a:pt x="916" y="473"/>
                </a:cubicBezTo>
                <a:cubicBezTo>
                  <a:pt x="862" y="404"/>
                  <a:pt x="645" y="511"/>
                  <a:pt x="580" y="443"/>
                </a:cubicBezTo>
                <a:cubicBezTo>
                  <a:pt x="515" y="375"/>
                  <a:pt x="534" y="130"/>
                  <a:pt x="526" y="65"/>
                </a:cubicBezTo>
                <a:cubicBezTo>
                  <a:pt x="518" y="0"/>
                  <a:pt x="542" y="57"/>
                  <a:pt x="529" y="53"/>
                </a:cubicBezTo>
                <a:cubicBezTo>
                  <a:pt x="520" y="26"/>
                  <a:pt x="487" y="35"/>
                  <a:pt x="451" y="41"/>
                </a:cubicBezTo>
                <a:close/>
              </a:path>
            </a:pathLst>
          </a:custGeom>
          <a:solidFill>
            <a:srgbClr val="9CE0FA"/>
          </a:solidFill>
          <a:ln>
            <a:noFill/>
          </a:ln>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3" name="Line 34"/>
          <p:cNvSpPr>
            <a:spLocks noChangeShapeType="1"/>
          </p:cNvSpPr>
          <p:nvPr/>
        </p:nvSpPr>
        <p:spPr bwMode="auto">
          <a:xfrm>
            <a:off x="6161394" y="4833159"/>
            <a:ext cx="7938" cy="561975"/>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7" name="Text Box 40"/>
          <p:cNvSpPr txBox="1">
            <a:spLocks noChangeArrowheads="1"/>
          </p:cNvSpPr>
          <p:nvPr/>
        </p:nvSpPr>
        <p:spPr bwMode="auto">
          <a:xfrm>
            <a:off x="6523633" y="5561966"/>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223.1.2.2</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128" name="Rectangle 42"/>
          <p:cNvSpPr>
            <a:spLocks noChangeArrowheads="1"/>
          </p:cNvSpPr>
          <p:nvPr/>
        </p:nvSpPr>
        <p:spPr bwMode="auto">
          <a:xfrm>
            <a:off x="6109914" y="4958572"/>
            <a:ext cx="128587" cy="180975"/>
          </a:xfrm>
          <a:prstGeom prst="rect">
            <a:avLst/>
          </a:prstGeom>
          <a:solidFill>
            <a:srgbClr val="9CE0FA"/>
          </a:solidFill>
          <a:ln>
            <a:noFill/>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129" name="Text Box 43"/>
          <p:cNvSpPr txBox="1">
            <a:spLocks noChangeArrowheads="1"/>
          </p:cNvSpPr>
          <p:nvPr/>
        </p:nvSpPr>
        <p:spPr bwMode="auto">
          <a:xfrm>
            <a:off x="5577277" y="4875981"/>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223.1.2.6</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130" name="Freeform 45"/>
          <p:cNvSpPr/>
          <p:nvPr/>
        </p:nvSpPr>
        <p:spPr bwMode="auto">
          <a:xfrm>
            <a:off x="8423582" y="4858944"/>
            <a:ext cx="1539875" cy="1129777"/>
          </a:xfrm>
          <a:custGeom>
            <a:avLst/>
            <a:gdLst>
              <a:gd name="T0" fmla="*/ 2147483647 w 970"/>
              <a:gd name="T1" fmla="*/ 2147483647 h 939"/>
              <a:gd name="T2" fmla="*/ 2147483647 w 970"/>
              <a:gd name="T3" fmla="*/ 2147483647 h 939"/>
              <a:gd name="T4" fmla="*/ 2147483647 w 970"/>
              <a:gd name="T5" fmla="*/ 2147483647 h 939"/>
              <a:gd name="T6" fmla="*/ 2147483647 w 970"/>
              <a:gd name="T7" fmla="*/ 2147483647 h 939"/>
              <a:gd name="T8" fmla="*/ 2147483647 w 970"/>
              <a:gd name="T9" fmla="*/ 2147483647 h 939"/>
              <a:gd name="T10" fmla="*/ 2147483647 w 970"/>
              <a:gd name="T11" fmla="*/ 2147483647 h 939"/>
              <a:gd name="T12" fmla="*/ 2147483647 w 970"/>
              <a:gd name="T13" fmla="*/ 2147483647 h 939"/>
              <a:gd name="T14" fmla="*/ 2147483647 w 970"/>
              <a:gd name="T15" fmla="*/ 2147483647 h 939"/>
              <a:gd name="T16" fmla="*/ 2147483647 w 970"/>
              <a:gd name="T17" fmla="*/ 2147483647 h 939"/>
              <a:gd name="T18" fmla="*/ 2147483647 w 970"/>
              <a:gd name="T19" fmla="*/ 2147483647 h 939"/>
              <a:gd name="T20" fmla="*/ 2147483647 w 970"/>
              <a:gd name="T21" fmla="*/ 2147483647 h 939"/>
              <a:gd name="T22" fmla="*/ 2147483647 w 970"/>
              <a:gd name="T23" fmla="*/ 2147483647 h 939"/>
              <a:gd name="T24" fmla="*/ 2147483647 w 970"/>
              <a:gd name="T25" fmla="*/ 2147483647 h 93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70"/>
              <a:gd name="T40" fmla="*/ 0 h 939"/>
              <a:gd name="T41" fmla="*/ 970 w 970"/>
              <a:gd name="T42" fmla="*/ 939 h 93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70" h="939">
                <a:moveTo>
                  <a:pt x="451" y="41"/>
                </a:moveTo>
                <a:cubicBezTo>
                  <a:pt x="415" y="47"/>
                  <a:pt x="452" y="358"/>
                  <a:pt x="388" y="431"/>
                </a:cubicBezTo>
                <a:cubicBezTo>
                  <a:pt x="324" y="504"/>
                  <a:pt x="128" y="419"/>
                  <a:pt x="64" y="479"/>
                </a:cubicBezTo>
                <a:cubicBezTo>
                  <a:pt x="0" y="539"/>
                  <a:pt x="1" y="718"/>
                  <a:pt x="7" y="791"/>
                </a:cubicBezTo>
                <a:cubicBezTo>
                  <a:pt x="13" y="864"/>
                  <a:pt x="31" y="901"/>
                  <a:pt x="100" y="920"/>
                </a:cubicBezTo>
                <a:cubicBezTo>
                  <a:pt x="169" y="939"/>
                  <a:pt x="329" y="908"/>
                  <a:pt x="421" y="905"/>
                </a:cubicBezTo>
                <a:cubicBezTo>
                  <a:pt x="513" y="902"/>
                  <a:pt x="572" y="913"/>
                  <a:pt x="652" y="905"/>
                </a:cubicBezTo>
                <a:cubicBezTo>
                  <a:pt x="732" y="897"/>
                  <a:pt x="860" y="929"/>
                  <a:pt x="904" y="857"/>
                </a:cubicBezTo>
                <a:cubicBezTo>
                  <a:pt x="948" y="785"/>
                  <a:pt x="970" y="542"/>
                  <a:pt x="916" y="473"/>
                </a:cubicBezTo>
                <a:cubicBezTo>
                  <a:pt x="862" y="404"/>
                  <a:pt x="645" y="511"/>
                  <a:pt x="580" y="443"/>
                </a:cubicBezTo>
                <a:cubicBezTo>
                  <a:pt x="515" y="375"/>
                  <a:pt x="534" y="130"/>
                  <a:pt x="526" y="65"/>
                </a:cubicBezTo>
                <a:cubicBezTo>
                  <a:pt x="518" y="0"/>
                  <a:pt x="542" y="57"/>
                  <a:pt x="529" y="53"/>
                </a:cubicBezTo>
                <a:cubicBezTo>
                  <a:pt x="520" y="26"/>
                  <a:pt x="487" y="35"/>
                  <a:pt x="451" y="41"/>
                </a:cubicBezTo>
                <a:close/>
              </a:path>
            </a:pathLst>
          </a:custGeom>
          <a:solidFill>
            <a:srgbClr val="9CE0FA"/>
          </a:solidFill>
          <a:ln>
            <a:noFill/>
          </a:ln>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1" name="Line 60"/>
          <p:cNvSpPr>
            <a:spLocks noChangeShapeType="1"/>
          </p:cNvSpPr>
          <p:nvPr/>
        </p:nvSpPr>
        <p:spPr bwMode="auto">
          <a:xfrm>
            <a:off x="9190344" y="4852209"/>
            <a:ext cx="1588" cy="52070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4" name="Text Box 66"/>
          <p:cNvSpPr txBox="1">
            <a:spLocks noChangeArrowheads="1"/>
          </p:cNvSpPr>
          <p:nvPr/>
        </p:nvSpPr>
        <p:spPr bwMode="auto">
          <a:xfrm>
            <a:off x="9708446" y="5757661"/>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223.1.3.2</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135" name="Text Box 67"/>
          <p:cNvSpPr txBox="1">
            <a:spLocks noChangeArrowheads="1"/>
          </p:cNvSpPr>
          <p:nvPr/>
        </p:nvSpPr>
        <p:spPr bwMode="auto">
          <a:xfrm>
            <a:off x="7937662" y="5659381"/>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223.1.3.1</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136" name="Rectangle 68"/>
          <p:cNvSpPr>
            <a:spLocks noChangeArrowheads="1"/>
          </p:cNvSpPr>
          <p:nvPr/>
        </p:nvSpPr>
        <p:spPr bwMode="auto">
          <a:xfrm>
            <a:off x="9131607" y="4952222"/>
            <a:ext cx="128587" cy="180975"/>
          </a:xfrm>
          <a:prstGeom prst="rect">
            <a:avLst/>
          </a:prstGeom>
          <a:solidFill>
            <a:srgbClr val="9CE0FA"/>
          </a:solidFill>
          <a:ln>
            <a:noFill/>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137" name="Text Box 69"/>
          <p:cNvSpPr txBox="1">
            <a:spLocks noChangeArrowheads="1"/>
          </p:cNvSpPr>
          <p:nvPr/>
        </p:nvSpPr>
        <p:spPr bwMode="auto">
          <a:xfrm>
            <a:off x="8621888" y="4864398"/>
            <a:ext cx="106792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223.1.3.27</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142" name="Text Box 86"/>
          <p:cNvSpPr txBox="1">
            <a:spLocks noChangeArrowheads="1"/>
          </p:cNvSpPr>
          <p:nvPr/>
        </p:nvSpPr>
        <p:spPr bwMode="auto">
          <a:xfrm>
            <a:off x="7401232" y="558232"/>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223.1.1.2</a:t>
            </a:r>
            <a:endParaRPr kumimoji="0" lang="en-US" altLang="en-US" sz="1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143" name="Line 87"/>
          <p:cNvSpPr>
            <a:spLocks noChangeShapeType="1"/>
          </p:cNvSpPr>
          <p:nvPr/>
        </p:nvSpPr>
        <p:spPr bwMode="auto">
          <a:xfrm flipV="1">
            <a:off x="6374119" y="2928159"/>
            <a:ext cx="1114425" cy="1543050"/>
          </a:xfrm>
          <a:prstGeom prst="line">
            <a:avLst/>
          </a:prstGeom>
          <a:noFill/>
          <a:ln w="28575">
            <a:solidFill>
              <a:schemeClr val="tx1"/>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4" name="Line 88"/>
          <p:cNvSpPr>
            <a:spLocks noChangeShapeType="1"/>
          </p:cNvSpPr>
          <p:nvPr/>
        </p:nvSpPr>
        <p:spPr bwMode="auto">
          <a:xfrm flipH="1" flipV="1">
            <a:off x="7888594" y="2909109"/>
            <a:ext cx="1276350" cy="1543050"/>
          </a:xfrm>
          <a:prstGeom prst="line">
            <a:avLst/>
          </a:prstGeom>
          <a:noFill/>
          <a:ln w="28575">
            <a:solidFill>
              <a:schemeClr val="tx1"/>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4" name="Line 89"/>
          <p:cNvSpPr>
            <a:spLocks noChangeShapeType="1"/>
          </p:cNvSpPr>
          <p:nvPr/>
        </p:nvSpPr>
        <p:spPr bwMode="auto">
          <a:xfrm flipH="1" flipV="1">
            <a:off x="6564619" y="4671234"/>
            <a:ext cx="2305050" cy="9525"/>
          </a:xfrm>
          <a:prstGeom prst="line">
            <a:avLst/>
          </a:prstGeom>
          <a:noFill/>
          <a:ln w="28575">
            <a:solidFill>
              <a:schemeClr val="tx1"/>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6" name="Text Box 90"/>
          <p:cNvSpPr txBox="1">
            <a:spLocks noChangeArrowheads="1"/>
          </p:cNvSpPr>
          <p:nvPr/>
        </p:nvSpPr>
        <p:spPr bwMode="auto">
          <a:xfrm>
            <a:off x="7967969" y="2821797"/>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223.1.7.0</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159" name="Text Box 91"/>
          <p:cNvSpPr txBox="1">
            <a:spLocks noChangeArrowheads="1"/>
          </p:cNvSpPr>
          <p:nvPr/>
        </p:nvSpPr>
        <p:spPr bwMode="auto">
          <a:xfrm>
            <a:off x="9044294" y="4107672"/>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223.1.7.1</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160" name="Text Box 92"/>
          <p:cNvSpPr txBox="1">
            <a:spLocks noChangeArrowheads="1"/>
          </p:cNvSpPr>
          <p:nvPr/>
        </p:nvSpPr>
        <p:spPr bwMode="auto">
          <a:xfrm>
            <a:off x="7806044" y="4364847"/>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223.1.8.0</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161" name="Text Box 93"/>
          <p:cNvSpPr txBox="1">
            <a:spLocks noChangeArrowheads="1"/>
          </p:cNvSpPr>
          <p:nvPr/>
        </p:nvSpPr>
        <p:spPr bwMode="auto">
          <a:xfrm>
            <a:off x="6558269" y="4364847"/>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223.1.8.1</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162" name="Text Box 94"/>
          <p:cNvSpPr txBox="1">
            <a:spLocks noChangeArrowheads="1"/>
          </p:cNvSpPr>
          <p:nvPr/>
        </p:nvSpPr>
        <p:spPr bwMode="auto">
          <a:xfrm>
            <a:off x="5481944" y="4069572"/>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223.1.9.1</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163" name="Text Box 95"/>
          <p:cNvSpPr txBox="1">
            <a:spLocks noChangeArrowheads="1"/>
          </p:cNvSpPr>
          <p:nvPr/>
        </p:nvSpPr>
        <p:spPr bwMode="auto">
          <a:xfrm>
            <a:off x="6348719" y="2831322"/>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223.1.9.2</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cxnSp>
        <p:nvCxnSpPr>
          <p:cNvPr id="7" name="Straight Connector 6"/>
          <p:cNvCxnSpPr/>
          <p:nvPr/>
        </p:nvCxnSpPr>
        <p:spPr>
          <a:xfrm>
            <a:off x="7907727" y="1333593"/>
            <a:ext cx="0" cy="22293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p:nvCxnSpPr>
        <p:spPr>
          <a:xfrm>
            <a:off x="7077714" y="1391530"/>
            <a:ext cx="0" cy="22293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p:nvCxnSpPr>
        <p:spPr>
          <a:xfrm>
            <a:off x="8747817" y="1349966"/>
            <a:ext cx="0" cy="22293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p:nvCxnSpPr>
        <p:spPr>
          <a:xfrm>
            <a:off x="9721099" y="5845766"/>
            <a:ext cx="0" cy="22293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p:nvCxnSpPr>
        <p:spPr>
          <a:xfrm>
            <a:off x="8855191" y="5831911"/>
            <a:ext cx="0" cy="22293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p:nvCxnSpPr>
        <p:spPr>
          <a:xfrm>
            <a:off x="6527626" y="5717611"/>
            <a:ext cx="0" cy="22293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p:nvCxnSpPr>
        <p:spPr>
          <a:xfrm>
            <a:off x="5734453" y="5755711"/>
            <a:ext cx="0" cy="22293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5269942" y="831439"/>
            <a:ext cx="4571749" cy="5747039"/>
            <a:chOff x="3921589" y="800442"/>
            <a:chExt cx="4571749" cy="5747039"/>
          </a:xfrm>
        </p:grpSpPr>
        <p:grpSp>
          <p:nvGrpSpPr>
            <p:cNvPr id="193" name="Group 127"/>
            <p:cNvGrpSpPr/>
            <p:nvPr/>
          </p:nvGrpSpPr>
          <p:grpSpPr bwMode="auto">
            <a:xfrm>
              <a:off x="6912267" y="813299"/>
              <a:ext cx="641350" cy="558800"/>
              <a:chOff x="-44" y="1473"/>
              <a:chExt cx="981" cy="1105"/>
            </a:xfrm>
          </p:grpSpPr>
          <p:pic>
            <p:nvPicPr>
              <p:cNvPr id="194" name="Picture 128"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5" name="Freeform 129"/>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96" name="Group 130"/>
            <p:cNvGrpSpPr/>
            <p:nvPr/>
          </p:nvGrpSpPr>
          <p:grpSpPr bwMode="auto">
            <a:xfrm>
              <a:off x="5243214" y="845876"/>
              <a:ext cx="641350" cy="558800"/>
              <a:chOff x="-44" y="1473"/>
              <a:chExt cx="981" cy="1105"/>
            </a:xfrm>
          </p:grpSpPr>
          <p:pic>
            <p:nvPicPr>
              <p:cNvPr id="197" name="Picture 131"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8" name="Freeform 132"/>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99" name="Group 133"/>
            <p:cNvGrpSpPr/>
            <p:nvPr/>
          </p:nvGrpSpPr>
          <p:grpSpPr bwMode="auto">
            <a:xfrm>
              <a:off x="6075064" y="800442"/>
              <a:ext cx="641350" cy="558800"/>
              <a:chOff x="-44" y="1473"/>
              <a:chExt cx="981" cy="1105"/>
            </a:xfrm>
          </p:grpSpPr>
          <p:pic>
            <p:nvPicPr>
              <p:cNvPr id="200" name="Picture 134"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1" name="Freeform 135"/>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214" name="Group 213"/>
            <p:cNvGrpSpPr/>
            <p:nvPr/>
          </p:nvGrpSpPr>
          <p:grpSpPr>
            <a:xfrm>
              <a:off x="5951096" y="2488367"/>
              <a:ext cx="764498" cy="449705"/>
              <a:chOff x="7493876" y="2774731"/>
              <a:chExt cx="1481958" cy="894622"/>
            </a:xfrm>
          </p:grpSpPr>
          <p:sp>
            <p:nvSpPr>
              <p:cNvPr id="215" name="Freeform 214"/>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6" name="Oval 215"/>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17" name="Group 216"/>
              <p:cNvGrpSpPr/>
              <p:nvPr/>
            </p:nvGrpSpPr>
            <p:grpSpPr>
              <a:xfrm>
                <a:off x="7713663" y="2848339"/>
                <a:ext cx="1042107" cy="425543"/>
                <a:chOff x="7786941" y="2884917"/>
                <a:chExt cx="897649" cy="353919"/>
              </a:xfrm>
            </p:grpSpPr>
            <p:sp>
              <p:nvSpPr>
                <p:cNvPr id="218" name="Freeform 217"/>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9" name="Freeform 218"/>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0" name="Freeform 219"/>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1" name="Freeform 220"/>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22" name="Group 221"/>
            <p:cNvGrpSpPr/>
            <p:nvPr/>
          </p:nvGrpSpPr>
          <p:grpSpPr>
            <a:xfrm>
              <a:off x="7452610" y="4364636"/>
              <a:ext cx="764498" cy="449705"/>
              <a:chOff x="7493876" y="2774731"/>
              <a:chExt cx="1481958" cy="894622"/>
            </a:xfrm>
          </p:grpSpPr>
          <p:sp>
            <p:nvSpPr>
              <p:cNvPr id="223" name="Freeform 222"/>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4" name="Oval 223"/>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25" name="Group 224"/>
              <p:cNvGrpSpPr/>
              <p:nvPr/>
            </p:nvGrpSpPr>
            <p:grpSpPr>
              <a:xfrm>
                <a:off x="7713663" y="2848339"/>
                <a:ext cx="1042107" cy="425543"/>
                <a:chOff x="7786941" y="2884917"/>
                <a:chExt cx="897649" cy="353919"/>
              </a:xfrm>
            </p:grpSpPr>
            <p:sp>
              <p:nvSpPr>
                <p:cNvPr id="226" name="Freeform 225"/>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7" name="Freeform 226"/>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8" name="Freeform 227"/>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9" name="Freeform 228"/>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30" name="Group 229"/>
            <p:cNvGrpSpPr/>
            <p:nvPr/>
          </p:nvGrpSpPr>
          <p:grpSpPr>
            <a:xfrm>
              <a:off x="4517036" y="4382125"/>
              <a:ext cx="764498" cy="449705"/>
              <a:chOff x="7493876" y="2774731"/>
              <a:chExt cx="1481958" cy="894622"/>
            </a:xfrm>
          </p:grpSpPr>
          <p:sp>
            <p:nvSpPr>
              <p:cNvPr id="231" name="Freeform 230"/>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2" name="Oval 231"/>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33" name="Group 232"/>
              <p:cNvGrpSpPr/>
              <p:nvPr/>
            </p:nvGrpSpPr>
            <p:grpSpPr>
              <a:xfrm>
                <a:off x="7713663" y="2848339"/>
                <a:ext cx="1042107" cy="425543"/>
                <a:chOff x="7786941" y="2884917"/>
                <a:chExt cx="897649" cy="353919"/>
              </a:xfrm>
            </p:grpSpPr>
            <p:sp>
              <p:nvSpPr>
                <p:cNvPr id="234" name="Freeform 233"/>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5" name="Freeform 234"/>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6" name="Freeform 235"/>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7" name="Freeform 236"/>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02" name="Group 136"/>
            <p:cNvGrpSpPr/>
            <p:nvPr/>
          </p:nvGrpSpPr>
          <p:grpSpPr bwMode="auto">
            <a:xfrm>
              <a:off x="7851988" y="5988681"/>
              <a:ext cx="641350" cy="558800"/>
              <a:chOff x="-44" y="1473"/>
              <a:chExt cx="981" cy="1105"/>
            </a:xfrm>
          </p:grpSpPr>
          <p:pic>
            <p:nvPicPr>
              <p:cNvPr id="203" name="Picture 137"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 name="Freeform 138"/>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205" name="Group 139"/>
            <p:cNvGrpSpPr/>
            <p:nvPr/>
          </p:nvGrpSpPr>
          <p:grpSpPr bwMode="auto">
            <a:xfrm>
              <a:off x="6916190" y="5955947"/>
              <a:ext cx="641350" cy="558800"/>
              <a:chOff x="-44" y="1473"/>
              <a:chExt cx="981" cy="1105"/>
            </a:xfrm>
          </p:grpSpPr>
          <p:pic>
            <p:nvPicPr>
              <p:cNvPr id="206" name="Picture 140"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7" name="Freeform 141"/>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208" name="Group 142"/>
            <p:cNvGrpSpPr/>
            <p:nvPr/>
          </p:nvGrpSpPr>
          <p:grpSpPr bwMode="auto">
            <a:xfrm>
              <a:off x="3921589" y="5865644"/>
              <a:ext cx="641350" cy="558800"/>
              <a:chOff x="-44" y="1473"/>
              <a:chExt cx="981" cy="1105"/>
            </a:xfrm>
          </p:grpSpPr>
          <p:pic>
            <p:nvPicPr>
              <p:cNvPr id="209" name="Picture 143"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0" name="Freeform 144"/>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211" name="Group 145"/>
            <p:cNvGrpSpPr/>
            <p:nvPr/>
          </p:nvGrpSpPr>
          <p:grpSpPr bwMode="auto">
            <a:xfrm>
              <a:off x="4833534" y="5813400"/>
              <a:ext cx="641350" cy="558800"/>
              <a:chOff x="-44" y="1473"/>
              <a:chExt cx="981" cy="1105"/>
            </a:xfrm>
          </p:grpSpPr>
          <p:pic>
            <p:nvPicPr>
              <p:cNvPr id="212" name="Picture 146"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3" name="Freeform 147"/>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sp>
        <p:nvSpPr>
          <p:cNvPr id="244" name="Text Box 41"/>
          <p:cNvSpPr txBox="1">
            <a:spLocks noChangeArrowheads="1"/>
          </p:cNvSpPr>
          <p:nvPr/>
        </p:nvSpPr>
        <p:spPr bwMode="auto">
          <a:xfrm>
            <a:off x="4790324" y="5542214"/>
            <a:ext cx="9637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223.1.2.1</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grpSp>
        <p:nvGrpSpPr>
          <p:cNvPr id="16" name="Group 15"/>
          <p:cNvGrpSpPr/>
          <p:nvPr/>
        </p:nvGrpSpPr>
        <p:grpSpPr>
          <a:xfrm>
            <a:off x="2970204" y="933306"/>
            <a:ext cx="9056493" cy="4702911"/>
            <a:chOff x="2970204" y="933306"/>
            <a:chExt cx="9056493" cy="4702911"/>
          </a:xfrm>
        </p:grpSpPr>
        <p:grpSp>
          <p:nvGrpSpPr>
            <p:cNvPr id="90" name="Group 89"/>
            <p:cNvGrpSpPr/>
            <p:nvPr/>
          </p:nvGrpSpPr>
          <p:grpSpPr>
            <a:xfrm>
              <a:off x="8152109" y="933306"/>
              <a:ext cx="3244327" cy="864497"/>
              <a:chOff x="6090834" y="607842"/>
              <a:chExt cx="3244327" cy="864497"/>
            </a:xfrm>
          </p:grpSpPr>
          <p:sp>
            <p:nvSpPr>
              <p:cNvPr id="91" name="Text Box 191"/>
              <p:cNvSpPr txBox="1">
                <a:spLocks noChangeArrowheads="1"/>
              </p:cNvSpPr>
              <p:nvPr/>
            </p:nvSpPr>
            <p:spPr bwMode="auto">
              <a:xfrm>
                <a:off x="7255489" y="607842"/>
                <a:ext cx="207967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subnet 223.1.1/24</a:t>
                </a:r>
                <a:endParaRPr kumimoji="0" lang="en-US" altLang="en-US" sz="20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cxnSp>
            <p:nvCxnSpPr>
              <p:cNvPr id="92" name="Straight Connector 91"/>
              <p:cNvCxnSpPr/>
              <p:nvPr/>
            </p:nvCxnSpPr>
            <p:spPr>
              <a:xfrm flipH="1">
                <a:off x="6090834" y="866887"/>
                <a:ext cx="1222333" cy="605452"/>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95" name="Group 94"/>
            <p:cNvGrpSpPr/>
            <p:nvPr/>
          </p:nvGrpSpPr>
          <p:grpSpPr>
            <a:xfrm>
              <a:off x="8567981" y="2945502"/>
              <a:ext cx="2717381" cy="632023"/>
              <a:chOff x="6090835" y="840316"/>
              <a:chExt cx="2717381" cy="632023"/>
            </a:xfrm>
          </p:grpSpPr>
          <p:sp>
            <p:nvSpPr>
              <p:cNvPr id="96" name="Text Box 191"/>
              <p:cNvSpPr txBox="1">
                <a:spLocks noChangeArrowheads="1"/>
              </p:cNvSpPr>
              <p:nvPr/>
            </p:nvSpPr>
            <p:spPr bwMode="auto">
              <a:xfrm>
                <a:off x="6728544" y="840316"/>
                <a:ext cx="207967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subnet 223.1.7/24</a:t>
                </a:r>
                <a:endParaRPr kumimoji="0" lang="en-US" altLang="en-US" sz="20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cxnSp>
            <p:nvCxnSpPr>
              <p:cNvPr id="104" name="Straight Connector 103"/>
              <p:cNvCxnSpPr/>
              <p:nvPr/>
            </p:nvCxnSpPr>
            <p:spPr>
              <a:xfrm flipH="1">
                <a:off x="6090835" y="1102963"/>
                <a:ext cx="700005" cy="369376"/>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105" name="Group 104"/>
            <p:cNvGrpSpPr/>
            <p:nvPr/>
          </p:nvGrpSpPr>
          <p:grpSpPr>
            <a:xfrm>
              <a:off x="9262822" y="5019691"/>
              <a:ext cx="2763875" cy="616526"/>
              <a:chOff x="6090835" y="855813"/>
              <a:chExt cx="2763875" cy="616526"/>
            </a:xfrm>
          </p:grpSpPr>
          <p:sp>
            <p:nvSpPr>
              <p:cNvPr id="106" name="Text Box 191"/>
              <p:cNvSpPr txBox="1">
                <a:spLocks noChangeArrowheads="1"/>
              </p:cNvSpPr>
              <p:nvPr/>
            </p:nvSpPr>
            <p:spPr bwMode="auto">
              <a:xfrm>
                <a:off x="6775038" y="855813"/>
                <a:ext cx="207967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subnet 223.1.3/24</a:t>
                </a:r>
                <a:endParaRPr kumimoji="0" lang="en-US" altLang="en-US" sz="20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cxnSp>
            <p:nvCxnSpPr>
              <p:cNvPr id="107" name="Straight Connector 106"/>
              <p:cNvCxnSpPr/>
              <p:nvPr/>
            </p:nvCxnSpPr>
            <p:spPr>
              <a:xfrm flipH="1">
                <a:off x="6090835" y="1102963"/>
                <a:ext cx="700005" cy="369376"/>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10" name="Group 9"/>
            <p:cNvGrpSpPr/>
            <p:nvPr/>
          </p:nvGrpSpPr>
          <p:grpSpPr>
            <a:xfrm>
              <a:off x="2970204" y="4924121"/>
              <a:ext cx="2681511" cy="616523"/>
              <a:chOff x="2350272" y="4955118"/>
              <a:chExt cx="2681511" cy="616523"/>
            </a:xfrm>
          </p:grpSpPr>
          <p:sp>
            <p:nvSpPr>
              <p:cNvPr id="109" name="Text Box 191"/>
              <p:cNvSpPr txBox="1">
                <a:spLocks noChangeArrowheads="1"/>
              </p:cNvSpPr>
              <p:nvPr/>
            </p:nvSpPr>
            <p:spPr bwMode="auto">
              <a:xfrm>
                <a:off x="2350272" y="4955118"/>
                <a:ext cx="207967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subnet 223.1.2/24</a:t>
                </a:r>
                <a:endParaRPr kumimoji="0" lang="en-US" altLang="en-US" sz="20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cxnSp>
            <p:nvCxnSpPr>
              <p:cNvPr id="110" name="Straight Connector 109"/>
              <p:cNvCxnSpPr/>
              <p:nvPr/>
            </p:nvCxnSpPr>
            <p:spPr>
              <a:xfrm>
                <a:off x="4331778" y="5202265"/>
                <a:ext cx="700005" cy="369376"/>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111" name="Group 110"/>
            <p:cNvGrpSpPr/>
            <p:nvPr/>
          </p:nvGrpSpPr>
          <p:grpSpPr>
            <a:xfrm>
              <a:off x="4362467" y="3185728"/>
              <a:ext cx="2495532" cy="492537"/>
              <a:chOff x="2536251" y="5079104"/>
              <a:chExt cx="2495532" cy="492537"/>
            </a:xfrm>
          </p:grpSpPr>
          <p:sp>
            <p:nvSpPr>
              <p:cNvPr id="112" name="Text Box 191"/>
              <p:cNvSpPr txBox="1">
                <a:spLocks noChangeArrowheads="1"/>
              </p:cNvSpPr>
              <p:nvPr/>
            </p:nvSpPr>
            <p:spPr bwMode="auto">
              <a:xfrm>
                <a:off x="2536251" y="5079104"/>
                <a:ext cx="207967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subnet 223.1.9/24</a:t>
                </a:r>
                <a:endParaRPr kumimoji="0" lang="en-US" altLang="en-US" sz="20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cxnSp>
            <p:nvCxnSpPr>
              <p:cNvPr id="113" name="Straight Connector 112"/>
              <p:cNvCxnSpPr/>
              <p:nvPr/>
            </p:nvCxnSpPr>
            <p:spPr>
              <a:xfrm>
                <a:off x="4559085" y="5349499"/>
                <a:ext cx="472698" cy="222142"/>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15" name="Group 14"/>
            <p:cNvGrpSpPr/>
            <p:nvPr/>
          </p:nvGrpSpPr>
          <p:grpSpPr>
            <a:xfrm>
              <a:off x="6605504" y="4602997"/>
              <a:ext cx="2079672" cy="648084"/>
              <a:chOff x="1320582" y="5594888"/>
              <a:chExt cx="2079672" cy="648084"/>
            </a:xfrm>
          </p:grpSpPr>
          <p:sp>
            <p:nvSpPr>
              <p:cNvPr id="115" name="Text Box 191"/>
              <p:cNvSpPr txBox="1">
                <a:spLocks noChangeArrowheads="1"/>
              </p:cNvSpPr>
              <p:nvPr/>
            </p:nvSpPr>
            <p:spPr bwMode="auto">
              <a:xfrm>
                <a:off x="1320582" y="5842862"/>
                <a:ext cx="207967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subnet 223.1.8/24</a:t>
                </a:r>
                <a:endParaRPr kumimoji="0" lang="en-US" altLang="en-US" sz="20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cxnSp>
            <p:nvCxnSpPr>
              <p:cNvPr id="14" name="Straight Connector 13"/>
              <p:cNvCxnSpPr/>
              <p:nvPr/>
            </p:nvCxnSpPr>
            <p:spPr>
              <a:xfrm flipV="1">
                <a:off x="2355742" y="5594888"/>
                <a:ext cx="0" cy="340963"/>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sp>
        <p:nvSpPr>
          <p:cNvPr id="108"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dissolve">
                                      <p:cBhvr>
                                        <p:cTn id="1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Two key network-layer functions</a:t>
            </a:r>
            <a:endParaRPr lang="en-US" sz="4800" dirty="0"/>
          </a:p>
        </p:txBody>
      </p:sp>
      <p:sp>
        <p:nvSpPr>
          <p:cNvPr id="3" name="Content Placeholder 2"/>
          <p:cNvSpPr>
            <a:spLocks noGrp="1"/>
          </p:cNvSpPr>
          <p:nvPr>
            <p:ph sz="half" idx="1"/>
          </p:nvPr>
        </p:nvSpPr>
        <p:spPr>
          <a:xfrm>
            <a:off x="877956" y="1666601"/>
            <a:ext cx="5181600" cy="1890791"/>
          </a:xfrm>
        </p:spPr>
        <p:txBody>
          <a:bodyPr/>
          <a:lstStyle/>
          <a:p>
            <a:pPr marL="0" indent="0">
              <a:spcBef>
                <a:spcPts val="600"/>
              </a:spcBef>
              <a:buNone/>
            </a:pPr>
            <a:r>
              <a:rPr lang="en-US" altLang="en-US" sz="3200" dirty="0">
                <a:solidFill>
                  <a:srgbClr val="CC0000"/>
                </a:solidFill>
                <a:ea typeface="MS PGothic" panose="020B0600070205080204" pitchFamily="34" charset="-128"/>
                <a:cs typeface="MS PGothic" panose="020B0600070205080204" pitchFamily="34" charset="-128"/>
              </a:rPr>
              <a:t>network-layer functions:</a:t>
            </a:r>
            <a:endParaRPr lang="en-US" altLang="en-US" sz="3200" dirty="0">
              <a:solidFill>
                <a:srgbClr val="CC0000"/>
              </a:solidFill>
              <a:ea typeface="MS PGothic" panose="020B0600070205080204" pitchFamily="34" charset="-128"/>
              <a:cs typeface="MS PGothic" panose="020B0600070205080204" pitchFamily="34" charset="-128"/>
            </a:endParaRPr>
          </a:p>
          <a:p>
            <a:pPr indent="-234950">
              <a:spcBef>
                <a:spcPts val="600"/>
              </a:spcBef>
            </a:pPr>
            <a:r>
              <a:rPr lang="en-US" altLang="en-US" i="1" dirty="0">
                <a:solidFill>
                  <a:srgbClr val="000099"/>
                </a:solidFill>
                <a:ea typeface="MS PGothic" panose="020B0600070205080204" pitchFamily="34" charset="-128"/>
                <a:cs typeface="MS PGothic" panose="020B0600070205080204" pitchFamily="34" charset="-128"/>
              </a:rPr>
              <a:t>forwarding:</a:t>
            </a:r>
            <a:r>
              <a:rPr lang="en-US" altLang="en-US" dirty="0">
                <a:ea typeface="MS PGothic" panose="020B0600070205080204" pitchFamily="34" charset="-128"/>
                <a:cs typeface="MS PGothic" panose="020B0600070205080204" pitchFamily="34" charset="-128"/>
              </a:rPr>
              <a:t> move packets from a router’</a:t>
            </a:r>
            <a:r>
              <a:rPr lang="en-US" altLang="ja-JP" dirty="0">
                <a:ea typeface="MS PGothic" panose="020B0600070205080204" pitchFamily="34" charset="-128"/>
                <a:cs typeface="MS PGothic" panose="020B0600070205080204" pitchFamily="34" charset="-128"/>
              </a:rPr>
              <a:t>s input link to appropriate router output link</a:t>
            </a:r>
            <a:endParaRPr lang="en-US" altLang="ja-JP" dirty="0">
              <a:ea typeface="MS PGothic" panose="020B0600070205080204" pitchFamily="34" charset="-128"/>
              <a:cs typeface="MS PGothic" panose="020B0600070205080204" pitchFamily="34" charset="-128"/>
            </a:endParaRPr>
          </a:p>
          <a:p>
            <a:endParaRPr lang="en-US" dirty="0"/>
          </a:p>
        </p:txBody>
      </p:sp>
      <p:sp>
        <p:nvSpPr>
          <p:cNvPr id="4" name="Content Placeholder 3"/>
          <p:cNvSpPr>
            <a:spLocks noGrp="1"/>
          </p:cNvSpPr>
          <p:nvPr>
            <p:ph sz="half" idx="2"/>
          </p:nvPr>
        </p:nvSpPr>
        <p:spPr>
          <a:xfrm>
            <a:off x="6172200" y="1693105"/>
            <a:ext cx="5181600" cy="4351338"/>
          </a:xfrm>
        </p:spPr>
        <p:txBody>
          <a:bodyPr/>
          <a:lstStyle/>
          <a:p>
            <a:pPr marL="342900" indent="-342900">
              <a:lnSpc>
                <a:spcPct val="85000"/>
              </a:lnSpc>
              <a:spcBef>
                <a:spcPts val="600"/>
              </a:spcBef>
              <a:buClr>
                <a:srgbClr val="000099"/>
              </a:buClr>
              <a:buSzPct val="65000"/>
              <a:buFont typeface="Wingdings" panose="05000000000000000000" charset="0"/>
              <a:buNone/>
              <a:defRPr/>
            </a:pPr>
            <a:r>
              <a:rPr lang="en-US" sz="3200" dirty="0">
                <a:solidFill>
                  <a:srgbClr val="CC0000"/>
                </a:solidFill>
                <a:ea typeface="MS PGothic" panose="020B0600070205080204" pitchFamily="34" charset="-128"/>
                <a:cs typeface="MS PGothic" panose="020B0600070205080204" pitchFamily="34" charset="-128"/>
              </a:rPr>
              <a:t>analogy: taking a trip</a:t>
            </a:r>
            <a:endParaRPr lang="en-US" sz="3200" dirty="0">
              <a:solidFill>
                <a:srgbClr val="CC0000"/>
              </a:solidFill>
              <a:ea typeface="MS PGothic" panose="020B0600070205080204" pitchFamily="34" charset="-128"/>
              <a:cs typeface="MS PGothic" panose="020B0600070205080204" pitchFamily="34" charset="-128"/>
            </a:endParaRPr>
          </a:p>
          <a:p>
            <a:pPr indent="-234950">
              <a:lnSpc>
                <a:spcPct val="85000"/>
              </a:lnSpc>
              <a:spcBef>
                <a:spcPts val="600"/>
              </a:spcBef>
              <a:buClr>
                <a:srgbClr val="000099"/>
              </a:buClr>
              <a:buSzPct val="100000"/>
              <a:buFont typeface="Wingdings" panose="05000000000000000000" pitchFamily="2" charset="2"/>
              <a:buChar char="§"/>
              <a:defRPr/>
            </a:pPr>
            <a:r>
              <a:rPr lang="en-US" i="1" dirty="0">
                <a:solidFill>
                  <a:srgbClr val="000099"/>
                </a:solidFill>
                <a:ea typeface="MS PGothic" panose="020B0600070205080204" pitchFamily="34" charset="-128"/>
                <a:cs typeface="MS PGothic" panose="020B0600070205080204" pitchFamily="34" charset="-128"/>
              </a:rPr>
              <a:t>forwarding</a:t>
            </a:r>
            <a:r>
              <a:rPr lang="en-US" i="1" dirty="0">
                <a:solidFill>
                  <a:schemeClr val="accent2"/>
                </a:solidFill>
                <a:ea typeface="MS PGothic" panose="020B0600070205080204" pitchFamily="34" charset="-128"/>
                <a:cs typeface="MS PGothic" panose="020B0600070205080204" pitchFamily="34" charset="-128"/>
              </a:rPr>
              <a:t>:</a:t>
            </a:r>
            <a:r>
              <a:rPr lang="en-US" dirty="0">
                <a:ea typeface="MS PGothic" panose="020B0600070205080204" pitchFamily="34" charset="-128"/>
                <a:cs typeface="MS PGothic" panose="020B0600070205080204" pitchFamily="34" charset="-128"/>
              </a:rPr>
              <a:t> process of getting through single interchange</a:t>
            </a:r>
            <a:endParaRPr lang="en-US" dirty="0">
              <a:ea typeface="MS PGothic" panose="020B0600070205080204" pitchFamily="34" charset="-128"/>
              <a:cs typeface="MS PGothic" panose="020B0600070205080204" pitchFamily="34" charset="-128"/>
            </a:endParaRPr>
          </a:p>
          <a:p>
            <a:pPr marL="130175" indent="0">
              <a:buNone/>
            </a:pPr>
            <a:endParaRPr lang="en-US" dirty="0"/>
          </a:p>
        </p:txBody>
      </p:sp>
      <p:grpSp>
        <p:nvGrpSpPr>
          <p:cNvPr id="12" name="Group 11"/>
          <p:cNvGrpSpPr/>
          <p:nvPr/>
        </p:nvGrpSpPr>
        <p:grpSpPr>
          <a:xfrm>
            <a:off x="6519334" y="4075932"/>
            <a:ext cx="2227101" cy="1745933"/>
            <a:chOff x="6519334" y="4075932"/>
            <a:chExt cx="2227101" cy="1745933"/>
          </a:xfrm>
        </p:grpSpPr>
        <p:pic>
          <p:nvPicPr>
            <p:cNvPr id="7" name="Picture 4" descr="Why traffic apps make congestion worse | Berkeley News"/>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606213" y="4075932"/>
              <a:ext cx="2140222" cy="142681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6519334" y="5452533"/>
              <a:ext cx="120924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forwarding</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3" name="Group 12"/>
          <p:cNvGrpSpPr/>
          <p:nvPr/>
        </p:nvGrpSpPr>
        <p:grpSpPr>
          <a:xfrm>
            <a:off x="8314267" y="4706696"/>
            <a:ext cx="2953118" cy="1640102"/>
            <a:chOff x="8314267" y="4706696"/>
            <a:chExt cx="2953118" cy="1640102"/>
          </a:xfrm>
        </p:grpSpPr>
        <p:pic>
          <p:nvPicPr>
            <p:cNvPr id="9" name="Picture 8"/>
            <p:cNvPicPr>
              <a:picLocks noChangeAspect="1"/>
            </p:cNvPicPr>
            <p:nvPr/>
          </p:nvPicPr>
          <p:blipFill>
            <a:blip r:embed="rId2"/>
            <a:stretch>
              <a:fillRect/>
            </a:stretch>
          </p:blipFill>
          <p:spPr>
            <a:xfrm>
              <a:off x="8415131" y="4706696"/>
              <a:ext cx="2852254" cy="1323319"/>
            </a:xfrm>
            <a:prstGeom prst="rect">
              <a:avLst/>
            </a:prstGeom>
          </p:spPr>
        </p:pic>
        <p:sp>
          <p:nvSpPr>
            <p:cNvPr id="10" name="TextBox 9"/>
            <p:cNvSpPr txBox="1"/>
            <p:nvPr/>
          </p:nvSpPr>
          <p:spPr>
            <a:xfrm>
              <a:off x="8314267" y="5977466"/>
              <a:ext cx="8654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routing</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1" name="Content Placeholder 3"/>
          <p:cNvSpPr txBox="1"/>
          <p:nvPr/>
        </p:nvSpPr>
        <p:spPr>
          <a:xfrm>
            <a:off x="6183682" y="3026965"/>
            <a:ext cx="5181600" cy="87922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34950" algn="l" defTabSz="914400" rtl="0" eaLnBrk="1" fontAlgn="auto" latinLnBrk="0" hangingPunct="1">
              <a:lnSpc>
                <a:spcPct val="90000"/>
              </a:lnSpc>
              <a:spcBef>
                <a:spcPts val="600"/>
              </a:spcBef>
              <a:spcAft>
                <a:spcPts val="0"/>
              </a:spcAft>
              <a:buClr>
                <a:srgbClr val="0000A3"/>
              </a:buClr>
              <a:buSzTx/>
              <a:buFont typeface="Wingdings" panose="05000000000000000000" pitchFamily="2" charset="2"/>
              <a:buChar char="§"/>
              <a:defRPr/>
            </a:pPr>
            <a:r>
              <a:rPr kumimoji="0" lang="en-US" sz="2800" b="0" i="1"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S PGothic" panose="020B0600070205080204" pitchFamily="34" charset="-128"/>
              </a:rPr>
              <a:t>routing:</a:t>
            </a:r>
            <a:r>
              <a:rPr kumimoji="0" 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process of planning trip from source to destination</a:t>
            </a:r>
            <a:endParaRPr kumimoji="0" 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Content Placeholder 2"/>
          <p:cNvSpPr txBox="1"/>
          <p:nvPr/>
        </p:nvSpPr>
        <p:spPr>
          <a:xfrm>
            <a:off x="880044" y="3441526"/>
            <a:ext cx="5181600" cy="185698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34950" algn="l" defTabSz="914400" rtl="0" eaLnBrk="1" fontAlgn="auto" latinLnBrk="0" hangingPunct="1">
              <a:lnSpc>
                <a:spcPct val="90000"/>
              </a:lnSpc>
              <a:spcBef>
                <a:spcPts val="600"/>
              </a:spcBef>
              <a:spcAft>
                <a:spcPts val="0"/>
              </a:spcAft>
              <a:buClr>
                <a:srgbClr val="0000A3"/>
              </a:buClr>
              <a:buSzTx/>
              <a:buFont typeface="Wingdings" panose="05000000000000000000" pitchFamily="2" charset="2"/>
              <a:buChar char="§"/>
              <a:defRPr/>
            </a:pPr>
            <a:r>
              <a:rPr kumimoji="0" lang="en-US" altLang="en-US" sz="2800" b="0" i="1"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S PGothic" panose="020B0600070205080204" pitchFamily="34" charset="-128"/>
              </a:rPr>
              <a:t>routing:</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determine route taken by packets from source to destination</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695325" marR="0" lvl="1" indent="-231775" algn="l" defTabSz="914400" rtl="0" eaLnBrk="1" fontAlgn="auto" latinLnBrk="0" hangingPunct="1">
              <a:lnSpc>
                <a:spcPct val="90000"/>
              </a:lnSpc>
              <a:spcBef>
                <a:spcPts val="600"/>
              </a:spcBef>
              <a:spcAft>
                <a:spcPts val="0"/>
              </a:spcAft>
              <a:buClr>
                <a:srgbClr val="0000A8"/>
              </a:buClr>
              <a:buSzTx/>
              <a:buFont typeface="Arial" panose="020B0604020202020204" pitchFamily="34" charset="0"/>
              <a:buChar char="•"/>
              <a:defRPr/>
            </a:pP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routing algorithms</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dissolv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par>
                                <p:cTn id="13" presetID="9"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dissolve">
                                      <p:cBhvr>
                                        <p:cTn id="15" dur="500"/>
                                        <p:tgtEl>
                                          <p:spTgt spid="12"/>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dissolve">
                                      <p:cBhvr>
                                        <p:cTn id="20" dur="500"/>
                                        <p:tgtEl>
                                          <p:spTgt spid="11"/>
                                        </p:tgtEl>
                                      </p:cBhvr>
                                    </p:animEffect>
                                  </p:childTnLst>
                                </p:cTn>
                              </p:par>
                              <p:par>
                                <p:cTn id="21" presetID="9" presetClass="entr" presetSubtype="0" fill="hold" nodeType="with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dissolve">
                                      <p:cBhvr>
                                        <p:cTn id="2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1" grpId="0"/>
      <p:bldP spid="14"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8200" y="311144"/>
            <a:ext cx="10515600" cy="894622"/>
          </a:xfrm>
        </p:spPr>
        <p:txBody>
          <a:bodyPr/>
          <a:lstStyle/>
          <a:p>
            <a:r>
              <a:rPr lang="en-US" dirty="0"/>
              <a:t>IP addressing: CIDR</a:t>
            </a:r>
            <a:endParaRPr lang="en-US" dirty="0"/>
          </a:p>
        </p:txBody>
      </p:sp>
      <p:sp>
        <p:nvSpPr>
          <p:cNvPr id="81" name="Rectangle 3"/>
          <p:cNvSpPr txBox="1">
            <a:spLocks noChangeArrowheads="1"/>
          </p:cNvSpPr>
          <p:nvPr/>
        </p:nvSpPr>
        <p:spPr>
          <a:xfrm>
            <a:off x="910964" y="1504586"/>
            <a:ext cx="11096157" cy="207806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charset="0"/>
              <a:buNone/>
              <a:defRPr/>
            </a:pPr>
            <a:r>
              <a:rPr kumimoji="0" lang="en-US" sz="3600" b="0" i="0" u="none" strike="noStrike" kern="1200" cap="none" spc="0" normalizeH="0" baseline="0" noProof="0" dirty="0">
                <a:ln>
                  <a:noFill/>
                </a:ln>
                <a:solidFill>
                  <a:srgbClr val="CC0000"/>
                </a:solidFill>
                <a:effectLst/>
                <a:uLnTx/>
                <a:uFillTx/>
                <a:latin typeface="Calibri" panose="020F0502020204030204"/>
                <a:ea typeface="+mn-ea"/>
                <a:cs typeface="+mn-cs"/>
              </a:rPr>
              <a:t>CIDR:</a:t>
            </a: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3600" b="0" i="0" u="none" strike="noStrike" kern="1200" cap="none" spc="0" normalizeH="0" baseline="0" noProof="0" dirty="0">
                <a:ln>
                  <a:noFill/>
                </a:ln>
                <a:solidFill>
                  <a:srgbClr val="CC0000"/>
                </a:solidFill>
                <a:effectLst/>
                <a:uLnTx/>
                <a:uFillTx/>
                <a:latin typeface="Calibri" panose="020F0502020204030204"/>
                <a:ea typeface="+mn-ea"/>
                <a:cs typeface="+mn-cs"/>
              </a:rPr>
              <a:t>C</a:t>
            </a: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lassless </a:t>
            </a:r>
            <a:r>
              <a:rPr kumimoji="0" lang="en-US" sz="3600" b="0" i="0" u="none" strike="noStrike" kern="1200" cap="none" spc="0" normalizeH="0" baseline="0" noProof="0" dirty="0">
                <a:ln>
                  <a:noFill/>
                </a:ln>
                <a:solidFill>
                  <a:srgbClr val="CC0000"/>
                </a:solidFill>
                <a:effectLst/>
                <a:uLnTx/>
                <a:uFillTx/>
                <a:latin typeface="Calibri" panose="020F0502020204030204"/>
                <a:ea typeface="+mn-ea"/>
                <a:cs typeface="+mn-cs"/>
              </a:rPr>
              <a:t>I</a:t>
            </a: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nter</a:t>
            </a:r>
            <a:r>
              <a:rPr kumimoji="0" lang="en-US" sz="3600" b="0" i="0" u="none" strike="noStrike" kern="1200" cap="none" spc="0" normalizeH="0" baseline="0" noProof="0" dirty="0">
                <a:ln>
                  <a:noFill/>
                </a:ln>
                <a:solidFill>
                  <a:srgbClr val="CC0000"/>
                </a:solidFill>
                <a:effectLst/>
                <a:uLnTx/>
                <a:uFillTx/>
                <a:latin typeface="Calibri" panose="020F0502020204030204"/>
                <a:ea typeface="+mn-ea"/>
                <a:cs typeface="+mn-cs"/>
              </a:rPr>
              <a:t>D</a:t>
            </a: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omain </a:t>
            </a:r>
            <a:r>
              <a:rPr kumimoji="0" lang="en-US" sz="3600" b="0" i="0" u="none" strike="noStrike" kern="1200" cap="none" spc="0" normalizeH="0" baseline="0" noProof="0" dirty="0">
                <a:ln>
                  <a:noFill/>
                </a:ln>
                <a:solidFill>
                  <a:srgbClr val="CC0000"/>
                </a:solidFill>
                <a:effectLst/>
                <a:uLnTx/>
                <a:uFillTx/>
                <a:latin typeface="Calibri" panose="020F0502020204030204"/>
                <a:ea typeface="+mn-ea"/>
                <a:cs typeface="+mn-cs"/>
              </a:rPr>
              <a:t>R</a:t>
            </a: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outing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(pronounced “cider”)</a:t>
            </a:r>
            <a:endPar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a:buChar char="•"/>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subnet portion of address of arbitrary length</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a:buChar char="•"/>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address format: </a:t>
            </a:r>
            <a:r>
              <a:rPr kumimoji="0" lang="en-US" sz="3200" b="0" i="0" u="none" strike="noStrike" kern="1200" cap="none" spc="0" normalizeH="0" baseline="0" noProof="0" dirty="0">
                <a:ln>
                  <a:noFill/>
                </a:ln>
                <a:solidFill>
                  <a:srgbClr val="CC0000"/>
                </a:solidFill>
                <a:effectLst/>
                <a:uLnTx/>
                <a:uFillTx/>
                <a:latin typeface="Calibri" panose="020F0502020204030204"/>
                <a:ea typeface="+mn-ea"/>
                <a:cs typeface="+mn-cs"/>
              </a:rPr>
              <a:t>a.b.c.d/x</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where x is # bits in subnet portion of address</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82930" marR="0" lvl="1" indent="-23368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endParaRPr kumimoji="0" lang="en-US" altLang="en-US" sz="28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grpSp>
        <p:nvGrpSpPr>
          <p:cNvPr id="2" name="Group 1"/>
          <p:cNvGrpSpPr/>
          <p:nvPr/>
        </p:nvGrpSpPr>
        <p:grpSpPr>
          <a:xfrm>
            <a:off x="3242716" y="3863272"/>
            <a:ext cx="6124575" cy="1624012"/>
            <a:chOff x="3242716" y="3863272"/>
            <a:chExt cx="6124575" cy="1624012"/>
          </a:xfrm>
        </p:grpSpPr>
        <p:sp>
          <p:nvSpPr>
            <p:cNvPr id="71" name="Text Box 5"/>
            <p:cNvSpPr txBox="1">
              <a:spLocks noChangeArrowheads="1"/>
            </p:cNvSpPr>
            <p:nvPr/>
          </p:nvSpPr>
          <p:spPr bwMode="auto">
            <a:xfrm>
              <a:off x="3242716" y="4444297"/>
              <a:ext cx="61245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400" b="0" i="0" u="none" strike="noStrike" kern="1200" cap="none" spc="0" normalizeH="0" baseline="0" noProof="0" dirty="0">
                  <a:ln>
                    <a:noFill/>
                  </a:ln>
                  <a:solidFill>
                    <a:srgbClr val="000099"/>
                  </a:solidFill>
                  <a:effectLst/>
                  <a:uLnTx/>
                  <a:uFillTx/>
                  <a:latin typeface="Arial" panose="020B0604020202020204" pitchFamily="34" charset="0"/>
                  <a:ea typeface="MS PGothic" panose="020B0600070205080204" pitchFamily="34" charset="-128"/>
                  <a:cs typeface="+mn-cs"/>
                </a:rPr>
                <a:t>11001000  00010111  0001000</a:t>
              </a:r>
              <a:r>
                <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0  00000000</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S PGothic" panose="020B0600070205080204" pitchFamily="34" charset="-128"/>
                <a:cs typeface="+mn-cs"/>
              </a:endParaRPr>
            </a:p>
          </p:txBody>
        </p:sp>
        <p:sp>
          <p:nvSpPr>
            <p:cNvPr id="84" name="Text Box 6"/>
            <p:cNvSpPr txBox="1">
              <a:spLocks noChangeArrowheads="1"/>
            </p:cNvSpPr>
            <p:nvPr/>
          </p:nvSpPr>
          <p:spPr bwMode="auto">
            <a:xfrm>
              <a:off x="4904829" y="3899784"/>
              <a:ext cx="8699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srgbClr val="000099"/>
                  </a:solidFill>
                  <a:effectLst/>
                  <a:uLnTx/>
                  <a:uFillTx/>
                  <a:latin typeface="Arial" panose="020B0604020202020204" pitchFamily="34" charset="0"/>
                  <a:ea typeface="MS PGothic" panose="020B0600070205080204" pitchFamily="34" charset="-128"/>
                  <a:cs typeface="+mn-cs"/>
                </a:rPr>
                <a:t>subnet</a:t>
              </a:r>
              <a:endParaRPr kumimoji="0" lang="en-US" altLang="en-US" sz="1800" b="0" i="0" u="none" strike="noStrike" kern="1200" cap="none" spc="0" normalizeH="0" baseline="0" noProof="0" dirty="0">
                <a:ln>
                  <a:noFill/>
                </a:ln>
                <a:solidFill>
                  <a:srgbClr val="000099"/>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srgbClr val="000099"/>
                  </a:solidFill>
                  <a:effectLst/>
                  <a:uLnTx/>
                  <a:uFillTx/>
                  <a:latin typeface="Arial" panose="020B0604020202020204" pitchFamily="34" charset="0"/>
                  <a:ea typeface="MS PGothic" panose="020B0600070205080204" pitchFamily="34" charset="-128"/>
                  <a:cs typeface="+mn-cs"/>
                </a:rPr>
                <a:t>part</a:t>
              </a:r>
              <a:endParaRPr kumimoji="0" lang="en-US" altLang="en-US" sz="1800" b="0" i="0" u="none" strike="noStrike" kern="1200" cap="none" spc="0" normalizeH="0" baseline="0" noProof="0" dirty="0">
                <a:ln>
                  <a:noFill/>
                </a:ln>
                <a:solidFill>
                  <a:srgbClr val="000099"/>
                </a:solidFill>
                <a:effectLst/>
                <a:uLnTx/>
                <a:uFillTx/>
                <a:latin typeface="Arial" panose="020B0604020202020204" pitchFamily="34" charset="0"/>
                <a:ea typeface="MS PGothic" panose="020B0600070205080204" pitchFamily="34" charset="-128"/>
                <a:cs typeface="+mn-cs"/>
              </a:endParaRPr>
            </a:p>
          </p:txBody>
        </p:sp>
        <p:sp>
          <p:nvSpPr>
            <p:cNvPr id="85" name="Text Box 7"/>
            <p:cNvSpPr txBox="1">
              <a:spLocks noChangeArrowheads="1"/>
            </p:cNvSpPr>
            <p:nvPr/>
          </p:nvSpPr>
          <p:spPr bwMode="auto">
            <a:xfrm>
              <a:off x="8184604" y="3863272"/>
              <a:ext cx="6159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host</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part</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89" name="Line 8"/>
            <p:cNvSpPr>
              <a:spLocks noChangeShapeType="1"/>
            </p:cNvSpPr>
            <p:nvPr/>
          </p:nvSpPr>
          <p:spPr bwMode="auto">
            <a:xfrm>
              <a:off x="5911304" y="4209347"/>
              <a:ext cx="1620837" cy="0"/>
            </a:xfrm>
            <a:prstGeom prst="line">
              <a:avLst/>
            </a:prstGeom>
            <a:noFill/>
            <a:ln w="28575">
              <a:solidFill>
                <a:srgbClr val="000099"/>
              </a:solidFill>
              <a:rou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0" name="Line 11"/>
            <p:cNvSpPr>
              <a:spLocks noChangeShapeType="1"/>
            </p:cNvSpPr>
            <p:nvPr/>
          </p:nvSpPr>
          <p:spPr bwMode="auto">
            <a:xfrm flipV="1">
              <a:off x="8702129" y="4198234"/>
              <a:ext cx="595312" cy="0"/>
            </a:xfrm>
            <a:prstGeom prst="line">
              <a:avLst/>
            </a:prstGeom>
            <a:noFill/>
            <a:ln w="28575">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6" name="Text Box 12"/>
            <p:cNvSpPr txBox="1">
              <a:spLocks noChangeArrowheads="1"/>
            </p:cNvSpPr>
            <p:nvPr/>
          </p:nvSpPr>
          <p:spPr bwMode="auto">
            <a:xfrm>
              <a:off x="5179466" y="5030084"/>
              <a:ext cx="22193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200.23.16.0/23</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97" name="Line 14"/>
            <p:cNvSpPr>
              <a:spLocks noChangeShapeType="1"/>
            </p:cNvSpPr>
            <p:nvPr/>
          </p:nvSpPr>
          <p:spPr bwMode="auto">
            <a:xfrm flipH="1">
              <a:off x="3312566" y="4199822"/>
              <a:ext cx="1438275" cy="0"/>
            </a:xfrm>
            <a:prstGeom prst="line">
              <a:avLst/>
            </a:prstGeom>
            <a:noFill/>
            <a:ln w="28575">
              <a:solidFill>
                <a:srgbClr val="000099"/>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8" name="Line 15"/>
            <p:cNvSpPr>
              <a:spLocks noChangeShapeType="1"/>
            </p:cNvSpPr>
            <p:nvPr/>
          </p:nvSpPr>
          <p:spPr bwMode="auto">
            <a:xfrm flipH="1">
              <a:off x="7571829" y="4210934"/>
              <a:ext cx="647700" cy="0"/>
            </a:xfrm>
            <a:prstGeom prst="line">
              <a:avLst/>
            </a:prstGeom>
            <a:noFill/>
            <a:ln w="19050">
              <a:solidFill>
                <a:schemeClr val="tx1"/>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3"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8200" y="311144"/>
            <a:ext cx="10515600" cy="894622"/>
          </a:xfrm>
        </p:spPr>
        <p:txBody>
          <a:bodyPr/>
          <a:lstStyle/>
          <a:p>
            <a:r>
              <a:rPr lang="en-US" altLang="en-US" dirty="0">
                <a:ea typeface="MS PGothic" panose="020B0600070205080204" pitchFamily="34" charset="-128"/>
              </a:rPr>
              <a:t>IP addresses: how to get one?</a:t>
            </a:r>
            <a:endParaRPr lang="en-US" dirty="0"/>
          </a:p>
        </p:txBody>
      </p:sp>
      <p:sp>
        <p:nvSpPr>
          <p:cNvPr id="81" name="Rectangle 3"/>
          <p:cNvSpPr txBox="1">
            <a:spLocks noChangeArrowheads="1"/>
          </p:cNvSpPr>
          <p:nvPr/>
        </p:nvSpPr>
        <p:spPr>
          <a:xfrm>
            <a:off x="910964" y="1504585"/>
            <a:ext cx="11096157" cy="2677671"/>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None/>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That’s actually </a:t>
            </a: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S PGothic" panose="020B0600070205080204" pitchFamily="34" charset="-128"/>
              </a:rPr>
              <a:t>two</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questions:</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644525" marR="0" lvl="0" indent="-346075" algn="l" defTabSz="914400" rtl="0" eaLnBrk="1" fontAlgn="auto" latinLnBrk="0" hangingPunct="1">
              <a:lnSpc>
                <a:spcPct val="90000"/>
              </a:lnSpc>
              <a:spcBef>
                <a:spcPts val="1000"/>
              </a:spcBef>
              <a:spcAft>
                <a:spcPts val="0"/>
              </a:spcAft>
              <a:buClr>
                <a:srgbClr val="0000A3"/>
              </a:buClr>
              <a:buSzTx/>
              <a:buFont typeface="+mj-lt"/>
              <a:buAutoNum type="arabicPeriod"/>
              <a:defRPr/>
            </a:pP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Q: How does a </a:t>
            </a:r>
            <a:r>
              <a:rPr kumimoji="0" lang="en-US" altLang="en-US" sz="3000" b="0" i="1"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host</a:t>
            </a: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get IP address within its network (host part of address)?</a:t>
            </a:r>
            <a:endParaRPr kumimoji="0" lang="en-US" altLang="en-US" sz="3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644525" marR="0" lvl="0" indent="-346075" algn="l" defTabSz="914400" rtl="0" eaLnBrk="1" fontAlgn="auto" latinLnBrk="0" hangingPunct="1">
              <a:lnSpc>
                <a:spcPct val="90000"/>
              </a:lnSpc>
              <a:spcBef>
                <a:spcPts val="1000"/>
              </a:spcBef>
              <a:spcAft>
                <a:spcPts val="0"/>
              </a:spcAft>
              <a:buClr>
                <a:srgbClr val="0000A3"/>
              </a:buClr>
              <a:buSzTx/>
              <a:buFont typeface="+mj-lt"/>
              <a:buAutoNum type="arabicPeriod"/>
              <a:defRPr/>
            </a:pP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Q: How does a </a:t>
            </a:r>
            <a:r>
              <a:rPr kumimoji="0" lang="en-US" altLang="en-US" sz="3000" b="0" i="1"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network</a:t>
            </a:r>
            <a:r>
              <a:rPr kumimoji="0" lang="en-US" altLang="en-US" sz="3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get IP address for itself (network part of address)</a:t>
            </a:r>
            <a:endParaRPr kumimoji="0" lang="en-US" altLang="en-US" sz="3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349250" marR="0" lvl="1" indent="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None/>
              <a:defRPr/>
            </a:pPr>
            <a:endParaRPr kumimoji="0" lang="en-US" altLang="en-US" sz="28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sp>
        <p:nvSpPr>
          <p:cNvPr id="2" name="Rectangle 1"/>
          <p:cNvSpPr/>
          <p:nvPr/>
        </p:nvSpPr>
        <p:spPr>
          <a:xfrm>
            <a:off x="1104900" y="4234164"/>
            <a:ext cx="10533088" cy="224676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How does </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host</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get IP address?</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342900" marR="0" lvl="0" indent="-342900" algn="l" defTabSz="914400" rtl="0" eaLnBrk="1" fontAlgn="auto" latinLnBrk="0" hangingPunct="1">
              <a:lnSpc>
                <a:spcPct val="100000"/>
              </a:lnSpc>
              <a:spcBef>
                <a:spcPts val="0"/>
              </a:spcBef>
              <a:spcAft>
                <a:spcPts val="0"/>
              </a:spcAft>
              <a:buClr>
                <a:srgbClr val="0000A3"/>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hard-coded by sysadmin in config file (e.g.,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/etc/rc.config in UNIX)</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342900" marR="0" lvl="0" indent="-342900" algn="l" defTabSz="914400" rtl="0" eaLnBrk="1" fontAlgn="auto" latinLnBrk="0" hangingPunct="1">
              <a:lnSpc>
                <a:spcPct val="100000"/>
              </a:lnSpc>
              <a:spcBef>
                <a:spcPts val="0"/>
              </a:spcBef>
              <a:spcAft>
                <a:spcPts val="0"/>
              </a:spcAft>
              <a:buClr>
                <a:srgbClr val="0000A3"/>
              </a:buClr>
              <a:buSzTx/>
              <a:buFont typeface="Wingdings" panose="05000000000000000000" pitchFamily="2" charset="2"/>
              <a:buChar char="§"/>
              <a:defRPr/>
            </a:pP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S PGothic" panose="020B0600070205080204" pitchFamily="34" charset="-128"/>
              </a:rPr>
              <a:t>DHCP:</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a:t>
            </a: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S PGothic" panose="020B0600070205080204" pitchFamily="34" charset="-128"/>
              </a:rPr>
              <a:t>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ynamic </a:t>
            </a: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S PGothic" panose="020B0600070205080204" pitchFamily="34" charset="-128"/>
              </a:rPr>
              <a:t>H</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ost </a:t>
            </a: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S PGothic" panose="020B0600070205080204" pitchFamily="34" charset="-128"/>
              </a:rPr>
              <a:t>C</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onfiguration </a:t>
            </a: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S PGothic" panose="020B0600070205080204" pitchFamily="34" charset="-128"/>
              </a:rPr>
              <a:t>P</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rotocol: dynamically get address from as server</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800100" marR="0" lvl="1"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“plug-and-play”</a:t>
            </a:r>
            <a:endParaRPr kumimoji="0" lang="en-US" altLang="ja-JP"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5"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8200" y="311144"/>
            <a:ext cx="10515600" cy="894622"/>
          </a:xfrm>
        </p:spPr>
        <p:txBody>
          <a:bodyPr/>
          <a:lstStyle/>
          <a:p>
            <a:r>
              <a:rPr lang="en-US" dirty="0"/>
              <a:t>DHCP: Dynamic Host Configuration Protocol</a:t>
            </a:r>
            <a:endParaRPr lang="en-US" dirty="0"/>
          </a:p>
        </p:txBody>
      </p:sp>
      <p:sp>
        <p:nvSpPr>
          <p:cNvPr id="81" name="Rectangle 3"/>
          <p:cNvSpPr txBox="1">
            <a:spLocks noChangeArrowheads="1"/>
          </p:cNvSpPr>
          <p:nvPr/>
        </p:nvSpPr>
        <p:spPr>
          <a:xfrm>
            <a:off x="895974" y="1369673"/>
            <a:ext cx="11096157" cy="231790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None/>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S PGothic" panose="020B0600070205080204" pitchFamily="34" charset="-128"/>
              </a:rPr>
              <a:t>goal:</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host </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dynamically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obtains IP address from network server when it “joins” network</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Gill Sans MT" panose="020B0502020104020203" pitchFamily="34" charset="77"/>
                <a:ea typeface="MS PGothic" panose="020B0600070205080204" pitchFamily="34" charset="-128"/>
                <a:cs typeface="+mn-cs"/>
              </a:rPr>
              <a:t>can renew its lease on address in use</a:t>
            </a:r>
            <a:endParaRPr kumimoji="0" lang="en-US" altLang="en-US" sz="2800" b="0" i="0" u="none" strike="noStrike" kern="1200" cap="none" spc="0" normalizeH="0" baseline="0" noProof="0" dirty="0">
              <a:ln>
                <a:noFill/>
              </a:ln>
              <a:solidFill>
                <a:prstClr val="black"/>
              </a:solidFill>
              <a:effectLst/>
              <a:uLnTx/>
              <a:uFillTx/>
              <a:latin typeface="Gill Sans MT" panose="020B0502020104020203" pitchFamily="34" charset="77"/>
              <a:ea typeface="MS PGothic" panose="020B0600070205080204" pitchFamily="34" charset="-128"/>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Gill Sans MT" panose="020B0502020104020203" pitchFamily="34" charset="77"/>
                <a:ea typeface="MS PGothic" panose="020B0600070205080204" pitchFamily="34" charset="-128"/>
                <a:cs typeface="+mn-cs"/>
              </a:rPr>
              <a:t>allows reuse of addresses (only hold address while connected/</a:t>
            </a:r>
            <a:r>
              <a:rPr kumimoji="0" lang="en-US" altLang="ja-JP" sz="2800" b="0" i="0" u="none" strike="noStrike" kern="1200" cap="none" spc="0" normalizeH="0" baseline="0" noProof="0" dirty="0">
                <a:ln>
                  <a:noFill/>
                </a:ln>
                <a:solidFill>
                  <a:prstClr val="black"/>
                </a:solidFill>
                <a:effectLst/>
                <a:uLnTx/>
                <a:uFillTx/>
                <a:latin typeface="Gill Sans MT" panose="020B0502020104020203" pitchFamily="34" charset="77"/>
                <a:ea typeface="MS PGothic" panose="020B0600070205080204" pitchFamily="34" charset="-128"/>
                <a:cs typeface="+mn-cs"/>
              </a:rPr>
              <a:t>on)</a:t>
            </a:r>
            <a:endParaRPr kumimoji="0" lang="en-US" altLang="ja-JP" sz="2800" b="0" i="0" u="none" strike="noStrike" kern="1200" cap="none" spc="0" normalizeH="0" baseline="0" noProof="0" dirty="0">
              <a:ln>
                <a:noFill/>
              </a:ln>
              <a:solidFill>
                <a:prstClr val="black"/>
              </a:solidFill>
              <a:effectLst/>
              <a:uLnTx/>
              <a:uFillTx/>
              <a:latin typeface="Gill Sans MT" panose="020B0502020104020203" pitchFamily="34" charset="77"/>
              <a:ea typeface="MS PGothic" panose="020B0600070205080204" pitchFamily="34" charset="-128"/>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Gill Sans MT" panose="020B0502020104020203" pitchFamily="34" charset="77"/>
                <a:ea typeface="MS PGothic" panose="020B0600070205080204" pitchFamily="34" charset="-128"/>
                <a:cs typeface="+mn-cs"/>
              </a:rPr>
              <a:t>support for mobile users who join/leave network </a:t>
            </a:r>
            <a:endParaRPr kumimoji="0" lang="en-US" altLang="en-US" sz="2800" b="0" i="0" u="none" strike="noStrike" kern="1200" cap="none" spc="0" normalizeH="0" baseline="0" noProof="0" dirty="0">
              <a:ln>
                <a:noFill/>
              </a:ln>
              <a:solidFill>
                <a:prstClr val="black"/>
              </a:solidFill>
              <a:effectLst/>
              <a:uLnTx/>
              <a:uFillTx/>
              <a:latin typeface="Gill Sans MT" panose="020B0502020104020203" pitchFamily="34" charset="77"/>
              <a:ea typeface="MS PGothic" panose="020B0600070205080204" pitchFamily="34" charset="-128"/>
              <a:cs typeface="+mn-cs"/>
            </a:endParaRPr>
          </a:p>
          <a:p>
            <a:pPr marL="349250" marR="0" lvl="1" indent="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None/>
              <a:defRPr/>
            </a:pPr>
            <a:endParaRPr kumimoji="0" lang="en-US" altLang="en-US" sz="28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sp>
        <p:nvSpPr>
          <p:cNvPr id="5" name="Rectangle 3"/>
          <p:cNvSpPr txBox="1">
            <a:spLocks noChangeArrowheads="1"/>
          </p:cNvSpPr>
          <p:nvPr/>
        </p:nvSpPr>
        <p:spPr>
          <a:xfrm>
            <a:off x="869430" y="3920499"/>
            <a:ext cx="11096157" cy="234538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0650" marR="0" lvl="0" indent="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None/>
              <a:defRPr/>
            </a:pPr>
            <a:r>
              <a:rPr kumimoji="0" lang="en-US" altLang="en-US" sz="3200" b="0" i="0" u="none" strike="noStrike" kern="1200" cap="none" spc="0" normalizeH="0" baseline="0" noProof="0" dirty="0">
                <a:ln>
                  <a:noFill/>
                </a:ln>
                <a:solidFill>
                  <a:srgbClr val="0000A3"/>
                </a:solidFill>
                <a:effectLst/>
                <a:uLnTx/>
                <a:uFillTx/>
                <a:latin typeface="Calibri" panose="020F0502020204030204"/>
                <a:ea typeface="MS PGothic" panose="020B0600070205080204" pitchFamily="34" charset="-128"/>
                <a:cs typeface="MS PGothic" panose="020B0600070205080204" pitchFamily="34" charset="-128"/>
              </a:rPr>
              <a:t>DHCP overview:</a:t>
            </a:r>
            <a:endParaRPr kumimoji="0" lang="en-US" altLang="en-US" sz="3200" b="0" i="0" u="none" strike="noStrike" kern="1200" cap="none" spc="0" normalizeH="0" baseline="0" noProof="0" dirty="0">
              <a:ln>
                <a:noFill/>
              </a:ln>
              <a:solidFill>
                <a:srgbClr val="0000A3"/>
              </a:solidFill>
              <a:effectLst/>
              <a:uLnTx/>
              <a:uFillTx/>
              <a:latin typeface="Calibri" panose="020F0502020204030204"/>
              <a:ea typeface="MS PGothic" panose="020B0600070205080204" pitchFamily="34" charset="-128"/>
              <a:cs typeface="MS PGothic" panose="020B0600070205080204" pitchFamily="34" charset="-128"/>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host broadcasts </a:t>
            </a:r>
            <a:r>
              <a:rPr kumimoji="0" lang="en-US" altLang="ja-JP" sz="28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DHCP discover</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 msg [optional]</a:t>
            </a:r>
            <a:endParaRPr kumimoji="0" lang="en-US" altLang="ja-JP"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DHCP server responds with </a:t>
            </a:r>
            <a:r>
              <a:rPr kumimoji="0" lang="en-US" altLang="ja-JP" sz="28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DHCP offer</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 msg [optional]</a:t>
            </a:r>
            <a:endParaRPr kumimoji="0" lang="en-US" altLang="ja-JP"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host requests IP address: </a:t>
            </a:r>
            <a:r>
              <a:rPr kumimoji="0" lang="en-US" altLang="ja-JP" sz="28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DHCP request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msg</a:t>
            </a:r>
            <a:endParaRPr kumimoji="0" lang="en-US" altLang="ja-JP"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DHCP server sends address: </a:t>
            </a:r>
            <a:r>
              <a:rPr kumimoji="0" lang="en-US" altLang="ja-JP" sz="28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DHCP ack</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 msg </a:t>
            </a:r>
            <a:endParaRPr kumimoji="0" lang="en-US" altLang="ja-JP"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349250" marR="0" lvl="1" indent="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None/>
              <a:defRPr/>
            </a:pPr>
            <a:endParaRPr kumimoji="0" lang="en-US" altLang="en-US" sz="28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sp>
        <p:nvSpPr>
          <p:cNvPr id="6"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8200" y="311144"/>
            <a:ext cx="10515600" cy="894622"/>
          </a:xfrm>
        </p:spPr>
        <p:txBody>
          <a:bodyPr/>
          <a:lstStyle/>
          <a:p>
            <a:r>
              <a:rPr lang="en-US" dirty="0"/>
              <a:t>DHCP client-server scenario</a:t>
            </a:r>
            <a:endParaRPr lang="en-US" dirty="0"/>
          </a:p>
        </p:txBody>
      </p:sp>
      <p:sp>
        <p:nvSpPr>
          <p:cNvPr id="6" name="Freeform 140"/>
          <p:cNvSpPr/>
          <p:nvPr/>
        </p:nvSpPr>
        <p:spPr bwMode="auto">
          <a:xfrm rot="16200000">
            <a:off x="3939641" y="4185782"/>
            <a:ext cx="846137"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20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 name="Freeform 140"/>
          <p:cNvSpPr/>
          <p:nvPr/>
        </p:nvSpPr>
        <p:spPr bwMode="auto">
          <a:xfrm rot="10800000">
            <a:off x="4937385" y="2859425"/>
            <a:ext cx="846138" cy="1593850"/>
          </a:xfrm>
          <a:custGeom>
            <a:avLst/>
            <a:gdLst>
              <a:gd name="T0" fmla="*/ 2147483647 w 10315"/>
              <a:gd name="T1" fmla="*/ 2147483647 h 10000"/>
              <a:gd name="T2" fmla="*/ 2147483647 w 10315"/>
              <a:gd name="T3" fmla="*/ 2147483647 h 10000"/>
              <a:gd name="T4" fmla="*/ 2147483647 w 10315"/>
              <a:gd name="T5" fmla="*/ 2147483647 h 10000"/>
              <a:gd name="T6" fmla="*/ 2147483647 w 10315"/>
              <a:gd name="T7" fmla="*/ 2147483647 h 10000"/>
              <a:gd name="T8" fmla="*/ 2147483647 w 10315"/>
              <a:gd name="T9" fmla="*/ 2147483647 h 10000"/>
              <a:gd name="T10" fmla="*/ 2147483647 w 10315"/>
              <a:gd name="T11" fmla="*/ 2147483647 h 10000"/>
              <a:gd name="T12" fmla="*/ 2147483647 w 10315"/>
              <a:gd name="T13" fmla="*/ 2147483647 h 10000"/>
              <a:gd name="T14" fmla="*/ 2147483647 w 10315"/>
              <a:gd name="T15" fmla="*/ 2147483647 h 10000"/>
              <a:gd name="T16" fmla="*/ 2147483647 w 10315"/>
              <a:gd name="T17" fmla="*/ 2147483647 h 10000"/>
              <a:gd name="T18" fmla="*/ 2147483647 w 10315"/>
              <a:gd name="T19" fmla="*/ 2147483647 h 10000"/>
              <a:gd name="T20" fmla="*/ 2147483647 w 10315"/>
              <a:gd name="T21" fmla="*/ 2147483647 h 10000"/>
              <a:gd name="T22" fmla="*/ 2147483647 w 10315"/>
              <a:gd name="T23" fmla="*/ 2147483647 h 10000"/>
              <a:gd name="T24" fmla="*/ 2147483647 w 10315"/>
              <a:gd name="T25" fmla="*/ 2147483647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15"/>
              <a:gd name="T40" fmla="*/ 0 h 10000"/>
              <a:gd name="T41" fmla="*/ 10315 w 10315"/>
              <a:gd name="T42" fmla="*/ 10000 h 1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15" h="10000">
                <a:moveTo>
                  <a:pt x="9674" y="4488"/>
                </a:moveTo>
                <a:cubicBezTo>
                  <a:pt x="8651" y="4175"/>
                  <a:pt x="4901" y="4405"/>
                  <a:pt x="3754" y="3833"/>
                </a:cubicBezTo>
                <a:cubicBezTo>
                  <a:pt x="2607" y="3261"/>
                  <a:pt x="4015" y="1645"/>
                  <a:pt x="3411" y="1026"/>
                </a:cubicBezTo>
                <a:cubicBezTo>
                  <a:pt x="2808" y="408"/>
                  <a:pt x="591" y="-284"/>
                  <a:pt x="130" y="122"/>
                </a:cubicBezTo>
                <a:cubicBezTo>
                  <a:pt x="-330" y="529"/>
                  <a:pt x="566" y="2588"/>
                  <a:pt x="648" y="3468"/>
                </a:cubicBezTo>
                <a:cubicBezTo>
                  <a:pt x="730" y="4349"/>
                  <a:pt x="648" y="4790"/>
                  <a:pt x="622" y="5408"/>
                </a:cubicBezTo>
                <a:cubicBezTo>
                  <a:pt x="595" y="6026"/>
                  <a:pt x="516" y="6617"/>
                  <a:pt x="489" y="7180"/>
                </a:cubicBezTo>
                <a:cubicBezTo>
                  <a:pt x="463" y="7741"/>
                  <a:pt x="286" y="8378"/>
                  <a:pt x="436" y="8809"/>
                </a:cubicBezTo>
                <a:cubicBezTo>
                  <a:pt x="587" y="9239"/>
                  <a:pt x="892" y="9655"/>
                  <a:pt x="1416" y="9793"/>
                </a:cubicBezTo>
                <a:cubicBezTo>
                  <a:pt x="1940" y="9932"/>
                  <a:pt x="3153" y="10248"/>
                  <a:pt x="3581" y="9642"/>
                </a:cubicBezTo>
                <a:cubicBezTo>
                  <a:pt x="4008" y="9037"/>
                  <a:pt x="3138" y="6667"/>
                  <a:pt x="3986" y="6162"/>
                </a:cubicBezTo>
                <a:cubicBezTo>
                  <a:pt x="4832" y="5655"/>
                  <a:pt x="9131" y="5984"/>
                  <a:pt x="9890" y="5711"/>
                </a:cubicBezTo>
                <a:cubicBezTo>
                  <a:pt x="10388" y="5225"/>
                  <a:pt x="10598" y="5393"/>
                  <a:pt x="9674" y="4488"/>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20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 name="Freeform 140"/>
          <p:cNvSpPr/>
          <p:nvPr/>
        </p:nvSpPr>
        <p:spPr bwMode="auto">
          <a:xfrm>
            <a:off x="2902210" y="2441913"/>
            <a:ext cx="1038225" cy="1927225"/>
          </a:xfrm>
          <a:custGeom>
            <a:avLst/>
            <a:gdLst>
              <a:gd name="T0" fmla="*/ 2147483647 w 1223"/>
              <a:gd name="T1" fmla="*/ 2147483647 h 1291"/>
              <a:gd name="T2" fmla="*/ 2147483647 w 1223"/>
              <a:gd name="T3" fmla="*/ 2147483647 h 1291"/>
              <a:gd name="T4" fmla="*/ 2147483647 w 1223"/>
              <a:gd name="T5" fmla="*/ 2147483647 h 1291"/>
              <a:gd name="T6" fmla="*/ 2147483647 w 1223"/>
              <a:gd name="T7" fmla="*/ 2147483647 h 1291"/>
              <a:gd name="T8" fmla="*/ 2147483647 w 1223"/>
              <a:gd name="T9" fmla="*/ 2147483647 h 1291"/>
              <a:gd name="T10" fmla="*/ 2147483647 w 1223"/>
              <a:gd name="T11" fmla="*/ 2147483647 h 1291"/>
              <a:gd name="T12" fmla="*/ 2147483647 w 1223"/>
              <a:gd name="T13" fmla="*/ 2147483647 h 1291"/>
              <a:gd name="T14" fmla="*/ 2147483647 w 1223"/>
              <a:gd name="T15" fmla="*/ 2147483647 h 1291"/>
              <a:gd name="T16" fmla="*/ 2147483647 w 1223"/>
              <a:gd name="T17" fmla="*/ 2147483647 h 1291"/>
              <a:gd name="T18" fmla="*/ 2147483647 w 1223"/>
              <a:gd name="T19" fmla="*/ 2147483647 h 1291"/>
              <a:gd name="T20" fmla="*/ 2147483647 w 1223"/>
              <a:gd name="T21" fmla="*/ 2147483647 h 1291"/>
              <a:gd name="T22" fmla="*/ 2147483647 w 1223"/>
              <a:gd name="T23" fmla="*/ 2147483647 h 1291"/>
              <a:gd name="T24" fmla="*/ 2147483647 w 1223"/>
              <a:gd name="T25" fmla="*/ 2147483647 h 1291"/>
              <a:gd name="T26" fmla="*/ 2147483647 w 1223"/>
              <a:gd name="T27" fmla="*/ 2147483647 h 129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223"/>
              <a:gd name="T43" fmla="*/ 0 h 1291"/>
              <a:gd name="T44" fmla="*/ 1223 w 1223"/>
              <a:gd name="T45" fmla="*/ 1291 h 129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223" h="1291">
                <a:moveTo>
                  <a:pt x="1201" y="756"/>
                </a:moveTo>
                <a:cubicBezTo>
                  <a:pt x="1180" y="640"/>
                  <a:pt x="798" y="744"/>
                  <a:pt x="702" y="670"/>
                </a:cubicBezTo>
                <a:cubicBezTo>
                  <a:pt x="603" y="561"/>
                  <a:pt x="669" y="206"/>
                  <a:pt x="608" y="103"/>
                </a:cubicBezTo>
                <a:cubicBezTo>
                  <a:pt x="547" y="0"/>
                  <a:pt x="425" y="55"/>
                  <a:pt x="335" y="52"/>
                </a:cubicBezTo>
                <a:cubicBezTo>
                  <a:pt x="245" y="49"/>
                  <a:pt x="114" y="0"/>
                  <a:pt x="65" y="82"/>
                </a:cubicBezTo>
                <a:cubicBezTo>
                  <a:pt x="16" y="164"/>
                  <a:pt x="45" y="433"/>
                  <a:pt x="41" y="544"/>
                </a:cubicBezTo>
                <a:cubicBezTo>
                  <a:pt x="37" y="655"/>
                  <a:pt x="41" y="685"/>
                  <a:pt x="38" y="751"/>
                </a:cubicBezTo>
                <a:cubicBezTo>
                  <a:pt x="35" y="817"/>
                  <a:pt x="26" y="880"/>
                  <a:pt x="23" y="940"/>
                </a:cubicBezTo>
                <a:cubicBezTo>
                  <a:pt x="20" y="1000"/>
                  <a:pt x="0" y="1068"/>
                  <a:pt x="17" y="1114"/>
                </a:cubicBezTo>
                <a:cubicBezTo>
                  <a:pt x="34" y="1160"/>
                  <a:pt x="31" y="1198"/>
                  <a:pt x="128" y="1219"/>
                </a:cubicBezTo>
                <a:cubicBezTo>
                  <a:pt x="225" y="1240"/>
                  <a:pt x="509" y="1291"/>
                  <a:pt x="602" y="1243"/>
                </a:cubicBezTo>
                <a:cubicBezTo>
                  <a:pt x="695" y="1195"/>
                  <a:pt x="590" y="984"/>
                  <a:pt x="686" y="930"/>
                </a:cubicBezTo>
                <a:cubicBezTo>
                  <a:pt x="782" y="876"/>
                  <a:pt x="1091" y="945"/>
                  <a:pt x="1177" y="916"/>
                </a:cubicBezTo>
                <a:cubicBezTo>
                  <a:pt x="1208" y="864"/>
                  <a:pt x="1223" y="871"/>
                  <a:pt x="1201" y="756"/>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20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 name="Text Box 26"/>
          <p:cNvSpPr txBox="1">
            <a:spLocks noChangeArrowheads="1"/>
          </p:cNvSpPr>
          <p:nvPr/>
        </p:nvSpPr>
        <p:spPr bwMode="auto">
          <a:xfrm>
            <a:off x="2284673" y="2272050"/>
            <a:ext cx="9300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223.1.1.1</a:t>
            </a:r>
            <a:endParaRPr kumimoji="0" lang="en-US" altLang="en-US" sz="14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nvGrpSpPr>
          <p:cNvPr id="10" name="Group 27"/>
          <p:cNvGrpSpPr/>
          <p:nvPr/>
        </p:nvGrpSpPr>
        <p:grpSpPr bwMode="auto">
          <a:xfrm>
            <a:off x="1460763" y="3097551"/>
            <a:ext cx="1011238" cy="393700"/>
            <a:chOff x="3194" y="523"/>
            <a:chExt cx="637" cy="248"/>
          </a:xfrm>
        </p:grpSpPr>
        <p:sp>
          <p:nvSpPr>
            <p:cNvPr id="11" name="Rectangle 28"/>
            <p:cNvSpPr>
              <a:spLocks noChangeArrowheads="1"/>
            </p:cNvSpPr>
            <p:nvPr/>
          </p:nvSpPr>
          <p:spPr bwMode="auto">
            <a:xfrm>
              <a:off x="3306" y="657"/>
              <a:ext cx="525"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2" name="Text Box 29"/>
            <p:cNvSpPr txBox="1">
              <a:spLocks noChangeArrowheads="1"/>
            </p:cNvSpPr>
            <p:nvPr/>
          </p:nvSpPr>
          <p:spPr bwMode="auto">
            <a:xfrm>
              <a:off x="3194" y="523"/>
              <a:ext cx="586" cy="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223.1.1.2</a:t>
              </a:r>
              <a:endParaRPr kumimoji="0" lang="en-US" altLang="en-US" sz="14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sp>
        <p:nvSpPr>
          <p:cNvPr id="13" name="Text Box 30"/>
          <p:cNvSpPr txBox="1">
            <a:spLocks noChangeArrowheads="1"/>
          </p:cNvSpPr>
          <p:nvPr/>
        </p:nvSpPr>
        <p:spPr bwMode="auto">
          <a:xfrm>
            <a:off x="2389448" y="4227850"/>
            <a:ext cx="9300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223.1.1.3</a:t>
            </a:r>
            <a:endParaRPr kumimoji="0" lang="en-US" altLang="en-US" sz="14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14" name="Text Box 31"/>
          <p:cNvSpPr txBox="1">
            <a:spLocks noChangeArrowheads="1"/>
          </p:cNvSpPr>
          <p:nvPr/>
        </p:nvSpPr>
        <p:spPr bwMode="auto">
          <a:xfrm>
            <a:off x="3209055" y="3445031"/>
            <a:ext cx="9300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223.1.1.4</a:t>
            </a:r>
            <a:endParaRPr kumimoji="0" lang="en-US" altLang="en-US" sz="14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15" name="Text Box 33"/>
          <p:cNvSpPr txBox="1">
            <a:spLocks noChangeArrowheads="1"/>
          </p:cNvSpPr>
          <p:nvPr/>
        </p:nvSpPr>
        <p:spPr bwMode="auto">
          <a:xfrm>
            <a:off x="4572034" y="3416409"/>
            <a:ext cx="9300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223.1.2.9</a:t>
            </a:r>
            <a:endParaRPr kumimoji="0" lang="en-US" altLang="en-US" sz="14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16" name="Text Box 41"/>
          <p:cNvSpPr txBox="1">
            <a:spLocks noChangeArrowheads="1"/>
          </p:cNvSpPr>
          <p:nvPr/>
        </p:nvSpPr>
        <p:spPr bwMode="auto">
          <a:xfrm>
            <a:off x="5576206" y="4449327"/>
            <a:ext cx="9300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223.1.2.2</a:t>
            </a:r>
            <a:endParaRPr kumimoji="0" lang="en-US" altLang="en-US" sz="14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17" name="Text Box 44"/>
          <p:cNvSpPr txBox="1">
            <a:spLocks noChangeArrowheads="1"/>
          </p:cNvSpPr>
          <p:nvPr/>
        </p:nvSpPr>
        <p:spPr bwMode="auto">
          <a:xfrm>
            <a:off x="5700504" y="2407928"/>
            <a:ext cx="9300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223.1.2.1</a:t>
            </a:r>
            <a:endParaRPr kumimoji="0" lang="en-US" altLang="en-US" sz="14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18" name="Line 45"/>
          <p:cNvSpPr>
            <a:spLocks noChangeShapeType="1"/>
          </p:cNvSpPr>
          <p:nvPr/>
        </p:nvSpPr>
        <p:spPr bwMode="auto">
          <a:xfrm>
            <a:off x="4353185" y="3874288"/>
            <a:ext cx="0" cy="879025"/>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9" name="Text Box 53"/>
          <p:cNvSpPr txBox="1">
            <a:spLocks noChangeArrowheads="1"/>
          </p:cNvSpPr>
          <p:nvPr/>
        </p:nvSpPr>
        <p:spPr bwMode="auto">
          <a:xfrm>
            <a:off x="4965677" y="5374255"/>
            <a:ext cx="9300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223.1.3.2</a:t>
            </a:r>
            <a:endParaRPr kumimoji="0" lang="en-US" altLang="en-US" sz="14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20" name="Text Box 56"/>
          <p:cNvSpPr txBox="1">
            <a:spLocks noChangeArrowheads="1"/>
          </p:cNvSpPr>
          <p:nvPr/>
        </p:nvSpPr>
        <p:spPr bwMode="auto">
          <a:xfrm>
            <a:off x="3900694" y="5359648"/>
            <a:ext cx="9300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223.1.3.1</a:t>
            </a:r>
            <a:endParaRPr kumimoji="0" lang="en-US" altLang="en-US" sz="14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nvGrpSpPr>
          <p:cNvPr id="21" name="Group 57"/>
          <p:cNvGrpSpPr/>
          <p:nvPr/>
        </p:nvGrpSpPr>
        <p:grpSpPr bwMode="auto">
          <a:xfrm>
            <a:off x="3878520" y="4135775"/>
            <a:ext cx="1028699" cy="307975"/>
            <a:chOff x="4550" y="1257"/>
            <a:chExt cx="648" cy="194"/>
          </a:xfrm>
        </p:grpSpPr>
        <p:sp>
          <p:nvSpPr>
            <p:cNvPr id="22" name="Rectangle 58"/>
            <p:cNvSpPr>
              <a:spLocks noChangeArrowheads="1"/>
            </p:cNvSpPr>
            <p:nvPr/>
          </p:nvSpPr>
          <p:spPr bwMode="auto">
            <a:xfrm>
              <a:off x="4587" y="1284"/>
              <a:ext cx="534" cy="11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3" name="Text Box 59"/>
            <p:cNvSpPr txBox="1">
              <a:spLocks noChangeArrowheads="1"/>
            </p:cNvSpPr>
            <p:nvPr/>
          </p:nvSpPr>
          <p:spPr bwMode="auto">
            <a:xfrm>
              <a:off x="4550" y="1257"/>
              <a:ext cx="648" cy="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223.1.3.27</a:t>
              </a:r>
              <a:endParaRPr kumimoji="0" lang="en-US" altLang="en-US" sz="14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grpSp>
        <p:nvGrpSpPr>
          <p:cNvPr id="24" name="Group 73"/>
          <p:cNvGrpSpPr/>
          <p:nvPr/>
        </p:nvGrpSpPr>
        <p:grpSpPr bwMode="auto">
          <a:xfrm>
            <a:off x="2110048" y="2518113"/>
            <a:ext cx="641350" cy="558800"/>
            <a:chOff x="-44" y="1473"/>
            <a:chExt cx="981" cy="1105"/>
          </a:xfrm>
        </p:grpSpPr>
        <p:pic>
          <p:nvPicPr>
            <p:cNvPr id="25" name="Picture 74"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Freeform 75"/>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27" name="Group 80"/>
          <p:cNvGrpSpPr/>
          <p:nvPr/>
        </p:nvGrpSpPr>
        <p:grpSpPr bwMode="auto">
          <a:xfrm>
            <a:off x="2105285" y="3116600"/>
            <a:ext cx="641350" cy="558800"/>
            <a:chOff x="-44" y="1473"/>
            <a:chExt cx="981" cy="1105"/>
          </a:xfrm>
        </p:grpSpPr>
        <p:pic>
          <p:nvPicPr>
            <p:cNvPr id="28" name="Picture 81"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 name="Freeform 82"/>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30" name="Group 83"/>
          <p:cNvGrpSpPr/>
          <p:nvPr/>
        </p:nvGrpSpPr>
        <p:grpSpPr bwMode="auto">
          <a:xfrm>
            <a:off x="2133860" y="3726200"/>
            <a:ext cx="641350" cy="558800"/>
            <a:chOff x="-44" y="1473"/>
            <a:chExt cx="981" cy="1105"/>
          </a:xfrm>
        </p:grpSpPr>
        <p:pic>
          <p:nvPicPr>
            <p:cNvPr id="31" name="Picture 84"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 name="Freeform 85"/>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33" name="Group 87"/>
          <p:cNvGrpSpPr/>
          <p:nvPr/>
        </p:nvGrpSpPr>
        <p:grpSpPr bwMode="auto">
          <a:xfrm flipH="1">
            <a:off x="5793048" y="2675275"/>
            <a:ext cx="641350" cy="558800"/>
            <a:chOff x="-44" y="1473"/>
            <a:chExt cx="981" cy="1105"/>
          </a:xfrm>
        </p:grpSpPr>
        <p:pic>
          <p:nvPicPr>
            <p:cNvPr id="34" name="Picture 88"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 name="Freeform 89"/>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36" name="Group 90"/>
          <p:cNvGrpSpPr/>
          <p:nvPr/>
        </p:nvGrpSpPr>
        <p:grpSpPr bwMode="auto">
          <a:xfrm flipH="1">
            <a:off x="5807335" y="3954800"/>
            <a:ext cx="641350" cy="558800"/>
            <a:chOff x="-44" y="1473"/>
            <a:chExt cx="981" cy="1105"/>
          </a:xfrm>
        </p:grpSpPr>
        <p:pic>
          <p:nvPicPr>
            <p:cNvPr id="37" name="Picture 91"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 name="Freeform 92"/>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39" name="Group 93"/>
          <p:cNvGrpSpPr/>
          <p:nvPr/>
        </p:nvGrpSpPr>
        <p:grpSpPr bwMode="auto">
          <a:xfrm flipH="1">
            <a:off x="5193019" y="4884750"/>
            <a:ext cx="641350" cy="558800"/>
            <a:chOff x="-44" y="1473"/>
            <a:chExt cx="981" cy="1105"/>
          </a:xfrm>
        </p:grpSpPr>
        <p:pic>
          <p:nvPicPr>
            <p:cNvPr id="40" name="Picture 94"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 name="Freeform 95"/>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42" name="Group 96"/>
          <p:cNvGrpSpPr/>
          <p:nvPr/>
        </p:nvGrpSpPr>
        <p:grpSpPr bwMode="auto">
          <a:xfrm flipH="1">
            <a:off x="3683849" y="5545761"/>
            <a:ext cx="641350" cy="558800"/>
            <a:chOff x="-44" y="1473"/>
            <a:chExt cx="981" cy="1105"/>
          </a:xfrm>
        </p:grpSpPr>
        <p:pic>
          <p:nvPicPr>
            <p:cNvPr id="43" name="Picture 97"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Freeform 98"/>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cxnSp>
        <p:nvCxnSpPr>
          <p:cNvPr id="45" name="Straight Connector 44"/>
          <p:cNvCxnSpPr/>
          <p:nvPr/>
        </p:nvCxnSpPr>
        <p:spPr>
          <a:xfrm>
            <a:off x="2690676" y="2925190"/>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2692109" y="3524075"/>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2699264" y="4137247"/>
            <a:ext cx="3429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5623185" y="3081673"/>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5624546" y="4360781"/>
            <a:ext cx="261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3883139" y="5341789"/>
            <a:ext cx="0" cy="2326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4911047" y="5304616"/>
            <a:ext cx="3801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3357797" y="3717874"/>
            <a:ext cx="79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4540907" y="3723826"/>
            <a:ext cx="97547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4" name="Group 53"/>
          <p:cNvGrpSpPr/>
          <p:nvPr/>
        </p:nvGrpSpPr>
        <p:grpSpPr>
          <a:xfrm>
            <a:off x="4046926" y="3577753"/>
            <a:ext cx="632991" cy="300938"/>
            <a:chOff x="7493876" y="2774731"/>
            <a:chExt cx="1481958" cy="894622"/>
          </a:xfrm>
        </p:grpSpPr>
        <p:sp>
          <p:nvSpPr>
            <p:cNvPr id="55" name="Freeform 54"/>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6" name="Oval 55"/>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57" name="Group 56"/>
            <p:cNvGrpSpPr/>
            <p:nvPr/>
          </p:nvGrpSpPr>
          <p:grpSpPr>
            <a:xfrm>
              <a:off x="7713663" y="2848339"/>
              <a:ext cx="1042107" cy="425543"/>
              <a:chOff x="7786941" y="2884917"/>
              <a:chExt cx="897649" cy="353919"/>
            </a:xfrm>
          </p:grpSpPr>
          <p:sp>
            <p:nvSpPr>
              <p:cNvPr id="58" name="Freeform 57"/>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9" name="Freeform 58"/>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60" name="Freeform 59"/>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61" name="Freeform 60"/>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62" name="Group 61"/>
          <p:cNvGrpSpPr/>
          <p:nvPr/>
        </p:nvGrpSpPr>
        <p:grpSpPr>
          <a:xfrm>
            <a:off x="4199467" y="1861963"/>
            <a:ext cx="1778000" cy="1399961"/>
            <a:chOff x="4199467" y="1861963"/>
            <a:chExt cx="1778000" cy="1399961"/>
          </a:xfrm>
        </p:grpSpPr>
        <p:sp>
          <p:nvSpPr>
            <p:cNvPr id="82" name="Text Box 168"/>
            <p:cNvSpPr txBox="1">
              <a:spLocks noChangeArrowheads="1"/>
            </p:cNvSpPr>
            <p:nvPr/>
          </p:nvSpPr>
          <p:spPr bwMode="auto">
            <a:xfrm>
              <a:off x="4199467" y="1861963"/>
              <a:ext cx="1778000" cy="4090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85000"/>
                </a:lnSpc>
                <a:spcBef>
                  <a:spcPts val="0"/>
                </a:spcBef>
                <a:spcAft>
                  <a:spcPts val="0"/>
                </a:spcAft>
                <a:buClrTx/>
                <a:buSzTx/>
                <a:buFontTx/>
                <a:buNone/>
                <a:defRPr/>
              </a:pPr>
              <a:r>
                <a:rPr kumimoji="0" lang="en-US" altLang="en-US" sz="24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DHCP server</a:t>
              </a:r>
              <a:endParaRPr kumimoji="0" lang="en-US" altLang="en-US" sz="24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grpSp>
          <p:nvGrpSpPr>
            <p:cNvPr id="2" name="Group 1"/>
            <p:cNvGrpSpPr/>
            <p:nvPr/>
          </p:nvGrpSpPr>
          <p:grpSpPr>
            <a:xfrm>
              <a:off x="4496295" y="2275617"/>
              <a:ext cx="1061308" cy="986307"/>
              <a:chOff x="4496295" y="2275617"/>
              <a:chExt cx="1061308" cy="986307"/>
            </a:xfrm>
          </p:grpSpPr>
          <p:grpSp>
            <p:nvGrpSpPr>
              <p:cNvPr id="83" name="Group 195"/>
              <p:cNvGrpSpPr/>
              <p:nvPr/>
            </p:nvGrpSpPr>
            <p:grpSpPr bwMode="auto">
              <a:xfrm>
                <a:off x="4733925" y="2275617"/>
                <a:ext cx="365672" cy="681037"/>
                <a:chOff x="4140" y="429"/>
                <a:chExt cx="1425" cy="2396"/>
              </a:xfrm>
            </p:grpSpPr>
            <p:sp>
              <p:nvSpPr>
                <p:cNvPr id="84" name="Freeform 196"/>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5" name="Rectangle 197"/>
                <p:cNvSpPr>
                  <a:spLocks noChangeArrowheads="1"/>
                </p:cNvSpPr>
                <p:nvPr/>
              </p:nvSpPr>
              <p:spPr bwMode="auto">
                <a:xfrm>
                  <a:off x="4208"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86" name="Freeform 198"/>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7" name="Freeform 199"/>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8" name="Rectangle 200"/>
                <p:cNvSpPr>
                  <a:spLocks noChangeArrowheads="1"/>
                </p:cNvSpPr>
                <p:nvPr/>
              </p:nvSpPr>
              <p:spPr bwMode="auto">
                <a:xfrm>
                  <a:off x="4213" y="691"/>
                  <a:ext cx="597" cy="50"/>
                </a:xfrm>
                <a:prstGeom prst="rect">
                  <a:avLst/>
                </a:prstGeom>
                <a:solidFill>
                  <a:schemeClr val="tx1"/>
                </a:solidFill>
                <a:ln w="9525">
                  <a:solidFill>
                    <a:schemeClr val="tx1"/>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nvGrpSpPr>
                <p:cNvPr id="89" name="Group 201"/>
                <p:cNvGrpSpPr/>
                <p:nvPr/>
              </p:nvGrpSpPr>
              <p:grpSpPr bwMode="auto">
                <a:xfrm>
                  <a:off x="4749" y="668"/>
                  <a:ext cx="581" cy="145"/>
                  <a:chOff x="614" y="2568"/>
                  <a:chExt cx="725" cy="139"/>
                </a:xfrm>
              </p:grpSpPr>
              <p:sp>
                <p:nvSpPr>
                  <p:cNvPr id="114" name="AutoShape 202"/>
                  <p:cNvSpPr>
                    <a:spLocks noChangeArrowheads="1"/>
                  </p:cNvSpPr>
                  <p:nvPr/>
                </p:nvSpPr>
                <p:spPr bwMode="auto">
                  <a:xfrm>
                    <a:off x="613" y="2569"/>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15" name="AutoShape 203"/>
                  <p:cNvSpPr>
                    <a:spLocks noChangeArrowheads="1"/>
                  </p:cNvSpPr>
                  <p:nvPr/>
                </p:nvSpPr>
                <p:spPr bwMode="auto">
                  <a:xfrm>
                    <a:off x="627" y="2585"/>
                    <a:ext cx="689"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90" name="Rectangle 204"/>
                <p:cNvSpPr>
                  <a:spLocks noChangeArrowheads="1"/>
                </p:cNvSpPr>
                <p:nvPr/>
              </p:nvSpPr>
              <p:spPr bwMode="auto">
                <a:xfrm>
                  <a:off x="4224" y="1021"/>
                  <a:ext cx="597" cy="45"/>
                </a:xfrm>
                <a:prstGeom prst="rect">
                  <a:avLst/>
                </a:prstGeom>
                <a:solidFill>
                  <a:schemeClr val="tx1"/>
                </a:solidFill>
                <a:ln w="9525">
                  <a:solidFill>
                    <a:schemeClr val="tx1"/>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nvGrpSpPr>
                <p:cNvPr id="91" name="Group 205"/>
                <p:cNvGrpSpPr/>
                <p:nvPr/>
              </p:nvGrpSpPr>
              <p:grpSpPr bwMode="auto">
                <a:xfrm>
                  <a:off x="4747" y="994"/>
                  <a:ext cx="581" cy="134"/>
                  <a:chOff x="614" y="2568"/>
                  <a:chExt cx="725" cy="139"/>
                </a:xfrm>
              </p:grpSpPr>
              <p:sp>
                <p:nvSpPr>
                  <p:cNvPr id="112" name="AutoShape 206"/>
                  <p:cNvSpPr>
                    <a:spLocks noChangeArrowheads="1"/>
                  </p:cNvSpPr>
                  <p:nvPr/>
                </p:nvSpPr>
                <p:spPr bwMode="auto">
                  <a:xfrm>
                    <a:off x="616" y="2567"/>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13" name="AutoShape 207"/>
                  <p:cNvSpPr>
                    <a:spLocks noChangeArrowheads="1"/>
                  </p:cNvSpPr>
                  <p:nvPr/>
                </p:nvSpPr>
                <p:spPr bwMode="auto">
                  <a:xfrm>
                    <a:off x="630" y="2584"/>
                    <a:ext cx="689"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92" name="Rectangle 208"/>
                <p:cNvSpPr>
                  <a:spLocks noChangeArrowheads="1"/>
                </p:cNvSpPr>
                <p:nvPr/>
              </p:nvSpPr>
              <p:spPr bwMode="auto">
                <a:xfrm>
                  <a:off x="4219" y="1356"/>
                  <a:ext cx="591" cy="50"/>
                </a:xfrm>
                <a:prstGeom prst="rect">
                  <a:avLst/>
                </a:prstGeom>
                <a:solidFill>
                  <a:schemeClr val="tx1"/>
                </a:solidFill>
                <a:ln w="9525">
                  <a:solidFill>
                    <a:schemeClr val="tx1"/>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93" name="Rectangle 209"/>
                <p:cNvSpPr>
                  <a:spLocks noChangeArrowheads="1"/>
                </p:cNvSpPr>
                <p:nvPr/>
              </p:nvSpPr>
              <p:spPr bwMode="auto">
                <a:xfrm>
                  <a:off x="4230" y="1658"/>
                  <a:ext cx="591" cy="45"/>
                </a:xfrm>
                <a:prstGeom prst="rect">
                  <a:avLst/>
                </a:prstGeom>
                <a:solidFill>
                  <a:schemeClr val="tx1"/>
                </a:solidFill>
                <a:ln w="9525">
                  <a:solidFill>
                    <a:schemeClr val="tx1"/>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nvGrpSpPr>
                <p:cNvPr id="94" name="Group 210"/>
                <p:cNvGrpSpPr/>
                <p:nvPr/>
              </p:nvGrpSpPr>
              <p:grpSpPr bwMode="auto">
                <a:xfrm>
                  <a:off x="4735" y="1627"/>
                  <a:ext cx="582" cy="151"/>
                  <a:chOff x="614" y="2568"/>
                  <a:chExt cx="725" cy="139"/>
                </a:xfrm>
              </p:grpSpPr>
              <p:sp>
                <p:nvSpPr>
                  <p:cNvPr id="110" name="AutoShape 211"/>
                  <p:cNvSpPr>
                    <a:spLocks noChangeArrowheads="1"/>
                  </p:cNvSpPr>
                  <p:nvPr/>
                </p:nvSpPr>
                <p:spPr bwMode="auto">
                  <a:xfrm>
                    <a:off x="617" y="2576"/>
                    <a:ext cx="723"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11" name="AutoShape 212"/>
                  <p:cNvSpPr>
                    <a:spLocks noChangeArrowheads="1"/>
                  </p:cNvSpPr>
                  <p:nvPr/>
                </p:nvSpPr>
                <p:spPr bwMode="auto">
                  <a:xfrm>
                    <a:off x="631" y="2586"/>
                    <a:ext cx="688"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95" name="Freeform 213"/>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96" name="Group 214"/>
                <p:cNvGrpSpPr/>
                <p:nvPr/>
              </p:nvGrpSpPr>
              <p:grpSpPr bwMode="auto">
                <a:xfrm>
                  <a:off x="4739" y="1327"/>
                  <a:ext cx="582" cy="139"/>
                  <a:chOff x="614" y="2568"/>
                  <a:chExt cx="725" cy="139"/>
                </a:xfrm>
              </p:grpSpPr>
              <p:sp>
                <p:nvSpPr>
                  <p:cNvPr id="108" name="AutoShape 215"/>
                  <p:cNvSpPr>
                    <a:spLocks noChangeArrowheads="1"/>
                  </p:cNvSpPr>
                  <p:nvPr/>
                </p:nvSpPr>
                <p:spPr bwMode="auto">
                  <a:xfrm>
                    <a:off x="612" y="2569"/>
                    <a:ext cx="730"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09" name="AutoShape 216"/>
                  <p:cNvSpPr>
                    <a:spLocks noChangeArrowheads="1"/>
                  </p:cNvSpPr>
                  <p:nvPr/>
                </p:nvSpPr>
                <p:spPr bwMode="auto">
                  <a:xfrm>
                    <a:off x="626" y="2586"/>
                    <a:ext cx="695"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97" name="Rectangle 217"/>
                <p:cNvSpPr>
                  <a:spLocks noChangeArrowheads="1"/>
                </p:cNvSpPr>
                <p:nvPr/>
              </p:nvSpPr>
              <p:spPr bwMode="auto">
                <a:xfrm>
                  <a:off x="5250"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98" name="Freeform 218"/>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9" name="Freeform 219"/>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0" name="Oval 220"/>
                <p:cNvSpPr>
                  <a:spLocks noChangeArrowheads="1"/>
                </p:cNvSpPr>
                <p:nvPr/>
              </p:nvSpPr>
              <p:spPr bwMode="auto">
                <a:xfrm>
                  <a:off x="5514" y="2613"/>
                  <a:ext cx="51" cy="95"/>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01" name="Freeform 221"/>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2" name="AutoShape 222"/>
                <p:cNvSpPr>
                  <a:spLocks noChangeArrowheads="1"/>
                </p:cNvSpPr>
                <p:nvPr/>
              </p:nvSpPr>
              <p:spPr bwMode="auto">
                <a:xfrm>
                  <a:off x="4140" y="2680"/>
                  <a:ext cx="1200" cy="145"/>
                </a:xfrm>
                <a:prstGeom prst="roundRect">
                  <a:avLst>
                    <a:gd name="adj" fmla="val 50000"/>
                  </a:avLst>
                </a:prstGeom>
                <a:solidFill>
                  <a:srgbClr val="DDDDDD"/>
                </a:solidFill>
                <a:ln w="9525">
                  <a:solidFill>
                    <a:schemeClr val="tx1"/>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03" name="AutoShape 223"/>
                <p:cNvSpPr>
                  <a:spLocks noChangeArrowheads="1"/>
                </p:cNvSpPr>
                <p:nvPr/>
              </p:nvSpPr>
              <p:spPr bwMode="auto">
                <a:xfrm>
                  <a:off x="4208" y="2713"/>
                  <a:ext cx="1070" cy="78"/>
                </a:xfrm>
                <a:prstGeom prst="roundRect">
                  <a:avLst>
                    <a:gd name="adj" fmla="val 50000"/>
                  </a:avLst>
                </a:prstGeom>
                <a:gradFill rotWithShape="1">
                  <a:gsLst>
                    <a:gs pos="0">
                      <a:schemeClr val="tx2"/>
                    </a:gs>
                    <a:gs pos="100000">
                      <a:schemeClr val="bg2"/>
                    </a:gs>
                  </a:gsLst>
                  <a:lin ang="0" scaled="1"/>
                </a:gradFill>
                <a:ln w="9525">
                  <a:solidFill>
                    <a:schemeClr val="tx1"/>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04" name="Oval 224"/>
                <p:cNvSpPr>
                  <a:spLocks noChangeArrowheads="1"/>
                </p:cNvSpPr>
                <p:nvPr/>
              </p:nvSpPr>
              <p:spPr bwMode="auto">
                <a:xfrm>
                  <a:off x="4309" y="2384"/>
                  <a:ext cx="158" cy="140"/>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05" name="Oval 225"/>
                <p:cNvSpPr>
                  <a:spLocks noChangeArrowheads="1"/>
                </p:cNvSpPr>
                <p:nvPr/>
              </p:nvSpPr>
              <p:spPr bwMode="auto">
                <a:xfrm>
                  <a:off x="4484" y="2384"/>
                  <a:ext cx="163"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06" name="Oval 226"/>
                <p:cNvSpPr>
                  <a:spLocks noChangeArrowheads="1"/>
                </p:cNvSpPr>
                <p:nvPr/>
              </p:nvSpPr>
              <p:spPr bwMode="auto">
                <a:xfrm>
                  <a:off x="4664" y="2384"/>
                  <a:ext cx="158" cy="140"/>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07" name="Rectangle 227"/>
                <p:cNvSpPr>
                  <a:spLocks noChangeArrowheads="1"/>
                </p:cNvSpPr>
                <p:nvPr/>
              </p:nvSpPr>
              <p:spPr bwMode="auto">
                <a:xfrm>
                  <a:off x="5064" y="1836"/>
                  <a:ext cx="84" cy="760"/>
                </a:xfrm>
                <a:prstGeom prst="rect">
                  <a:avLst/>
                </a:prstGeom>
                <a:solidFill>
                  <a:srgbClr val="292929"/>
                </a:solidFill>
                <a:ln w="9525">
                  <a:solidFill>
                    <a:schemeClr val="tx1"/>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cxnSp>
            <p:nvCxnSpPr>
              <p:cNvPr id="116" name="Straight Connector 115"/>
              <p:cNvCxnSpPr/>
              <p:nvPr/>
            </p:nvCxnSpPr>
            <p:spPr>
              <a:xfrm flipH="1">
                <a:off x="5013585" y="2937914"/>
                <a:ext cx="544018"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7" name="Text Box 44"/>
              <p:cNvSpPr txBox="1">
                <a:spLocks noChangeArrowheads="1"/>
              </p:cNvSpPr>
              <p:nvPr/>
            </p:nvSpPr>
            <p:spPr bwMode="auto">
              <a:xfrm>
                <a:off x="4496295" y="2923370"/>
                <a:ext cx="104067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223.1.2.5</a:t>
                </a:r>
                <a:endParaRPr kumimoji="0" lang="en-US" altLang="en-US" sz="14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grpSp>
      <p:pic>
        <p:nvPicPr>
          <p:cNvPr id="144" name="Picture 777" descr="access_point_stylized_smal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80205" y="3404249"/>
            <a:ext cx="587412" cy="4869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 name="Group 4"/>
          <p:cNvGrpSpPr/>
          <p:nvPr/>
        </p:nvGrpSpPr>
        <p:grpSpPr>
          <a:xfrm>
            <a:off x="6417296" y="3245381"/>
            <a:ext cx="4688026" cy="1596861"/>
            <a:chOff x="6417296" y="3245381"/>
            <a:chExt cx="4688026" cy="1596861"/>
          </a:xfrm>
        </p:grpSpPr>
        <p:grpSp>
          <p:nvGrpSpPr>
            <p:cNvPr id="118" name="Group 117"/>
            <p:cNvGrpSpPr/>
            <p:nvPr/>
          </p:nvGrpSpPr>
          <p:grpSpPr>
            <a:xfrm>
              <a:off x="7290172" y="3245381"/>
              <a:ext cx="1015378" cy="911243"/>
              <a:chOff x="7432700" y="2327293"/>
              <a:chExt cx="534987" cy="407988"/>
            </a:xfrm>
          </p:grpSpPr>
          <p:pic>
            <p:nvPicPr>
              <p:cNvPr id="119" name="Picture 1017" descr="antenna_stylized"/>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432700" y="2327293"/>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0" name="Picture 1018" descr="laptop_keyboar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09064" flipH="1">
                <a:off x="7458407" y="2575770"/>
                <a:ext cx="437221" cy="159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1" name="Freeform 1019"/>
              <p:cNvSpPr/>
              <p:nvPr/>
            </p:nvSpPr>
            <p:spPr bwMode="auto">
              <a:xfrm>
                <a:off x="7603304" y="2420984"/>
                <a:ext cx="351919" cy="208167"/>
              </a:xfrm>
              <a:custGeom>
                <a:avLst/>
                <a:gdLst>
                  <a:gd name="T0" fmla="*/ 775798119 w 2982"/>
                  <a:gd name="T1" fmla="*/ 0 h 2442"/>
                  <a:gd name="T2" fmla="*/ 0 w 2982"/>
                  <a:gd name="T3" fmla="*/ 211226083 h 2442"/>
                  <a:gd name="T4" fmla="*/ 2147483646 w 2982"/>
                  <a:gd name="T5" fmla="*/ 263880059 h 2442"/>
                  <a:gd name="T6" fmla="*/ 2147483646 w 2982"/>
                  <a:gd name="T7" fmla="*/ 52653891 h 2442"/>
                  <a:gd name="T8" fmla="*/ 775798119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22" name="Picture 1020" descr="screen"/>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620637" y="2426338"/>
                <a:ext cx="319785" cy="189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3" name="Freeform 1021"/>
              <p:cNvSpPr/>
              <p:nvPr/>
            </p:nvSpPr>
            <p:spPr bwMode="auto">
              <a:xfrm>
                <a:off x="7667378" y="2414843"/>
                <a:ext cx="298167" cy="38736"/>
              </a:xfrm>
              <a:custGeom>
                <a:avLst/>
                <a:gdLst>
                  <a:gd name="T0" fmla="*/ 193616298 w 2528"/>
                  <a:gd name="T1" fmla="*/ 0 h 455"/>
                  <a:gd name="T2" fmla="*/ 2147483646 w 2528"/>
                  <a:gd name="T3" fmla="*/ 52445139 h 455"/>
                  <a:gd name="T4" fmla="*/ 2147483646 w 2528"/>
                  <a:gd name="T5" fmla="*/ 52445139 h 455"/>
                  <a:gd name="T6" fmla="*/ 0 w 2528"/>
                  <a:gd name="T7" fmla="*/ 52445139 h 455"/>
                  <a:gd name="T8" fmla="*/ 193616298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4" name="Freeform 1022"/>
              <p:cNvSpPr/>
              <p:nvPr/>
            </p:nvSpPr>
            <p:spPr bwMode="auto">
              <a:xfrm>
                <a:off x="7600188" y="2414528"/>
                <a:ext cx="82770" cy="161243"/>
              </a:xfrm>
              <a:custGeom>
                <a:avLst/>
                <a:gdLst>
                  <a:gd name="T0" fmla="*/ 773664160 w 702"/>
                  <a:gd name="T1" fmla="*/ 0 h 1893"/>
                  <a:gd name="T2" fmla="*/ 0 w 702"/>
                  <a:gd name="T3" fmla="*/ 210739916 h 1893"/>
                  <a:gd name="T4" fmla="*/ 193416040 w 702"/>
                  <a:gd name="T5" fmla="*/ 210739916 h 1893"/>
                  <a:gd name="T6" fmla="*/ 967080200 w 702"/>
                  <a:gd name="T7" fmla="*/ 52529017 h 1893"/>
                  <a:gd name="T8" fmla="*/ 773664160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5" name="Freeform 1023"/>
              <p:cNvSpPr/>
              <p:nvPr/>
            </p:nvSpPr>
            <p:spPr bwMode="auto">
              <a:xfrm>
                <a:off x="7874205" y="2443344"/>
                <a:ext cx="89197" cy="186122"/>
              </a:xfrm>
              <a:custGeom>
                <a:avLst/>
                <a:gdLst>
                  <a:gd name="T0" fmla="*/ 969024527 w 756"/>
                  <a:gd name="T1" fmla="*/ 0 h 2184"/>
                  <a:gd name="T2" fmla="*/ 193802074 w 756"/>
                  <a:gd name="T3" fmla="*/ 263660221 h 2184"/>
                  <a:gd name="T4" fmla="*/ 0 w 756"/>
                  <a:gd name="T5" fmla="*/ 263660221 h 2184"/>
                  <a:gd name="T6" fmla="*/ 775222454 w 756"/>
                  <a:gd name="T7" fmla="*/ 52610059 h 2184"/>
                  <a:gd name="T8" fmla="*/ 969024527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6" name="Freeform 1024"/>
              <p:cNvSpPr/>
              <p:nvPr/>
            </p:nvSpPr>
            <p:spPr bwMode="auto">
              <a:xfrm>
                <a:off x="7599214" y="2567582"/>
                <a:ext cx="327185" cy="62828"/>
              </a:xfrm>
              <a:custGeom>
                <a:avLst/>
                <a:gdLst>
                  <a:gd name="T0" fmla="*/ 193829444 w 2773"/>
                  <a:gd name="T1" fmla="*/ 0 h 738"/>
                  <a:gd name="T2" fmla="*/ 0 w 2773"/>
                  <a:gd name="T3" fmla="*/ 52443587 h 738"/>
                  <a:gd name="T4" fmla="*/ 2147483646 w 2773"/>
                  <a:gd name="T5" fmla="*/ 104894411 h 738"/>
                  <a:gd name="T6" fmla="*/ 2147483646 w 2773"/>
                  <a:gd name="T7" fmla="*/ 52443587 h 738"/>
                  <a:gd name="T8" fmla="*/ 193829444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7" name="Freeform 1025"/>
              <p:cNvSpPr/>
              <p:nvPr/>
            </p:nvSpPr>
            <p:spPr bwMode="auto">
              <a:xfrm>
                <a:off x="7884138" y="2444918"/>
                <a:ext cx="83549" cy="186909"/>
              </a:xfrm>
              <a:custGeom>
                <a:avLst/>
                <a:gdLst>
                  <a:gd name="T0" fmla="*/ 2147483646 w 637"/>
                  <a:gd name="T1" fmla="*/ 0 h 1659"/>
                  <a:gd name="T2" fmla="*/ 2147483646 w 637"/>
                  <a:gd name="T3" fmla="*/ 0 h 1659"/>
                  <a:gd name="T4" fmla="*/ 295581541 w 637"/>
                  <a:gd name="T5" fmla="*/ 2147483646 h 1659"/>
                  <a:gd name="T6" fmla="*/ 0 w 637"/>
                  <a:gd name="T7" fmla="*/ 2147483646 h 1659"/>
                  <a:gd name="T8" fmla="*/ 214748364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8" name="Freeform 1026"/>
              <p:cNvSpPr/>
              <p:nvPr/>
            </p:nvSpPr>
            <p:spPr bwMode="auto">
              <a:xfrm>
                <a:off x="7599603" y="2575928"/>
                <a:ext cx="290961" cy="62041"/>
              </a:xfrm>
              <a:custGeom>
                <a:avLst/>
                <a:gdLst>
                  <a:gd name="T0" fmla="*/ 0 w 2216"/>
                  <a:gd name="T1" fmla="*/ 0 h 550"/>
                  <a:gd name="T2" fmla="*/ 296523134 w 2216"/>
                  <a:gd name="T3" fmla="*/ 324379338 h 550"/>
                  <a:gd name="T4" fmla="*/ 2147483646 w 2216"/>
                  <a:gd name="T5" fmla="*/ 2147483646 h 550"/>
                  <a:gd name="T6" fmla="*/ 2147483646 w 2216"/>
                  <a:gd name="T7" fmla="*/ 2147483646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129" name="Group 1027"/>
              <p:cNvGrpSpPr/>
              <p:nvPr/>
            </p:nvGrpSpPr>
            <p:grpSpPr bwMode="auto">
              <a:xfrm>
                <a:off x="7594735" y="2642220"/>
                <a:ext cx="98740" cy="36846"/>
                <a:chOff x="1740" y="2642"/>
                <a:chExt cx="752" cy="327"/>
              </a:xfrm>
            </p:grpSpPr>
            <p:sp>
              <p:nvSpPr>
                <p:cNvPr id="136" name="Freeform 1028"/>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7" name="Freeform 1029"/>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8" name="Freeform 1030"/>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9" name="Freeform 1031"/>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0" name="Freeform 1032"/>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1" name="Freeform 1033"/>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30" name="Freeform 1034"/>
              <p:cNvSpPr/>
              <p:nvPr/>
            </p:nvSpPr>
            <p:spPr bwMode="auto">
              <a:xfrm>
                <a:off x="7763780" y="2647731"/>
                <a:ext cx="119578" cy="80936"/>
              </a:xfrm>
              <a:custGeom>
                <a:avLst/>
                <a:gdLst>
                  <a:gd name="T0" fmla="*/ 213221464 w 990"/>
                  <a:gd name="T1" fmla="*/ 1090686587 h 792"/>
                  <a:gd name="T2" fmla="*/ 1915477586 w 990"/>
                  <a:gd name="T3" fmla="*/ 0 h 792"/>
                  <a:gd name="T4" fmla="*/ 1915477586 w 990"/>
                  <a:gd name="T5" fmla="*/ 108859840 h 792"/>
                  <a:gd name="T6" fmla="*/ 0 w 990"/>
                  <a:gd name="T7" fmla="*/ 1090686587 h 792"/>
                  <a:gd name="T8" fmla="*/ 213221464 w 990"/>
                  <a:gd name="T9" fmla="*/ 1090686587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1" name="Freeform 1035"/>
              <p:cNvSpPr/>
              <p:nvPr/>
            </p:nvSpPr>
            <p:spPr bwMode="auto">
              <a:xfrm>
                <a:off x="7458602" y="2654187"/>
                <a:ext cx="305957" cy="73850"/>
              </a:xfrm>
              <a:custGeom>
                <a:avLst/>
                <a:gdLst>
                  <a:gd name="T0" fmla="*/ 213486572 w 2532"/>
                  <a:gd name="T1" fmla="*/ 0 h 723"/>
                  <a:gd name="T2" fmla="*/ 213486572 w 2532"/>
                  <a:gd name="T3" fmla="*/ 0 h 723"/>
                  <a:gd name="T4" fmla="*/ 2147483646 w 2532"/>
                  <a:gd name="T5" fmla="*/ 979380008 h 723"/>
                  <a:gd name="T6" fmla="*/ 2147483646 w 2532"/>
                  <a:gd name="T7" fmla="*/ 1088085165 h 723"/>
                  <a:gd name="T8" fmla="*/ 0 w 2532"/>
                  <a:gd name="T9" fmla="*/ 108705259 h 723"/>
                  <a:gd name="T10" fmla="*/ 21348657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2" name="Freeform 1036"/>
              <p:cNvSpPr/>
              <p:nvPr/>
            </p:nvSpPr>
            <p:spPr bwMode="auto">
              <a:xfrm>
                <a:off x="7458797" y="2640645"/>
                <a:ext cx="3311" cy="14959"/>
              </a:xfrm>
              <a:custGeom>
                <a:avLst/>
                <a:gdLst>
                  <a:gd name="T0" fmla="*/ 262278191 w 26"/>
                  <a:gd name="T1" fmla="*/ 107489981 h 147"/>
                  <a:gd name="T2" fmla="*/ 262278191 w 26"/>
                  <a:gd name="T3" fmla="*/ 214969480 h 147"/>
                  <a:gd name="T4" fmla="*/ 0 w 26"/>
                  <a:gd name="T5" fmla="*/ 214969480 h 147"/>
                  <a:gd name="T6" fmla="*/ 262278191 w 26"/>
                  <a:gd name="T7" fmla="*/ 0 h 147"/>
                  <a:gd name="T8" fmla="*/ 262278191 w 26"/>
                  <a:gd name="T9" fmla="*/ 10748998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3" name="Freeform 1037"/>
              <p:cNvSpPr/>
              <p:nvPr/>
            </p:nvSpPr>
            <p:spPr bwMode="auto">
              <a:xfrm>
                <a:off x="7458992" y="2579707"/>
                <a:ext cx="142170" cy="61883"/>
              </a:xfrm>
              <a:custGeom>
                <a:avLst/>
                <a:gdLst>
                  <a:gd name="T0" fmla="*/ 2136125890 w 1176"/>
                  <a:gd name="T1" fmla="*/ 0 h 606"/>
                  <a:gd name="T2" fmla="*/ 0 w 1176"/>
                  <a:gd name="T3" fmla="*/ 870000945 h 606"/>
                  <a:gd name="T4" fmla="*/ 213789467 w 1176"/>
                  <a:gd name="T5" fmla="*/ 870000945 h 606"/>
                  <a:gd name="T6" fmla="*/ 2136125890 w 1176"/>
                  <a:gd name="T7" fmla="*/ 108617123 h 606"/>
                  <a:gd name="T8" fmla="*/ 2136125890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4" name="Freeform 1038"/>
              <p:cNvSpPr/>
              <p:nvPr/>
            </p:nvSpPr>
            <p:spPr bwMode="auto">
              <a:xfrm>
                <a:off x="7468535" y="2643795"/>
                <a:ext cx="290182" cy="71016"/>
              </a:xfrm>
              <a:custGeom>
                <a:avLst/>
                <a:gdLst>
                  <a:gd name="T0" fmla="*/ 173112702 w 2532"/>
                  <a:gd name="T1" fmla="*/ 0 h 723"/>
                  <a:gd name="T2" fmla="*/ 173112702 w 2532"/>
                  <a:gd name="T3" fmla="*/ 0 h 723"/>
                  <a:gd name="T4" fmla="*/ 2069773885 w 2532"/>
                  <a:gd name="T5" fmla="*/ 558173482 h 723"/>
                  <a:gd name="T6" fmla="*/ 2069773885 w 2532"/>
                  <a:gd name="T7" fmla="*/ 558173482 h 723"/>
                  <a:gd name="T8" fmla="*/ 0 w 2532"/>
                  <a:gd name="T9" fmla="*/ 92871346 h 723"/>
                  <a:gd name="T10" fmla="*/ 17311270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5" name="Freeform 1039"/>
              <p:cNvSpPr/>
              <p:nvPr/>
            </p:nvSpPr>
            <p:spPr bwMode="auto">
              <a:xfrm flipV="1">
                <a:off x="7758327" y="2638756"/>
                <a:ext cx="118410" cy="73535"/>
              </a:xfrm>
              <a:custGeom>
                <a:avLst/>
                <a:gdLst>
                  <a:gd name="T0" fmla="*/ 0 w 2532"/>
                  <a:gd name="T1" fmla="*/ 0 h 723"/>
                  <a:gd name="T2" fmla="*/ 0 w 2532"/>
                  <a:gd name="T3" fmla="*/ 0 h 723"/>
                  <a:gd name="T4" fmla="*/ 0 w 2532"/>
                  <a:gd name="T5" fmla="*/ 962694895 h 723"/>
                  <a:gd name="T6" fmla="*/ 0 w 2532"/>
                  <a:gd name="T7" fmla="*/ 962694895 h 723"/>
                  <a:gd name="T8" fmla="*/ 0 w 2532"/>
                  <a:gd name="T9" fmla="*/ 107314314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47" name="Text Box 170"/>
            <p:cNvSpPr txBox="1">
              <a:spLocks noChangeArrowheads="1"/>
            </p:cNvSpPr>
            <p:nvPr/>
          </p:nvSpPr>
          <p:spPr bwMode="auto">
            <a:xfrm>
              <a:off x="7489203" y="4119287"/>
              <a:ext cx="3616119" cy="722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85000"/>
                </a:lnSpc>
                <a:spcBef>
                  <a:spcPct val="0"/>
                </a:spcBef>
                <a:spcAft>
                  <a:spcPct val="0"/>
                </a:spcAft>
                <a:buClrTx/>
                <a:buSzTx/>
                <a:buFontTx/>
                <a:buNone/>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arriving </a:t>
              </a:r>
              <a:r>
                <a:rPr kumimoji="0" lang="en-US" altLang="en-US" sz="2400" b="0" i="0" u="none" strike="noStrike" kern="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DHCP client</a:t>
              </a:r>
              <a:r>
                <a:rPr kumimoji="0" lang="en-US" altLang="en-US" sz="24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 needs </a:t>
              </a:r>
              <a:endParaRPr kumimoji="0" lang="en-US" altLang="en-US" sz="24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a:p>
              <a:pPr marL="0" marR="0" lvl="0" indent="0" algn="l" defTabSz="914400" rtl="0" eaLnBrk="0" fontAlgn="base" latinLnBrk="0" hangingPunct="0">
                <a:lnSpc>
                  <a:spcPct val="85000"/>
                </a:lnSpc>
                <a:spcBef>
                  <a:spcPct val="0"/>
                </a:spcBef>
                <a:spcAft>
                  <a:spcPct val="0"/>
                </a:spcAft>
                <a:buClrTx/>
                <a:buSzTx/>
                <a:buFontTx/>
                <a:buNone/>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address in this network</a:t>
              </a:r>
              <a:endParaRPr kumimoji="0" lang="en-US" altLang="en-US" sz="24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48" name="AutoShape 232"/>
            <p:cNvSpPr>
              <a:spLocks noChangeArrowheads="1"/>
            </p:cNvSpPr>
            <p:nvPr/>
          </p:nvSpPr>
          <p:spPr bwMode="auto">
            <a:xfrm>
              <a:off x="6417296" y="3433832"/>
              <a:ext cx="976312" cy="374650"/>
            </a:xfrm>
            <a:prstGeom prst="leftArrow">
              <a:avLst>
                <a:gd name="adj1" fmla="val 50000"/>
                <a:gd name="adj2" fmla="val 65148"/>
              </a:avLst>
            </a:prstGeom>
            <a:gradFill rotWithShape="1">
              <a:gsLst>
                <a:gs pos="0">
                  <a:srgbClr val="CC0000"/>
                </a:gs>
                <a:gs pos="100000">
                  <a:srgbClr val="FFFFFF"/>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63" name="TextBox 62"/>
          <p:cNvSpPr txBox="1"/>
          <p:nvPr/>
        </p:nvSpPr>
        <p:spPr>
          <a:xfrm>
            <a:off x="7145867" y="1456267"/>
            <a:ext cx="4690533"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Typically, DHCP server will be  co-located in router, serving all subnets to which router is attached</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2"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dissolve">
                                      <p:cBhvr>
                                        <p:cTn id="7" dur="500"/>
                                        <p:tgtEl>
                                          <p:spTgt spid="6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3"/>
                                        </p:tgtEl>
                                        <p:attrNameLst>
                                          <p:attrName>style.visibility</p:attrName>
                                        </p:attrNameLst>
                                      </p:cBhvr>
                                      <p:to>
                                        <p:strVal val="visible"/>
                                      </p:to>
                                    </p:set>
                                    <p:animEffect transition="in" filter="dissolve">
                                      <p:cBhvr>
                                        <p:cTn id="12" dur="500"/>
                                        <p:tgtEl>
                                          <p:spTgt spid="6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right)">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8200" y="311144"/>
            <a:ext cx="10515600" cy="894622"/>
          </a:xfrm>
        </p:spPr>
        <p:txBody>
          <a:bodyPr/>
          <a:lstStyle/>
          <a:p>
            <a:r>
              <a:rPr lang="en-US" dirty="0"/>
              <a:t>DHCP client-server scenario</a:t>
            </a:r>
            <a:endParaRPr lang="en-US" dirty="0"/>
          </a:p>
        </p:txBody>
      </p:sp>
      <p:sp>
        <p:nvSpPr>
          <p:cNvPr id="142" name="Text Box 7"/>
          <p:cNvSpPr txBox="1">
            <a:spLocks noChangeArrowheads="1"/>
          </p:cNvSpPr>
          <p:nvPr/>
        </p:nvSpPr>
        <p:spPr bwMode="auto">
          <a:xfrm>
            <a:off x="2603536" y="1300439"/>
            <a:ext cx="234218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DHCP server: 223.1.2.5</a:t>
            </a: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2" name="Rectangle 1"/>
          <p:cNvSpPr/>
          <p:nvPr/>
        </p:nvSpPr>
        <p:spPr>
          <a:xfrm>
            <a:off x="8680174" y="1466575"/>
            <a:ext cx="2066580" cy="329834"/>
          </a:xfrm>
          <a:prstGeom prst="rect">
            <a:avLst/>
          </a:prstGeom>
        </p:spPr>
        <p:txBody>
          <a:bodyPr wrap="square">
            <a:spAutoFit/>
          </a:body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mn-ea"/>
                <a:cs typeface="+mn-cs"/>
              </a:rPr>
              <a:t>Arriving client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70" name="Line 10"/>
          <p:cNvSpPr>
            <a:spLocks noChangeShapeType="1"/>
          </p:cNvSpPr>
          <p:nvPr/>
        </p:nvSpPr>
        <p:spPr bwMode="auto">
          <a:xfrm flipH="1">
            <a:off x="4572552" y="2256526"/>
            <a:ext cx="11113" cy="4027487"/>
          </a:xfrm>
          <a:prstGeom prst="line">
            <a:avLst/>
          </a:prstGeom>
          <a:noFill/>
          <a:ln w="9525">
            <a:solidFill>
              <a:srgbClr val="808080"/>
            </a:solidFill>
            <a:rou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71" name="Line 11"/>
          <p:cNvSpPr>
            <a:spLocks noChangeShapeType="1"/>
          </p:cNvSpPr>
          <p:nvPr/>
        </p:nvSpPr>
        <p:spPr bwMode="auto">
          <a:xfrm flipH="1">
            <a:off x="9098515" y="2332726"/>
            <a:ext cx="11112" cy="4140200"/>
          </a:xfrm>
          <a:prstGeom prst="line">
            <a:avLst/>
          </a:prstGeom>
          <a:noFill/>
          <a:ln w="9525">
            <a:solidFill>
              <a:srgbClr val="808080"/>
            </a:solidFill>
            <a:rou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72" name="Group 471"/>
          <p:cNvGrpSpPr/>
          <p:nvPr/>
        </p:nvGrpSpPr>
        <p:grpSpPr bwMode="auto">
          <a:xfrm>
            <a:off x="4617002" y="1435788"/>
            <a:ext cx="4395788" cy="1401763"/>
            <a:chOff x="1860550" y="1343025"/>
            <a:chExt cx="4395788" cy="1401763"/>
          </a:xfrm>
        </p:grpSpPr>
        <p:sp>
          <p:nvSpPr>
            <p:cNvPr id="473" name="Line 9"/>
            <p:cNvSpPr>
              <a:spLocks noChangeShapeType="1"/>
            </p:cNvSpPr>
            <p:nvPr/>
          </p:nvSpPr>
          <p:spPr bwMode="auto">
            <a:xfrm flipH="1">
              <a:off x="1860550" y="2208213"/>
              <a:ext cx="4395788" cy="536575"/>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74" name="Group 23"/>
            <p:cNvGrpSpPr/>
            <p:nvPr/>
          </p:nvGrpSpPr>
          <p:grpSpPr bwMode="auto">
            <a:xfrm>
              <a:off x="3389313" y="1343025"/>
              <a:ext cx="2673350" cy="1116013"/>
              <a:chOff x="11865" y="3885"/>
              <a:chExt cx="3720" cy="1260"/>
            </a:xfrm>
          </p:grpSpPr>
          <p:sp>
            <p:nvSpPr>
              <p:cNvPr id="475" name="Text Box 24"/>
              <p:cNvSpPr txBox="1">
                <a:spLocks noChangeArrowheads="1"/>
              </p:cNvSpPr>
              <p:nvPr/>
            </p:nvSpPr>
            <p:spPr bwMode="auto">
              <a:xfrm>
                <a:off x="11865" y="3885"/>
                <a:ext cx="2062" cy="4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DHCP discover</a:t>
                </a:r>
                <a:endParaRPr kumimoji="0" lang="en-US" altLang="en-US" sz="1200" b="1"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476" name="Text Box 25"/>
              <p:cNvSpPr txBox="1">
                <a:spLocks noChangeArrowheads="1"/>
              </p:cNvSpPr>
              <p:nvPr/>
            </p:nvSpPr>
            <p:spPr bwMode="auto">
              <a:xfrm>
                <a:off x="12015" y="4231"/>
                <a:ext cx="3570" cy="914"/>
              </a:xfrm>
              <a:prstGeom prst="rect">
                <a:avLst/>
              </a:prstGeom>
              <a:solidFill>
                <a:srgbClr val="FFFFFF"/>
              </a:solidFill>
              <a:ln w="9525">
                <a:solidFill>
                  <a:srgbClr val="000000"/>
                </a:solidFill>
                <a:miter lim="800000"/>
              </a:ln>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src : 0.0.0.0, 68     </a:t>
                </a: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dest.: 255.255.255.255,67</a:t>
                </a: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yiaddr:    0.0.0.0</a:t>
                </a: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transaction ID: 654</a:t>
                </a:r>
                <a:endParaRPr kumimoji="0" lang="en-US" altLang="en-US" sz="16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grpSp>
      <p:sp>
        <p:nvSpPr>
          <p:cNvPr id="477" name="Line 26"/>
          <p:cNvSpPr>
            <a:spLocks noChangeShapeType="1"/>
          </p:cNvSpPr>
          <p:nvPr/>
        </p:nvSpPr>
        <p:spPr bwMode="auto">
          <a:xfrm>
            <a:off x="4659865" y="3286813"/>
            <a:ext cx="4395787" cy="538163"/>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78" name="Group 477"/>
          <p:cNvGrpSpPr/>
          <p:nvPr/>
        </p:nvGrpSpPr>
        <p:grpSpPr bwMode="auto">
          <a:xfrm>
            <a:off x="6318802" y="2672451"/>
            <a:ext cx="2520950" cy="1217612"/>
            <a:chOff x="3562350" y="2579688"/>
            <a:chExt cx="2520950" cy="1217612"/>
          </a:xfrm>
        </p:grpSpPr>
        <p:sp>
          <p:nvSpPr>
            <p:cNvPr id="479" name="Text Box 27"/>
            <p:cNvSpPr txBox="1">
              <a:spLocks noChangeArrowheads="1"/>
            </p:cNvSpPr>
            <p:nvPr/>
          </p:nvSpPr>
          <p:spPr bwMode="auto">
            <a:xfrm>
              <a:off x="3562350" y="2579688"/>
              <a:ext cx="1379538" cy="3302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DHCP offer</a:t>
              </a:r>
              <a:endParaRPr kumimoji="0" lang="en-US" altLang="en-US" sz="16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480" name="Text Box 28"/>
            <p:cNvSpPr txBox="1">
              <a:spLocks noChangeArrowheads="1"/>
            </p:cNvSpPr>
            <p:nvPr/>
          </p:nvSpPr>
          <p:spPr bwMode="auto">
            <a:xfrm>
              <a:off x="3659188" y="2832100"/>
              <a:ext cx="2424112" cy="965200"/>
            </a:xfrm>
            <a:prstGeom prst="rect">
              <a:avLst/>
            </a:prstGeom>
            <a:solidFill>
              <a:srgbClr val="FFFFFF"/>
            </a:solidFill>
            <a:ln w="9525">
              <a:solidFill>
                <a:srgbClr val="000000"/>
              </a:solidFill>
              <a:miter lim="800000"/>
            </a:ln>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src: 223.1.2.5, 67      </a:t>
              </a: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dest:  255.255.255.255, 68</a:t>
              </a: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yiaddrr: 223.1.2.4</a:t>
              </a: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transaction ID: 654</a:t>
              </a: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lifetime: 3600 secs</a:t>
              </a:r>
              <a:endParaRPr kumimoji="0" lang="en-US" altLang="en-US" sz="8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sp>
        <p:nvSpPr>
          <p:cNvPr id="481" name="Line 29"/>
          <p:cNvSpPr>
            <a:spLocks noChangeShapeType="1"/>
          </p:cNvSpPr>
          <p:nvPr/>
        </p:nvSpPr>
        <p:spPr bwMode="auto">
          <a:xfrm flipH="1">
            <a:off x="4551915" y="4515538"/>
            <a:ext cx="4395787" cy="536575"/>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82" name="Group 481"/>
          <p:cNvGrpSpPr/>
          <p:nvPr/>
        </p:nvGrpSpPr>
        <p:grpSpPr bwMode="auto">
          <a:xfrm>
            <a:off x="4723365" y="3858313"/>
            <a:ext cx="2887662" cy="1260475"/>
            <a:chOff x="1966913" y="3765550"/>
            <a:chExt cx="2887662" cy="1260475"/>
          </a:xfrm>
        </p:grpSpPr>
        <p:sp>
          <p:nvSpPr>
            <p:cNvPr id="483" name="Text Box 30"/>
            <p:cNvSpPr txBox="1">
              <a:spLocks noChangeArrowheads="1"/>
            </p:cNvSpPr>
            <p:nvPr/>
          </p:nvSpPr>
          <p:spPr bwMode="auto">
            <a:xfrm>
              <a:off x="1966913" y="3765550"/>
              <a:ext cx="1379537" cy="3286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DHCP request</a:t>
              </a:r>
              <a:endParaRPr kumimoji="0" lang="en-US" altLang="en-US" sz="16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484" name="Text Box 31"/>
            <p:cNvSpPr txBox="1">
              <a:spLocks noChangeArrowheads="1"/>
            </p:cNvSpPr>
            <p:nvPr/>
          </p:nvSpPr>
          <p:spPr bwMode="auto">
            <a:xfrm>
              <a:off x="2097088" y="4027488"/>
              <a:ext cx="2757487" cy="998537"/>
            </a:xfrm>
            <a:prstGeom prst="rect">
              <a:avLst/>
            </a:prstGeom>
            <a:solidFill>
              <a:srgbClr val="FFFFFF"/>
            </a:solidFill>
            <a:ln w="9525">
              <a:solidFill>
                <a:srgbClr val="000000"/>
              </a:solidFill>
              <a:miter lim="800000"/>
            </a:ln>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src:  0.0.0.0, 68     </a:t>
              </a: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dest::  255.255.255.255, 67</a:t>
              </a: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yiaddrr: 223.1.2.4</a:t>
              </a: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transaction ID: 655</a:t>
              </a: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lifetime: 3600 secs</a:t>
              </a:r>
              <a:endParaRPr kumimoji="0" lang="en-US" altLang="en-US" sz="16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sp>
        <p:nvSpPr>
          <p:cNvPr id="485" name="Line 32"/>
          <p:cNvSpPr>
            <a:spLocks noChangeShapeType="1"/>
          </p:cNvSpPr>
          <p:nvPr/>
        </p:nvSpPr>
        <p:spPr bwMode="auto">
          <a:xfrm>
            <a:off x="4637640" y="5545826"/>
            <a:ext cx="4395787" cy="538162"/>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86" name="Group 485"/>
          <p:cNvGrpSpPr/>
          <p:nvPr/>
        </p:nvGrpSpPr>
        <p:grpSpPr bwMode="auto">
          <a:xfrm>
            <a:off x="6275940" y="5261663"/>
            <a:ext cx="2509837" cy="1271588"/>
            <a:chOff x="3519488" y="5168900"/>
            <a:chExt cx="2509837" cy="1271588"/>
          </a:xfrm>
        </p:grpSpPr>
        <p:sp>
          <p:nvSpPr>
            <p:cNvPr id="487" name="Text Box 33"/>
            <p:cNvSpPr txBox="1">
              <a:spLocks noChangeArrowheads="1"/>
            </p:cNvSpPr>
            <p:nvPr/>
          </p:nvSpPr>
          <p:spPr bwMode="auto">
            <a:xfrm>
              <a:off x="3519488" y="5168900"/>
              <a:ext cx="1379537" cy="3286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DHCP ACK</a:t>
              </a:r>
              <a:endParaRPr kumimoji="0" lang="en-US" altLang="en-US" sz="16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sp>
          <p:nvSpPr>
            <p:cNvPr id="488" name="Text Box 34"/>
            <p:cNvSpPr txBox="1">
              <a:spLocks noChangeArrowheads="1"/>
            </p:cNvSpPr>
            <p:nvPr/>
          </p:nvSpPr>
          <p:spPr bwMode="auto">
            <a:xfrm>
              <a:off x="3616325" y="5421313"/>
              <a:ext cx="2413000" cy="1019175"/>
            </a:xfrm>
            <a:prstGeom prst="rect">
              <a:avLst/>
            </a:prstGeom>
            <a:solidFill>
              <a:srgbClr val="FFFFFF"/>
            </a:solidFill>
            <a:ln w="9525">
              <a:solidFill>
                <a:srgbClr val="000000"/>
              </a:solidFill>
              <a:miter lim="800000"/>
            </a:ln>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src: 223.1.2.5, 67      </a:t>
              </a: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dest:  255.255.255.255, 68</a:t>
              </a: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yiaddrr: 223.1.2.4</a:t>
              </a: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transaction ID: 655</a:t>
              </a:r>
              <a:endPar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lifetime: 3600 secs</a:t>
              </a:r>
              <a:endParaRPr kumimoji="0" lang="en-US" altLang="en-US" sz="1000" b="0" i="0" u="none" strike="noStrike" kern="0" cap="none" spc="0" normalizeH="0" baseline="0" noProof="0" dirty="0">
                <a:ln>
                  <a:noFill/>
                </a:ln>
                <a:solidFill>
                  <a:srgbClr val="000000"/>
                </a:solidFill>
                <a:effectLst/>
                <a:uLnTx/>
                <a:uFillTx/>
                <a:latin typeface="Comic Sans MS" panose="030F0702030302020204" pitchFamily="66" charset="0"/>
                <a:ea typeface="MS PGothic" panose="020B0600070205080204" pitchFamily="34" charset="-128"/>
                <a:cs typeface="+mn-cs"/>
              </a:endParaRPr>
            </a:p>
          </p:txBody>
        </p:sp>
      </p:grpSp>
      <p:grpSp>
        <p:nvGrpSpPr>
          <p:cNvPr id="489" name="Group 36"/>
          <p:cNvGrpSpPr/>
          <p:nvPr/>
        </p:nvGrpSpPr>
        <p:grpSpPr bwMode="auto">
          <a:xfrm>
            <a:off x="9050890" y="1873938"/>
            <a:ext cx="784225" cy="549275"/>
            <a:chOff x="4420" y="878"/>
            <a:chExt cx="614" cy="458"/>
          </a:xfrm>
        </p:grpSpPr>
        <p:pic>
          <p:nvPicPr>
            <p:cNvPr id="490" name="Picture 37" descr="laptop_keyboard"/>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rot="109064" flipH="1">
              <a:off x="4420" y="1108"/>
              <a:ext cx="527" cy="2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1" name="Freeform 38"/>
            <p:cNvSpPr/>
            <p:nvPr/>
          </p:nvSpPr>
          <p:spPr bwMode="auto">
            <a:xfrm>
              <a:off x="4595" y="888"/>
              <a:ext cx="424" cy="297"/>
            </a:xfrm>
            <a:custGeom>
              <a:avLst/>
              <a:gdLst>
                <a:gd name="T0" fmla="*/ 0 w 2982"/>
                <a:gd name="T1" fmla="*/ 0 h 2442"/>
                <a:gd name="T2" fmla="*/ 0 w 2982"/>
                <a:gd name="T3" fmla="*/ 0 h 2442"/>
                <a:gd name="T4" fmla="*/ 0 w 2982"/>
                <a:gd name="T5" fmla="*/ 0 h 2442"/>
                <a:gd name="T6" fmla="*/ 0 w 2982"/>
                <a:gd name="T7" fmla="*/ 0 h 2442"/>
                <a:gd name="T8" fmla="*/ 0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rgbClr val="000000"/>
            </a:solidFill>
            <a:ln w="9525">
              <a:solidFill>
                <a:srgbClr val="000000"/>
              </a:solidFill>
              <a:round/>
            </a:ln>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pic>
          <p:nvPicPr>
            <p:cNvPr id="492" name="Picture 39" descr="scree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6" y="895"/>
              <a:ext cx="385" cy="2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3" name="Freeform 40"/>
            <p:cNvSpPr/>
            <p:nvPr/>
          </p:nvSpPr>
          <p:spPr bwMode="auto">
            <a:xfrm>
              <a:off x="4672" y="879"/>
              <a:ext cx="359" cy="55"/>
            </a:xfrm>
            <a:custGeom>
              <a:avLst/>
              <a:gdLst>
                <a:gd name="T0" fmla="*/ 0 w 2528"/>
                <a:gd name="T1" fmla="*/ 0 h 455"/>
                <a:gd name="T2" fmla="*/ 0 w 2528"/>
                <a:gd name="T3" fmla="*/ 0 h 455"/>
                <a:gd name="T4" fmla="*/ 0 w 2528"/>
                <a:gd name="T5" fmla="*/ 0 h 455"/>
                <a:gd name="T6" fmla="*/ 0 w 2528"/>
                <a:gd name="T7" fmla="*/ 0 h 455"/>
                <a:gd name="T8" fmla="*/ 0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94" name="Freeform 41"/>
            <p:cNvSpPr/>
            <p:nvPr/>
          </p:nvSpPr>
          <p:spPr bwMode="auto">
            <a:xfrm>
              <a:off x="4591" y="878"/>
              <a:ext cx="100" cy="230"/>
            </a:xfrm>
            <a:custGeom>
              <a:avLst/>
              <a:gdLst>
                <a:gd name="T0" fmla="*/ 0 w 702"/>
                <a:gd name="T1" fmla="*/ 0 h 1893"/>
                <a:gd name="T2" fmla="*/ 0 w 702"/>
                <a:gd name="T3" fmla="*/ 0 h 1893"/>
                <a:gd name="T4" fmla="*/ 0 w 702"/>
                <a:gd name="T5" fmla="*/ 0 h 1893"/>
                <a:gd name="T6" fmla="*/ 0 w 702"/>
                <a:gd name="T7" fmla="*/ 0 h 1893"/>
                <a:gd name="T8" fmla="*/ 0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95" name="Freeform 42"/>
            <p:cNvSpPr/>
            <p:nvPr/>
          </p:nvSpPr>
          <p:spPr bwMode="auto">
            <a:xfrm>
              <a:off x="4921" y="920"/>
              <a:ext cx="108" cy="265"/>
            </a:xfrm>
            <a:custGeom>
              <a:avLst/>
              <a:gdLst>
                <a:gd name="T0" fmla="*/ 0 w 756"/>
                <a:gd name="T1" fmla="*/ 0 h 2184"/>
                <a:gd name="T2" fmla="*/ 0 w 756"/>
                <a:gd name="T3" fmla="*/ 0 h 2184"/>
                <a:gd name="T4" fmla="*/ 0 w 756"/>
                <a:gd name="T5" fmla="*/ 0 h 2184"/>
                <a:gd name="T6" fmla="*/ 0 w 756"/>
                <a:gd name="T7" fmla="*/ 0 h 2184"/>
                <a:gd name="T8" fmla="*/ 0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rgbClr val="FFFFFF"/>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96" name="Freeform 43"/>
            <p:cNvSpPr/>
            <p:nvPr/>
          </p:nvSpPr>
          <p:spPr bwMode="auto">
            <a:xfrm>
              <a:off x="4590" y="1097"/>
              <a:ext cx="394" cy="89"/>
            </a:xfrm>
            <a:custGeom>
              <a:avLst/>
              <a:gdLst>
                <a:gd name="T0" fmla="*/ 0 w 2773"/>
                <a:gd name="T1" fmla="*/ 0 h 738"/>
                <a:gd name="T2" fmla="*/ 0 w 2773"/>
                <a:gd name="T3" fmla="*/ 0 h 738"/>
                <a:gd name="T4" fmla="*/ 0 w 2773"/>
                <a:gd name="T5" fmla="*/ 0 h 738"/>
                <a:gd name="T6" fmla="*/ 0 w 2773"/>
                <a:gd name="T7" fmla="*/ 0 h 738"/>
                <a:gd name="T8" fmla="*/ 0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rgbClr val="FFFFFF"/>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97" name="Freeform 44"/>
            <p:cNvSpPr/>
            <p:nvPr/>
          </p:nvSpPr>
          <p:spPr bwMode="auto">
            <a:xfrm>
              <a:off x="4933" y="922"/>
              <a:ext cx="101" cy="266"/>
            </a:xfrm>
            <a:custGeom>
              <a:avLst/>
              <a:gdLst>
                <a:gd name="T0" fmla="*/ 0 w 637"/>
                <a:gd name="T1" fmla="*/ 0 h 1659"/>
                <a:gd name="T2" fmla="*/ 0 w 637"/>
                <a:gd name="T3" fmla="*/ 0 h 1659"/>
                <a:gd name="T4" fmla="*/ 0 w 637"/>
                <a:gd name="T5" fmla="*/ 0 h 1659"/>
                <a:gd name="T6" fmla="*/ 0 w 637"/>
                <a:gd name="T7" fmla="*/ 0 h 1659"/>
                <a:gd name="T8" fmla="*/ 0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98" name="Freeform 45"/>
            <p:cNvSpPr/>
            <p:nvPr/>
          </p:nvSpPr>
          <p:spPr bwMode="auto">
            <a:xfrm>
              <a:off x="4590" y="1109"/>
              <a:ext cx="351" cy="88"/>
            </a:xfrm>
            <a:custGeom>
              <a:avLst/>
              <a:gdLst>
                <a:gd name="T0" fmla="*/ 0 w 2216"/>
                <a:gd name="T1" fmla="*/ 0 h 550"/>
                <a:gd name="T2" fmla="*/ 0 w 2216"/>
                <a:gd name="T3" fmla="*/ 0 h 550"/>
                <a:gd name="T4" fmla="*/ 0 w 2216"/>
                <a:gd name="T5" fmla="*/ 0 h 550"/>
                <a:gd name="T6" fmla="*/ 0 w 2216"/>
                <a:gd name="T7" fmla="*/ 0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99" name="Group 46"/>
            <p:cNvGrpSpPr/>
            <p:nvPr/>
          </p:nvGrpSpPr>
          <p:grpSpPr bwMode="auto">
            <a:xfrm>
              <a:off x="4584" y="1203"/>
              <a:ext cx="119" cy="53"/>
              <a:chOff x="1740" y="2642"/>
              <a:chExt cx="752" cy="327"/>
            </a:xfrm>
          </p:grpSpPr>
          <p:sp>
            <p:nvSpPr>
              <p:cNvPr id="506" name="Freeform 47"/>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07" name="Freeform 48"/>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08" name="Freeform 49"/>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rgbClr val="00CC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09" name="Freeform 50"/>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10" name="Freeform 51"/>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rgbClr val="00CC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11" name="Freeform 52"/>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500" name="Freeform 53"/>
            <p:cNvSpPr/>
            <p:nvPr/>
          </p:nvSpPr>
          <p:spPr bwMode="auto">
            <a:xfrm>
              <a:off x="4788" y="1211"/>
              <a:ext cx="144" cy="116"/>
            </a:xfrm>
            <a:custGeom>
              <a:avLst/>
              <a:gdLst>
                <a:gd name="T0" fmla="*/ 0 w 990"/>
                <a:gd name="T1" fmla="*/ 0 h 792"/>
                <a:gd name="T2" fmla="*/ 0 w 990"/>
                <a:gd name="T3" fmla="*/ 0 h 792"/>
                <a:gd name="T4" fmla="*/ 0 w 990"/>
                <a:gd name="T5" fmla="*/ 0 h 792"/>
                <a:gd name="T6" fmla="*/ 0 w 990"/>
                <a:gd name="T7" fmla="*/ 0 h 792"/>
                <a:gd name="T8" fmla="*/ 0 w 990"/>
                <a:gd name="T9" fmla="*/ 0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01" name="Freeform 54"/>
            <p:cNvSpPr/>
            <p:nvPr/>
          </p:nvSpPr>
          <p:spPr bwMode="auto">
            <a:xfrm>
              <a:off x="4420" y="1220"/>
              <a:ext cx="369" cy="106"/>
            </a:xfrm>
            <a:custGeom>
              <a:avLst/>
              <a:gdLst>
                <a:gd name="T0" fmla="*/ 0 w 2532"/>
                <a:gd name="T1" fmla="*/ 0 h 723"/>
                <a:gd name="T2" fmla="*/ 0 w 2532"/>
                <a:gd name="T3" fmla="*/ 0 h 723"/>
                <a:gd name="T4" fmla="*/ 0 w 2532"/>
                <a:gd name="T5" fmla="*/ 0 h 723"/>
                <a:gd name="T6" fmla="*/ 0 w 2532"/>
                <a:gd name="T7" fmla="*/ 0 h 723"/>
                <a:gd name="T8" fmla="*/ 0 w 2532"/>
                <a:gd name="T9" fmla="*/ 0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02" name="Freeform 55"/>
            <p:cNvSpPr/>
            <p:nvPr/>
          </p:nvSpPr>
          <p:spPr bwMode="auto">
            <a:xfrm>
              <a:off x="4420" y="1201"/>
              <a:ext cx="4" cy="21"/>
            </a:xfrm>
            <a:custGeom>
              <a:avLst/>
              <a:gdLst>
                <a:gd name="T0" fmla="*/ 0 w 26"/>
                <a:gd name="T1" fmla="*/ 0 h 147"/>
                <a:gd name="T2" fmla="*/ 0 w 26"/>
                <a:gd name="T3" fmla="*/ 0 h 147"/>
                <a:gd name="T4" fmla="*/ 0 w 26"/>
                <a:gd name="T5" fmla="*/ 0 h 147"/>
                <a:gd name="T6" fmla="*/ 0 w 26"/>
                <a:gd name="T7" fmla="*/ 0 h 147"/>
                <a:gd name="T8" fmla="*/ 0 w 26"/>
                <a:gd name="T9" fmla="*/ 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03" name="Freeform 56"/>
            <p:cNvSpPr/>
            <p:nvPr/>
          </p:nvSpPr>
          <p:spPr bwMode="auto">
            <a:xfrm>
              <a:off x="4421" y="1114"/>
              <a:ext cx="171" cy="88"/>
            </a:xfrm>
            <a:custGeom>
              <a:avLst/>
              <a:gdLst>
                <a:gd name="T0" fmla="*/ 0 w 1176"/>
                <a:gd name="T1" fmla="*/ 0 h 606"/>
                <a:gd name="T2" fmla="*/ 0 w 1176"/>
                <a:gd name="T3" fmla="*/ 0 h 606"/>
                <a:gd name="T4" fmla="*/ 0 w 1176"/>
                <a:gd name="T5" fmla="*/ 0 h 606"/>
                <a:gd name="T6" fmla="*/ 0 w 1176"/>
                <a:gd name="T7" fmla="*/ 0 h 606"/>
                <a:gd name="T8" fmla="*/ 0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04" name="Freeform 57"/>
            <p:cNvSpPr/>
            <p:nvPr/>
          </p:nvSpPr>
          <p:spPr bwMode="auto">
            <a:xfrm>
              <a:off x="4432" y="1205"/>
              <a:ext cx="350" cy="102"/>
            </a:xfrm>
            <a:custGeom>
              <a:avLst/>
              <a:gdLst>
                <a:gd name="T0" fmla="*/ 0 w 2532"/>
                <a:gd name="T1" fmla="*/ 0 h 723"/>
                <a:gd name="T2" fmla="*/ 0 w 2532"/>
                <a:gd name="T3" fmla="*/ 0 h 723"/>
                <a:gd name="T4" fmla="*/ 0 w 2532"/>
                <a:gd name="T5" fmla="*/ 0 h 723"/>
                <a:gd name="T6" fmla="*/ 0 w 2532"/>
                <a:gd name="T7" fmla="*/ 0 h 723"/>
                <a:gd name="T8" fmla="*/ 0 w 2532"/>
                <a:gd name="T9" fmla="*/ 0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05" name="Freeform 58"/>
            <p:cNvSpPr/>
            <p:nvPr/>
          </p:nvSpPr>
          <p:spPr bwMode="auto">
            <a:xfrm flipV="1">
              <a:off x="4782" y="1198"/>
              <a:ext cx="142" cy="105"/>
            </a:xfrm>
            <a:custGeom>
              <a:avLst/>
              <a:gdLst>
                <a:gd name="T0" fmla="*/ 0 w 2532"/>
                <a:gd name="T1" fmla="*/ 0 h 723"/>
                <a:gd name="T2" fmla="*/ 0 w 2532"/>
                <a:gd name="T3" fmla="*/ 0 h 723"/>
                <a:gd name="T4" fmla="*/ 0 w 2532"/>
                <a:gd name="T5" fmla="*/ 0 h 723"/>
                <a:gd name="T6" fmla="*/ 0 w 2532"/>
                <a:gd name="T7" fmla="*/ 0 h 723"/>
                <a:gd name="T8" fmla="*/ 0 w 2532"/>
                <a:gd name="T9" fmla="*/ 0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512" name="Group 60"/>
          <p:cNvGrpSpPr/>
          <p:nvPr/>
        </p:nvGrpSpPr>
        <p:grpSpPr bwMode="auto">
          <a:xfrm>
            <a:off x="4474127" y="1683438"/>
            <a:ext cx="334963" cy="536575"/>
            <a:chOff x="4140" y="429"/>
            <a:chExt cx="1425" cy="2396"/>
          </a:xfrm>
        </p:grpSpPr>
        <p:sp>
          <p:nvSpPr>
            <p:cNvPr id="513" name="Freeform 61"/>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14" name="Rectangle 62"/>
            <p:cNvSpPr>
              <a:spLocks noChangeArrowheads="1"/>
            </p:cNvSpPr>
            <p:nvPr/>
          </p:nvSpPr>
          <p:spPr bwMode="auto">
            <a:xfrm>
              <a:off x="4208" y="429"/>
              <a:ext cx="1047" cy="2283"/>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515" name="Freeform 63"/>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16" name="Freeform 64"/>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17" name="Rectangle 65"/>
            <p:cNvSpPr>
              <a:spLocks noChangeArrowheads="1"/>
            </p:cNvSpPr>
            <p:nvPr/>
          </p:nvSpPr>
          <p:spPr bwMode="auto">
            <a:xfrm>
              <a:off x="4214" y="691"/>
              <a:ext cx="594" cy="50"/>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grpSp>
          <p:nvGrpSpPr>
            <p:cNvPr id="518" name="Group 66"/>
            <p:cNvGrpSpPr/>
            <p:nvPr/>
          </p:nvGrpSpPr>
          <p:grpSpPr bwMode="auto">
            <a:xfrm>
              <a:off x="4749" y="668"/>
              <a:ext cx="581" cy="145"/>
              <a:chOff x="614" y="2568"/>
              <a:chExt cx="725" cy="139"/>
            </a:xfrm>
          </p:grpSpPr>
          <p:sp>
            <p:nvSpPr>
              <p:cNvPr id="543" name="AutoShape 67"/>
              <p:cNvSpPr>
                <a:spLocks noChangeArrowheads="1"/>
              </p:cNvSpPr>
              <p:nvPr/>
            </p:nvSpPr>
            <p:spPr bwMode="auto">
              <a:xfrm>
                <a:off x="613" y="2570"/>
                <a:ext cx="725" cy="136"/>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544" name="AutoShape 68"/>
              <p:cNvSpPr>
                <a:spLocks noChangeArrowheads="1"/>
              </p:cNvSpPr>
              <p:nvPr/>
            </p:nvSpPr>
            <p:spPr bwMode="auto">
              <a:xfrm>
                <a:off x="629" y="2584"/>
                <a:ext cx="691"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grpSp>
        <p:sp>
          <p:nvSpPr>
            <p:cNvPr id="519" name="Rectangle 69"/>
            <p:cNvSpPr>
              <a:spLocks noChangeArrowheads="1"/>
            </p:cNvSpPr>
            <p:nvPr/>
          </p:nvSpPr>
          <p:spPr bwMode="auto">
            <a:xfrm>
              <a:off x="4221" y="1017"/>
              <a:ext cx="601" cy="50"/>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grpSp>
          <p:nvGrpSpPr>
            <p:cNvPr id="520" name="Group 70"/>
            <p:cNvGrpSpPr/>
            <p:nvPr/>
          </p:nvGrpSpPr>
          <p:grpSpPr bwMode="auto">
            <a:xfrm>
              <a:off x="4747" y="994"/>
              <a:ext cx="581" cy="134"/>
              <a:chOff x="614" y="2568"/>
              <a:chExt cx="725" cy="139"/>
            </a:xfrm>
          </p:grpSpPr>
          <p:sp>
            <p:nvSpPr>
              <p:cNvPr id="541" name="AutoShape 71"/>
              <p:cNvSpPr>
                <a:spLocks noChangeArrowheads="1"/>
              </p:cNvSpPr>
              <p:nvPr/>
            </p:nvSpPr>
            <p:spPr bwMode="auto">
              <a:xfrm>
                <a:off x="615" y="2570"/>
                <a:ext cx="725" cy="140"/>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542" name="AutoShape 72"/>
              <p:cNvSpPr>
                <a:spLocks noChangeArrowheads="1"/>
              </p:cNvSpPr>
              <p:nvPr/>
            </p:nvSpPr>
            <p:spPr bwMode="auto">
              <a:xfrm>
                <a:off x="632" y="2585"/>
                <a:ext cx="691"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grpSp>
        <p:sp>
          <p:nvSpPr>
            <p:cNvPr id="521" name="Rectangle 73"/>
            <p:cNvSpPr>
              <a:spLocks noChangeArrowheads="1"/>
            </p:cNvSpPr>
            <p:nvPr/>
          </p:nvSpPr>
          <p:spPr bwMode="auto">
            <a:xfrm>
              <a:off x="4214" y="1358"/>
              <a:ext cx="601" cy="50"/>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522" name="Rectangle 74"/>
            <p:cNvSpPr>
              <a:spLocks noChangeArrowheads="1"/>
            </p:cNvSpPr>
            <p:nvPr/>
          </p:nvSpPr>
          <p:spPr bwMode="auto">
            <a:xfrm>
              <a:off x="4228" y="1655"/>
              <a:ext cx="594" cy="50"/>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grpSp>
          <p:nvGrpSpPr>
            <p:cNvPr id="523" name="Group 75"/>
            <p:cNvGrpSpPr/>
            <p:nvPr/>
          </p:nvGrpSpPr>
          <p:grpSpPr bwMode="auto">
            <a:xfrm>
              <a:off x="4735" y="1627"/>
              <a:ext cx="582" cy="151"/>
              <a:chOff x="614" y="2568"/>
              <a:chExt cx="725" cy="139"/>
            </a:xfrm>
          </p:grpSpPr>
          <p:sp>
            <p:nvSpPr>
              <p:cNvPr id="539" name="AutoShape 76"/>
              <p:cNvSpPr>
                <a:spLocks noChangeArrowheads="1"/>
              </p:cNvSpPr>
              <p:nvPr/>
            </p:nvSpPr>
            <p:spPr bwMode="auto">
              <a:xfrm>
                <a:off x="613" y="2568"/>
                <a:ext cx="724"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540" name="AutoShape 77"/>
              <p:cNvSpPr>
                <a:spLocks noChangeArrowheads="1"/>
              </p:cNvSpPr>
              <p:nvPr/>
            </p:nvSpPr>
            <p:spPr bwMode="auto">
              <a:xfrm>
                <a:off x="630" y="2581"/>
                <a:ext cx="690"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grpSp>
        <p:sp>
          <p:nvSpPr>
            <p:cNvPr id="524" name="Freeform 78"/>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525" name="Group 79"/>
            <p:cNvGrpSpPr/>
            <p:nvPr/>
          </p:nvGrpSpPr>
          <p:grpSpPr bwMode="auto">
            <a:xfrm>
              <a:off x="4739" y="1327"/>
              <a:ext cx="582" cy="139"/>
              <a:chOff x="614" y="2568"/>
              <a:chExt cx="725" cy="139"/>
            </a:xfrm>
          </p:grpSpPr>
          <p:sp>
            <p:nvSpPr>
              <p:cNvPr id="537" name="AutoShape 80"/>
              <p:cNvSpPr>
                <a:spLocks noChangeArrowheads="1"/>
              </p:cNvSpPr>
              <p:nvPr/>
            </p:nvSpPr>
            <p:spPr bwMode="auto">
              <a:xfrm>
                <a:off x="617" y="2570"/>
                <a:ext cx="724" cy="135"/>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538" name="AutoShape 81"/>
              <p:cNvSpPr>
                <a:spLocks noChangeArrowheads="1"/>
              </p:cNvSpPr>
              <p:nvPr/>
            </p:nvSpPr>
            <p:spPr bwMode="auto">
              <a:xfrm>
                <a:off x="633" y="2584"/>
                <a:ext cx="690"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grpSp>
        <p:sp>
          <p:nvSpPr>
            <p:cNvPr id="526" name="Rectangle 82"/>
            <p:cNvSpPr>
              <a:spLocks noChangeArrowheads="1"/>
            </p:cNvSpPr>
            <p:nvPr/>
          </p:nvSpPr>
          <p:spPr bwMode="auto">
            <a:xfrm>
              <a:off x="5248" y="429"/>
              <a:ext cx="68"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527" name="Freeform 83"/>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28" name="Freeform 84"/>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29" name="Oval 85"/>
            <p:cNvSpPr>
              <a:spLocks noChangeArrowheads="1"/>
            </p:cNvSpPr>
            <p:nvPr/>
          </p:nvSpPr>
          <p:spPr bwMode="auto">
            <a:xfrm>
              <a:off x="5518" y="2612"/>
              <a:ext cx="47" cy="92"/>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530" name="Freeform 86"/>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31" name="AutoShape 87"/>
            <p:cNvSpPr>
              <a:spLocks noChangeArrowheads="1"/>
            </p:cNvSpPr>
            <p:nvPr/>
          </p:nvSpPr>
          <p:spPr bwMode="auto">
            <a:xfrm>
              <a:off x="4140" y="2676"/>
              <a:ext cx="1202" cy="149"/>
            </a:xfrm>
            <a:prstGeom prst="roundRect">
              <a:avLst>
                <a:gd name="adj" fmla="val 50000"/>
              </a:avLst>
            </a:prstGeom>
            <a:solidFill>
              <a:srgbClr val="DDDDDD"/>
            </a:solidFill>
            <a:ln w="9525">
              <a:solidFill>
                <a:srgbClr val="000000"/>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532" name="AutoShape 88"/>
            <p:cNvSpPr>
              <a:spLocks noChangeArrowheads="1"/>
            </p:cNvSpPr>
            <p:nvPr/>
          </p:nvSpPr>
          <p:spPr bwMode="auto">
            <a:xfrm>
              <a:off x="4208" y="2712"/>
              <a:ext cx="1067"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533" name="Oval 89"/>
            <p:cNvSpPr>
              <a:spLocks noChangeArrowheads="1"/>
            </p:cNvSpPr>
            <p:nvPr/>
          </p:nvSpPr>
          <p:spPr bwMode="auto">
            <a:xfrm>
              <a:off x="4309" y="2385"/>
              <a:ext cx="155"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534" name="Oval 90"/>
            <p:cNvSpPr>
              <a:spLocks noChangeArrowheads="1"/>
            </p:cNvSpPr>
            <p:nvPr/>
          </p:nvSpPr>
          <p:spPr bwMode="auto">
            <a:xfrm>
              <a:off x="4484" y="2385"/>
              <a:ext cx="162"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FF0000"/>
                </a:solidFill>
                <a:effectLst/>
                <a:uLnTx/>
                <a:uFillTx/>
                <a:latin typeface="Tahoma" panose="020B0604030504040204" pitchFamily="34" charset="0"/>
                <a:ea typeface="MS PGothic" panose="020B0600070205080204" pitchFamily="34" charset="-128"/>
                <a:cs typeface="Arial" panose="020B0604020202020204" pitchFamily="34" charset="0"/>
              </a:endParaRPr>
            </a:p>
          </p:txBody>
        </p:sp>
        <p:sp>
          <p:nvSpPr>
            <p:cNvPr id="535" name="Oval 91"/>
            <p:cNvSpPr>
              <a:spLocks noChangeArrowheads="1"/>
            </p:cNvSpPr>
            <p:nvPr/>
          </p:nvSpPr>
          <p:spPr bwMode="auto">
            <a:xfrm>
              <a:off x="4660" y="2378"/>
              <a:ext cx="162"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536" name="Rectangle 92"/>
            <p:cNvSpPr>
              <a:spLocks noChangeArrowheads="1"/>
            </p:cNvSpPr>
            <p:nvPr/>
          </p:nvSpPr>
          <p:spPr bwMode="auto">
            <a:xfrm>
              <a:off x="5065" y="1833"/>
              <a:ext cx="81" cy="766"/>
            </a:xfrm>
            <a:prstGeom prst="rect">
              <a:avLst/>
            </a:prstGeom>
            <a:solidFill>
              <a:srgbClr val="292929"/>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grpSp>
      <p:grpSp>
        <p:nvGrpSpPr>
          <p:cNvPr id="545" name="Group 544"/>
          <p:cNvGrpSpPr/>
          <p:nvPr/>
        </p:nvGrpSpPr>
        <p:grpSpPr bwMode="auto">
          <a:xfrm>
            <a:off x="6261653" y="1756463"/>
            <a:ext cx="2540000" cy="733425"/>
            <a:chOff x="7333086" y="2736938"/>
            <a:chExt cx="2539755" cy="733428"/>
          </a:xfrm>
        </p:grpSpPr>
        <p:sp>
          <p:nvSpPr>
            <p:cNvPr id="546" name="Rectangle 2"/>
            <p:cNvSpPr>
              <a:spLocks noChangeArrowheads="1"/>
            </p:cNvSpPr>
            <p:nvPr/>
          </p:nvSpPr>
          <p:spPr bwMode="auto">
            <a:xfrm>
              <a:off x="7333086" y="2736938"/>
              <a:ext cx="2521866" cy="733428"/>
            </a:xfrm>
            <a:prstGeom prst="rect">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120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547" name="TextBox 1"/>
            <p:cNvSpPr txBox="1">
              <a:spLocks noChangeArrowheads="1"/>
            </p:cNvSpPr>
            <p:nvPr/>
          </p:nvSpPr>
          <p:spPr bwMode="auto">
            <a:xfrm>
              <a:off x="7344918" y="2797391"/>
              <a:ext cx="2527923"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1200" cap="none" spc="0" normalizeH="0" baseline="0" noProof="0" dirty="0">
                  <a:ln>
                    <a:noFill/>
                  </a:ln>
                  <a:solidFill>
                    <a:srgbClr val="FF0000"/>
                  </a:solidFill>
                  <a:effectLst/>
                  <a:uLnTx/>
                  <a:uFillTx/>
                  <a:latin typeface="Tahoma" panose="020B0604030504040204" pitchFamily="34" charset="0"/>
                  <a:ea typeface="MS PGothic" panose="020B0600070205080204" pitchFamily="34" charset="-128"/>
                  <a:cs typeface="+mn-cs"/>
                </a:rPr>
                <a:t>Broadcast: is there a DHCP server out there?</a:t>
              </a:r>
              <a:endParaRPr kumimoji="0" lang="en-US" altLang="en-US" sz="1600" b="0" i="0" u="none" strike="noStrike" kern="1200" cap="none" spc="0" normalizeH="0" baseline="0" noProof="0" dirty="0">
                <a:ln>
                  <a:noFill/>
                </a:ln>
                <a:solidFill>
                  <a:srgbClr val="FF0000"/>
                </a:solidFill>
                <a:effectLst/>
                <a:uLnTx/>
                <a:uFillTx/>
                <a:latin typeface="Tahoma" panose="020B0604030504040204" pitchFamily="34" charset="0"/>
                <a:ea typeface="MS PGothic" panose="020B0600070205080204" pitchFamily="34" charset="-128"/>
                <a:cs typeface="+mn-cs"/>
              </a:endParaRPr>
            </a:p>
          </p:txBody>
        </p:sp>
      </p:grpSp>
      <p:grpSp>
        <p:nvGrpSpPr>
          <p:cNvPr id="548" name="Group 547"/>
          <p:cNvGrpSpPr/>
          <p:nvPr/>
        </p:nvGrpSpPr>
        <p:grpSpPr bwMode="auto">
          <a:xfrm>
            <a:off x="6426752" y="2964551"/>
            <a:ext cx="2528888" cy="884237"/>
            <a:chOff x="9144000" y="3229217"/>
            <a:chExt cx="2527923" cy="885135"/>
          </a:xfrm>
        </p:grpSpPr>
        <p:sp>
          <p:nvSpPr>
            <p:cNvPr id="549" name="Rectangle 87"/>
            <p:cNvSpPr>
              <a:spLocks noChangeArrowheads="1"/>
            </p:cNvSpPr>
            <p:nvPr/>
          </p:nvSpPr>
          <p:spPr bwMode="auto">
            <a:xfrm>
              <a:off x="9144000" y="3229217"/>
              <a:ext cx="2351575" cy="885135"/>
            </a:xfrm>
            <a:prstGeom prst="rect">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120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550" name="TextBox 88"/>
            <p:cNvSpPr txBox="1">
              <a:spLocks noChangeArrowheads="1"/>
            </p:cNvSpPr>
            <p:nvPr/>
          </p:nvSpPr>
          <p:spPr bwMode="auto">
            <a:xfrm>
              <a:off x="9144000" y="3271783"/>
              <a:ext cx="2527923"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1200" cap="none" spc="0" normalizeH="0" baseline="0" noProof="0" dirty="0">
                  <a:ln>
                    <a:noFill/>
                  </a:ln>
                  <a:solidFill>
                    <a:srgbClr val="FF0000"/>
                  </a:solidFill>
                  <a:effectLst/>
                  <a:uLnTx/>
                  <a:uFillTx/>
                  <a:latin typeface="Tahoma" panose="020B0604030504040204" pitchFamily="34" charset="0"/>
                  <a:ea typeface="MS PGothic" panose="020B0600070205080204" pitchFamily="34" charset="-128"/>
                  <a:cs typeface="+mn-cs"/>
                </a:rPr>
                <a:t>Broadcast: I’m a DHCP server! Here’s an IP address you can use </a:t>
              </a:r>
              <a:endParaRPr kumimoji="0" lang="en-US" altLang="en-US" sz="1600" b="0" i="0" u="none" strike="noStrike" kern="1200" cap="none" spc="0" normalizeH="0" baseline="0" noProof="0" dirty="0">
                <a:ln>
                  <a:noFill/>
                </a:ln>
                <a:solidFill>
                  <a:srgbClr val="FF0000"/>
                </a:solidFill>
                <a:effectLst/>
                <a:uLnTx/>
                <a:uFillTx/>
                <a:latin typeface="Tahoma" panose="020B0604030504040204" pitchFamily="34" charset="0"/>
                <a:ea typeface="MS PGothic" panose="020B0600070205080204" pitchFamily="34" charset="-128"/>
                <a:cs typeface="+mn-cs"/>
              </a:endParaRPr>
            </a:p>
          </p:txBody>
        </p:sp>
      </p:grpSp>
      <p:grpSp>
        <p:nvGrpSpPr>
          <p:cNvPr id="551" name="Group 550"/>
          <p:cNvGrpSpPr/>
          <p:nvPr/>
        </p:nvGrpSpPr>
        <p:grpSpPr bwMode="auto">
          <a:xfrm>
            <a:off x="4944534" y="4190101"/>
            <a:ext cx="2625219" cy="884237"/>
            <a:chOff x="8858631" y="4615923"/>
            <a:chExt cx="2625866" cy="885135"/>
          </a:xfrm>
        </p:grpSpPr>
        <p:sp>
          <p:nvSpPr>
            <p:cNvPr id="552" name="Rectangle 89"/>
            <p:cNvSpPr>
              <a:spLocks noChangeArrowheads="1"/>
            </p:cNvSpPr>
            <p:nvPr/>
          </p:nvSpPr>
          <p:spPr bwMode="auto">
            <a:xfrm>
              <a:off x="8956574" y="4615923"/>
              <a:ext cx="2351575" cy="885135"/>
            </a:xfrm>
            <a:prstGeom prst="rect">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120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553" name="TextBox 90"/>
            <p:cNvSpPr txBox="1">
              <a:spLocks noChangeArrowheads="1"/>
            </p:cNvSpPr>
            <p:nvPr/>
          </p:nvSpPr>
          <p:spPr bwMode="auto">
            <a:xfrm>
              <a:off x="8858631" y="4765817"/>
              <a:ext cx="2625866" cy="585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1200" cap="none" spc="0" normalizeH="0" baseline="0" noProof="0" dirty="0">
                  <a:ln>
                    <a:noFill/>
                  </a:ln>
                  <a:solidFill>
                    <a:srgbClr val="FF0000"/>
                  </a:solidFill>
                  <a:effectLst/>
                  <a:uLnTx/>
                  <a:uFillTx/>
                  <a:latin typeface="Tahoma" panose="020B0604030504040204" pitchFamily="34" charset="0"/>
                  <a:ea typeface="MS PGothic" panose="020B0600070205080204" pitchFamily="34" charset="-128"/>
                  <a:cs typeface="+mn-cs"/>
                </a:rPr>
                <a:t>Broadcast: OK.  I would like to use this IP address!</a:t>
              </a:r>
              <a:endParaRPr kumimoji="0" lang="en-US" altLang="en-US" sz="1600" b="0" i="0" u="none" strike="noStrike" kern="1200" cap="none" spc="0" normalizeH="0" baseline="0" noProof="0" dirty="0">
                <a:ln>
                  <a:noFill/>
                </a:ln>
                <a:solidFill>
                  <a:srgbClr val="FF0000"/>
                </a:solidFill>
                <a:effectLst/>
                <a:uLnTx/>
                <a:uFillTx/>
                <a:latin typeface="Tahoma" panose="020B0604030504040204" pitchFamily="34" charset="0"/>
                <a:ea typeface="MS PGothic" panose="020B0600070205080204" pitchFamily="34" charset="-128"/>
                <a:cs typeface="+mn-cs"/>
              </a:endParaRPr>
            </a:p>
          </p:txBody>
        </p:sp>
      </p:grpSp>
      <p:grpSp>
        <p:nvGrpSpPr>
          <p:cNvPr id="554" name="Group 553"/>
          <p:cNvGrpSpPr/>
          <p:nvPr/>
        </p:nvGrpSpPr>
        <p:grpSpPr bwMode="auto">
          <a:xfrm>
            <a:off x="6409290" y="5558526"/>
            <a:ext cx="2528887" cy="885825"/>
            <a:chOff x="9144000" y="5555417"/>
            <a:chExt cx="2527923" cy="885135"/>
          </a:xfrm>
        </p:grpSpPr>
        <p:sp>
          <p:nvSpPr>
            <p:cNvPr id="555" name="Rectangle 91"/>
            <p:cNvSpPr>
              <a:spLocks noChangeArrowheads="1"/>
            </p:cNvSpPr>
            <p:nvPr/>
          </p:nvSpPr>
          <p:spPr bwMode="auto">
            <a:xfrm>
              <a:off x="9144000" y="5555417"/>
              <a:ext cx="2351575" cy="885135"/>
            </a:xfrm>
            <a:prstGeom prst="rect">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600" b="0" i="0" u="none" strike="noStrike" kern="1200" cap="none" spc="0" normalizeH="0" baseline="0" noProof="0" dirty="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556" name="TextBox 92"/>
            <p:cNvSpPr txBox="1">
              <a:spLocks noChangeArrowheads="1"/>
            </p:cNvSpPr>
            <p:nvPr/>
          </p:nvSpPr>
          <p:spPr bwMode="auto">
            <a:xfrm>
              <a:off x="9144000" y="5705311"/>
              <a:ext cx="2527923"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1200" cap="none" spc="0" normalizeH="0" baseline="0" noProof="0" dirty="0">
                  <a:ln>
                    <a:noFill/>
                  </a:ln>
                  <a:solidFill>
                    <a:srgbClr val="FF0000"/>
                  </a:solidFill>
                  <a:effectLst/>
                  <a:uLnTx/>
                  <a:uFillTx/>
                  <a:latin typeface="Tahoma" panose="020B0604030504040204" pitchFamily="34" charset="0"/>
                  <a:ea typeface="MS PGothic" panose="020B0600070205080204" pitchFamily="34" charset="-128"/>
                  <a:cs typeface="+mn-cs"/>
                </a:rPr>
                <a:t>Broadcast: OK.  You’ve got that IP address!</a:t>
              </a:r>
              <a:endParaRPr kumimoji="0" lang="en-US" altLang="en-US" sz="1600" b="0" i="0" u="none" strike="noStrike" kern="1200" cap="none" spc="0" normalizeH="0" baseline="0" noProof="0" dirty="0">
                <a:ln>
                  <a:noFill/>
                </a:ln>
                <a:solidFill>
                  <a:srgbClr val="FF0000"/>
                </a:solidFill>
                <a:effectLst/>
                <a:uLnTx/>
                <a:uFillTx/>
                <a:latin typeface="Tahoma" panose="020B0604030504040204" pitchFamily="34" charset="0"/>
                <a:ea typeface="MS PGothic" panose="020B0600070205080204" pitchFamily="34" charset="-128"/>
                <a:cs typeface="+mn-cs"/>
              </a:endParaRPr>
            </a:p>
          </p:txBody>
        </p:sp>
      </p:grpSp>
      <p:sp>
        <p:nvSpPr>
          <p:cNvPr id="5" name="TextBox 4"/>
          <p:cNvSpPr txBox="1"/>
          <p:nvPr/>
        </p:nvSpPr>
        <p:spPr>
          <a:xfrm>
            <a:off x="9296400" y="3522133"/>
            <a:ext cx="2455333" cy="15696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The two steps above can be skipped “if a client remembers and wishes to reuse a previously allocated network address” </a:t>
            </a: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[RFC 2131]</a:t>
            </a: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3"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472"/>
                                        </p:tgtEl>
                                        <p:attrNameLst>
                                          <p:attrName>style.visibility</p:attrName>
                                        </p:attrNameLst>
                                      </p:cBhvr>
                                      <p:to>
                                        <p:strVal val="visible"/>
                                      </p:to>
                                    </p:set>
                                    <p:animEffect transition="in" filter="wipe(right)">
                                      <p:cBhvr>
                                        <p:cTn id="7" dur="500"/>
                                        <p:tgtEl>
                                          <p:spTgt spid="472"/>
                                        </p:tgtEl>
                                      </p:cBhvr>
                                    </p:animEffect>
                                  </p:childTnLst>
                                </p:cTn>
                              </p:par>
                              <p:par>
                                <p:cTn id="8" presetID="9" presetClass="entr" presetSubtype="0" fill="hold" nodeType="withEffect">
                                  <p:stCondLst>
                                    <p:cond delay="0"/>
                                  </p:stCondLst>
                                  <p:childTnLst>
                                    <p:set>
                                      <p:cBhvr>
                                        <p:cTn id="9" dur="1" fill="hold">
                                          <p:stCondLst>
                                            <p:cond delay="0"/>
                                          </p:stCondLst>
                                        </p:cTn>
                                        <p:tgtEl>
                                          <p:spTgt spid="545"/>
                                        </p:tgtEl>
                                        <p:attrNameLst>
                                          <p:attrName>style.visibility</p:attrName>
                                        </p:attrNameLst>
                                      </p:cBhvr>
                                      <p:to>
                                        <p:strVal val="visible"/>
                                      </p:to>
                                    </p:set>
                                    <p:animEffect transition="in" filter="dissolve">
                                      <p:cBhvr>
                                        <p:cTn id="10" dur="500"/>
                                        <p:tgtEl>
                                          <p:spTgt spid="545"/>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xit" presetSubtype="0" fill="hold" nodeType="clickEffect">
                                  <p:stCondLst>
                                    <p:cond delay="0"/>
                                  </p:stCondLst>
                                  <p:childTnLst>
                                    <p:animEffect transition="out" filter="dissolve">
                                      <p:cBhvr>
                                        <p:cTn id="14" dur="500"/>
                                        <p:tgtEl>
                                          <p:spTgt spid="545"/>
                                        </p:tgtEl>
                                      </p:cBhvr>
                                    </p:animEffect>
                                    <p:set>
                                      <p:cBhvr>
                                        <p:cTn id="15" dur="1" fill="hold">
                                          <p:stCondLst>
                                            <p:cond delay="499"/>
                                          </p:stCondLst>
                                        </p:cTn>
                                        <p:tgtEl>
                                          <p:spTgt spid="545"/>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478"/>
                                        </p:tgtEl>
                                        <p:attrNameLst>
                                          <p:attrName>style.visibility</p:attrName>
                                        </p:attrNameLst>
                                      </p:cBhvr>
                                      <p:to>
                                        <p:strVal val="visible"/>
                                      </p:to>
                                    </p:set>
                                    <p:animEffect transition="in" filter="wipe(left)">
                                      <p:cBhvr>
                                        <p:cTn id="20" dur="500"/>
                                        <p:tgtEl>
                                          <p:spTgt spid="478"/>
                                        </p:tgtEl>
                                      </p:cBhvr>
                                    </p:animEffect>
                                  </p:childTnLst>
                                </p:cTn>
                              </p:par>
                              <p:par>
                                <p:cTn id="21" presetID="22" presetClass="entr" presetSubtype="8" fill="hold" nodeType="withEffect">
                                  <p:stCondLst>
                                    <p:cond delay="0"/>
                                  </p:stCondLst>
                                  <p:childTnLst>
                                    <p:set>
                                      <p:cBhvr>
                                        <p:cTn id="22" dur="1" fill="hold">
                                          <p:stCondLst>
                                            <p:cond delay="0"/>
                                          </p:stCondLst>
                                        </p:cTn>
                                        <p:tgtEl>
                                          <p:spTgt spid="477"/>
                                        </p:tgtEl>
                                        <p:attrNameLst>
                                          <p:attrName>style.visibility</p:attrName>
                                        </p:attrNameLst>
                                      </p:cBhvr>
                                      <p:to>
                                        <p:strVal val="visible"/>
                                      </p:to>
                                    </p:set>
                                    <p:animEffect transition="in" filter="wipe(left)">
                                      <p:cBhvr>
                                        <p:cTn id="23" dur="500"/>
                                        <p:tgtEl>
                                          <p:spTgt spid="477"/>
                                        </p:tgtEl>
                                      </p:cBhvr>
                                    </p:animEffect>
                                  </p:childTnLst>
                                </p:cTn>
                              </p:par>
                              <p:par>
                                <p:cTn id="24" presetID="9" presetClass="entr" presetSubtype="0" fill="hold" nodeType="withEffect">
                                  <p:stCondLst>
                                    <p:cond delay="0"/>
                                  </p:stCondLst>
                                  <p:childTnLst>
                                    <p:set>
                                      <p:cBhvr>
                                        <p:cTn id="25" dur="1" fill="hold">
                                          <p:stCondLst>
                                            <p:cond delay="0"/>
                                          </p:stCondLst>
                                        </p:cTn>
                                        <p:tgtEl>
                                          <p:spTgt spid="548"/>
                                        </p:tgtEl>
                                        <p:attrNameLst>
                                          <p:attrName>style.visibility</p:attrName>
                                        </p:attrNameLst>
                                      </p:cBhvr>
                                      <p:to>
                                        <p:strVal val="visible"/>
                                      </p:to>
                                    </p:set>
                                    <p:animEffect transition="in" filter="dissolve">
                                      <p:cBhvr>
                                        <p:cTn id="26" dur="500"/>
                                        <p:tgtEl>
                                          <p:spTgt spid="548"/>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xit" presetSubtype="0" fill="hold" nodeType="clickEffect">
                                  <p:stCondLst>
                                    <p:cond delay="0"/>
                                  </p:stCondLst>
                                  <p:childTnLst>
                                    <p:animEffect transition="out" filter="dissolve">
                                      <p:cBhvr>
                                        <p:cTn id="30" dur="500"/>
                                        <p:tgtEl>
                                          <p:spTgt spid="548"/>
                                        </p:tgtEl>
                                      </p:cBhvr>
                                    </p:animEffect>
                                    <p:set>
                                      <p:cBhvr>
                                        <p:cTn id="31" dur="1" fill="hold">
                                          <p:stCondLst>
                                            <p:cond delay="499"/>
                                          </p:stCondLst>
                                        </p:cTn>
                                        <p:tgtEl>
                                          <p:spTgt spid="548"/>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dissolve">
                                      <p:cBhvr>
                                        <p:cTn id="36" dur="500"/>
                                        <p:tgtEl>
                                          <p:spTgt spid="5"/>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2" fill="hold" nodeType="clickEffect">
                                  <p:stCondLst>
                                    <p:cond delay="0"/>
                                  </p:stCondLst>
                                  <p:childTnLst>
                                    <p:set>
                                      <p:cBhvr>
                                        <p:cTn id="40" dur="1" fill="hold">
                                          <p:stCondLst>
                                            <p:cond delay="0"/>
                                          </p:stCondLst>
                                        </p:cTn>
                                        <p:tgtEl>
                                          <p:spTgt spid="482"/>
                                        </p:tgtEl>
                                        <p:attrNameLst>
                                          <p:attrName>style.visibility</p:attrName>
                                        </p:attrNameLst>
                                      </p:cBhvr>
                                      <p:to>
                                        <p:strVal val="visible"/>
                                      </p:to>
                                    </p:set>
                                    <p:animEffect transition="in" filter="wipe(right)">
                                      <p:cBhvr>
                                        <p:cTn id="41" dur="500"/>
                                        <p:tgtEl>
                                          <p:spTgt spid="482"/>
                                        </p:tgtEl>
                                      </p:cBhvr>
                                    </p:animEffect>
                                  </p:childTnLst>
                                </p:cTn>
                              </p:par>
                              <p:par>
                                <p:cTn id="42" presetID="9" presetClass="exit" presetSubtype="0" fill="hold" grpId="1" nodeType="withEffect">
                                  <p:stCondLst>
                                    <p:cond delay="0"/>
                                  </p:stCondLst>
                                  <p:childTnLst>
                                    <p:animEffect transition="out" filter="dissolve">
                                      <p:cBhvr>
                                        <p:cTn id="43" dur="500"/>
                                        <p:tgtEl>
                                          <p:spTgt spid="5"/>
                                        </p:tgtEl>
                                      </p:cBhvr>
                                    </p:animEffect>
                                    <p:set>
                                      <p:cBhvr>
                                        <p:cTn id="44" dur="1" fill="hold">
                                          <p:stCondLst>
                                            <p:cond delay="499"/>
                                          </p:stCondLst>
                                        </p:cTn>
                                        <p:tgtEl>
                                          <p:spTgt spid="5"/>
                                        </p:tgtEl>
                                        <p:attrNameLst>
                                          <p:attrName>style.visibility</p:attrName>
                                        </p:attrNameLst>
                                      </p:cBhvr>
                                      <p:to>
                                        <p:strVal val="hidden"/>
                                      </p:to>
                                    </p:set>
                                  </p:childTnLst>
                                </p:cTn>
                              </p:par>
                              <p:par>
                                <p:cTn id="45" presetID="22" presetClass="entr" presetSubtype="2" fill="hold" nodeType="withEffect">
                                  <p:stCondLst>
                                    <p:cond delay="0"/>
                                  </p:stCondLst>
                                  <p:childTnLst>
                                    <p:set>
                                      <p:cBhvr>
                                        <p:cTn id="46" dur="1" fill="hold">
                                          <p:stCondLst>
                                            <p:cond delay="0"/>
                                          </p:stCondLst>
                                        </p:cTn>
                                        <p:tgtEl>
                                          <p:spTgt spid="481"/>
                                        </p:tgtEl>
                                        <p:attrNameLst>
                                          <p:attrName>style.visibility</p:attrName>
                                        </p:attrNameLst>
                                      </p:cBhvr>
                                      <p:to>
                                        <p:strVal val="visible"/>
                                      </p:to>
                                    </p:set>
                                    <p:animEffect transition="in" filter="wipe(right)">
                                      <p:cBhvr>
                                        <p:cTn id="47" dur="500"/>
                                        <p:tgtEl>
                                          <p:spTgt spid="481"/>
                                        </p:tgtEl>
                                      </p:cBhvr>
                                    </p:animEffect>
                                  </p:childTnLst>
                                </p:cTn>
                              </p:par>
                              <p:par>
                                <p:cTn id="48" presetID="9" presetClass="entr" presetSubtype="0" fill="hold" nodeType="withEffect">
                                  <p:stCondLst>
                                    <p:cond delay="0"/>
                                  </p:stCondLst>
                                  <p:childTnLst>
                                    <p:set>
                                      <p:cBhvr>
                                        <p:cTn id="49" dur="1" fill="hold">
                                          <p:stCondLst>
                                            <p:cond delay="0"/>
                                          </p:stCondLst>
                                        </p:cTn>
                                        <p:tgtEl>
                                          <p:spTgt spid="551"/>
                                        </p:tgtEl>
                                        <p:attrNameLst>
                                          <p:attrName>style.visibility</p:attrName>
                                        </p:attrNameLst>
                                      </p:cBhvr>
                                      <p:to>
                                        <p:strVal val="visible"/>
                                      </p:to>
                                    </p:set>
                                    <p:animEffect transition="in" filter="dissolve">
                                      <p:cBhvr>
                                        <p:cTn id="50" dur="500"/>
                                        <p:tgtEl>
                                          <p:spTgt spid="551"/>
                                        </p:tgtEl>
                                      </p:cBhvr>
                                    </p:animEffect>
                                  </p:childTnLst>
                                </p:cTn>
                              </p:par>
                            </p:childTnLst>
                          </p:cTn>
                        </p:par>
                      </p:childTnLst>
                    </p:cTn>
                  </p:par>
                  <p:par>
                    <p:cTn id="51" fill="hold">
                      <p:stCondLst>
                        <p:cond delay="indefinite"/>
                      </p:stCondLst>
                      <p:childTnLst>
                        <p:par>
                          <p:cTn id="52" fill="hold">
                            <p:stCondLst>
                              <p:cond delay="0"/>
                            </p:stCondLst>
                            <p:childTnLst>
                              <p:par>
                                <p:cTn id="53" presetID="9" presetClass="exit" presetSubtype="0" fill="hold" nodeType="clickEffect">
                                  <p:stCondLst>
                                    <p:cond delay="0"/>
                                  </p:stCondLst>
                                  <p:childTnLst>
                                    <p:animEffect transition="out" filter="dissolve">
                                      <p:cBhvr>
                                        <p:cTn id="54" dur="500"/>
                                        <p:tgtEl>
                                          <p:spTgt spid="551"/>
                                        </p:tgtEl>
                                      </p:cBhvr>
                                    </p:animEffect>
                                    <p:set>
                                      <p:cBhvr>
                                        <p:cTn id="55" dur="1" fill="hold">
                                          <p:stCondLst>
                                            <p:cond delay="499"/>
                                          </p:stCondLst>
                                        </p:cTn>
                                        <p:tgtEl>
                                          <p:spTgt spid="551"/>
                                        </p:tgtEl>
                                        <p:attrNameLst>
                                          <p:attrName>style.visibility</p:attrName>
                                        </p:attrNameLst>
                                      </p:cBhvr>
                                      <p:to>
                                        <p:strVal val="hidden"/>
                                      </p:to>
                                    </p:set>
                                  </p:childTnLst>
                                </p:cTn>
                              </p:par>
                            </p:childTnLst>
                          </p:cTn>
                        </p:par>
                      </p:childTnLst>
                    </p:cTn>
                  </p:par>
                  <p:par>
                    <p:cTn id="56" fill="hold">
                      <p:stCondLst>
                        <p:cond delay="indefinite"/>
                      </p:stCondLst>
                      <p:childTnLst>
                        <p:par>
                          <p:cTn id="57" fill="hold">
                            <p:stCondLst>
                              <p:cond delay="0"/>
                            </p:stCondLst>
                            <p:childTnLst>
                              <p:par>
                                <p:cTn id="58" presetID="22" presetClass="entr" presetSubtype="8" fill="hold" nodeType="clickEffect">
                                  <p:stCondLst>
                                    <p:cond delay="0"/>
                                  </p:stCondLst>
                                  <p:childTnLst>
                                    <p:set>
                                      <p:cBhvr>
                                        <p:cTn id="59" dur="1" fill="hold">
                                          <p:stCondLst>
                                            <p:cond delay="0"/>
                                          </p:stCondLst>
                                        </p:cTn>
                                        <p:tgtEl>
                                          <p:spTgt spid="486"/>
                                        </p:tgtEl>
                                        <p:attrNameLst>
                                          <p:attrName>style.visibility</p:attrName>
                                        </p:attrNameLst>
                                      </p:cBhvr>
                                      <p:to>
                                        <p:strVal val="visible"/>
                                      </p:to>
                                    </p:set>
                                    <p:animEffect transition="in" filter="wipe(left)">
                                      <p:cBhvr>
                                        <p:cTn id="60" dur="500"/>
                                        <p:tgtEl>
                                          <p:spTgt spid="486"/>
                                        </p:tgtEl>
                                      </p:cBhvr>
                                    </p:animEffect>
                                  </p:childTnLst>
                                </p:cTn>
                              </p:par>
                              <p:par>
                                <p:cTn id="61" presetID="22" presetClass="entr" presetSubtype="8" fill="hold" nodeType="withEffect">
                                  <p:stCondLst>
                                    <p:cond delay="0"/>
                                  </p:stCondLst>
                                  <p:childTnLst>
                                    <p:set>
                                      <p:cBhvr>
                                        <p:cTn id="62" dur="1" fill="hold">
                                          <p:stCondLst>
                                            <p:cond delay="0"/>
                                          </p:stCondLst>
                                        </p:cTn>
                                        <p:tgtEl>
                                          <p:spTgt spid="485"/>
                                        </p:tgtEl>
                                        <p:attrNameLst>
                                          <p:attrName>style.visibility</p:attrName>
                                        </p:attrNameLst>
                                      </p:cBhvr>
                                      <p:to>
                                        <p:strVal val="visible"/>
                                      </p:to>
                                    </p:set>
                                    <p:animEffect transition="in" filter="wipe(left)">
                                      <p:cBhvr>
                                        <p:cTn id="63" dur="500"/>
                                        <p:tgtEl>
                                          <p:spTgt spid="485"/>
                                        </p:tgtEl>
                                      </p:cBhvr>
                                    </p:animEffect>
                                  </p:childTnLst>
                                </p:cTn>
                              </p:par>
                              <p:par>
                                <p:cTn id="64" presetID="9" presetClass="entr" presetSubtype="0" fill="hold" nodeType="withEffect">
                                  <p:stCondLst>
                                    <p:cond delay="0"/>
                                  </p:stCondLst>
                                  <p:childTnLst>
                                    <p:set>
                                      <p:cBhvr>
                                        <p:cTn id="65" dur="1" fill="hold">
                                          <p:stCondLst>
                                            <p:cond delay="0"/>
                                          </p:stCondLst>
                                        </p:cTn>
                                        <p:tgtEl>
                                          <p:spTgt spid="554"/>
                                        </p:tgtEl>
                                        <p:attrNameLst>
                                          <p:attrName>style.visibility</p:attrName>
                                        </p:attrNameLst>
                                      </p:cBhvr>
                                      <p:to>
                                        <p:strVal val="visible"/>
                                      </p:to>
                                    </p:set>
                                    <p:animEffect transition="in" filter="dissolve">
                                      <p:cBhvr>
                                        <p:cTn id="66" dur="500"/>
                                        <p:tgtEl>
                                          <p:spTgt spid="554"/>
                                        </p:tgtEl>
                                      </p:cBhvr>
                                    </p:animEffect>
                                  </p:childTnLst>
                                </p:cTn>
                              </p:par>
                            </p:childTnLst>
                          </p:cTn>
                        </p:par>
                      </p:childTnLst>
                    </p:cTn>
                  </p:par>
                  <p:par>
                    <p:cTn id="67" fill="hold">
                      <p:stCondLst>
                        <p:cond delay="indefinite"/>
                      </p:stCondLst>
                      <p:childTnLst>
                        <p:par>
                          <p:cTn id="68" fill="hold">
                            <p:stCondLst>
                              <p:cond delay="0"/>
                            </p:stCondLst>
                            <p:childTnLst>
                              <p:par>
                                <p:cTn id="69" presetID="9" presetClass="exit" presetSubtype="0" fill="hold" nodeType="clickEffect">
                                  <p:stCondLst>
                                    <p:cond delay="0"/>
                                  </p:stCondLst>
                                  <p:childTnLst>
                                    <p:animEffect transition="out" filter="dissolve">
                                      <p:cBhvr>
                                        <p:cTn id="70" dur="500"/>
                                        <p:tgtEl>
                                          <p:spTgt spid="554"/>
                                        </p:tgtEl>
                                      </p:cBhvr>
                                    </p:animEffect>
                                    <p:set>
                                      <p:cBhvr>
                                        <p:cTn id="71" dur="1" fill="hold">
                                          <p:stCondLst>
                                            <p:cond delay="499"/>
                                          </p:stCondLst>
                                        </p:cTn>
                                        <p:tgtEl>
                                          <p:spTgt spid="55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8200" y="311144"/>
            <a:ext cx="10515600" cy="894622"/>
          </a:xfrm>
        </p:spPr>
        <p:txBody>
          <a:bodyPr/>
          <a:lstStyle/>
          <a:p>
            <a:r>
              <a:rPr lang="en-US" dirty="0"/>
              <a:t>DHCP: more than IP addresses</a:t>
            </a:r>
            <a:endParaRPr lang="en-US" dirty="0"/>
          </a:p>
        </p:txBody>
      </p:sp>
      <p:sp>
        <p:nvSpPr>
          <p:cNvPr id="81" name="Rectangle 3"/>
          <p:cNvSpPr txBox="1">
            <a:spLocks noChangeArrowheads="1"/>
          </p:cNvSpPr>
          <p:nvPr/>
        </p:nvSpPr>
        <p:spPr>
          <a:xfrm>
            <a:off x="895974" y="1369673"/>
            <a:ext cx="10751383" cy="439502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charset="0"/>
              <a:buNone/>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DHCP can return more than just allocated IP address on subnet:</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746125" marR="0" lvl="1" indent="-282575" algn="l" defTabSz="914400" rtl="0" eaLnBrk="1" fontAlgn="auto" latinLnBrk="0" hangingPunct="1">
              <a:lnSpc>
                <a:spcPct val="90000"/>
              </a:lnSpc>
              <a:spcBef>
                <a:spcPts val="500"/>
              </a:spcBef>
              <a:spcAft>
                <a:spcPts val="0"/>
              </a:spcAft>
              <a:buClr>
                <a:srgbClr val="0000A8"/>
              </a:buClr>
              <a:buSzTx/>
              <a:buFont typeface="Wingdings" panose="05000000000000000000" pitchFamily="2" charset="2"/>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address of first-hop router for client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746125" marR="0" lvl="1" indent="-282575" algn="l" defTabSz="914400" rtl="0" eaLnBrk="1" fontAlgn="auto" latinLnBrk="0" hangingPunct="1">
              <a:lnSpc>
                <a:spcPct val="90000"/>
              </a:lnSpc>
              <a:spcBef>
                <a:spcPts val="500"/>
              </a:spcBef>
              <a:spcAft>
                <a:spcPts val="0"/>
              </a:spcAft>
              <a:buClr>
                <a:srgbClr val="0000A8"/>
              </a:buClr>
              <a:buSzTx/>
              <a:buFont typeface="Wingdings" panose="05000000000000000000" pitchFamily="2" charset="2"/>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name and IP address of DNS sever</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746125" marR="0" lvl="1" indent="-282575" algn="l" defTabSz="914400" rtl="0" eaLnBrk="1" fontAlgn="auto" latinLnBrk="0" hangingPunct="1">
              <a:lnSpc>
                <a:spcPct val="90000"/>
              </a:lnSpc>
              <a:spcBef>
                <a:spcPts val="500"/>
              </a:spcBef>
              <a:spcAft>
                <a:spcPts val="0"/>
              </a:spcAft>
              <a:buClr>
                <a:srgbClr val="0000A8"/>
              </a:buClr>
              <a:buSzTx/>
              <a:buFont typeface="Wingdings" panose="05000000000000000000" pitchFamily="2" charset="2"/>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network mask (indicating network versus host portion of address)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49250" marR="0" lvl="1" indent="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None/>
              <a:defRPr/>
            </a:pPr>
            <a:endParaRPr kumimoji="0" lang="en-US" altLang="en-US" sz="28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sp>
        <p:nvSpPr>
          <p:cNvPr id="4"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0" name="Freeform 3"/>
          <p:cNvSpPr/>
          <p:nvPr/>
        </p:nvSpPr>
        <p:spPr bwMode="auto">
          <a:xfrm>
            <a:off x="1867395" y="1818492"/>
            <a:ext cx="3554412" cy="2754313"/>
          </a:xfrm>
          <a:custGeom>
            <a:avLst/>
            <a:gdLst>
              <a:gd name="T0" fmla="*/ 2147483647 w 2406"/>
              <a:gd name="T1" fmla="*/ 2147483647 h 958"/>
              <a:gd name="T2" fmla="*/ 2147483647 w 2406"/>
              <a:gd name="T3" fmla="*/ 2147483647 h 958"/>
              <a:gd name="T4" fmla="*/ 2147483647 w 2406"/>
              <a:gd name="T5" fmla="*/ 2147483647 h 958"/>
              <a:gd name="T6" fmla="*/ 2147483647 w 2406"/>
              <a:gd name="T7" fmla="*/ 2147483647 h 958"/>
              <a:gd name="T8" fmla="*/ 2147483647 w 2406"/>
              <a:gd name="T9" fmla="*/ 2147483647 h 958"/>
              <a:gd name="T10" fmla="*/ 2147483647 w 2406"/>
              <a:gd name="T11" fmla="*/ 2147483647 h 958"/>
              <a:gd name="T12" fmla="*/ 2147483647 w 2406"/>
              <a:gd name="T13" fmla="*/ 2147483647 h 958"/>
              <a:gd name="T14" fmla="*/ 2147483647 w 2406"/>
              <a:gd name="T15" fmla="*/ 2147483647 h 958"/>
              <a:gd name="T16" fmla="*/ 2147483647 w 2406"/>
              <a:gd name="T17" fmla="*/ 2147483647 h 958"/>
              <a:gd name="T18" fmla="*/ 2147483647 w 2406"/>
              <a:gd name="T19" fmla="*/ 2147483647 h 958"/>
              <a:gd name="T20" fmla="*/ 2147483647 w 2406"/>
              <a:gd name="T21" fmla="*/ 2147483647 h 958"/>
              <a:gd name="T22" fmla="*/ 2147483647 w 2406"/>
              <a:gd name="T23" fmla="*/ 2147483647 h 958"/>
              <a:gd name="T24" fmla="*/ 2147483647 w 2406"/>
              <a:gd name="T25" fmla="*/ 2147483647 h 9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406"/>
              <a:gd name="T40" fmla="*/ 0 h 958"/>
              <a:gd name="T41" fmla="*/ 2406 w 2406"/>
              <a:gd name="T42" fmla="*/ 958 h 9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406" h="958">
                <a:moveTo>
                  <a:pt x="2192" y="274"/>
                </a:moveTo>
                <a:cubicBezTo>
                  <a:pt x="1978" y="94"/>
                  <a:pt x="1990" y="122"/>
                  <a:pt x="1857" y="77"/>
                </a:cubicBezTo>
                <a:cubicBezTo>
                  <a:pt x="1724" y="32"/>
                  <a:pt x="1584" y="0"/>
                  <a:pt x="1393" y="7"/>
                </a:cubicBezTo>
                <a:cubicBezTo>
                  <a:pt x="1202" y="14"/>
                  <a:pt x="898" y="84"/>
                  <a:pt x="713" y="122"/>
                </a:cubicBezTo>
                <a:cubicBezTo>
                  <a:pt x="528" y="160"/>
                  <a:pt x="395" y="168"/>
                  <a:pt x="280" y="234"/>
                </a:cubicBezTo>
                <a:cubicBezTo>
                  <a:pt x="166" y="301"/>
                  <a:pt x="52" y="432"/>
                  <a:pt x="26" y="522"/>
                </a:cubicBezTo>
                <a:cubicBezTo>
                  <a:pt x="0" y="612"/>
                  <a:pt x="81" y="711"/>
                  <a:pt x="122" y="773"/>
                </a:cubicBezTo>
                <a:cubicBezTo>
                  <a:pt x="163" y="835"/>
                  <a:pt x="99" y="877"/>
                  <a:pt x="273" y="894"/>
                </a:cubicBezTo>
                <a:cubicBezTo>
                  <a:pt x="447" y="911"/>
                  <a:pt x="938" y="866"/>
                  <a:pt x="1169" y="876"/>
                </a:cubicBezTo>
                <a:cubicBezTo>
                  <a:pt x="1400" y="886"/>
                  <a:pt x="1499" y="950"/>
                  <a:pt x="1659" y="954"/>
                </a:cubicBezTo>
                <a:cubicBezTo>
                  <a:pt x="1819" y="958"/>
                  <a:pt x="2014" y="958"/>
                  <a:pt x="2129" y="897"/>
                </a:cubicBezTo>
                <a:cubicBezTo>
                  <a:pt x="2244" y="836"/>
                  <a:pt x="2327" y="856"/>
                  <a:pt x="2350" y="591"/>
                </a:cubicBezTo>
                <a:cubicBezTo>
                  <a:pt x="2373" y="326"/>
                  <a:pt x="2406" y="454"/>
                  <a:pt x="2192" y="274"/>
                </a:cubicBezTo>
                <a:close/>
              </a:path>
            </a:pathLst>
          </a:custGeom>
          <a:solidFill>
            <a:srgbClr val="66CCFF"/>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573" name="Group 572"/>
          <p:cNvGrpSpPr/>
          <p:nvPr/>
        </p:nvGrpSpPr>
        <p:grpSpPr>
          <a:xfrm>
            <a:off x="3772175" y="3890885"/>
            <a:ext cx="1040553" cy="431082"/>
            <a:chOff x="7493876" y="2774731"/>
            <a:chExt cx="1481958" cy="894622"/>
          </a:xfrm>
        </p:grpSpPr>
        <p:sp>
          <p:nvSpPr>
            <p:cNvPr id="582" name="Freeform 581"/>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83" name="Oval 582"/>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584" name="Group 583"/>
            <p:cNvGrpSpPr/>
            <p:nvPr/>
          </p:nvGrpSpPr>
          <p:grpSpPr>
            <a:xfrm>
              <a:off x="7713663" y="2848339"/>
              <a:ext cx="1042107" cy="425543"/>
              <a:chOff x="7786941" y="2884917"/>
              <a:chExt cx="897649" cy="353919"/>
            </a:xfrm>
          </p:grpSpPr>
          <p:sp>
            <p:nvSpPr>
              <p:cNvPr id="585" name="Freeform 584"/>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86" name="Freeform 585"/>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87" name="Freeform 586"/>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88" name="Freeform 587"/>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574" name="Group 573"/>
          <p:cNvGrpSpPr/>
          <p:nvPr/>
        </p:nvGrpSpPr>
        <p:grpSpPr>
          <a:xfrm>
            <a:off x="4283172" y="2940116"/>
            <a:ext cx="918415" cy="390629"/>
            <a:chOff x="3668110" y="2448910"/>
            <a:chExt cx="3794234" cy="2165130"/>
          </a:xfrm>
        </p:grpSpPr>
        <p:sp>
          <p:nvSpPr>
            <p:cNvPr id="575" name="Rectangle 574"/>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76" name="Freeform 575"/>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577" name="Group 576"/>
            <p:cNvGrpSpPr/>
            <p:nvPr/>
          </p:nvGrpSpPr>
          <p:grpSpPr>
            <a:xfrm>
              <a:off x="3941378" y="2603243"/>
              <a:ext cx="3202061" cy="1066110"/>
              <a:chOff x="7939341" y="3037317"/>
              <a:chExt cx="897649" cy="353919"/>
            </a:xfrm>
          </p:grpSpPr>
          <p:sp>
            <p:nvSpPr>
              <p:cNvPr id="578" name="Freeform 577"/>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79" name="Freeform 578"/>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80" name="Freeform 579"/>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81" name="Freeform 580"/>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sp>
        <p:nvSpPr>
          <p:cNvPr id="589" name="Line 48"/>
          <p:cNvSpPr>
            <a:spLocks noChangeShapeType="1"/>
          </p:cNvSpPr>
          <p:nvPr/>
        </p:nvSpPr>
        <p:spPr bwMode="auto">
          <a:xfrm flipV="1">
            <a:off x="4391025" y="3324223"/>
            <a:ext cx="460375" cy="571501"/>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 name="Title 2"/>
          <p:cNvSpPr>
            <a:spLocks noGrp="1"/>
          </p:cNvSpPr>
          <p:nvPr>
            <p:ph type="title"/>
          </p:nvPr>
        </p:nvSpPr>
        <p:spPr>
          <a:xfrm>
            <a:off x="838200" y="311144"/>
            <a:ext cx="10515600" cy="894622"/>
          </a:xfrm>
        </p:spPr>
        <p:txBody>
          <a:bodyPr/>
          <a:lstStyle/>
          <a:p>
            <a:r>
              <a:rPr lang="en-US" dirty="0"/>
              <a:t>DHCP: example</a:t>
            </a:r>
            <a:endParaRPr lang="en-US" dirty="0"/>
          </a:p>
        </p:txBody>
      </p:sp>
      <p:sp>
        <p:nvSpPr>
          <p:cNvPr id="379" name="Rectangle 3"/>
          <p:cNvSpPr txBox="1">
            <a:spLocks noChangeArrowheads="1"/>
          </p:cNvSpPr>
          <p:nvPr/>
        </p:nvSpPr>
        <p:spPr bwMode="auto">
          <a:xfrm>
            <a:off x="6131419" y="1674030"/>
            <a:ext cx="4751439" cy="1262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lnSpc>
                <a:spcPct val="85000"/>
              </a:lnSpc>
              <a:spcBef>
                <a:spcPct val="20000"/>
              </a:spcBef>
              <a:spcAft>
                <a:spcPct val="0"/>
              </a:spcAft>
              <a:buClr>
                <a:srgbClr val="000099"/>
              </a:buClr>
              <a:buSzPct val="100000"/>
              <a:buFont typeface="Wingdings" panose="05000000000000000000" pitchFamily="2" charset="2"/>
              <a:buChar char="§"/>
              <a:defRPr sz="2800">
                <a:solidFill>
                  <a:schemeClr val="tx1"/>
                </a:solidFill>
                <a:latin typeface="+mn-lt"/>
                <a:ea typeface="MS PGothic" panose="020B0600070205080204" pitchFamily="34" charset="-128"/>
                <a:cs typeface="MS PGothic" panose="020B0600070205080204" pitchFamily="34" charset="-128"/>
              </a:defRPr>
            </a:lvl1pPr>
            <a:lvl2pPr marL="688975" indent="-231775"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Gill Sans MT" panose="020B0502020104020203"/>
                <a:ea typeface="MS PGothic" panose="020B0600070205080204" pitchFamily="34" charset="-128"/>
                <a:cs typeface="Gill Sans MT" panose="020B0502020104020203"/>
              </a:defRPr>
            </a:lvl2pPr>
            <a:lvl3pPr marL="1143000" indent="-228600" algn="l" rtl="0" eaLnBrk="0" fontAlgn="base" hangingPunct="0">
              <a:spcBef>
                <a:spcPct val="20000"/>
              </a:spcBef>
              <a:spcAft>
                <a:spcPct val="0"/>
              </a:spcAft>
              <a:buChar char="•"/>
              <a:defRPr sz="2000">
                <a:solidFill>
                  <a:schemeClr val="tx1"/>
                </a:solidFill>
                <a:latin typeface="Gill Sans MT" panose="020B0502020104020203"/>
                <a:ea typeface="Gill Sans MT" panose="020B0502020104020203" pitchFamily="34" charset="0"/>
                <a:cs typeface="Gill Sans MT" panose="020B0502020104020203"/>
              </a:defRPr>
            </a:lvl3pPr>
            <a:lvl4pPr marL="1600200" indent="-228600" algn="l" rtl="0" eaLnBrk="0" fontAlgn="base" hangingPunct="0">
              <a:spcBef>
                <a:spcPct val="20000"/>
              </a:spcBef>
              <a:spcAft>
                <a:spcPct val="0"/>
              </a:spcAft>
              <a:buChar char="–"/>
              <a:defRPr sz="2000">
                <a:solidFill>
                  <a:schemeClr val="tx1"/>
                </a:solidFill>
                <a:latin typeface="Times New Roman" panose="02020603050405020304" pitchFamily="18" charset="0"/>
                <a:ea typeface="Gill Sans MT" panose="020B0502020104020203" pitchFamily="34" charset="0"/>
                <a:cs typeface="Gill Sans MT" panose="020B0502020104020203" pitchFamily="34" charset="0"/>
              </a:defRPr>
            </a:lvl4pPr>
            <a:lvl5pPr marL="2057400" indent="-228600" algn="l" rtl="0" eaLnBrk="0" fontAlgn="base" hangingPunct="0">
              <a:spcBef>
                <a:spcPct val="20000"/>
              </a:spcBef>
              <a:spcAft>
                <a:spcPct val="0"/>
              </a:spcAft>
              <a:buChar char="»"/>
              <a:defRPr sz="2000">
                <a:solidFill>
                  <a:schemeClr val="tx1"/>
                </a:solidFill>
                <a:latin typeface="Times New Roman" panose="02020603050405020304" pitchFamily="18" charset="0"/>
                <a:ea typeface="Gill Sans MT" panose="020B0502020104020203" pitchFamily="34" charset="0"/>
                <a:cs typeface="Gill Sans MT" panose="020B0502020104020203" pitchFamily="34" charset="0"/>
              </a:defRPr>
            </a:lvl5pPr>
            <a:lvl6pPr marL="2514600" indent="-2286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233680" marR="0" lvl="0" indent="-233680" algn="l" defTabSz="914400" rtl="0" eaLnBrk="0" fontAlgn="base" latinLnBrk="0" hangingPunct="0">
              <a:lnSpc>
                <a:spcPct val="85000"/>
              </a:lnSpc>
              <a:spcBef>
                <a:spcPct val="20000"/>
              </a:spcBef>
              <a:spcAft>
                <a:spcPct val="0"/>
              </a:spcAft>
              <a:buClr>
                <a:srgbClr val="000099"/>
              </a:buClr>
              <a:buSzPct val="100000"/>
              <a:buFont typeface="Wingdings" panose="05000000000000000000" pitchFamily="2" charset="2"/>
              <a:buChar char="§"/>
              <a:defRPr/>
            </a:pPr>
            <a:r>
              <a:rPr kumimoji="0" lang="en-US" sz="24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Connecting laptop will use DHCP to get IP address, address of first-hop router, address of DNS server.</a:t>
            </a:r>
            <a:endParaRPr kumimoji="0" lang="en-US" sz="24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382" name="Line 43"/>
          <p:cNvSpPr>
            <a:spLocks noChangeShapeType="1"/>
          </p:cNvSpPr>
          <p:nvPr/>
        </p:nvSpPr>
        <p:spPr bwMode="auto">
          <a:xfrm flipV="1">
            <a:off x="3759695" y="3062253"/>
            <a:ext cx="562325" cy="839"/>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85" name="Text Box 44"/>
          <p:cNvSpPr txBox="1">
            <a:spLocks noChangeArrowheads="1"/>
          </p:cNvSpPr>
          <p:nvPr/>
        </p:nvSpPr>
        <p:spPr bwMode="auto">
          <a:xfrm>
            <a:off x="3656507" y="4356905"/>
            <a:ext cx="2025650" cy="915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1"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router with DHCP </a:t>
            </a:r>
            <a:endParaRPr kumimoji="0" lang="en-US" altLang="en-US" sz="1800" b="0" i="1"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1"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server built into </a:t>
            </a:r>
            <a:endParaRPr kumimoji="0" lang="en-US" altLang="en-US" sz="1800" b="0" i="1"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1"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router</a:t>
            </a:r>
            <a:endParaRPr kumimoji="0" lang="en-US" altLang="en-US" sz="1800" b="0" i="1"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86" name="Rectangle 152"/>
          <p:cNvSpPr>
            <a:spLocks noChangeArrowheads="1"/>
          </p:cNvSpPr>
          <p:nvPr/>
        </p:nvSpPr>
        <p:spPr bwMode="auto">
          <a:xfrm>
            <a:off x="6131420" y="2964667"/>
            <a:ext cx="5406278" cy="1306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33680" indent="-233680">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233680" marR="0" lvl="0" indent="-233680" algn="l" defTabSz="914400" rtl="0" eaLnBrk="0" fontAlgn="base" latinLnBrk="0" hangingPunct="0">
              <a:lnSpc>
                <a:spcPct val="90000"/>
              </a:lnSpc>
              <a:spcBef>
                <a:spcPct val="20000"/>
              </a:spcBef>
              <a:spcAft>
                <a:spcPct val="0"/>
              </a:spcAft>
              <a:buClr>
                <a:srgbClr val="000099"/>
              </a:buClr>
              <a:buSzPct val="100000"/>
              <a:buFont typeface="Wingdings" panose="05000000000000000000" pitchFamily="2" charset="2"/>
              <a:buChar char="§"/>
              <a:defRPr/>
            </a:pP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DHCP REQUEST message encapsulated in UDP, encapsulated in IP, encapsulated in Ethernet</a:t>
            </a:r>
            <a:endParaRPr kumimoji="0" lang="en-US" altLang="en-US" sz="24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387" name="Rectangle 153"/>
          <p:cNvSpPr>
            <a:spLocks noChangeArrowheads="1"/>
          </p:cNvSpPr>
          <p:nvPr/>
        </p:nvSpPr>
        <p:spPr bwMode="auto">
          <a:xfrm>
            <a:off x="6150469" y="4210855"/>
            <a:ext cx="5450375" cy="1563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33680" indent="-233680">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233680" marR="0" lvl="0" indent="-233680" algn="l" defTabSz="914400" rtl="0" eaLnBrk="0" fontAlgn="base" latinLnBrk="0" hangingPunct="0">
              <a:lnSpc>
                <a:spcPct val="90000"/>
              </a:lnSpc>
              <a:spcBef>
                <a:spcPct val="20000"/>
              </a:spcBef>
              <a:spcAft>
                <a:spcPct val="0"/>
              </a:spcAft>
              <a:buClr>
                <a:srgbClr val="000099"/>
              </a:buClr>
              <a:buSzPct val="100000"/>
              <a:buFont typeface="Wingdings" panose="05000000000000000000" pitchFamily="2" charset="2"/>
              <a:buChar char="§"/>
              <a:defRPr/>
            </a:pP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Ethernet frame broadcast (dest: </a:t>
            </a:r>
            <a:r>
              <a:rPr kumimoji="0" lang="en-US" altLang="en-US" sz="18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FFFFFFFFFFFF</a:t>
            </a: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 on LAN, received at router running DHCP server</a:t>
            </a:r>
            <a:endParaRPr kumimoji="0" lang="en-US" altLang="en-US" sz="24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388" name="Rectangle 154"/>
          <p:cNvSpPr>
            <a:spLocks noChangeArrowheads="1"/>
          </p:cNvSpPr>
          <p:nvPr/>
        </p:nvSpPr>
        <p:spPr bwMode="auto">
          <a:xfrm>
            <a:off x="6128245" y="5547530"/>
            <a:ext cx="5280602" cy="129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33680" indent="-233680">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233680" marR="0" lvl="0" indent="-233680" algn="l" defTabSz="914400" rtl="0" eaLnBrk="0" fontAlgn="base" latinLnBrk="0" hangingPunct="0">
              <a:lnSpc>
                <a:spcPct val="90000"/>
              </a:lnSpc>
              <a:spcBef>
                <a:spcPct val="20000"/>
              </a:spcBef>
              <a:spcAft>
                <a:spcPct val="0"/>
              </a:spcAft>
              <a:buClr>
                <a:srgbClr val="000099"/>
              </a:buClr>
              <a:buSzPct val="100000"/>
              <a:buFont typeface="Wingdings" panose="05000000000000000000" pitchFamily="2" charset="2"/>
              <a:buChar char="§"/>
              <a:defRPr/>
            </a:pP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Ethernet demux’ed to IP demux’ed, UDP demux’ed to DHCP </a:t>
            </a:r>
            <a:endParaRPr kumimoji="0" lang="en-US" altLang="en-US" sz="24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389" name="Text Box 155"/>
          <p:cNvSpPr txBox="1">
            <a:spLocks noChangeArrowheads="1"/>
          </p:cNvSpPr>
          <p:nvPr/>
        </p:nvSpPr>
        <p:spPr bwMode="auto">
          <a:xfrm>
            <a:off x="4421682" y="3674280"/>
            <a:ext cx="1047750" cy="517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168.1.1.1</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38" name="Group 234"/>
          <p:cNvGrpSpPr/>
          <p:nvPr/>
        </p:nvGrpSpPr>
        <p:grpSpPr bwMode="auto">
          <a:xfrm>
            <a:off x="3072307" y="2685267"/>
            <a:ext cx="850900" cy="615950"/>
            <a:chOff x="4420" y="878"/>
            <a:chExt cx="614" cy="458"/>
          </a:xfrm>
        </p:grpSpPr>
        <p:pic>
          <p:nvPicPr>
            <p:cNvPr id="439" name="Picture 235" descr="laptop_keyboard"/>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rot="109064" flipH="1">
              <a:off x="4420" y="1108"/>
              <a:ext cx="527" cy="2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0" name="Freeform 236"/>
            <p:cNvSpPr/>
            <p:nvPr/>
          </p:nvSpPr>
          <p:spPr bwMode="auto">
            <a:xfrm>
              <a:off x="4595" y="888"/>
              <a:ext cx="424" cy="297"/>
            </a:xfrm>
            <a:custGeom>
              <a:avLst/>
              <a:gdLst>
                <a:gd name="T0" fmla="*/ 0 w 2982"/>
                <a:gd name="T1" fmla="*/ 0 h 2442"/>
                <a:gd name="T2" fmla="*/ 0 w 2982"/>
                <a:gd name="T3" fmla="*/ 0 h 2442"/>
                <a:gd name="T4" fmla="*/ 0 w 2982"/>
                <a:gd name="T5" fmla="*/ 0 h 2442"/>
                <a:gd name="T6" fmla="*/ 0 w 2982"/>
                <a:gd name="T7" fmla="*/ 0 h 2442"/>
                <a:gd name="T8" fmla="*/ 0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rgbClr val="000000"/>
            </a:solidFill>
            <a:ln w="9525">
              <a:solidFill>
                <a:srgbClr val="000000"/>
              </a:solidFill>
              <a:round/>
            </a:ln>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pic>
          <p:nvPicPr>
            <p:cNvPr id="441" name="Picture 237" descr="scree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6" y="895"/>
              <a:ext cx="385" cy="2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2" name="Freeform 238"/>
            <p:cNvSpPr/>
            <p:nvPr/>
          </p:nvSpPr>
          <p:spPr bwMode="auto">
            <a:xfrm>
              <a:off x="4672" y="879"/>
              <a:ext cx="359" cy="55"/>
            </a:xfrm>
            <a:custGeom>
              <a:avLst/>
              <a:gdLst>
                <a:gd name="T0" fmla="*/ 0 w 2528"/>
                <a:gd name="T1" fmla="*/ 0 h 455"/>
                <a:gd name="T2" fmla="*/ 0 w 2528"/>
                <a:gd name="T3" fmla="*/ 0 h 455"/>
                <a:gd name="T4" fmla="*/ 0 w 2528"/>
                <a:gd name="T5" fmla="*/ 0 h 455"/>
                <a:gd name="T6" fmla="*/ 0 w 2528"/>
                <a:gd name="T7" fmla="*/ 0 h 455"/>
                <a:gd name="T8" fmla="*/ 0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43" name="Freeform 239"/>
            <p:cNvSpPr/>
            <p:nvPr/>
          </p:nvSpPr>
          <p:spPr bwMode="auto">
            <a:xfrm>
              <a:off x="4591" y="878"/>
              <a:ext cx="100" cy="230"/>
            </a:xfrm>
            <a:custGeom>
              <a:avLst/>
              <a:gdLst>
                <a:gd name="T0" fmla="*/ 0 w 702"/>
                <a:gd name="T1" fmla="*/ 0 h 1893"/>
                <a:gd name="T2" fmla="*/ 0 w 702"/>
                <a:gd name="T3" fmla="*/ 0 h 1893"/>
                <a:gd name="T4" fmla="*/ 0 w 702"/>
                <a:gd name="T5" fmla="*/ 0 h 1893"/>
                <a:gd name="T6" fmla="*/ 0 w 702"/>
                <a:gd name="T7" fmla="*/ 0 h 1893"/>
                <a:gd name="T8" fmla="*/ 0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44" name="Freeform 240"/>
            <p:cNvSpPr/>
            <p:nvPr/>
          </p:nvSpPr>
          <p:spPr bwMode="auto">
            <a:xfrm>
              <a:off x="4921" y="920"/>
              <a:ext cx="108" cy="265"/>
            </a:xfrm>
            <a:custGeom>
              <a:avLst/>
              <a:gdLst>
                <a:gd name="T0" fmla="*/ 0 w 756"/>
                <a:gd name="T1" fmla="*/ 0 h 2184"/>
                <a:gd name="T2" fmla="*/ 0 w 756"/>
                <a:gd name="T3" fmla="*/ 0 h 2184"/>
                <a:gd name="T4" fmla="*/ 0 w 756"/>
                <a:gd name="T5" fmla="*/ 0 h 2184"/>
                <a:gd name="T6" fmla="*/ 0 w 756"/>
                <a:gd name="T7" fmla="*/ 0 h 2184"/>
                <a:gd name="T8" fmla="*/ 0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rgbClr val="FFFFFF"/>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45" name="Freeform 241"/>
            <p:cNvSpPr/>
            <p:nvPr/>
          </p:nvSpPr>
          <p:spPr bwMode="auto">
            <a:xfrm>
              <a:off x="4590" y="1097"/>
              <a:ext cx="394" cy="89"/>
            </a:xfrm>
            <a:custGeom>
              <a:avLst/>
              <a:gdLst>
                <a:gd name="T0" fmla="*/ 0 w 2773"/>
                <a:gd name="T1" fmla="*/ 0 h 738"/>
                <a:gd name="T2" fmla="*/ 0 w 2773"/>
                <a:gd name="T3" fmla="*/ 0 h 738"/>
                <a:gd name="T4" fmla="*/ 0 w 2773"/>
                <a:gd name="T5" fmla="*/ 0 h 738"/>
                <a:gd name="T6" fmla="*/ 0 w 2773"/>
                <a:gd name="T7" fmla="*/ 0 h 738"/>
                <a:gd name="T8" fmla="*/ 0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rgbClr val="FFFFFF"/>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46" name="Freeform 242"/>
            <p:cNvSpPr/>
            <p:nvPr/>
          </p:nvSpPr>
          <p:spPr bwMode="auto">
            <a:xfrm>
              <a:off x="4933" y="922"/>
              <a:ext cx="101" cy="266"/>
            </a:xfrm>
            <a:custGeom>
              <a:avLst/>
              <a:gdLst>
                <a:gd name="T0" fmla="*/ 0 w 637"/>
                <a:gd name="T1" fmla="*/ 0 h 1659"/>
                <a:gd name="T2" fmla="*/ 0 w 637"/>
                <a:gd name="T3" fmla="*/ 0 h 1659"/>
                <a:gd name="T4" fmla="*/ 0 w 637"/>
                <a:gd name="T5" fmla="*/ 0 h 1659"/>
                <a:gd name="T6" fmla="*/ 0 w 637"/>
                <a:gd name="T7" fmla="*/ 0 h 1659"/>
                <a:gd name="T8" fmla="*/ 0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47" name="Freeform 243"/>
            <p:cNvSpPr/>
            <p:nvPr/>
          </p:nvSpPr>
          <p:spPr bwMode="auto">
            <a:xfrm>
              <a:off x="4590" y="1109"/>
              <a:ext cx="351" cy="88"/>
            </a:xfrm>
            <a:custGeom>
              <a:avLst/>
              <a:gdLst>
                <a:gd name="T0" fmla="*/ 0 w 2216"/>
                <a:gd name="T1" fmla="*/ 0 h 550"/>
                <a:gd name="T2" fmla="*/ 0 w 2216"/>
                <a:gd name="T3" fmla="*/ 0 h 550"/>
                <a:gd name="T4" fmla="*/ 0 w 2216"/>
                <a:gd name="T5" fmla="*/ 0 h 550"/>
                <a:gd name="T6" fmla="*/ 0 w 2216"/>
                <a:gd name="T7" fmla="*/ 0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48" name="Group 244"/>
            <p:cNvGrpSpPr/>
            <p:nvPr/>
          </p:nvGrpSpPr>
          <p:grpSpPr bwMode="auto">
            <a:xfrm>
              <a:off x="4584" y="1203"/>
              <a:ext cx="119" cy="53"/>
              <a:chOff x="1740" y="2642"/>
              <a:chExt cx="752" cy="327"/>
            </a:xfrm>
          </p:grpSpPr>
          <p:sp>
            <p:nvSpPr>
              <p:cNvPr id="455" name="Freeform 245"/>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56" name="Freeform 246"/>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57" name="Freeform 247"/>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rgbClr val="00CC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58" name="Freeform 248"/>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59" name="Freeform 249"/>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rgbClr val="00CC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60" name="Freeform 250"/>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449" name="Freeform 251"/>
            <p:cNvSpPr/>
            <p:nvPr/>
          </p:nvSpPr>
          <p:spPr bwMode="auto">
            <a:xfrm>
              <a:off x="4788" y="1211"/>
              <a:ext cx="144" cy="116"/>
            </a:xfrm>
            <a:custGeom>
              <a:avLst/>
              <a:gdLst>
                <a:gd name="T0" fmla="*/ 0 w 990"/>
                <a:gd name="T1" fmla="*/ 0 h 792"/>
                <a:gd name="T2" fmla="*/ 0 w 990"/>
                <a:gd name="T3" fmla="*/ 0 h 792"/>
                <a:gd name="T4" fmla="*/ 0 w 990"/>
                <a:gd name="T5" fmla="*/ 0 h 792"/>
                <a:gd name="T6" fmla="*/ 0 w 990"/>
                <a:gd name="T7" fmla="*/ 0 h 792"/>
                <a:gd name="T8" fmla="*/ 0 w 990"/>
                <a:gd name="T9" fmla="*/ 0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50" name="Freeform 252"/>
            <p:cNvSpPr/>
            <p:nvPr/>
          </p:nvSpPr>
          <p:spPr bwMode="auto">
            <a:xfrm>
              <a:off x="4420" y="1220"/>
              <a:ext cx="369" cy="106"/>
            </a:xfrm>
            <a:custGeom>
              <a:avLst/>
              <a:gdLst>
                <a:gd name="T0" fmla="*/ 0 w 2532"/>
                <a:gd name="T1" fmla="*/ 0 h 723"/>
                <a:gd name="T2" fmla="*/ 0 w 2532"/>
                <a:gd name="T3" fmla="*/ 0 h 723"/>
                <a:gd name="T4" fmla="*/ 0 w 2532"/>
                <a:gd name="T5" fmla="*/ 0 h 723"/>
                <a:gd name="T6" fmla="*/ 0 w 2532"/>
                <a:gd name="T7" fmla="*/ 0 h 723"/>
                <a:gd name="T8" fmla="*/ 0 w 2532"/>
                <a:gd name="T9" fmla="*/ 0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51" name="Freeform 253"/>
            <p:cNvSpPr/>
            <p:nvPr/>
          </p:nvSpPr>
          <p:spPr bwMode="auto">
            <a:xfrm>
              <a:off x="4420" y="1201"/>
              <a:ext cx="4" cy="21"/>
            </a:xfrm>
            <a:custGeom>
              <a:avLst/>
              <a:gdLst>
                <a:gd name="T0" fmla="*/ 0 w 26"/>
                <a:gd name="T1" fmla="*/ 0 h 147"/>
                <a:gd name="T2" fmla="*/ 0 w 26"/>
                <a:gd name="T3" fmla="*/ 0 h 147"/>
                <a:gd name="T4" fmla="*/ 0 w 26"/>
                <a:gd name="T5" fmla="*/ 0 h 147"/>
                <a:gd name="T6" fmla="*/ 0 w 26"/>
                <a:gd name="T7" fmla="*/ 0 h 147"/>
                <a:gd name="T8" fmla="*/ 0 w 26"/>
                <a:gd name="T9" fmla="*/ 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52" name="Freeform 254"/>
            <p:cNvSpPr/>
            <p:nvPr/>
          </p:nvSpPr>
          <p:spPr bwMode="auto">
            <a:xfrm>
              <a:off x="4421" y="1114"/>
              <a:ext cx="171" cy="88"/>
            </a:xfrm>
            <a:custGeom>
              <a:avLst/>
              <a:gdLst>
                <a:gd name="T0" fmla="*/ 0 w 1176"/>
                <a:gd name="T1" fmla="*/ 0 h 606"/>
                <a:gd name="T2" fmla="*/ 0 w 1176"/>
                <a:gd name="T3" fmla="*/ 0 h 606"/>
                <a:gd name="T4" fmla="*/ 0 w 1176"/>
                <a:gd name="T5" fmla="*/ 0 h 606"/>
                <a:gd name="T6" fmla="*/ 0 w 1176"/>
                <a:gd name="T7" fmla="*/ 0 h 606"/>
                <a:gd name="T8" fmla="*/ 0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53" name="Freeform 255"/>
            <p:cNvSpPr/>
            <p:nvPr/>
          </p:nvSpPr>
          <p:spPr bwMode="auto">
            <a:xfrm>
              <a:off x="4432" y="1205"/>
              <a:ext cx="350" cy="102"/>
            </a:xfrm>
            <a:custGeom>
              <a:avLst/>
              <a:gdLst>
                <a:gd name="T0" fmla="*/ 0 w 2532"/>
                <a:gd name="T1" fmla="*/ 0 h 723"/>
                <a:gd name="T2" fmla="*/ 0 w 2532"/>
                <a:gd name="T3" fmla="*/ 0 h 723"/>
                <a:gd name="T4" fmla="*/ 0 w 2532"/>
                <a:gd name="T5" fmla="*/ 0 h 723"/>
                <a:gd name="T6" fmla="*/ 0 w 2532"/>
                <a:gd name="T7" fmla="*/ 0 h 723"/>
                <a:gd name="T8" fmla="*/ 0 w 2532"/>
                <a:gd name="T9" fmla="*/ 0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54" name="Freeform 256"/>
            <p:cNvSpPr/>
            <p:nvPr/>
          </p:nvSpPr>
          <p:spPr bwMode="auto">
            <a:xfrm flipV="1">
              <a:off x="4782" y="1198"/>
              <a:ext cx="142" cy="105"/>
            </a:xfrm>
            <a:custGeom>
              <a:avLst/>
              <a:gdLst>
                <a:gd name="T0" fmla="*/ 0 w 2532"/>
                <a:gd name="T1" fmla="*/ 0 h 723"/>
                <a:gd name="T2" fmla="*/ 0 w 2532"/>
                <a:gd name="T3" fmla="*/ 0 h 723"/>
                <a:gd name="T4" fmla="*/ 0 w 2532"/>
                <a:gd name="T5" fmla="*/ 0 h 723"/>
                <a:gd name="T6" fmla="*/ 0 w 2532"/>
                <a:gd name="T7" fmla="*/ 0 h 723"/>
                <a:gd name="T8" fmla="*/ 0 w 2532"/>
                <a:gd name="T9" fmla="*/ 0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461" name="AutoShape 34"/>
          <p:cNvSpPr>
            <a:spLocks noChangeArrowheads="1"/>
          </p:cNvSpPr>
          <p:nvPr/>
        </p:nvSpPr>
        <p:spPr bwMode="auto">
          <a:xfrm>
            <a:off x="1924545" y="2812267"/>
            <a:ext cx="976312" cy="485775"/>
          </a:xfrm>
          <a:custGeom>
            <a:avLst/>
            <a:gdLst>
              <a:gd name="T0" fmla="*/ 2147483647 w 21600"/>
              <a:gd name="T1" fmla="*/ 0 h 21600"/>
              <a:gd name="T2" fmla="*/ 0 w 21600"/>
              <a:gd name="T3" fmla="*/ 2147483647 h 21600"/>
              <a:gd name="T4" fmla="*/ 2147483647 w 21600"/>
              <a:gd name="T5" fmla="*/ 2147483647 h 21600"/>
              <a:gd name="T6" fmla="*/ 2147483647 w 21600"/>
              <a:gd name="T7" fmla="*/ 2147483647 h 21600"/>
              <a:gd name="T8" fmla="*/ 17694720 60000 65536"/>
              <a:gd name="T9" fmla="*/ 11796480 60000 65536"/>
              <a:gd name="T10" fmla="*/ 5898240 60000 65536"/>
              <a:gd name="T11" fmla="*/ 0 60000 65536"/>
              <a:gd name="T12" fmla="*/ 3375 w 21600"/>
              <a:gd name="T13" fmla="*/ 5400 h 21600"/>
              <a:gd name="T14" fmla="*/ 18900 w 21600"/>
              <a:gd name="T15" fmla="*/ 16200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lnTo>
                  <a:pt x="16200" y="0"/>
                </a:lnTo>
                <a:close/>
              </a:path>
              <a:path w="21600" h="21600">
                <a:moveTo>
                  <a:pt x="1350" y="5400"/>
                </a:moveTo>
                <a:lnTo>
                  <a:pt x="1350" y="16200"/>
                </a:lnTo>
                <a:lnTo>
                  <a:pt x="2700" y="16200"/>
                </a:lnTo>
                <a:lnTo>
                  <a:pt x="2700" y="5400"/>
                </a:lnTo>
                <a:lnTo>
                  <a:pt x="1350" y="5400"/>
                </a:lnTo>
                <a:close/>
              </a:path>
              <a:path w="21600" h="21600">
                <a:moveTo>
                  <a:pt x="0" y="5400"/>
                </a:moveTo>
                <a:lnTo>
                  <a:pt x="0" y="16200"/>
                </a:lnTo>
                <a:lnTo>
                  <a:pt x="675" y="16200"/>
                </a:lnTo>
                <a:lnTo>
                  <a:pt x="675" y="5400"/>
                </a:lnTo>
                <a:lnTo>
                  <a:pt x="0" y="5400"/>
                </a:lnTo>
                <a:close/>
              </a:path>
            </a:pathLst>
          </a:cu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62" name="Group 45"/>
          <p:cNvGrpSpPr/>
          <p:nvPr/>
        </p:nvGrpSpPr>
        <p:grpSpPr bwMode="auto">
          <a:xfrm>
            <a:off x="2289670" y="1648630"/>
            <a:ext cx="976312" cy="1460500"/>
            <a:chOff x="651" y="681"/>
            <a:chExt cx="615" cy="920"/>
          </a:xfrm>
        </p:grpSpPr>
        <p:sp>
          <p:nvSpPr>
            <p:cNvPr id="463" name="Freeform 46"/>
            <p:cNvSpPr/>
            <p:nvPr/>
          </p:nvSpPr>
          <p:spPr bwMode="auto">
            <a:xfrm>
              <a:off x="662" y="698"/>
              <a:ext cx="604" cy="903"/>
            </a:xfrm>
            <a:custGeom>
              <a:avLst/>
              <a:gdLst>
                <a:gd name="T0" fmla="*/ 496 w 604"/>
                <a:gd name="T1" fmla="*/ 0 h 903"/>
                <a:gd name="T2" fmla="*/ 604 w 604"/>
                <a:gd name="T3" fmla="*/ 903 h 903"/>
                <a:gd name="T4" fmla="*/ 0 w 604"/>
                <a:gd name="T5" fmla="*/ 788 h 903"/>
                <a:gd name="T6" fmla="*/ 456 w 604"/>
                <a:gd name="T7" fmla="*/ 750 h 903"/>
                <a:gd name="T8" fmla="*/ 496 w 604"/>
                <a:gd name="T9" fmla="*/ 0 h 903"/>
                <a:gd name="T10" fmla="*/ 0 60000 65536"/>
                <a:gd name="T11" fmla="*/ 0 60000 65536"/>
                <a:gd name="T12" fmla="*/ 0 60000 65536"/>
                <a:gd name="T13" fmla="*/ 0 60000 65536"/>
                <a:gd name="T14" fmla="*/ 0 60000 65536"/>
                <a:gd name="T15" fmla="*/ 0 w 604"/>
                <a:gd name="T16" fmla="*/ 0 h 903"/>
                <a:gd name="T17" fmla="*/ 604 w 604"/>
                <a:gd name="T18" fmla="*/ 903 h 903"/>
              </a:gdLst>
              <a:ahLst/>
              <a:cxnLst>
                <a:cxn ang="T10">
                  <a:pos x="T0" y="T1"/>
                </a:cxn>
                <a:cxn ang="T11">
                  <a:pos x="T2" y="T3"/>
                </a:cxn>
                <a:cxn ang="T12">
                  <a:pos x="T4" y="T5"/>
                </a:cxn>
                <a:cxn ang="T13">
                  <a:pos x="T6" y="T7"/>
                </a:cxn>
                <a:cxn ang="T14">
                  <a:pos x="T8" y="T9"/>
                </a:cxn>
              </a:cxnLst>
              <a:rect l="T15" t="T16" r="T17" b="T18"/>
              <a:pathLst>
                <a:path w="604" h="903">
                  <a:moveTo>
                    <a:pt x="496" y="0"/>
                  </a:moveTo>
                  <a:lnTo>
                    <a:pt x="604" y="903"/>
                  </a:lnTo>
                  <a:lnTo>
                    <a:pt x="0" y="788"/>
                  </a:lnTo>
                  <a:lnTo>
                    <a:pt x="456" y="750"/>
                  </a:lnTo>
                  <a:lnTo>
                    <a:pt x="496" y="0"/>
                  </a:lnTo>
                  <a:close/>
                </a:path>
              </a:pathLst>
            </a:custGeom>
            <a:gradFill rotWithShape="1">
              <a:gsLst>
                <a:gs pos="0">
                  <a:srgbClr val="FFFFFF">
                    <a:alpha val="65999"/>
                  </a:srgbClr>
                </a:gs>
                <a:gs pos="100000">
                  <a:srgbClr val="000099">
                    <a:alpha val="67000"/>
                  </a:srgbClr>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64" name="Group 47"/>
            <p:cNvGrpSpPr/>
            <p:nvPr/>
          </p:nvGrpSpPr>
          <p:grpSpPr bwMode="auto">
            <a:xfrm>
              <a:off x="651" y="681"/>
              <a:ext cx="501" cy="828"/>
              <a:chOff x="569" y="2954"/>
              <a:chExt cx="501" cy="828"/>
            </a:xfrm>
          </p:grpSpPr>
          <p:sp>
            <p:nvSpPr>
              <p:cNvPr id="465" name="Rectangle 48"/>
              <p:cNvSpPr>
                <a:spLocks noChangeArrowheads="1"/>
              </p:cNvSpPr>
              <p:nvPr/>
            </p:nvSpPr>
            <p:spPr bwMode="auto">
              <a:xfrm>
                <a:off x="576" y="2973"/>
                <a:ext cx="493" cy="790"/>
              </a:xfrm>
              <a:prstGeom prst="rect">
                <a:avLst/>
              </a:prstGeom>
              <a:solidFill>
                <a:srgbClr val="FFFFFF"/>
              </a:solidFill>
              <a:ln w="9525">
                <a:solidFill>
                  <a:srgbClr val="000000"/>
                </a:solidFill>
                <a:miter lim="800000"/>
              </a:ln>
              <a:effectLst>
                <a:outerShdw blurRad="50800" dist="38100" dir="18900000" algn="bl" rotWithShape="0">
                  <a:schemeClr val="tx1">
                    <a:alpha val="40000"/>
                  </a:scheme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66" name="Text Box 49"/>
              <p:cNvSpPr txBox="1">
                <a:spLocks noChangeArrowheads="1"/>
              </p:cNvSpPr>
              <p:nvPr/>
            </p:nvSpPr>
            <p:spPr bwMode="auto">
              <a:xfrm>
                <a:off x="593" y="2954"/>
                <a:ext cx="477" cy="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DHCP</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UDP</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IP</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Eth</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Phy</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67" name="Line 50"/>
              <p:cNvSpPr>
                <a:spLocks noChangeShapeType="1"/>
              </p:cNvSpPr>
              <p:nvPr/>
            </p:nvSpPr>
            <p:spPr bwMode="auto">
              <a:xfrm>
                <a:off x="578" y="3130"/>
                <a:ext cx="489"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68" name="Line 51"/>
              <p:cNvSpPr>
                <a:spLocks noChangeShapeType="1"/>
              </p:cNvSpPr>
              <p:nvPr/>
            </p:nvSpPr>
            <p:spPr bwMode="auto">
              <a:xfrm>
                <a:off x="575" y="3289"/>
                <a:ext cx="489"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69" name="Line 52"/>
              <p:cNvSpPr>
                <a:spLocks noChangeShapeType="1"/>
              </p:cNvSpPr>
              <p:nvPr/>
            </p:nvSpPr>
            <p:spPr bwMode="auto">
              <a:xfrm>
                <a:off x="572" y="3448"/>
                <a:ext cx="489"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70" name="Line 53"/>
              <p:cNvSpPr>
                <a:spLocks noChangeShapeType="1"/>
              </p:cNvSpPr>
              <p:nvPr/>
            </p:nvSpPr>
            <p:spPr bwMode="auto">
              <a:xfrm>
                <a:off x="569" y="3607"/>
                <a:ext cx="489"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grpSp>
        <p:nvGrpSpPr>
          <p:cNvPr id="471" name="Group 54"/>
          <p:cNvGrpSpPr/>
          <p:nvPr/>
        </p:nvGrpSpPr>
        <p:grpSpPr bwMode="auto">
          <a:xfrm>
            <a:off x="1614982" y="1707367"/>
            <a:ext cx="544513" cy="244475"/>
            <a:chOff x="844" y="3337"/>
            <a:chExt cx="343" cy="154"/>
          </a:xfrm>
        </p:grpSpPr>
        <p:sp>
          <p:nvSpPr>
            <p:cNvPr id="472" name="Rectangle 55"/>
            <p:cNvSpPr>
              <a:spLocks noChangeArrowheads="1"/>
            </p:cNvSpPr>
            <p:nvPr/>
          </p:nvSpPr>
          <p:spPr bwMode="auto">
            <a:xfrm>
              <a:off x="889" y="3370"/>
              <a:ext cx="245" cy="86"/>
            </a:xfrm>
            <a:prstGeom prst="rect">
              <a:avLst/>
            </a:prstGeom>
            <a:solidFill>
              <a:srgbClr val="FF0000"/>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73" name="Text Box 56"/>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rPr>
                <a:t>DHCP</a:t>
              </a:r>
              <a:endPar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grpSp>
        <p:nvGrpSpPr>
          <p:cNvPr id="474" name="Group 57"/>
          <p:cNvGrpSpPr/>
          <p:nvPr/>
        </p:nvGrpSpPr>
        <p:grpSpPr bwMode="auto">
          <a:xfrm>
            <a:off x="1160957" y="1726417"/>
            <a:ext cx="1081088" cy="1166813"/>
            <a:chOff x="42" y="744"/>
            <a:chExt cx="681" cy="735"/>
          </a:xfrm>
        </p:grpSpPr>
        <p:grpSp>
          <p:nvGrpSpPr>
            <p:cNvPr id="475" name="Group 58"/>
            <p:cNvGrpSpPr/>
            <p:nvPr/>
          </p:nvGrpSpPr>
          <p:grpSpPr bwMode="auto">
            <a:xfrm>
              <a:off x="42" y="886"/>
              <a:ext cx="681" cy="468"/>
              <a:chOff x="42" y="886"/>
              <a:chExt cx="681" cy="468"/>
            </a:xfrm>
          </p:grpSpPr>
          <p:grpSp>
            <p:nvGrpSpPr>
              <p:cNvPr id="477" name="Group 59"/>
              <p:cNvGrpSpPr/>
              <p:nvPr/>
            </p:nvGrpSpPr>
            <p:grpSpPr bwMode="auto">
              <a:xfrm>
                <a:off x="278" y="886"/>
                <a:ext cx="397" cy="154"/>
                <a:chOff x="740" y="3209"/>
                <a:chExt cx="397" cy="154"/>
              </a:xfrm>
            </p:grpSpPr>
            <p:grpSp>
              <p:nvGrpSpPr>
                <p:cNvPr id="502" name="Group 60"/>
                <p:cNvGrpSpPr/>
                <p:nvPr/>
              </p:nvGrpSpPr>
              <p:grpSpPr bwMode="auto">
                <a:xfrm>
                  <a:off x="794" y="3209"/>
                  <a:ext cx="343" cy="154"/>
                  <a:chOff x="844" y="3337"/>
                  <a:chExt cx="343" cy="154"/>
                </a:xfrm>
              </p:grpSpPr>
              <p:sp>
                <p:nvSpPr>
                  <p:cNvPr id="505" name="Rectangle 61"/>
                  <p:cNvSpPr>
                    <a:spLocks noChangeArrowheads="1"/>
                  </p:cNvSpPr>
                  <p:nvPr/>
                </p:nvSpPr>
                <p:spPr bwMode="auto">
                  <a:xfrm>
                    <a:off x="889" y="3370"/>
                    <a:ext cx="245" cy="86"/>
                  </a:xfrm>
                  <a:prstGeom prst="rect">
                    <a:avLst/>
                  </a:prstGeom>
                  <a:solidFill>
                    <a:srgbClr val="FF0000"/>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06" name="Text Box 62"/>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rPr>
                      <a:t>DHCP</a:t>
                    </a:r>
                    <a:endPar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sp>
              <p:nvSpPr>
                <p:cNvPr id="503" name="Rectangle 63"/>
                <p:cNvSpPr>
                  <a:spLocks noChangeArrowheads="1"/>
                </p:cNvSpPr>
                <p:nvPr/>
              </p:nvSpPr>
              <p:spPr bwMode="auto">
                <a:xfrm>
                  <a:off x="750" y="3244"/>
                  <a:ext cx="88" cy="82"/>
                </a:xfrm>
                <a:prstGeom prst="rect">
                  <a:avLst/>
                </a:prstGeom>
                <a:solidFill>
                  <a:srgbClr val="00CC99"/>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04" name="Rectangle 64"/>
                <p:cNvSpPr>
                  <a:spLocks noChangeArrowheads="1"/>
                </p:cNvSpPr>
                <p:nvPr/>
              </p:nvSpPr>
              <p:spPr bwMode="auto">
                <a:xfrm>
                  <a:off x="740" y="3238"/>
                  <a:ext cx="354" cy="94"/>
                </a:xfrm>
                <a:prstGeom prst="rect">
                  <a:avLst/>
                </a:prstGeom>
                <a:noFill/>
                <a:ln w="9525">
                  <a:solidFill>
                    <a:srgbClr val="00CC99"/>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478" name="Group 65"/>
              <p:cNvGrpSpPr/>
              <p:nvPr/>
            </p:nvGrpSpPr>
            <p:grpSpPr bwMode="auto">
              <a:xfrm>
                <a:off x="278" y="1034"/>
                <a:ext cx="397" cy="154"/>
                <a:chOff x="836" y="3305"/>
                <a:chExt cx="397" cy="154"/>
              </a:xfrm>
            </p:grpSpPr>
            <p:grpSp>
              <p:nvGrpSpPr>
                <p:cNvPr id="496" name="Group 66"/>
                <p:cNvGrpSpPr/>
                <p:nvPr/>
              </p:nvGrpSpPr>
              <p:grpSpPr bwMode="auto">
                <a:xfrm>
                  <a:off x="890" y="3305"/>
                  <a:ext cx="343" cy="154"/>
                  <a:chOff x="844" y="3337"/>
                  <a:chExt cx="343" cy="154"/>
                </a:xfrm>
              </p:grpSpPr>
              <p:sp>
                <p:nvSpPr>
                  <p:cNvPr id="500" name="Rectangle 67"/>
                  <p:cNvSpPr>
                    <a:spLocks noChangeArrowheads="1"/>
                  </p:cNvSpPr>
                  <p:nvPr/>
                </p:nvSpPr>
                <p:spPr bwMode="auto">
                  <a:xfrm>
                    <a:off x="889" y="3370"/>
                    <a:ext cx="245" cy="86"/>
                  </a:xfrm>
                  <a:prstGeom prst="rect">
                    <a:avLst/>
                  </a:prstGeom>
                  <a:solidFill>
                    <a:srgbClr val="FF0000"/>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01" name="Text Box 68"/>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rPr>
                      <a:t>DHCP</a:t>
                    </a:r>
                    <a:endPar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grpSp>
              <p:nvGrpSpPr>
                <p:cNvPr id="497" name="Group 69"/>
                <p:cNvGrpSpPr/>
                <p:nvPr/>
              </p:nvGrpSpPr>
              <p:grpSpPr bwMode="auto">
                <a:xfrm>
                  <a:off x="836" y="3334"/>
                  <a:ext cx="354" cy="94"/>
                  <a:chOff x="836" y="3334"/>
                  <a:chExt cx="354" cy="94"/>
                </a:xfrm>
              </p:grpSpPr>
              <p:sp>
                <p:nvSpPr>
                  <p:cNvPr id="498" name="Rectangle 70"/>
                  <p:cNvSpPr>
                    <a:spLocks noChangeArrowheads="1"/>
                  </p:cNvSpPr>
                  <p:nvPr/>
                </p:nvSpPr>
                <p:spPr bwMode="auto">
                  <a:xfrm>
                    <a:off x="846" y="3340"/>
                    <a:ext cx="88" cy="82"/>
                  </a:xfrm>
                  <a:prstGeom prst="rect">
                    <a:avLst/>
                  </a:prstGeom>
                  <a:solidFill>
                    <a:srgbClr val="00CC99"/>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99" name="Rectangle 71"/>
                  <p:cNvSpPr>
                    <a:spLocks noChangeArrowheads="1"/>
                  </p:cNvSpPr>
                  <p:nvPr/>
                </p:nvSpPr>
                <p:spPr bwMode="auto">
                  <a:xfrm>
                    <a:off x="836" y="3334"/>
                    <a:ext cx="354" cy="94"/>
                  </a:xfrm>
                  <a:prstGeom prst="rect">
                    <a:avLst/>
                  </a:prstGeom>
                  <a:noFill/>
                  <a:ln w="9525">
                    <a:solidFill>
                      <a:srgbClr val="00CC99"/>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grpSp>
            <p:nvGrpSpPr>
              <p:cNvPr id="479" name="Group 72"/>
              <p:cNvGrpSpPr/>
              <p:nvPr/>
            </p:nvGrpSpPr>
            <p:grpSpPr bwMode="auto">
              <a:xfrm>
                <a:off x="165" y="1054"/>
                <a:ext cx="480" cy="112"/>
                <a:chOff x="627" y="3377"/>
                <a:chExt cx="480" cy="112"/>
              </a:xfrm>
            </p:grpSpPr>
            <p:sp>
              <p:nvSpPr>
                <p:cNvPr id="494" name="Rectangle 73"/>
                <p:cNvSpPr>
                  <a:spLocks noChangeArrowheads="1"/>
                </p:cNvSpPr>
                <p:nvPr/>
              </p:nvSpPr>
              <p:spPr bwMode="auto">
                <a:xfrm>
                  <a:off x="636" y="3388"/>
                  <a:ext cx="96" cy="93"/>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95" name="Rectangle 74"/>
                <p:cNvSpPr>
                  <a:spLocks noChangeArrowheads="1"/>
                </p:cNvSpPr>
                <p:nvPr/>
              </p:nvSpPr>
              <p:spPr bwMode="auto">
                <a:xfrm>
                  <a:off x="627" y="3377"/>
                  <a:ext cx="480" cy="112"/>
                </a:xfrm>
                <a:prstGeom prst="rect">
                  <a:avLst/>
                </a:prstGeom>
                <a:noFill/>
                <a:ln w="9525">
                  <a:solidFill>
                    <a:srgbClr val="3333CC"/>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480" name="Group 75"/>
              <p:cNvGrpSpPr/>
              <p:nvPr/>
            </p:nvGrpSpPr>
            <p:grpSpPr bwMode="auto">
              <a:xfrm>
                <a:off x="42" y="1200"/>
                <a:ext cx="681" cy="154"/>
                <a:chOff x="504" y="3523"/>
                <a:chExt cx="681" cy="154"/>
              </a:xfrm>
            </p:grpSpPr>
            <p:grpSp>
              <p:nvGrpSpPr>
                <p:cNvPr id="481" name="Group 76"/>
                <p:cNvGrpSpPr/>
                <p:nvPr/>
              </p:nvGrpSpPr>
              <p:grpSpPr bwMode="auto">
                <a:xfrm>
                  <a:off x="623" y="3523"/>
                  <a:ext cx="510" cy="154"/>
                  <a:chOff x="723" y="3453"/>
                  <a:chExt cx="510" cy="154"/>
                </a:xfrm>
              </p:grpSpPr>
              <p:grpSp>
                <p:nvGrpSpPr>
                  <p:cNvPr id="485" name="Group 77"/>
                  <p:cNvGrpSpPr/>
                  <p:nvPr/>
                </p:nvGrpSpPr>
                <p:grpSpPr bwMode="auto">
                  <a:xfrm>
                    <a:off x="836" y="3453"/>
                    <a:ext cx="397" cy="154"/>
                    <a:chOff x="836" y="3305"/>
                    <a:chExt cx="397" cy="154"/>
                  </a:xfrm>
                </p:grpSpPr>
                <p:grpSp>
                  <p:nvGrpSpPr>
                    <p:cNvPr id="488" name="Group 78"/>
                    <p:cNvGrpSpPr/>
                    <p:nvPr/>
                  </p:nvGrpSpPr>
                  <p:grpSpPr bwMode="auto">
                    <a:xfrm>
                      <a:off x="890" y="3305"/>
                      <a:ext cx="343" cy="154"/>
                      <a:chOff x="844" y="3337"/>
                      <a:chExt cx="343" cy="154"/>
                    </a:xfrm>
                  </p:grpSpPr>
                  <p:sp>
                    <p:nvSpPr>
                      <p:cNvPr id="492" name="Rectangle 79"/>
                      <p:cNvSpPr>
                        <a:spLocks noChangeArrowheads="1"/>
                      </p:cNvSpPr>
                      <p:nvPr/>
                    </p:nvSpPr>
                    <p:spPr bwMode="auto">
                      <a:xfrm>
                        <a:off x="889" y="3370"/>
                        <a:ext cx="245" cy="86"/>
                      </a:xfrm>
                      <a:prstGeom prst="rect">
                        <a:avLst/>
                      </a:prstGeom>
                      <a:solidFill>
                        <a:srgbClr val="FF0000"/>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93" name="Text Box 80"/>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rPr>
                          <a:t>DHCP</a:t>
                        </a:r>
                        <a:endPar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grpSp>
                  <p:nvGrpSpPr>
                    <p:cNvPr id="489" name="Group 81"/>
                    <p:cNvGrpSpPr/>
                    <p:nvPr/>
                  </p:nvGrpSpPr>
                  <p:grpSpPr bwMode="auto">
                    <a:xfrm>
                      <a:off x="836" y="3334"/>
                      <a:ext cx="354" cy="94"/>
                      <a:chOff x="836" y="3334"/>
                      <a:chExt cx="354" cy="94"/>
                    </a:xfrm>
                  </p:grpSpPr>
                  <p:sp>
                    <p:nvSpPr>
                      <p:cNvPr id="490" name="Rectangle 82"/>
                      <p:cNvSpPr>
                        <a:spLocks noChangeArrowheads="1"/>
                      </p:cNvSpPr>
                      <p:nvPr/>
                    </p:nvSpPr>
                    <p:spPr bwMode="auto">
                      <a:xfrm>
                        <a:off x="846" y="3340"/>
                        <a:ext cx="88" cy="82"/>
                      </a:xfrm>
                      <a:prstGeom prst="rect">
                        <a:avLst/>
                      </a:prstGeom>
                      <a:solidFill>
                        <a:srgbClr val="00CC99"/>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91" name="Rectangle 83"/>
                      <p:cNvSpPr>
                        <a:spLocks noChangeArrowheads="1"/>
                      </p:cNvSpPr>
                      <p:nvPr/>
                    </p:nvSpPr>
                    <p:spPr bwMode="auto">
                      <a:xfrm>
                        <a:off x="836" y="3334"/>
                        <a:ext cx="354" cy="94"/>
                      </a:xfrm>
                      <a:prstGeom prst="rect">
                        <a:avLst/>
                      </a:prstGeom>
                      <a:noFill/>
                      <a:ln w="9525">
                        <a:solidFill>
                          <a:srgbClr val="00CC99"/>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sp>
                <p:nvSpPr>
                  <p:cNvPr id="486" name="Rectangle 84"/>
                  <p:cNvSpPr>
                    <a:spLocks noChangeArrowheads="1"/>
                  </p:cNvSpPr>
                  <p:nvPr/>
                </p:nvSpPr>
                <p:spPr bwMode="auto">
                  <a:xfrm>
                    <a:off x="732" y="3484"/>
                    <a:ext cx="96" cy="93"/>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87" name="Rectangle 85"/>
                  <p:cNvSpPr>
                    <a:spLocks noChangeArrowheads="1"/>
                  </p:cNvSpPr>
                  <p:nvPr/>
                </p:nvSpPr>
                <p:spPr bwMode="auto">
                  <a:xfrm>
                    <a:off x="723" y="3473"/>
                    <a:ext cx="480" cy="112"/>
                  </a:xfrm>
                  <a:prstGeom prst="rect">
                    <a:avLst/>
                  </a:prstGeom>
                  <a:noFill/>
                  <a:ln w="9525">
                    <a:solidFill>
                      <a:srgbClr val="3333CC"/>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482" name="Rectangle 86"/>
                <p:cNvSpPr>
                  <a:spLocks noChangeArrowheads="1"/>
                </p:cNvSpPr>
                <p:nvPr/>
              </p:nvSpPr>
              <p:spPr bwMode="auto">
                <a:xfrm>
                  <a:off x="517" y="3545"/>
                  <a:ext cx="94"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83" name="Rectangle 87"/>
                <p:cNvSpPr>
                  <a:spLocks noChangeArrowheads="1"/>
                </p:cNvSpPr>
                <p:nvPr/>
              </p:nvSpPr>
              <p:spPr bwMode="auto">
                <a:xfrm>
                  <a:off x="1115" y="3544"/>
                  <a:ext cx="60"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84" name="Rectangle 88"/>
                <p:cNvSpPr>
                  <a:spLocks noChangeArrowheads="1"/>
                </p:cNvSpPr>
                <p:nvPr/>
              </p:nvSpPr>
              <p:spPr bwMode="auto">
                <a:xfrm>
                  <a:off x="504" y="3529"/>
                  <a:ext cx="681" cy="138"/>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sp>
          <p:nvSpPr>
            <p:cNvPr id="476" name="AutoShape 89"/>
            <p:cNvSpPr>
              <a:spLocks noChangeArrowheads="1"/>
            </p:cNvSpPr>
            <p:nvPr/>
          </p:nvSpPr>
          <p:spPr bwMode="auto">
            <a:xfrm>
              <a:off x="384" y="744"/>
              <a:ext cx="240" cy="735"/>
            </a:xfrm>
            <a:prstGeom prst="downArrow">
              <a:avLst>
                <a:gd name="adj1" fmla="val 54167"/>
                <a:gd name="adj2" fmla="val 49170"/>
              </a:avLst>
            </a:prstGeom>
            <a:gradFill rotWithShape="1">
              <a:gsLst>
                <a:gs pos="0">
                  <a:srgbClr val="FF0000">
                    <a:alpha val="25000"/>
                  </a:srgbClr>
                </a:gs>
                <a:gs pos="100000">
                  <a:srgbClr val="FF0000">
                    <a:alpha val="25000"/>
                  </a:srgbClr>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507" name="Group 90"/>
          <p:cNvGrpSpPr/>
          <p:nvPr/>
        </p:nvGrpSpPr>
        <p:grpSpPr bwMode="auto">
          <a:xfrm>
            <a:off x="1745157" y="2934505"/>
            <a:ext cx="1081088" cy="244475"/>
            <a:chOff x="504" y="3523"/>
            <a:chExt cx="681" cy="154"/>
          </a:xfrm>
        </p:grpSpPr>
        <p:grpSp>
          <p:nvGrpSpPr>
            <p:cNvPr id="508" name="Group 91"/>
            <p:cNvGrpSpPr/>
            <p:nvPr/>
          </p:nvGrpSpPr>
          <p:grpSpPr bwMode="auto">
            <a:xfrm>
              <a:off x="623" y="3523"/>
              <a:ext cx="510" cy="154"/>
              <a:chOff x="723" y="3453"/>
              <a:chExt cx="510" cy="154"/>
            </a:xfrm>
          </p:grpSpPr>
          <p:grpSp>
            <p:nvGrpSpPr>
              <p:cNvPr id="512" name="Group 92"/>
              <p:cNvGrpSpPr/>
              <p:nvPr/>
            </p:nvGrpSpPr>
            <p:grpSpPr bwMode="auto">
              <a:xfrm>
                <a:off x="836" y="3453"/>
                <a:ext cx="397" cy="154"/>
                <a:chOff x="836" y="3305"/>
                <a:chExt cx="397" cy="154"/>
              </a:xfrm>
            </p:grpSpPr>
            <p:grpSp>
              <p:nvGrpSpPr>
                <p:cNvPr id="515" name="Group 93"/>
                <p:cNvGrpSpPr/>
                <p:nvPr/>
              </p:nvGrpSpPr>
              <p:grpSpPr bwMode="auto">
                <a:xfrm>
                  <a:off x="890" y="3305"/>
                  <a:ext cx="343" cy="154"/>
                  <a:chOff x="844" y="3337"/>
                  <a:chExt cx="343" cy="154"/>
                </a:xfrm>
              </p:grpSpPr>
              <p:sp>
                <p:nvSpPr>
                  <p:cNvPr id="519" name="Rectangle 94"/>
                  <p:cNvSpPr>
                    <a:spLocks noChangeArrowheads="1"/>
                  </p:cNvSpPr>
                  <p:nvPr/>
                </p:nvSpPr>
                <p:spPr bwMode="auto">
                  <a:xfrm>
                    <a:off x="889" y="3370"/>
                    <a:ext cx="245" cy="86"/>
                  </a:xfrm>
                  <a:prstGeom prst="rect">
                    <a:avLst/>
                  </a:prstGeom>
                  <a:solidFill>
                    <a:srgbClr val="FF0000"/>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20" name="Text Box 95"/>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rPr>
                      <a:t>DHCP</a:t>
                    </a:r>
                    <a:endPar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grpSp>
              <p:nvGrpSpPr>
                <p:cNvPr id="516" name="Group 96"/>
                <p:cNvGrpSpPr/>
                <p:nvPr/>
              </p:nvGrpSpPr>
              <p:grpSpPr bwMode="auto">
                <a:xfrm>
                  <a:off x="836" y="3334"/>
                  <a:ext cx="354" cy="94"/>
                  <a:chOff x="836" y="3334"/>
                  <a:chExt cx="354" cy="94"/>
                </a:xfrm>
              </p:grpSpPr>
              <p:sp>
                <p:nvSpPr>
                  <p:cNvPr id="517" name="Rectangle 97"/>
                  <p:cNvSpPr>
                    <a:spLocks noChangeArrowheads="1"/>
                  </p:cNvSpPr>
                  <p:nvPr/>
                </p:nvSpPr>
                <p:spPr bwMode="auto">
                  <a:xfrm>
                    <a:off x="846" y="3340"/>
                    <a:ext cx="88" cy="82"/>
                  </a:xfrm>
                  <a:prstGeom prst="rect">
                    <a:avLst/>
                  </a:prstGeom>
                  <a:solidFill>
                    <a:srgbClr val="00CC99"/>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18" name="Rectangle 98"/>
                  <p:cNvSpPr>
                    <a:spLocks noChangeArrowheads="1"/>
                  </p:cNvSpPr>
                  <p:nvPr/>
                </p:nvSpPr>
                <p:spPr bwMode="auto">
                  <a:xfrm>
                    <a:off x="836" y="3334"/>
                    <a:ext cx="354" cy="94"/>
                  </a:xfrm>
                  <a:prstGeom prst="rect">
                    <a:avLst/>
                  </a:prstGeom>
                  <a:noFill/>
                  <a:ln w="9525">
                    <a:solidFill>
                      <a:srgbClr val="00CC99"/>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sp>
            <p:nvSpPr>
              <p:cNvPr id="513" name="Rectangle 99"/>
              <p:cNvSpPr>
                <a:spLocks noChangeArrowheads="1"/>
              </p:cNvSpPr>
              <p:nvPr/>
            </p:nvSpPr>
            <p:spPr bwMode="auto">
              <a:xfrm>
                <a:off x="732" y="3484"/>
                <a:ext cx="96" cy="93"/>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14" name="Rectangle 100"/>
              <p:cNvSpPr>
                <a:spLocks noChangeArrowheads="1"/>
              </p:cNvSpPr>
              <p:nvPr/>
            </p:nvSpPr>
            <p:spPr bwMode="auto">
              <a:xfrm>
                <a:off x="723" y="3473"/>
                <a:ext cx="480" cy="112"/>
              </a:xfrm>
              <a:prstGeom prst="rect">
                <a:avLst/>
              </a:prstGeom>
              <a:noFill/>
              <a:ln w="9525">
                <a:solidFill>
                  <a:srgbClr val="3333CC"/>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509" name="Rectangle 101"/>
            <p:cNvSpPr>
              <a:spLocks noChangeArrowheads="1"/>
            </p:cNvSpPr>
            <p:nvPr/>
          </p:nvSpPr>
          <p:spPr bwMode="auto">
            <a:xfrm>
              <a:off x="517" y="3545"/>
              <a:ext cx="94"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10" name="Rectangle 102"/>
            <p:cNvSpPr>
              <a:spLocks noChangeArrowheads="1"/>
            </p:cNvSpPr>
            <p:nvPr/>
          </p:nvSpPr>
          <p:spPr bwMode="auto">
            <a:xfrm>
              <a:off x="1115" y="3544"/>
              <a:ext cx="60"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11" name="Rectangle 103"/>
            <p:cNvSpPr>
              <a:spLocks noChangeArrowheads="1"/>
            </p:cNvSpPr>
            <p:nvPr/>
          </p:nvSpPr>
          <p:spPr bwMode="auto">
            <a:xfrm>
              <a:off x="504" y="3529"/>
              <a:ext cx="681" cy="138"/>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521" name="Group 104"/>
          <p:cNvGrpSpPr/>
          <p:nvPr/>
        </p:nvGrpSpPr>
        <p:grpSpPr bwMode="auto">
          <a:xfrm>
            <a:off x="2572245" y="3626655"/>
            <a:ext cx="1316037" cy="1314450"/>
            <a:chOff x="931" y="1941"/>
            <a:chExt cx="829" cy="828"/>
          </a:xfrm>
        </p:grpSpPr>
        <p:sp>
          <p:nvSpPr>
            <p:cNvPr id="522" name="Freeform 105"/>
            <p:cNvSpPr/>
            <p:nvPr/>
          </p:nvSpPr>
          <p:spPr bwMode="auto">
            <a:xfrm>
              <a:off x="1424" y="1965"/>
              <a:ext cx="336" cy="801"/>
            </a:xfrm>
            <a:custGeom>
              <a:avLst/>
              <a:gdLst>
                <a:gd name="T0" fmla="*/ 1 w 551"/>
                <a:gd name="T1" fmla="*/ 0 h 801"/>
                <a:gd name="T2" fmla="*/ 1 w 551"/>
                <a:gd name="T3" fmla="*/ 402 h 801"/>
                <a:gd name="T4" fmla="*/ 1 w 551"/>
                <a:gd name="T5" fmla="*/ 801 h 801"/>
                <a:gd name="T6" fmla="*/ 1 w 551"/>
                <a:gd name="T7" fmla="*/ 535 h 801"/>
                <a:gd name="T8" fmla="*/ 0 w 551"/>
                <a:gd name="T9" fmla="*/ 371 h 801"/>
                <a:gd name="T10" fmla="*/ 1 w 551"/>
                <a:gd name="T11" fmla="*/ 0 h 801"/>
                <a:gd name="T12" fmla="*/ 0 60000 65536"/>
                <a:gd name="T13" fmla="*/ 0 60000 65536"/>
                <a:gd name="T14" fmla="*/ 0 60000 65536"/>
                <a:gd name="T15" fmla="*/ 0 60000 65536"/>
                <a:gd name="T16" fmla="*/ 0 60000 65536"/>
                <a:gd name="T17" fmla="*/ 0 60000 65536"/>
                <a:gd name="T18" fmla="*/ 0 w 551"/>
                <a:gd name="T19" fmla="*/ 0 h 801"/>
                <a:gd name="T20" fmla="*/ 551 w 551"/>
                <a:gd name="T21" fmla="*/ 801 h 801"/>
              </a:gdLst>
              <a:ahLst/>
              <a:cxnLst>
                <a:cxn ang="T12">
                  <a:pos x="T0" y="T1"/>
                </a:cxn>
                <a:cxn ang="T13">
                  <a:pos x="T2" y="T3"/>
                </a:cxn>
                <a:cxn ang="T14">
                  <a:pos x="T4" y="T5"/>
                </a:cxn>
                <a:cxn ang="T15">
                  <a:pos x="T6" y="T7"/>
                </a:cxn>
                <a:cxn ang="T16">
                  <a:pos x="T8" y="T9"/>
                </a:cxn>
                <a:cxn ang="T17">
                  <a:pos x="T10" y="T11"/>
                </a:cxn>
              </a:cxnLst>
              <a:rect l="T18" t="T19" r="T20" b="T21"/>
              <a:pathLst>
                <a:path w="551" h="801">
                  <a:moveTo>
                    <a:pt x="14" y="0"/>
                  </a:moveTo>
                  <a:lnTo>
                    <a:pt x="551" y="402"/>
                  </a:lnTo>
                  <a:lnTo>
                    <a:pt x="6" y="801"/>
                  </a:lnTo>
                  <a:lnTo>
                    <a:pt x="13" y="535"/>
                  </a:lnTo>
                  <a:lnTo>
                    <a:pt x="0" y="371"/>
                  </a:lnTo>
                  <a:lnTo>
                    <a:pt x="14" y="0"/>
                  </a:lnTo>
                  <a:close/>
                </a:path>
              </a:pathLst>
            </a:custGeom>
            <a:gradFill rotWithShape="1">
              <a:gsLst>
                <a:gs pos="0">
                  <a:srgbClr val="FFFFFF">
                    <a:alpha val="64998"/>
                  </a:srgbClr>
                </a:gs>
                <a:gs pos="100000">
                  <a:srgbClr val="000099">
                    <a:alpha val="64998"/>
                  </a:srgbClr>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523" name="Group 106"/>
            <p:cNvGrpSpPr/>
            <p:nvPr/>
          </p:nvGrpSpPr>
          <p:grpSpPr bwMode="auto">
            <a:xfrm>
              <a:off x="931" y="1941"/>
              <a:ext cx="501" cy="828"/>
              <a:chOff x="569" y="2954"/>
              <a:chExt cx="501" cy="828"/>
            </a:xfrm>
          </p:grpSpPr>
          <p:sp>
            <p:nvSpPr>
              <p:cNvPr id="524" name="Rectangle 107"/>
              <p:cNvSpPr>
                <a:spLocks noChangeArrowheads="1"/>
              </p:cNvSpPr>
              <p:nvPr/>
            </p:nvSpPr>
            <p:spPr bwMode="auto">
              <a:xfrm>
                <a:off x="576" y="2973"/>
                <a:ext cx="493" cy="790"/>
              </a:xfrm>
              <a:prstGeom prst="rect">
                <a:avLst/>
              </a:prstGeom>
              <a:solidFill>
                <a:srgbClr val="FFFFFF"/>
              </a:solidFill>
              <a:ln w="9525">
                <a:solidFill>
                  <a:srgbClr val="000000"/>
                </a:solidFill>
                <a:miter lim="800000"/>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25" name="Text Box 108"/>
              <p:cNvSpPr txBox="1">
                <a:spLocks noChangeArrowheads="1"/>
              </p:cNvSpPr>
              <p:nvPr/>
            </p:nvSpPr>
            <p:spPr bwMode="auto">
              <a:xfrm>
                <a:off x="593" y="2954"/>
                <a:ext cx="477" cy="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DHCP</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UDP</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IP</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Eth</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Phy</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26" name="Line 109"/>
              <p:cNvSpPr>
                <a:spLocks noChangeShapeType="1"/>
              </p:cNvSpPr>
              <p:nvPr/>
            </p:nvSpPr>
            <p:spPr bwMode="auto">
              <a:xfrm>
                <a:off x="578" y="3130"/>
                <a:ext cx="489"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27" name="Line 110"/>
              <p:cNvSpPr>
                <a:spLocks noChangeShapeType="1"/>
              </p:cNvSpPr>
              <p:nvPr/>
            </p:nvSpPr>
            <p:spPr bwMode="auto">
              <a:xfrm>
                <a:off x="575" y="3289"/>
                <a:ext cx="489"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28" name="Line 111"/>
              <p:cNvSpPr>
                <a:spLocks noChangeShapeType="1"/>
              </p:cNvSpPr>
              <p:nvPr/>
            </p:nvSpPr>
            <p:spPr bwMode="auto">
              <a:xfrm>
                <a:off x="572" y="3448"/>
                <a:ext cx="489"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29" name="Line 112"/>
              <p:cNvSpPr>
                <a:spLocks noChangeShapeType="1"/>
              </p:cNvSpPr>
              <p:nvPr/>
            </p:nvSpPr>
            <p:spPr bwMode="auto">
              <a:xfrm>
                <a:off x="569" y="3607"/>
                <a:ext cx="489"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grpSp>
        <p:nvGrpSpPr>
          <p:cNvPr id="530" name="Group 113"/>
          <p:cNvGrpSpPr/>
          <p:nvPr/>
        </p:nvGrpSpPr>
        <p:grpSpPr bwMode="auto">
          <a:xfrm>
            <a:off x="1434007" y="3526642"/>
            <a:ext cx="1081088" cy="1217613"/>
            <a:chOff x="1404" y="3105"/>
            <a:chExt cx="681" cy="767"/>
          </a:xfrm>
        </p:grpSpPr>
        <p:grpSp>
          <p:nvGrpSpPr>
            <p:cNvPr id="531" name="Group 114"/>
            <p:cNvGrpSpPr/>
            <p:nvPr/>
          </p:nvGrpSpPr>
          <p:grpSpPr bwMode="auto">
            <a:xfrm>
              <a:off x="1404" y="3355"/>
              <a:ext cx="681" cy="468"/>
              <a:chOff x="42" y="886"/>
              <a:chExt cx="681" cy="468"/>
            </a:xfrm>
          </p:grpSpPr>
          <p:grpSp>
            <p:nvGrpSpPr>
              <p:cNvPr id="536" name="Group 115"/>
              <p:cNvGrpSpPr/>
              <p:nvPr/>
            </p:nvGrpSpPr>
            <p:grpSpPr bwMode="auto">
              <a:xfrm>
                <a:off x="278" y="886"/>
                <a:ext cx="397" cy="154"/>
                <a:chOff x="740" y="3209"/>
                <a:chExt cx="397" cy="154"/>
              </a:xfrm>
            </p:grpSpPr>
            <p:grpSp>
              <p:nvGrpSpPr>
                <p:cNvPr id="561" name="Group 116"/>
                <p:cNvGrpSpPr/>
                <p:nvPr/>
              </p:nvGrpSpPr>
              <p:grpSpPr bwMode="auto">
                <a:xfrm>
                  <a:off x="794" y="3209"/>
                  <a:ext cx="343" cy="154"/>
                  <a:chOff x="844" y="3337"/>
                  <a:chExt cx="343" cy="154"/>
                </a:xfrm>
              </p:grpSpPr>
              <p:sp>
                <p:nvSpPr>
                  <p:cNvPr id="564" name="Rectangle 117"/>
                  <p:cNvSpPr>
                    <a:spLocks noChangeArrowheads="1"/>
                  </p:cNvSpPr>
                  <p:nvPr/>
                </p:nvSpPr>
                <p:spPr bwMode="auto">
                  <a:xfrm>
                    <a:off x="889" y="3370"/>
                    <a:ext cx="245" cy="86"/>
                  </a:xfrm>
                  <a:prstGeom prst="rect">
                    <a:avLst/>
                  </a:prstGeom>
                  <a:solidFill>
                    <a:srgbClr val="FF0000"/>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65" name="Text Box 118"/>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rPr>
                      <a:t>DHCP</a:t>
                    </a:r>
                    <a:endPar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sp>
              <p:nvSpPr>
                <p:cNvPr id="562" name="Rectangle 119"/>
                <p:cNvSpPr>
                  <a:spLocks noChangeArrowheads="1"/>
                </p:cNvSpPr>
                <p:nvPr/>
              </p:nvSpPr>
              <p:spPr bwMode="auto">
                <a:xfrm>
                  <a:off x="750" y="3244"/>
                  <a:ext cx="88" cy="82"/>
                </a:xfrm>
                <a:prstGeom prst="rect">
                  <a:avLst/>
                </a:prstGeom>
                <a:solidFill>
                  <a:srgbClr val="00CC99"/>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63" name="Rectangle 120"/>
                <p:cNvSpPr>
                  <a:spLocks noChangeArrowheads="1"/>
                </p:cNvSpPr>
                <p:nvPr/>
              </p:nvSpPr>
              <p:spPr bwMode="auto">
                <a:xfrm>
                  <a:off x="740" y="3238"/>
                  <a:ext cx="354" cy="94"/>
                </a:xfrm>
                <a:prstGeom prst="rect">
                  <a:avLst/>
                </a:prstGeom>
                <a:noFill/>
                <a:ln w="9525">
                  <a:solidFill>
                    <a:srgbClr val="00CC99"/>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537" name="Group 121"/>
              <p:cNvGrpSpPr/>
              <p:nvPr/>
            </p:nvGrpSpPr>
            <p:grpSpPr bwMode="auto">
              <a:xfrm>
                <a:off x="278" y="1034"/>
                <a:ext cx="397" cy="154"/>
                <a:chOff x="836" y="3305"/>
                <a:chExt cx="397" cy="154"/>
              </a:xfrm>
            </p:grpSpPr>
            <p:grpSp>
              <p:nvGrpSpPr>
                <p:cNvPr id="555" name="Group 122"/>
                <p:cNvGrpSpPr/>
                <p:nvPr/>
              </p:nvGrpSpPr>
              <p:grpSpPr bwMode="auto">
                <a:xfrm>
                  <a:off x="890" y="3305"/>
                  <a:ext cx="343" cy="154"/>
                  <a:chOff x="844" y="3337"/>
                  <a:chExt cx="343" cy="154"/>
                </a:xfrm>
              </p:grpSpPr>
              <p:sp>
                <p:nvSpPr>
                  <p:cNvPr id="559" name="Rectangle 123"/>
                  <p:cNvSpPr>
                    <a:spLocks noChangeArrowheads="1"/>
                  </p:cNvSpPr>
                  <p:nvPr/>
                </p:nvSpPr>
                <p:spPr bwMode="auto">
                  <a:xfrm>
                    <a:off x="889" y="3370"/>
                    <a:ext cx="245" cy="86"/>
                  </a:xfrm>
                  <a:prstGeom prst="rect">
                    <a:avLst/>
                  </a:prstGeom>
                  <a:solidFill>
                    <a:srgbClr val="FF0000"/>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60" name="Text Box 124"/>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rPr>
                      <a:t>DHCP</a:t>
                    </a:r>
                    <a:endPar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grpSp>
              <p:nvGrpSpPr>
                <p:cNvPr id="556" name="Group 125"/>
                <p:cNvGrpSpPr/>
                <p:nvPr/>
              </p:nvGrpSpPr>
              <p:grpSpPr bwMode="auto">
                <a:xfrm>
                  <a:off x="836" y="3334"/>
                  <a:ext cx="354" cy="94"/>
                  <a:chOff x="836" y="3334"/>
                  <a:chExt cx="354" cy="94"/>
                </a:xfrm>
              </p:grpSpPr>
              <p:sp>
                <p:nvSpPr>
                  <p:cNvPr id="557" name="Rectangle 126"/>
                  <p:cNvSpPr>
                    <a:spLocks noChangeArrowheads="1"/>
                  </p:cNvSpPr>
                  <p:nvPr/>
                </p:nvSpPr>
                <p:spPr bwMode="auto">
                  <a:xfrm>
                    <a:off x="846" y="3340"/>
                    <a:ext cx="88" cy="82"/>
                  </a:xfrm>
                  <a:prstGeom prst="rect">
                    <a:avLst/>
                  </a:prstGeom>
                  <a:solidFill>
                    <a:srgbClr val="00CC99"/>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58" name="Rectangle 127"/>
                  <p:cNvSpPr>
                    <a:spLocks noChangeArrowheads="1"/>
                  </p:cNvSpPr>
                  <p:nvPr/>
                </p:nvSpPr>
                <p:spPr bwMode="auto">
                  <a:xfrm>
                    <a:off x="836" y="3334"/>
                    <a:ext cx="354" cy="94"/>
                  </a:xfrm>
                  <a:prstGeom prst="rect">
                    <a:avLst/>
                  </a:prstGeom>
                  <a:noFill/>
                  <a:ln w="9525">
                    <a:solidFill>
                      <a:srgbClr val="00CC99"/>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grpSp>
            <p:nvGrpSpPr>
              <p:cNvPr id="538" name="Group 128"/>
              <p:cNvGrpSpPr/>
              <p:nvPr/>
            </p:nvGrpSpPr>
            <p:grpSpPr bwMode="auto">
              <a:xfrm>
                <a:off x="165" y="1054"/>
                <a:ext cx="480" cy="112"/>
                <a:chOff x="627" y="3377"/>
                <a:chExt cx="480" cy="112"/>
              </a:xfrm>
            </p:grpSpPr>
            <p:sp>
              <p:nvSpPr>
                <p:cNvPr id="553" name="Rectangle 129"/>
                <p:cNvSpPr>
                  <a:spLocks noChangeArrowheads="1"/>
                </p:cNvSpPr>
                <p:nvPr/>
              </p:nvSpPr>
              <p:spPr bwMode="auto">
                <a:xfrm>
                  <a:off x="636" y="3388"/>
                  <a:ext cx="96" cy="93"/>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54" name="Rectangle 130"/>
                <p:cNvSpPr>
                  <a:spLocks noChangeArrowheads="1"/>
                </p:cNvSpPr>
                <p:nvPr/>
              </p:nvSpPr>
              <p:spPr bwMode="auto">
                <a:xfrm>
                  <a:off x="627" y="3377"/>
                  <a:ext cx="480" cy="112"/>
                </a:xfrm>
                <a:prstGeom prst="rect">
                  <a:avLst/>
                </a:prstGeom>
                <a:noFill/>
                <a:ln w="9525">
                  <a:solidFill>
                    <a:srgbClr val="3333CC"/>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539" name="Group 131"/>
              <p:cNvGrpSpPr/>
              <p:nvPr/>
            </p:nvGrpSpPr>
            <p:grpSpPr bwMode="auto">
              <a:xfrm>
                <a:off x="42" y="1200"/>
                <a:ext cx="681" cy="154"/>
                <a:chOff x="504" y="3523"/>
                <a:chExt cx="681" cy="154"/>
              </a:xfrm>
            </p:grpSpPr>
            <p:grpSp>
              <p:nvGrpSpPr>
                <p:cNvPr id="540" name="Group 132"/>
                <p:cNvGrpSpPr/>
                <p:nvPr/>
              </p:nvGrpSpPr>
              <p:grpSpPr bwMode="auto">
                <a:xfrm>
                  <a:off x="623" y="3523"/>
                  <a:ext cx="510" cy="154"/>
                  <a:chOff x="723" y="3453"/>
                  <a:chExt cx="510" cy="154"/>
                </a:xfrm>
              </p:grpSpPr>
              <p:grpSp>
                <p:nvGrpSpPr>
                  <p:cNvPr id="544" name="Group 133"/>
                  <p:cNvGrpSpPr/>
                  <p:nvPr/>
                </p:nvGrpSpPr>
                <p:grpSpPr bwMode="auto">
                  <a:xfrm>
                    <a:off x="836" y="3453"/>
                    <a:ext cx="397" cy="154"/>
                    <a:chOff x="836" y="3305"/>
                    <a:chExt cx="397" cy="154"/>
                  </a:xfrm>
                </p:grpSpPr>
                <p:grpSp>
                  <p:nvGrpSpPr>
                    <p:cNvPr id="547" name="Group 134"/>
                    <p:cNvGrpSpPr/>
                    <p:nvPr/>
                  </p:nvGrpSpPr>
                  <p:grpSpPr bwMode="auto">
                    <a:xfrm>
                      <a:off x="890" y="3305"/>
                      <a:ext cx="343" cy="154"/>
                      <a:chOff x="844" y="3337"/>
                      <a:chExt cx="343" cy="154"/>
                    </a:xfrm>
                  </p:grpSpPr>
                  <p:sp>
                    <p:nvSpPr>
                      <p:cNvPr id="551" name="Rectangle 135"/>
                      <p:cNvSpPr>
                        <a:spLocks noChangeArrowheads="1"/>
                      </p:cNvSpPr>
                      <p:nvPr/>
                    </p:nvSpPr>
                    <p:spPr bwMode="auto">
                      <a:xfrm>
                        <a:off x="889" y="3370"/>
                        <a:ext cx="245" cy="86"/>
                      </a:xfrm>
                      <a:prstGeom prst="rect">
                        <a:avLst/>
                      </a:prstGeom>
                      <a:solidFill>
                        <a:srgbClr val="FF0000"/>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52" name="Text Box 136"/>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rPr>
                          <a:t>DHCP</a:t>
                        </a:r>
                        <a:endPar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grpSp>
                  <p:nvGrpSpPr>
                    <p:cNvPr id="548" name="Group 137"/>
                    <p:cNvGrpSpPr/>
                    <p:nvPr/>
                  </p:nvGrpSpPr>
                  <p:grpSpPr bwMode="auto">
                    <a:xfrm>
                      <a:off x="836" y="3334"/>
                      <a:ext cx="354" cy="94"/>
                      <a:chOff x="836" y="3334"/>
                      <a:chExt cx="354" cy="94"/>
                    </a:xfrm>
                  </p:grpSpPr>
                  <p:sp>
                    <p:nvSpPr>
                      <p:cNvPr id="549" name="Rectangle 138"/>
                      <p:cNvSpPr>
                        <a:spLocks noChangeArrowheads="1"/>
                      </p:cNvSpPr>
                      <p:nvPr/>
                    </p:nvSpPr>
                    <p:spPr bwMode="auto">
                      <a:xfrm>
                        <a:off x="846" y="3340"/>
                        <a:ext cx="88" cy="82"/>
                      </a:xfrm>
                      <a:prstGeom prst="rect">
                        <a:avLst/>
                      </a:prstGeom>
                      <a:solidFill>
                        <a:srgbClr val="00CC99"/>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50" name="Rectangle 139"/>
                      <p:cNvSpPr>
                        <a:spLocks noChangeArrowheads="1"/>
                      </p:cNvSpPr>
                      <p:nvPr/>
                    </p:nvSpPr>
                    <p:spPr bwMode="auto">
                      <a:xfrm>
                        <a:off x="836" y="3334"/>
                        <a:ext cx="354" cy="94"/>
                      </a:xfrm>
                      <a:prstGeom prst="rect">
                        <a:avLst/>
                      </a:prstGeom>
                      <a:noFill/>
                      <a:ln w="9525">
                        <a:solidFill>
                          <a:srgbClr val="00CC99"/>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sp>
                <p:nvSpPr>
                  <p:cNvPr id="545" name="Rectangle 140"/>
                  <p:cNvSpPr>
                    <a:spLocks noChangeArrowheads="1"/>
                  </p:cNvSpPr>
                  <p:nvPr/>
                </p:nvSpPr>
                <p:spPr bwMode="auto">
                  <a:xfrm>
                    <a:off x="732" y="3484"/>
                    <a:ext cx="96" cy="93"/>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46" name="Rectangle 141"/>
                  <p:cNvSpPr>
                    <a:spLocks noChangeArrowheads="1"/>
                  </p:cNvSpPr>
                  <p:nvPr/>
                </p:nvSpPr>
                <p:spPr bwMode="auto">
                  <a:xfrm>
                    <a:off x="723" y="3473"/>
                    <a:ext cx="480" cy="112"/>
                  </a:xfrm>
                  <a:prstGeom prst="rect">
                    <a:avLst/>
                  </a:prstGeom>
                  <a:noFill/>
                  <a:ln w="9525">
                    <a:solidFill>
                      <a:srgbClr val="3333CC"/>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541" name="Rectangle 142"/>
                <p:cNvSpPr>
                  <a:spLocks noChangeArrowheads="1"/>
                </p:cNvSpPr>
                <p:nvPr/>
              </p:nvSpPr>
              <p:spPr bwMode="auto">
                <a:xfrm>
                  <a:off x="517" y="3545"/>
                  <a:ext cx="94"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42" name="Rectangle 143"/>
                <p:cNvSpPr>
                  <a:spLocks noChangeArrowheads="1"/>
                </p:cNvSpPr>
                <p:nvPr/>
              </p:nvSpPr>
              <p:spPr bwMode="auto">
                <a:xfrm>
                  <a:off x="1115" y="3544"/>
                  <a:ext cx="60"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43" name="Rectangle 144"/>
                <p:cNvSpPr>
                  <a:spLocks noChangeArrowheads="1"/>
                </p:cNvSpPr>
                <p:nvPr/>
              </p:nvSpPr>
              <p:spPr bwMode="auto">
                <a:xfrm>
                  <a:off x="504" y="3529"/>
                  <a:ext cx="681" cy="138"/>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sp>
          <p:nvSpPr>
            <p:cNvPr id="532" name="AutoShape 145"/>
            <p:cNvSpPr>
              <a:spLocks noChangeArrowheads="1"/>
            </p:cNvSpPr>
            <p:nvPr/>
          </p:nvSpPr>
          <p:spPr bwMode="auto">
            <a:xfrm rot="10800000">
              <a:off x="1727" y="3105"/>
              <a:ext cx="240" cy="767"/>
            </a:xfrm>
            <a:prstGeom prst="downArrow">
              <a:avLst>
                <a:gd name="adj1" fmla="val 54167"/>
                <a:gd name="adj2" fmla="val 51311"/>
              </a:avLst>
            </a:prstGeom>
            <a:gradFill rotWithShape="1">
              <a:gsLst>
                <a:gs pos="0">
                  <a:srgbClr val="FF0000">
                    <a:alpha val="25000"/>
                  </a:srgbClr>
                </a:gs>
                <a:gs pos="100000">
                  <a:srgbClr val="FF0000">
                    <a:alpha val="25000"/>
                  </a:srgbClr>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533" name="Group 146"/>
            <p:cNvGrpSpPr/>
            <p:nvPr/>
          </p:nvGrpSpPr>
          <p:grpSpPr bwMode="auto">
            <a:xfrm>
              <a:off x="1695" y="3227"/>
              <a:ext cx="343" cy="154"/>
              <a:chOff x="844" y="3337"/>
              <a:chExt cx="343" cy="154"/>
            </a:xfrm>
          </p:grpSpPr>
          <p:sp>
            <p:nvSpPr>
              <p:cNvPr id="534" name="Rectangle 147"/>
              <p:cNvSpPr>
                <a:spLocks noChangeArrowheads="1"/>
              </p:cNvSpPr>
              <p:nvPr/>
            </p:nvSpPr>
            <p:spPr bwMode="auto">
              <a:xfrm>
                <a:off x="889" y="3370"/>
                <a:ext cx="245" cy="86"/>
              </a:xfrm>
              <a:prstGeom prst="rect">
                <a:avLst/>
              </a:prstGeom>
              <a:solidFill>
                <a:srgbClr val="FF0000"/>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35" name="Text Box 148"/>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rPr>
                  <a:t>DHCP</a:t>
                </a:r>
                <a:endPar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grpSp>
      <p:grpSp>
        <p:nvGrpSpPr>
          <p:cNvPr id="566" name="Group 149"/>
          <p:cNvGrpSpPr/>
          <p:nvPr/>
        </p:nvGrpSpPr>
        <p:grpSpPr bwMode="auto">
          <a:xfrm>
            <a:off x="1897557" y="3723492"/>
            <a:ext cx="544513" cy="244475"/>
            <a:chOff x="844" y="3337"/>
            <a:chExt cx="343" cy="154"/>
          </a:xfrm>
        </p:grpSpPr>
        <p:sp>
          <p:nvSpPr>
            <p:cNvPr id="567" name="Rectangle 150"/>
            <p:cNvSpPr>
              <a:spLocks noChangeArrowheads="1"/>
            </p:cNvSpPr>
            <p:nvPr/>
          </p:nvSpPr>
          <p:spPr bwMode="auto">
            <a:xfrm>
              <a:off x="889" y="3370"/>
              <a:ext cx="245" cy="86"/>
            </a:xfrm>
            <a:prstGeom prst="rect">
              <a:avLst/>
            </a:prstGeom>
            <a:solidFill>
              <a:srgbClr val="FF0000"/>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68" name="Text Box 151"/>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rPr>
                <a:t>DHCP</a:t>
              </a:r>
              <a:endPar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grpSp>
        <p:nvGrpSpPr>
          <p:cNvPr id="405" name="Group 201"/>
          <p:cNvGrpSpPr/>
          <p:nvPr/>
        </p:nvGrpSpPr>
        <p:grpSpPr bwMode="auto">
          <a:xfrm>
            <a:off x="3800970" y="3720317"/>
            <a:ext cx="423862" cy="647700"/>
            <a:chOff x="4140" y="429"/>
            <a:chExt cx="1425" cy="2396"/>
          </a:xfrm>
        </p:grpSpPr>
        <p:sp>
          <p:nvSpPr>
            <p:cNvPr id="406" name="Freeform 202"/>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07" name="Rectangle 203"/>
            <p:cNvSpPr>
              <a:spLocks noChangeArrowheads="1"/>
            </p:cNvSpPr>
            <p:nvPr/>
          </p:nvSpPr>
          <p:spPr bwMode="auto">
            <a:xfrm>
              <a:off x="4204" y="429"/>
              <a:ext cx="1051"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08" name="Freeform 204"/>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09" name="Freeform 205"/>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10" name="Rectangle 206"/>
            <p:cNvSpPr>
              <a:spLocks noChangeArrowheads="1"/>
            </p:cNvSpPr>
            <p:nvPr/>
          </p:nvSpPr>
          <p:spPr bwMode="auto">
            <a:xfrm>
              <a:off x="4209" y="693"/>
              <a:ext cx="598"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11" name="Group 207"/>
            <p:cNvGrpSpPr/>
            <p:nvPr/>
          </p:nvGrpSpPr>
          <p:grpSpPr bwMode="auto">
            <a:xfrm>
              <a:off x="4749" y="668"/>
              <a:ext cx="581" cy="145"/>
              <a:chOff x="614" y="2568"/>
              <a:chExt cx="725" cy="139"/>
            </a:xfrm>
          </p:grpSpPr>
          <p:sp>
            <p:nvSpPr>
              <p:cNvPr id="436" name="AutoShape 208"/>
              <p:cNvSpPr>
                <a:spLocks noChangeArrowheads="1"/>
              </p:cNvSpPr>
              <p:nvPr/>
            </p:nvSpPr>
            <p:spPr bwMode="auto">
              <a:xfrm>
                <a:off x="613" y="2570"/>
                <a:ext cx="726" cy="135"/>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37" name="AutoShape 209"/>
              <p:cNvSpPr>
                <a:spLocks noChangeArrowheads="1"/>
              </p:cNvSpPr>
              <p:nvPr/>
            </p:nvSpPr>
            <p:spPr bwMode="auto">
              <a:xfrm>
                <a:off x="627" y="2587"/>
                <a:ext cx="693"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412" name="Rectangle 210"/>
            <p:cNvSpPr>
              <a:spLocks noChangeArrowheads="1"/>
            </p:cNvSpPr>
            <p:nvPr/>
          </p:nvSpPr>
          <p:spPr bwMode="auto">
            <a:xfrm>
              <a:off x="4225" y="1016"/>
              <a:ext cx="592"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13" name="Group 211"/>
            <p:cNvGrpSpPr/>
            <p:nvPr/>
          </p:nvGrpSpPr>
          <p:grpSpPr bwMode="auto">
            <a:xfrm>
              <a:off x="4747" y="994"/>
              <a:ext cx="581" cy="134"/>
              <a:chOff x="614" y="2568"/>
              <a:chExt cx="725" cy="139"/>
            </a:xfrm>
          </p:grpSpPr>
          <p:sp>
            <p:nvSpPr>
              <p:cNvPr id="434" name="AutoShape 212"/>
              <p:cNvSpPr>
                <a:spLocks noChangeArrowheads="1"/>
              </p:cNvSpPr>
              <p:nvPr/>
            </p:nvSpPr>
            <p:spPr bwMode="auto">
              <a:xfrm>
                <a:off x="616" y="2567"/>
                <a:ext cx="726" cy="140"/>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35" name="AutoShape 213"/>
              <p:cNvSpPr>
                <a:spLocks noChangeArrowheads="1"/>
              </p:cNvSpPr>
              <p:nvPr/>
            </p:nvSpPr>
            <p:spPr bwMode="auto">
              <a:xfrm>
                <a:off x="629" y="2585"/>
                <a:ext cx="693"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414" name="Rectangle 214"/>
            <p:cNvSpPr>
              <a:spLocks noChangeArrowheads="1"/>
            </p:cNvSpPr>
            <p:nvPr/>
          </p:nvSpPr>
          <p:spPr bwMode="auto">
            <a:xfrm>
              <a:off x="4215" y="1357"/>
              <a:ext cx="598"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15" name="Rectangle 215"/>
            <p:cNvSpPr>
              <a:spLocks noChangeArrowheads="1"/>
            </p:cNvSpPr>
            <p:nvPr/>
          </p:nvSpPr>
          <p:spPr bwMode="auto">
            <a:xfrm>
              <a:off x="4225" y="1656"/>
              <a:ext cx="598"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16" name="Group 216"/>
            <p:cNvGrpSpPr/>
            <p:nvPr/>
          </p:nvGrpSpPr>
          <p:grpSpPr bwMode="auto">
            <a:xfrm>
              <a:off x="4735" y="1627"/>
              <a:ext cx="582" cy="151"/>
              <a:chOff x="614" y="2568"/>
              <a:chExt cx="725" cy="139"/>
            </a:xfrm>
          </p:grpSpPr>
          <p:sp>
            <p:nvSpPr>
              <p:cNvPr id="432" name="AutoShape 217"/>
              <p:cNvSpPr>
                <a:spLocks noChangeArrowheads="1"/>
              </p:cNvSpPr>
              <p:nvPr/>
            </p:nvSpPr>
            <p:spPr bwMode="auto">
              <a:xfrm>
                <a:off x="611" y="2568"/>
                <a:ext cx="731" cy="14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33" name="AutoShape 218"/>
              <p:cNvSpPr>
                <a:spLocks noChangeArrowheads="1"/>
              </p:cNvSpPr>
              <p:nvPr/>
            </p:nvSpPr>
            <p:spPr bwMode="auto">
              <a:xfrm>
                <a:off x="624" y="2584"/>
                <a:ext cx="698"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417" name="Freeform 219"/>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18" name="Group 220"/>
            <p:cNvGrpSpPr/>
            <p:nvPr/>
          </p:nvGrpSpPr>
          <p:grpSpPr bwMode="auto">
            <a:xfrm>
              <a:off x="4739" y="1327"/>
              <a:ext cx="582" cy="139"/>
              <a:chOff x="614" y="2568"/>
              <a:chExt cx="725" cy="139"/>
            </a:xfrm>
          </p:grpSpPr>
          <p:sp>
            <p:nvSpPr>
              <p:cNvPr id="430" name="AutoShape 221"/>
              <p:cNvSpPr>
                <a:spLocks noChangeArrowheads="1"/>
              </p:cNvSpPr>
              <p:nvPr/>
            </p:nvSpPr>
            <p:spPr bwMode="auto">
              <a:xfrm>
                <a:off x="612" y="2569"/>
                <a:ext cx="725" cy="14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31" name="AutoShape 222"/>
              <p:cNvSpPr>
                <a:spLocks noChangeArrowheads="1"/>
              </p:cNvSpPr>
              <p:nvPr/>
            </p:nvSpPr>
            <p:spPr bwMode="auto">
              <a:xfrm>
                <a:off x="626" y="2586"/>
                <a:ext cx="691"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419" name="Rectangle 223"/>
            <p:cNvSpPr>
              <a:spLocks noChangeArrowheads="1"/>
            </p:cNvSpPr>
            <p:nvPr/>
          </p:nvSpPr>
          <p:spPr bwMode="auto">
            <a:xfrm>
              <a:off x="5250" y="429"/>
              <a:ext cx="69"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20" name="Freeform 224"/>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21" name="Freeform 225"/>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22" name="Oval 226"/>
            <p:cNvSpPr>
              <a:spLocks noChangeArrowheads="1"/>
            </p:cNvSpPr>
            <p:nvPr/>
          </p:nvSpPr>
          <p:spPr bwMode="auto">
            <a:xfrm>
              <a:off x="5517" y="2614"/>
              <a:ext cx="48" cy="94"/>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23" name="Freeform 227"/>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24" name="AutoShape 228"/>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25" name="AutoShape 229"/>
            <p:cNvSpPr>
              <a:spLocks noChangeArrowheads="1"/>
            </p:cNvSpPr>
            <p:nvPr/>
          </p:nvSpPr>
          <p:spPr bwMode="auto">
            <a:xfrm>
              <a:off x="4204" y="2713"/>
              <a:ext cx="1073"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26" name="Oval 230"/>
            <p:cNvSpPr>
              <a:spLocks noChangeArrowheads="1"/>
            </p:cNvSpPr>
            <p:nvPr/>
          </p:nvSpPr>
          <p:spPr bwMode="auto">
            <a:xfrm>
              <a:off x="4305" y="2385"/>
              <a:ext cx="160"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27" name="Oval 231"/>
            <p:cNvSpPr>
              <a:spLocks noChangeArrowheads="1"/>
            </p:cNvSpPr>
            <p:nvPr/>
          </p:nvSpPr>
          <p:spPr bwMode="auto">
            <a:xfrm>
              <a:off x="4487" y="2385"/>
              <a:ext cx="160" cy="141"/>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8" name="Oval 232"/>
            <p:cNvSpPr>
              <a:spLocks noChangeArrowheads="1"/>
            </p:cNvSpPr>
            <p:nvPr/>
          </p:nvSpPr>
          <p:spPr bwMode="auto">
            <a:xfrm>
              <a:off x="4663" y="2379"/>
              <a:ext cx="155"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29" name="Rectangle 233"/>
            <p:cNvSpPr>
              <a:spLocks noChangeArrowheads="1"/>
            </p:cNvSpPr>
            <p:nvPr/>
          </p:nvSpPr>
          <p:spPr bwMode="auto">
            <a:xfrm>
              <a:off x="5063" y="1833"/>
              <a:ext cx="85" cy="763"/>
            </a:xfrm>
            <a:prstGeom prst="rect">
              <a:avLst/>
            </a:prstGeom>
            <a:solidFill>
              <a:srgbClr val="292929"/>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192"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61"/>
                                        </p:tgtEl>
                                        <p:attrNameLst>
                                          <p:attrName>style.visibility</p:attrName>
                                        </p:attrNameLst>
                                      </p:cBhvr>
                                      <p:to>
                                        <p:strVal val="visible"/>
                                      </p:to>
                                    </p:set>
                                    <p:animEffect transition="in" filter="wipe(left)">
                                      <p:cBhvr>
                                        <p:cTn id="7" dur="500"/>
                                        <p:tgtEl>
                                          <p:spTgt spid="461"/>
                                        </p:tgtEl>
                                      </p:cBhvr>
                                    </p:animEffect>
                                  </p:childTnLst>
                                </p:cTn>
                              </p:par>
                            </p:childTnLst>
                          </p:cTn>
                        </p:par>
                        <p:par>
                          <p:cTn id="8" fill="hold">
                            <p:stCondLst>
                              <p:cond delay="500"/>
                            </p:stCondLst>
                            <p:childTnLst>
                              <p:par>
                                <p:cTn id="9" presetID="9" presetClass="exit" presetSubtype="0" fill="hold" nodeType="afterEffect">
                                  <p:stCondLst>
                                    <p:cond delay="0"/>
                                  </p:stCondLst>
                                  <p:childTnLst>
                                    <p:animEffect transition="out" filter="dissolve">
                                      <p:cBhvr>
                                        <p:cTn id="10" dur="500"/>
                                        <p:tgtEl>
                                          <p:spTgt spid="461"/>
                                        </p:tgtEl>
                                      </p:cBhvr>
                                    </p:animEffect>
                                    <p:set>
                                      <p:cBhvr>
                                        <p:cTn id="11" dur="1" fill="hold">
                                          <p:stCondLst>
                                            <p:cond delay="499"/>
                                          </p:stCondLst>
                                        </p:cTn>
                                        <p:tgtEl>
                                          <p:spTgt spid="461"/>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462"/>
                                        </p:tgtEl>
                                        <p:attrNameLst>
                                          <p:attrName>style.visibility</p:attrName>
                                        </p:attrNameLst>
                                      </p:cBhvr>
                                      <p:to>
                                        <p:strVal val="visible"/>
                                      </p:to>
                                    </p:set>
                                    <p:animEffect transition="in" filter="wipe(down)">
                                      <p:cBhvr>
                                        <p:cTn id="16" dur="500"/>
                                        <p:tgtEl>
                                          <p:spTgt spid="462"/>
                                        </p:tgtEl>
                                      </p:cBhvr>
                                    </p:animEffect>
                                  </p:childTnLst>
                                </p:cTn>
                              </p:par>
                            </p:childTnLst>
                          </p:cTn>
                        </p:par>
                        <p:par>
                          <p:cTn id="17" fill="hold">
                            <p:stCondLst>
                              <p:cond delay="500"/>
                            </p:stCondLst>
                            <p:childTnLst>
                              <p:par>
                                <p:cTn id="18" presetID="9" presetClass="entr" presetSubtype="0" fill="hold" nodeType="afterEffect">
                                  <p:stCondLst>
                                    <p:cond delay="0"/>
                                  </p:stCondLst>
                                  <p:childTnLst>
                                    <p:set>
                                      <p:cBhvr>
                                        <p:cTn id="19" dur="1" fill="hold">
                                          <p:stCondLst>
                                            <p:cond delay="0"/>
                                          </p:stCondLst>
                                        </p:cTn>
                                        <p:tgtEl>
                                          <p:spTgt spid="471"/>
                                        </p:tgtEl>
                                        <p:attrNameLst>
                                          <p:attrName>style.visibility</p:attrName>
                                        </p:attrNameLst>
                                      </p:cBhvr>
                                      <p:to>
                                        <p:strVal val="visible"/>
                                      </p:to>
                                    </p:set>
                                    <p:animEffect transition="in" filter="dissolve">
                                      <p:cBhvr>
                                        <p:cTn id="20" dur="500"/>
                                        <p:tgtEl>
                                          <p:spTgt spid="471"/>
                                        </p:tgtEl>
                                      </p:cBhvr>
                                    </p:animEffect>
                                  </p:childTnLst>
                                </p:cTn>
                              </p:par>
                              <p:par>
                                <p:cTn id="21" presetID="1" presetClass="entr" presetSubtype="0" fill="hold" grpId="0" nodeType="withEffect">
                                  <p:stCondLst>
                                    <p:cond delay="0"/>
                                  </p:stCondLst>
                                  <p:childTnLst>
                                    <p:set>
                                      <p:cBhvr>
                                        <p:cTn id="22" dur="1" fill="hold">
                                          <p:stCondLst>
                                            <p:cond delay="0"/>
                                          </p:stCondLst>
                                        </p:cTn>
                                        <p:tgtEl>
                                          <p:spTgt spid="379">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474"/>
                                        </p:tgtEl>
                                        <p:attrNameLst>
                                          <p:attrName>style.visibility</p:attrName>
                                        </p:attrNameLst>
                                      </p:cBhvr>
                                      <p:to>
                                        <p:strVal val="visible"/>
                                      </p:to>
                                    </p:set>
                                    <p:animEffect transition="in" filter="wipe(up)">
                                      <p:cBhvr>
                                        <p:cTn id="27" dur="500"/>
                                        <p:tgtEl>
                                          <p:spTgt spid="474"/>
                                        </p:tgtEl>
                                      </p:cBhvr>
                                    </p:animEffect>
                                  </p:childTnLst>
                                </p:cTn>
                              </p:par>
                              <p:par>
                                <p:cTn id="28" presetID="1" presetClass="entr" presetSubtype="0" fill="hold" grpId="0" nodeType="withEffect">
                                  <p:stCondLst>
                                    <p:cond delay="0"/>
                                  </p:stCondLst>
                                  <p:childTnLst>
                                    <p:set>
                                      <p:cBhvr>
                                        <p:cTn id="29" dur="1" fill="hold">
                                          <p:stCondLst>
                                            <p:cond delay="0"/>
                                          </p:stCondLst>
                                        </p:cTn>
                                        <p:tgtEl>
                                          <p:spTgt spid="386"/>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xit" presetSubtype="0" fill="hold" nodeType="clickEffect">
                                  <p:stCondLst>
                                    <p:cond delay="0"/>
                                  </p:stCondLst>
                                  <p:childTnLst>
                                    <p:set>
                                      <p:cBhvr>
                                        <p:cTn id="33" dur="1" fill="hold">
                                          <p:stCondLst>
                                            <p:cond delay="0"/>
                                          </p:stCondLst>
                                        </p:cTn>
                                        <p:tgtEl>
                                          <p:spTgt spid="471"/>
                                        </p:tgtEl>
                                        <p:attrNameLst>
                                          <p:attrName>style.visibility</p:attrName>
                                        </p:attrNameLst>
                                      </p:cBhvr>
                                      <p:to>
                                        <p:strVal val="hidden"/>
                                      </p:to>
                                    </p:set>
                                  </p:childTnLst>
                                </p:cTn>
                              </p:par>
                              <p:par>
                                <p:cTn id="34" presetID="1" presetClass="exit" presetSubtype="0" fill="hold" nodeType="withEffect">
                                  <p:stCondLst>
                                    <p:cond delay="0"/>
                                  </p:stCondLst>
                                  <p:childTnLst>
                                    <p:set>
                                      <p:cBhvr>
                                        <p:cTn id="35" dur="1" fill="hold">
                                          <p:stCondLst>
                                            <p:cond delay="0"/>
                                          </p:stCondLst>
                                        </p:cTn>
                                        <p:tgtEl>
                                          <p:spTgt spid="474"/>
                                        </p:tgtEl>
                                        <p:attrNameLst>
                                          <p:attrName>style.visibility</p:attrName>
                                        </p:attrNameLst>
                                      </p:cBhvr>
                                      <p:to>
                                        <p:strVal val="hidden"/>
                                      </p:to>
                                    </p:set>
                                  </p:childTnLst>
                                </p:cTn>
                              </p:par>
                            </p:childTnLst>
                          </p:cTn>
                        </p:par>
                        <p:par>
                          <p:cTn id="36" fill="hold">
                            <p:stCondLst>
                              <p:cond delay="0"/>
                            </p:stCondLst>
                            <p:childTnLst>
                              <p:par>
                                <p:cTn id="37" presetID="1" presetClass="entr" presetSubtype="0" fill="hold" nodeType="afterEffect">
                                  <p:stCondLst>
                                    <p:cond delay="0"/>
                                  </p:stCondLst>
                                  <p:childTnLst>
                                    <p:set>
                                      <p:cBhvr>
                                        <p:cTn id="38" dur="1" fill="hold">
                                          <p:stCondLst>
                                            <p:cond delay="0"/>
                                          </p:stCondLst>
                                        </p:cTn>
                                        <p:tgtEl>
                                          <p:spTgt spid="50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87"/>
                                        </p:tgtEl>
                                        <p:attrNameLst>
                                          <p:attrName>style.visibility</p:attrName>
                                        </p:attrNameLst>
                                      </p:cBhvr>
                                      <p:to>
                                        <p:strVal val="visible"/>
                                      </p:to>
                                    </p:set>
                                  </p:childTnLst>
                                </p:cTn>
                              </p:par>
                            </p:childTnLst>
                          </p:cTn>
                        </p:par>
                        <p:par>
                          <p:cTn id="41" fill="hold">
                            <p:stCondLst>
                              <p:cond delay="0"/>
                            </p:stCondLst>
                            <p:childTnLst>
                              <p:par>
                                <p:cTn id="42" presetID="0" presetClass="path" presetSubtype="0" accel="50000" decel="50000" fill="hold" nodeType="afterEffect">
                                  <p:stCondLst>
                                    <p:cond delay="0"/>
                                  </p:stCondLst>
                                  <p:childTnLst>
                                    <p:animMotion origin="layout" path="M -0.04831 -0.00046 L 0.22604 -0.00139 L 0.09076 0.25787 L -0.02708 0.25625 " pathEditMode="relative" rAng="0" ptsTypes="AAAA">
                                      <p:cBhvr>
                                        <p:cTn id="43" dur="2000" fill="hold"/>
                                        <p:tgtEl>
                                          <p:spTgt spid="507"/>
                                        </p:tgtEl>
                                        <p:attrNameLst>
                                          <p:attrName>ppt_x</p:attrName>
                                          <p:attrName>ppt_y</p:attrName>
                                        </p:attrNameLst>
                                      </p:cBhvr>
                                      <p:rCtr x="13724" y="12870"/>
                                    </p:animMotion>
                                  </p:childTnLst>
                                </p:cTn>
                              </p:par>
                            </p:childTnLst>
                          </p:cTn>
                        </p:par>
                        <p:par>
                          <p:cTn id="44" fill="hold">
                            <p:stCondLst>
                              <p:cond delay="2000"/>
                            </p:stCondLst>
                            <p:childTnLst>
                              <p:par>
                                <p:cTn id="45" presetID="22" presetClass="entr" presetSubtype="2" fill="hold" nodeType="afterEffect">
                                  <p:stCondLst>
                                    <p:cond delay="0"/>
                                  </p:stCondLst>
                                  <p:childTnLst>
                                    <p:set>
                                      <p:cBhvr>
                                        <p:cTn id="46" dur="1" fill="hold">
                                          <p:stCondLst>
                                            <p:cond delay="0"/>
                                          </p:stCondLst>
                                        </p:cTn>
                                        <p:tgtEl>
                                          <p:spTgt spid="521"/>
                                        </p:tgtEl>
                                        <p:attrNameLst>
                                          <p:attrName>style.visibility</p:attrName>
                                        </p:attrNameLst>
                                      </p:cBhvr>
                                      <p:to>
                                        <p:strVal val="visible"/>
                                      </p:to>
                                    </p:set>
                                    <p:animEffect transition="in" filter="wipe(right)">
                                      <p:cBhvr>
                                        <p:cTn id="47" dur="500"/>
                                        <p:tgtEl>
                                          <p:spTgt spid="521"/>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nodeType="clickEffect">
                                  <p:stCondLst>
                                    <p:cond delay="0"/>
                                  </p:stCondLst>
                                  <p:childTnLst>
                                    <p:set>
                                      <p:cBhvr>
                                        <p:cTn id="51" dur="1" fill="hold">
                                          <p:stCondLst>
                                            <p:cond delay="0"/>
                                          </p:stCondLst>
                                        </p:cTn>
                                        <p:tgtEl>
                                          <p:spTgt spid="530"/>
                                        </p:tgtEl>
                                        <p:attrNameLst>
                                          <p:attrName>style.visibility</p:attrName>
                                        </p:attrNameLst>
                                      </p:cBhvr>
                                      <p:to>
                                        <p:strVal val="visible"/>
                                      </p:to>
                                    </p:set>
                                    <p:animEffect transition="in" filter="wipe(down)">
                                      <p:cBhvr>
                                        <p:cTn id="52" dur="1000"/>
                                        <p:tgtEl>
                                          <p:spTgt spid="530"/>
                                        </p:tgtEl>
                                      </p:cBhvr>
                                    </p:animEffect>
                                  </p:childTnLst>
                                </p:cTn>
                              </p:par>
                              <p:par>
                                <p:cTn id="53" presetID="1" presetClass="exit" presetSubtype="0" fill="hold" nodeType="withEffect">
                                  <p:stCondLst>
                                    <p:cond delay="0"/>
                                  </p:stCondLst>
                                  <p:childTnLst>
                                    <p:set>
                                      <p:cBhvr>
                                        <p:cTn id="54" dur="1" fill="hold">
                                          <p:stCondLst>
                                            <p:cond delay="0"/>
                                          </p:stCondLst>
                                        </p:cTn>
                                        <p:tgtEl>
                                          <p:spTgt spid="507"/>
                                        </p:tgtEl>
                                        <p:attrNameLst>
                                          <p:attrName>style.visibility</p:attrName>
                                        </p:attrNameLst>
                                      </p:cBhvr>
                                      <p:to>
                                        <p:strVal val="hidden"/>
                                      </p:to>
                                    </p:set>
                                  </p:childTnLst>
                                </p:cTn>
                              </p:par>
                            </p:childTnLst>
                          </p:cTn>
                        </p:par>
                        <p:par>
                          <p:cTn id="55" fill="hold">
                            <p:stCondLst>
                              <p:cond delay="1000"/>
                            </p:stCondLst>
                            <p:childTnLst>
                              <p:par>
                                <p:cTn id="56" presetID="1" presetClass="exit" presetSubtype="0" fill="hold" nodeType="afterEffect">
                                  <p:stCondLst>
                                    <p:cond delay="1000"/>
                                  </p:stCondLst>
                                  <p:childTnLst>
                                    <p:set>
                                      <p:cBhvr>
                                        <p:cTn id="57" dur="1" fill="hold">
                                          <p:stCondLst>
                                            <p:cond delay="0"/>
                                          </p:stCondLst>
                                        </p:cTn>
                                        <p:tgtEl>
                                          <p:spTgt spid="530"/>
                                        </p:tgtEl>
                                        <p:attrNameLst>
                                          <p:attrName>style.visibility</p:attrName>
                                        </p:attrNameLst>
                                      </p:cBhvr>
                                      <p:to>
                                        <p:strVal val="hidden"/>
                                      </p:to>
                                    </p:set>
                                  </p:childTnLst>
                                </p:cTn>
                              </p:par>
                              <p:par>
                                <p:cTn id="58" presetID="1" presetClass="entr" presetSubtype="0" fill="hold" grpId="0" nodeType="withEffect">
                                  <p:stCondLst>
                                    <p:cond delay="0"/>
                                  </p:stCondLst>
                                  <p:childTnLst>
                                    <p:set>
                                      <p:cBhvr>
                                        <p:cTn id="59" dur="1" fill="hold">
                                          <p:stCondLst>
                                            <p:cond delay="0"/>
                                          </p:stCondLst>
                                        </p:cTn>
                                        <p:tgtEl>
                                          <p:spTgt spid="388"/>
                                        </p:tgtEl>
                                        <p:attrNameLst>
                                          <p:attrName>style.visibility</p:attrName>
                                        </p:attrNameLst>
                                      </p:cBhvr>
                                      <p:to>
                                        <p:strVal val="visible"/>
                                      </p:to>
                                    </p:set>
                                  </p:childTnLst>
                                </p:cTn>
                              </p:par>
                              <p:par>
                                <p:cTn id="60" presetID="1" presetClass="entr" presetSubtype="0" fill="hold" nodeType="withEffect">
                                  <p:stCondLst>
                                    <p:cond delay="1000"/>
                                  </p:stCondLst>
                                  <p:childTnLst>
                                    <p:set>
                                      <p:cBhvr>
                                        <p:cTn id="61" dur="1" fill="hold">
                                          <p:stCondLst>
                                            <p:cond delay="0"/>
                                          </p:stCondLst>
                                        </p:cTn>
                                        <p:tgtEl>
                                          <p:spTgt spid="5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9" grpId="0" build="p"/>
      <p:bldP spid="386" grpId="0"/>
      <p:bldP spid="387" grpId="0"/>
      <p:bldP spid="388"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2" name="Freeform 3"/>
          <p:cNvSpPr/>
          <p:nvPr/>
        </p:nvSpPr>
        <p:spPr bwMode="auto">
          <a:xfrm>
            <a:off x="1867395" y="1818495"/>
            <a:ext cx="3554412" cy="2754313"/>
          </a:xfrm>
          <a:custGeom>
            <a:avLst/>
            <a:gdLst>
              <a:gd name="T0" fmla="*/ 2147483647 w 2406"/>
              <a:gd name="T1" fmla="*/ 2147483647 h 958"/>
              <a:gd name="T2" fmla="*/ 2147483647 w 2406"/>
              <a:gd name="T3" fmla="*/ 2147483647 h 958"/>
              <a:gd name="T4" fmla="*/ 2147483647 w 2406"/>
              <a:gd name="T5" fmla="*/ 2147483647 h 958"/>
              <a:gd name="T6" fmla="*/ 2147483647 w 2406"/>
              <a:gd name="T7" fmla="*/ 2147483647 h 958"/>
              <a:gd name="T8" fmla="*/ 2147483647 w 2406"/>
              <a:gd name="T9" fmla="*/ 2147483647 h 958"/>
              <a:gd name="T10" fmla="*/ 2147483647 w 2406"/>
              <a:gd name="T11" fmla="*/ 2147483647 h 958"/>
              <a:gd name="T12" fmla="*/ 2147483647 w 2406"/>
              <a:gd name="T13" fmla="*/ 2147483647 h 958"/>
              <a:gd name="T14" fmla="*/ 2147483647 w 2406"/>
              <a:gd name="T15" fmla="*/ 2147483647 h 958"/>
              <a:gd name="T16" fmla="*/ 2147483647 w 2406"/>
              <a:gd name="T17" fmla="*/ 2147483647 h 958"/>
              <a:gd name="T18" fmla="*/ 2147483647 w 2406"/>
              <a:gd name="T19" fmla="*/ 2147483647 h 958"/>
              <a:gd name="T20" fmla="*/ 2147483647 w 2406"/>
              <a:gd name="T21" fmla="*/ 2147483647 h 958"/>
              <a:gd name="T22" fmla="*/ 2147483647 w 2406"/>
              <a:gd name="T23" fmla="*/ 2147483647 h 958"/>
              <a:gd name="T24" fmla="*/ 2147483647 w 2406"/>
              <a:gd name="T25" fmla="*/ 2147483647 h 9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406"/>
              <a:gd name="T40" fmla="*/ 0 h 958"/>
              <a:gd name="T41" fmla="*/ 2406 w 2406"/>
              <a:gd name="T42" fmla="*/ 958 h 9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406" h="958">
                <a:moveTo>
                  <a:pt x="2192" y="274"/>
                </a:moveTo>
                <a:cubicBezTo>
                  <a:pt x="1978" y="94"/>
                  <a:pt x="1990" y="122"/>
                  <a:pt x="1857" y="77"/>
                </a:cubicBezTo>
                <a:cubicBezTo>
                  <a:pt x="1724" y="32"/>
                  <a:pt x="1584" y="0"/>
                  <a:pt x="1393" y="7"/>
                </a:cubicBezTo>
                <a:cubicBezTo>
                  <a:pt x="1202" y="14"/>
                  <a:pt x="898" y="84"/>
                  <a:pt x="713" y="122"/>
                </a:cubicBezTo>
                <a:cubicBezTo>
                  <a:pt x="528" y="160"/>
                  <a:pt x="395" y="168"/>
                  <a:pt x="280" y="234"/>
                </a:cubicBezTo>
                <a:cubicBezTo>
                  <a:pt x="166" y="301"/>
                  <a:pt x="52" y="432"/>
                  <a:pt x="26" y="522"/>
                </a:cubicBezTo>
                <a:cubicBezTo>
                  <a:pt x="0" y="612"/>
                  <a:pt x="81" y="711"/>
                  <a:pt x="122" y="773"/>
                </a:cubicBezTo>
                <a:cubicBezTo>
                  <a:pt x="163" y="835"/>
                  <a:pt x="99" y="877"/>
                  <a:pt x="273" y="894"/>
                </a:cubicBezTo>
                <a:cubicBezTo>
                  <a:pt x="447" y="911"/>
                  <a:pt x="938" y="866"/>
                  <a:pt x="1169" y="876"/>
                </a:cubicBezTo>
                <a:cubicBezTo>
                  <a:pt x="1400" y="886"/>
                  <a:pt x="1499" y="950"/>
                  <a:pt x="1659" y="954"/>
                </a:cubicBezTo>
                <a:cubicBezTo>
                  <a:pt x="1819" y="958"/>
                  <a:pt x="2014" y="958"/>
                  <a:pt x="2129" y="897"/>
                </a:cubicBezTo>
                <a:cubicBezTo>
                  <a:pt x="2244" y="836"/>
                  <a:pt x="2327" y="856"/>
                  <a:pt x="2350" y="591"/>
                </a:cubicBezTo>
                <a:cubicBezTo>
                  <a:pt x="2373" y="326"/>
                  <a:pt x="2406" y="454"/>
                  <a:pt x="2192" y="274"/>
                </a:cubicBezTo>
                <a:close/>
              </a:path>
            </a:pathLst>
          </a:custGeom>
          <a:solidFill>
            <a:srgbClr val="66CCFF"/>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495" name="Group 1494"/>
          <p:cNvGrpSpPr/>
          <p:nvPr/>
        </p:nvGrpSpPr>
        <p:grpSpPr>
          <a:xfrm>
            <a:off x="4283172" y="2940116"/>
            <a:ext cx="918415" cy="390629"/>
            <a:chOff x="3668110" y="2448910"/>
            <a:chExt cx="3794234" cy="2165130"/>
          </a:xfrm>
        </p:grpSpPr>
        <p:sp>
          <p:nvSpPr>
            <p:cNvPr id="1496" name="Rectangle 1495"/>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97" name="Freeform 1496"/>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498" name="Group 1497"/>
            <p:cNvGrpSpPr/>
            <p:nvPr/>
          </p:nvGrpSpPr>
          <p:grpSpPr>
            <a:xfrm>
              <a:off x="3941378" y="2603243"/>
              <a:ext cx="3202061" cy="1066110"/>
              <a:chOff x="7939341" y="3037317"/>
              <a:chExt cx="897649" cy="353919"/>
            </a:xfrm>
          </p:grpSpPr>
          <p:sp>
            <p:nvSpPr>
              <p:cNvPr id="1499" name="Freeform 1498"/>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00" name="Freeform 1499"/>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01" name="Freeform 1500"/>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02" name="Freeform 1501"/>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1503" name="Group 1502"/>
          <p:cNvGrpSpPr/>
          <p:nvPr/>
        </p:nvGrpSpPr>
        <p:grpSpPr>
          <a:xfrm>
            <a:off x="3772175" y="3890885"/>
            <a:ext cx="1040553" cy="431082"/>
            <a:chOff x="7493876" y="2774731"/>
            <a:chExt cx="1481958" cy="894622"/>
          </a:xfrm>
        </p:grpSpPr>
        <p:sp>
          <p:nvSpPr>
            <p:cNvPr id="1504" name="Freeform 1503"/>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05" name="Oval 1504"/>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506" name="Group 1505"/>
            <p:cNvGrpSpPr/>
            <p:nvPr/>
          </p:nvGrpSpPr>
          <p:grpSpPr>
            <a:xfrm>
              <a:off x="7713663" y="2848339"/>
              <a:ext cx="1042107" cy="425543"/>
              <a:chOff x="7786941" y="2884917"/>
              <a:chExt cx="897649" cy="353919"/>
            </a:xfrm>
          </p:grpSpPr>
          <p:sp>
            <p:nvSpPr>
              <p:cNvPr id="1507" name="Freeform 1506"/>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08" name="Freeform 1507"/>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09" name="Freeform 1508"/>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10" name="Freeform 1509"/>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sp>
        <p:nvSpPr>
          <p:cNvPr id="3" name="Title 2"/>
          <p:cNvSpPr>
            <a:spLocks noGrp="1"/>
          </p:cNvSpPr>
          <p:nvPr>
            <p:ph type="title"/>
          </p:nvPr>
        </p:nvSpPr>
        <p:spPr>
          <a:xfrm>
            <a:off x="838200" y="311144"/>
            <a:ext cx="10515600" cy="894622"/>
          </a:xfrm>
        </p:spPr>
        <p:txBody>
          <a:bodyPr/>
          <a:lstStyle/>
          <a:p>
            <a:r>
              <a:rPr lang="en-US" dirty="0"/>
              <a:t>DHCP: example</a:t>
            </a:r>
            <a:endParaRPr lang="en-US" dirty="0"/>
          </a:p>
        </p:txBody>
      </p:sp>
      <p:sp>
        <p:nvSpPr>
          <p:cNvPr id="1301" name="Rectangle 3"/>
          <p:cNvSpPr txBox="1">
            <a:spLocks noChangeArrowheads="1"/>
          </p:cNvSpPr>
          <p:nvPr/>
        </p:nvSpPr>
        <p:spPr bwMode="auto">
          <a:xfrm>
            <a:off x="6131420" y="1548620"/>
            <a:ext cx="5216134" cy="1573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lnSpc>
                <a:spcPct val="85000"/>
              </a:lnSpc>
              <a:spcBef>
                <a:spcPct val="20000"/>
              </a:spcBef>
              <a:spcAft>
                <a:spcPct val="0"/>
              </a:spcAft>
              <a:buClr>
                <a:srgbClr val="000099"/>
              </a:buClr>
              <a:buSzPct val="100000"/>
              <a:buFont typeface="Wingdings" panose="05000000000000000000" pitchFamily="2" charset="2"/>
              <a:buChar char="§"/>
              <a:defRPr sz="2800">
                <a:solidFill>
                  <a:schemeClr val="tx1"/>
                </a:solidFill>
                <a:latin typeface="+mn-lt"/>
                <a:ea typeface="MS PGothic" panose="020B0600070205080204" pitchFamily="34" charset="-128"/>
                <a:cs typeface="MS PGothic" panose="020B0600070205080204" pitchFamily="34" charset="-128"/>
              </a:defRPr>
            </a:lvl1pPr>
            <a:lvl2pPr marL="688975" indent="-231775"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Gill Sans MT" panose="020B0502020104020203"/>
                <a:ea typeface="MS PGothic" panose="020B0600070205080204" pitchFamily="34" charset="-128"/>
                <a:cs typeface="Gill Sans MT" panose="020B0502020104020203"/>
              </a:defRPr>
            </a:lvl2pPr>
            <a:lvl3pPr marL="1143000" indent="-228600" algn="l" rtl="0" eaLnBrk="0" fontAlgn="base" hangingPunct="0">
              <a:spcBef>
                <a:spcPct val="20000"/>
              </a:spcBef>
              <a:spcAft>
                <a:spcPct val="0"/>
              </a:spcAft>
              <a:buChar char="•"/>
              <a:defRPr sz="2000">
                <a:solidFill>
                  <a:schemeClr val="tx1"/>
                </a:solidFill>
                <a:latin typeface="Gill Sans MT" panose="020B0502020104020203"/>
                <a:ea typeface="Gill Sans MT" panose="020B0502020104020203" pitchFamily="34" charset="0"/>
                <a:cs typeface="Gill Sans MT" panose="020B0502020104020203"/>
              </a:defRPr>
            </a:lvl3pPr>
            <a:lvl4pPr marL="1600200" indent="-228600" algn="l" rtl="0" eaLnBrk="0" fontAlgn="base" hangingPunct="0">
              <a:spcBef>
                <a:spcPct val="20000"/>
              </a:spcBef>
              <a:spcAft>
                <a:spcPct val="0"/>
              </a:spcAft>
              <a:buChar char="–"/>
              <a:defRPr sz="2000">
                <a:solidFill>
                  <a:schemeClr val="tx1"/>
                </a:solidFill>
                <a:latin typeface="Times New Roman" panose="02020603050405020304" pitchFamily="18" charset="0"/>
                <a:ea typeface="Gill Sans MT" panose="020B0502020104020203" pitchFamily="34" charset="0"/>
                <a:cs typeface="Gill Sans MT" panose="020B0502020104020203" pitchFamily="34" charset="0"/>
              </a:defRPr>
            </a:lvl4pPr>
            <a:lvl5pPr marL="2057400" indent="-228600" algn="l" rtl="0" eaLnBrk="0" fontAlgn="base" hangingPunct="0">
              <a:spcBef>
                <a:spcPct val="20000"/>
              </a:spcBef>
              <a:spcAft>
                <a:spcPct val="0"/>
              </a:spcAft>
              <a:buChar char="»"/>
              <a:defRPr sz="2000">
                <a:solidFill>
                  <a:schemeClr val="tx1"/>
                </a:solidFill>
                <a:latin typeface="Times New Roman" panose="02020603050405020304" pitchFamily="18" charset="0"/>
                <a:ea typeface="Gill Sans MT" panose="020B0502020104020203" pitchFamily="34" charset="0"/>
                <a:cs typeface="Gill Sans MT" panose="020B0502020104020203" pitchFamily="34" charset="0"/>
              </a:defRPr>
            </a:lvl5pPr>
            <a:lvl6pPr marL="2514600" indent="-2286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233680" marR="0" lvl="0" indent="-233680" algn="l" defTabSz="914400" rtl="0" eaLnBrk="0" fontAlgn="base" latinLnBrk="0" hangingPunct="0">
              <a:lnSpc>
                <a:spcPct val="85000"/>
              </a:lnSpc>
              <a:spcBef>
                <a:spcPct val="20000"/>
              </a:spcBef>
              <a:spcAft>
                <a:spcPct val="0"/>
              </a:spcAft>
              <a:buClr>
                <a:srgbClr val="000099"/>
              </a:buClr>
              <a:buSzPct val="100000"/>
              <a:buFont typeface="Wingdings" panose="05000000000000000000" pitchFamily="2" charset="2"/>
              <a:buChar char="§"/>
              <a:defRPr/>
            </a:pPr>
            <a:r>
              <a:rPr kumimoji="0" lang="en-US" altLang="en-US" sz="2400" b="0" i="0" u="none" strike="noStrike" kern="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DHCP server formulates DHCP ACK containing client</a:t>
            </a:r>
            <a:r>
              <a:rPr kumimoji="0" lang="ja-JP" altLang="en-US" sz="2400" b="0" i="0" u="none" strike="noStrike" kern="0" cap="none" spc="0" normalizeH="0" baseline="0" noProof="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a:t>
            </a:r>
            <a:r>
              <a:rPr kumimoji="0" lang="en-US" altLang="ja-JP" sz="2400" b="0" i="0" u="none" strike="noStrike" kern="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s IP address, IP address of first-hop router for client, name &amp; IP address of DNS server</a:t>
            </a:r>
            <a:endParaRPr kumimoji="0" lang="en-US" altLang="ja-JP" sz="2400" b="0" i="0" u="none" strike="noStrike" kern="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233680" marR="0" lvl="0" indent="-233680" algn="l" defTabSz="914400" rtl="0" eaLnBrk="0" fontAlgn="base" latinLnBrk="0" hangingPunct="0">
              <a:lnSpc>
                <a:spcPct val="85000"/>
              </a:lnSpc>
              <a:spcBef>
                <a:spcPct val="20000"/>
              </a:spcBef>
              <a:spcAft>
                <a:spcPct val="0"/>
              </a:spcAft>
              <a:buClr>
                <a:srgbClr val="000099"/>
              </a:buClr>
              <a:buSzPct val="100000"/>
              <a:buFont typeface="Wingdings" panose="05000000000000000000" pitchFamily="2" charset="2"/>
              <a:buChar char="§"/>
              <a:defRPr/>
            </a:pPr>
            <a:endParaRPr kumimoji="0" lang="en-US" altLang="en-US" sz="2000" b="0" i="0" u="none" strike="noStrike" kern="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p:txBody>
      </p:sp>
      <p:sp>
        <p:nvSpPr>
          <p:cNvPr id="1304" name="Line 43"/>
          <p:cNvSpPr>
            <a:spLocks noChangeShapeType="1"/>
          </p:cNvSpPr>
          <p:nvPr/>
        </p:nvSpPr>
        <p:spPr bwMode="auto">
          <a:xfrm>
            <a:off x="3759695" y="3063094"/>
            <a:ext cx="555747" cy="2447"/>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06" name="Line 48"/>
          <p:cNvSpPr>
            <a:spLocks noChangeShapeType="1"/>
          </p:cNvSpPr>
          <p:nvPr/>
        </p:nvSpPr>
        <p:spPr bwMode="auto">
          <a:xfrm flipV="1">
            <a:off x="4391025" y="3324223"/>
            <a:ext cx="460375" cy="571501"/>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07" name="Rectangle 148"/>
          <p:cNvSpPr>
            <a:spLocks noChangeArrowheads="1"/>
          </p:cNvSpPr>
          <p:nvPr/>
        </p:nvSpPr>
        <p:spPr bwMode="auto">
          <a:xfrm>
            <a:off x="6125069" y="3320270"/>
            <a:ext cx="5201651" cy="136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33680" indent="-233680">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233680" marR="0" lvl="0" indent="-233680" algn="l" defTabSz="914400" rtl="0" eaLnBrk="0" fontAlgn="base" latinLnBrk="0" hangingPunct="0">
              <a:lnSpc>
                <a:spcPct val="85000"/>
              </a:lnSpc>
              <a:spcBef>
                <a:spcPct val="20000"/>
              </a:spcBef>
              <a:spcAft>
                <a:spcPct val="0"/>
              </a:spcAft>
              <a:buClr>
                <a:srgbClr val="000099"/>
              </a:buClr>
              <a:buSzPct val="100000"/>
              <a:buFont typeface="Wingdings" panose="05000000000000000000" pitchFamily="2" charset="2"/>
              <a:buChar char="§"/>
              <a:defRPr/>
            </a:pP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encapsulated DHCP server reply forwarded to client, demuxing up to DHCP at client</a:t>
            </a:r>
            <a:endParaRPr kumimoji="0" lang="en-US" altLang="en-US" sz="24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nvGrpSpPr>
          <p:cNvPr id="1308" name="Group 153"/>
          <p:cNvGrpSpPr/>
          <p:nvPr/>
        </p:nvGrpSpPr>
        <p:grpSpPr bwMode="auto">
          <a:xfrm>
            <a:off x="3072307" y="2685270"/>
            <a:ext cx="850900" cy="615950"/>
            <a:chOff x="4420" y="878"/>
            <a:chExt cx="614" cy="458"/>
          </a:xfrm>
        </p:grpSpPr>
        <p:pic>
          <p:nvPicPr>
            <p:cNvPr id="1309" name="Picture 154" descr="laptop_keyboard"/>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rot="109064" flipH="1">
              <a:off x="4420" y="1108"/>
              <a:ext cx="527" cy="2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10" name="Freeform 155"/>
            <p:cNvSpPr/>
            <p:nvPr/>
          </p:nvSpPr>
          <p:spPr bwMode="auto">
            <a:xfrm>
              <a:off x="4595" y="888"/>
              <a:ext cx="424" cy="297"/>
            </a:xfrm>
            <a:custGeom>
              <a:avLst/>
              <a:gdLst>
                <a:gd name="T0" fmla="*/ 0 w 2982"/>
                <a:gd name="T1" fmla="*/ 0 h 2442"/>
                <a:gd name="T2" fmla="*/ 0 w 2982"/>
                <a:gd name="T3" fmla="*/ 0 h 2442"/>
                <a:gd name="T4" fmla="*/ 0 w 2982"/>
                <a:gd name="T5" fmla="*/ 0 h 2442"/>
                <a:gd name="T6" fmla="*/ 0 w 2982"/>
                <a:gd name="T7" fmla="*/ 0 h 2442"/>
                <a:gd name="T8" fmla="*/ 0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rgbClr val="000000"/>
            </a:solidFill>
            <a:ln w="9525">
              <a:solidFill>
                <a:srgbClr val="000000"/>
              </a:solidFill>
              <a:round/>
            </a:ln>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pic>
          <p:nvPicPr>
            <p:cNvPr id="1311" name="Picture 156" descr="scree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6" y="895"/>
              <a:ext cx="385" cy="2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12" name="Freeform 157"/>
            <p:cNvSpPr/>
            <p:nvPr/>
          </p:nvSpPr>
          <p:spPr bwMode="auto">
            <a:xfrm>
              <a:off x="4672" y="879"/>
              <a:ext cx="359" cy="55"/>
            </a:xfrm>
            <a:custGeom>
              <a:avLst/>
              <a:gdLst>
                <a:gd name="T0" fmla="*/ 0 w 2528"/>
                <a:gd name="T1" fmla="*/ 0 h 455"/>
                <a:gd name="T2" fmla="*/ 0 w 2528"/>
                <a:gd name="T3" fmla="*/ 0 h 455"/>
                <a:gd name="T4" fmla="*/ 0 w 2528"/>
                <a:gd name="T5" fmla="*/ 0 h 455"/>
                <a:gd name="T6" fmla="*/ 0 w 2528"/>
                <a:gd name="T7" fmla="*/ 0 h 455"/>
                <a:gd name="T8" fmla="*/ 0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13" name="Freeform 158"/>
            <p:cNvSpPr/>
            <p:nvPr/>
          </p:nvSpPr>
          <p:spPr bwMode="auto">
            <a:xfrm>
              <a:off x="4591" y="878"/>
              <a:ext cx="100" cy="230"/>
            </a:xfrm>
            <a:custGeom>
              <a:avLst/>
              <a:gdLst>
                <a:gd name="T0" fmla="*/ 0 w 702"/>
                <a:gd name="T1" fmla="*/ 0 h 1893"/>
                <a:gd name="T2" fmla="*/ 0 w 702"/>
                <a:gd name="T3" fmla="*/ 0 h 1893"/>
                <a:gd name="T4" fmla="*/ 0 w 702"/>
                <a:gd name="T5" fmla="*/ 0 h 1893"/>
                <a:gd name="T6" fmla="*/ 0 w 702"/>
                <a:gd name="T7" fmla="*/ 0 h 1893"/>
                <a:gd name="T8" fmla="*/ 0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14" name="Freeform 159"/>
            <p:cNvSpPr/>
            <p:nvPr/>
          </p:nvSpPr>
          <p:spPr bwMode="auto">
            <a:xfrm>
              <a:off x="4921" y="920"/>
              <a:ext cx="108" cy="265"/>
            </a:xfrm>
            <a:custGeom>
              <a:avLst/>
              <a:gdLst>
                <a:gd name="T0" fmla="*/ 0 w 756"/>
                <a:gd name="T1" fmla="*/ 0 h 2184"/>
                <a:gd name="T2" fmla="*/ 0 w 756"/>
                <a:gd name="T3" fmla="*/ 0 h 2184"/>
                <a:gd name="T4" fmla="*/ 0 w 756"/>
                <a:gd name="T5" fmla="*/ 0 h 2184"/>
                <a:gd name="T6" fmla="*/ 0 w 756"/>
                <a:gd name="T7" fmla="*/ 0 h 2184"/>
                <a:gd name="T8" fmla="*/ 0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rgbClr val="FFFFFF"/>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15" name="Freeform 160"/>
            <p:cNvSpPr/>
            <p:nvPr/>
          </p:nvSpPr>
          <p:spPr bwMode="auto">
            <a:xfrm>
              <a:off x="4590" y="1097"/>
              <a:ext cx="394" cy="89"/>
            </a:xfrm>
            <a:custGeom>
              <a:avLst/>
              <a:gdLst>
                <a:gd name="T0" fmla="*/ 0 w 2773"/>
                <a:gd name="T1" fmla="*/ 0 h 738"/>
                <a:gd name="T2" fmla="*/ 0 w 2773"/>
                <a:gd name="T3" fmla="*/ 0 h 738"/>
                <a:gd name="T4" fmla="*/ 0 w 2773"/>
                <a:gd name="T5" fmla="*/ 0 h 738"/>
                <a:gd name="T6" fmla="*/ 0 w 2773"/>
                <a:gd name="T7" fmla="*/ 0 h 738"/>
                <a:gd name="T8" fmla="*/ 0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rgbClr val="FFFFFF"/>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16" name="Freeform 161"/>
            <p:cNvSpPr/>
            <p:nvPr/>
          </p:nvSpPr>
          <p:spPr bwMode="auto">
            <a:xfrm>
              <a:off x="4933" y="922"/>
              <a:ext cx="101" cy="266"/>
            </a:xfrm>
            <a:custGeom>
              <a:avLst/>
              <a:gdLst>
                <a:gd name="T0" fmla="*/ 0 w 637"/>
                <a:gd name="T1" fmla="*/ 0 h 1659"/>
                <a:gd name="T2" fmla="*/ 0 w 637"/>
                <a:gd name="T3" fmla="*/ 0 h 1659"/>
                <a:gd name="T4" fmla="*/ 0 w 637"/>
                <a:gd name="T5" fmla="*/ 0 h 1659"/>
                <a:gd name="T6" fmla="*/ 0 w 637"/>
                <a:gd name="T7" fmla="*/ 0 h 1659"/>
                <a:gd name="T8" fmla="*/ 0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17" name="Freeform 162"/>
            <p:cNvSpPr/>
            <p:nvPr/>
          </p:nvSpPr>
          <p:spPr bwMode="auto">
            <a:xfrm>
              <a:off x="4590" y="1109"/>
              <a:ext cx="351" cy="88"/>
            </a:xfrm>
            <a:custGeom>
              <a:avLst/>
              <a:gdLst>
                <a:gd name="T0" fmla="*/ 0 w 2216"/>
                <a:gd name="T1" fmla="*/ 0 h 550"/>
                <a:gd name="T2" fmla="*/ 0 w 2216"/>
                <a:gd name="T3" fmla="*/ 0 h 550"/>
                <a:gd name="T4" fmla="*/ 0 w 2216"/>
                <a:gd name="T5" fmla="*/ 0 h 550"/>
                <a:gd name="T6" fmla="*/ 0 w 2216"/>
                <a:gd name="T7" fmla="*/ 0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318" name="Group 163"/>
            <p:cNvGrpSpPr/>
            <p:nvPr/>
          </p:nvGrpSpPr>
          <p:grpSpPr bwMode="auto">
            <a:xfrm>
              <a:off x="4584" y="1203"/>
              <a:ext cx="119" cy="53"/>
              <a:chOff x="1740" y="2642"/>
              <a:chExt cx="752" cy="327"/>
            </a:xfrm>
          </p:grpSpPr>
          <p:sp>
            <p:nvSpPr>
              <p:cNvPr id="1325" name="Freeform 164"/>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26" name="Freeform 165"/>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27" name="Freeform 166"/>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rgbClr val="00CC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28" name="Freeform 167"/>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29" name="Freeform 168"/>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rgbClr val="00CC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30" name="Freeform 169"/>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1319" name="Freeform 170"/>
            <p:cNvSpPr/>
            <p:nvPr/>
          </p:nvSpPr>
          <p:spPr bwMode="auto">
            <a:xfrm>
              <a:off x="4788" y="1211"/>
              <a:ext cx="144" cy="116"/>
            </a:xfrm>
            <a:custGeom>
              <a:avLst/>
              <a:gdLst>
                <a:gd name="T0" fmla="*/ 0 w 990"/>
                <a:gd name="T1" fmla="*/ 0 h 792"/>
                <a:gd name="T2" fmla="*/ 0 w 990"/>
                <a:gd name="T3" fmla="*/ 0 h 792"/>
                <a:gd name="T4" fmla="*/ 0 w 990"/>
                <a:gd name="T5" fmla="*/ 0 h 792"/>
                <a:gd name="T6" fmla="*/ 0 w 990"/>
                <a:gd name="T7" fmla="*/ 0 h 792"/>
                <a:gd name="T8" fmla="*/ 0 w 990"/>
                <a:gd name="T9" fmla="*/ 0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20" name="Freeform 171"/>
            <p:cNvSpPr/>
            <p:nvPr/>
          </p:nvSpPr>
          <p:spPr bwMode="auto">
            <a:xfrm>
              <a:off x="4420" y="1220"/>
              <a:ext cx="369" cy="106"/>
            </a:xfrm>
            <a:custGeom>
              <a:avLst/>
              <a:gdLst>
                <a:gd name="T0" fmla="*/ 0 w 2532"/>
                <a:gd name="T1" fmla="*/ 0 h 723"/>
                <a:gd name="T2" fmla="*/ 0 w 2532"/>
                <a:gd name="T3" fmla="*/ 0 h 723"/>
                <a:gd name="T4" fmla="*/ 0 w 2532"/>
                <a:gd name="T5" fmla="*/ 0 h 723"/>
                <a:gd name="T6" fmla="*/ 0 w 2532"/>
                <a:gd name="T7" fmla="*/ 0 h 723"/>
                <a:gd name="T8" fmla="*/ 0 w 2532"/>
                <a:gd name="T9" fmla="*/ 0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21" name="Freeform 172"/>
            <p:cNvSpPr/>
            <p:nvPr/>
          </p:nvSpPr>
          <p:spPr bwMode="auto">
            <a:xfrm>
              <a:off x="4420" y="1201"/>
              <a:ext cx="4" cy="21"/>
            </a:xfrm>
            <a:custGeom>
              <a:avLst/>
              <a:gdLst>
                <a:gd name="T0" fmla="*/ 0 w 26"/>
                <a:gd name="T1" fmla="*/ 0 h 147"/>
                <a:gd name="T2" fmla="*/ 0 w 26"/>
                <a:gd name="T3" fmla="*/ 0 h 147"/>
                <a:gd name="T4" fmla="*/ 0 w 26"/>
                <a:gd name="T5" fmla="*/ 0 h 147"/>
                <a:gd name="T6" fmla="*/ 0 w 26"/>
                <a:gd name="T7" fmla="*/ 0 h 147"/>
                <a:gd name="T8" fmla="*/ 0 w 26"/>
                <a:gd name="T9" fmla="*/ 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22" name="Freeform 173"/>
            <p:cNvSpPr/>
            <p:nvPr/>
          </p:nvSpPr>
          <p:spPr bwMode="auto">
            <a:xfrm>
              <a:off x="4421" y="1114"/>
              <a:ext cx="171" cy="88"/>
            </a:xfrm>
            <a:custGeom>
              <a:avLst/>
              <a:gdLst>
                <a:gd name="T0" fmla="*/ 0 w 1176"/>
                <a:gd name="T1" fmla="*/ 0 h 606"/>
                <a:gd name="T2" fmla="*/ 0 w 1176"/>
                <a:gd name="T3" fmla="*/ 0 h 606"/>
                <a:gd name="T4" fmla="*/ 0 w 1176"/>
                <a:gd name="T5" fmla="*/ 0 h 606"/>
                <a:gd name="T6" fmla="*/ 0 w 1176"/>
                <a:gd name="T7" fmla="*/ 0 h 606"/>
                <a:gd name="T8" fmla="*/ 0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23" name="Freeform 174"/>
            <p:cNvSpPr/>
            <p:nvPr/>
          </p:nvSpPr>
          <p:spPr bwMode="auto">
            <a:xfrm>
              <a:off x="4432" y="1205"/>
              <a:ext cx="350" cy="102"/>
            </a:xfrm>
            <a:custGeom>
              <a:avLst/>
              <a:gdLst>
                <a:gd name="T0" fmla="*/ 0 w 2532"/>
                <a:gd name="T1" fmla="*/ 0 h 723"/>
                <a:gd name="T2" fmla="*/ 0 w 2532"/>
                <a:gd name="T3" fmla="*/ 0 h 723"/>
                <a:gd name="T4" fmla="*/ 0 w 2532"/>
                <a:gd name="T5" fmla="*/ 0 h 723"/>
                <a:gd name="T6" fmla="*/ 0 w 2532"/>
                <a:gd name="T7" fmla="*/ 0 h 723"/>
                <a:gd name="T8" fmla="*/ 0 w 2532"/>
                <a:gd name="T9" fmla="*/ 0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24" name="Freeform 175"/>
            <p:cNvSpPr/>
            <p:nvPr/>
          </p:nvSpPr>
          <p:spPr bwMode="auto">
            <a:xfrm flipV="1">
              <a:off x="4782" y="1198"/>
              <a:ext cx="142" cy="105"/>
            </a:xfrm>
            <a:custGeom>
              <a:avLst/>
              <a:gdLst>
                <a:gd name="T0" fmla="*/ 0 w 2532"/>
                <a:gd name="T1" fmla="*/ 0 h 723"/>
                <a:gd name="T2" fmla="*/ 0 w 2532"/>
                <a:gd name="T3" fmla="*/ 0 h 723"/>
                <a:gd name="T4" fmla="*/ 0 w 2532"/>
                <a:gd name="T5" fmla="*/ 0 h 723"/>
                <a:gd name="T6" fmla="*/ 0 w 2532"/>
                <a:gd name="T7" fmla="*/ 0 h 723"/>
                <a:gd name="T8" fmla="*/ 0 w 2532"/>
                <a:gd name="T9" fmla="*/ 0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1331" name="Text Box 176"/>
          <p:cNvSpPr txBox="1">
            <a:spLocks noChangeArrowheads="1"/>
          </p:cNvSpPr>
          <p:nvPr/>
        </p:nvSpPr>
        <p:spPr bwMode="auto">
          <a:xfrm>
            <a:off x="3656507" y="4356908"/>
            <a:ext cx="2025650" cy="915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1"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router with DHCP </a:t>
            </a:r>
            <a:endParaRPr kumimoji="0" lang="en-US" altLang="en-US" sz="1800" b="0" i="1"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1"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server built into </a:t>
            </a:r>
            <a:endParaRPr kumimoji="0" lang="en-US" altLang="en-US" sz="1800" b="0" i="1"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1"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router</a:t>
            </a:r>
            <a:endParaRPr kumimoji="0" lang="en-US" altLang="en-US" sz="1800" b="0" i="1"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381" name="Group 53"/>
          <p:cNvGrpSpPr/>
          <p:nvPr/>
        </p:nvGrpSpPr>
        <p:grpSpPr bwMode="auto">
          <a:xfrm>
            <a:off x="1446707" y="3709208"/>
            <a:ext cx="1081088" cy="1166812"/>
            <a:chOff x="42" y="744"/>
            <a:chExt cx="681" cy="735"/>
          </a:xfrm>
        </p:grpSpPr>
        <p:grpSp>
          <p:nvGrpSpPr>
            <p:cNvPr id="1382" name="Group 54"/>
            <p:cNvGrpSpPr/>
            <p:nvPr/>
          </p:nvGrpSpPr>
          <p:grpSpPr bwMode="auto">
            <a:xfrm>
              <a:off x="42" y="886"/>
              <a:ext cx="681" cy="468"/>
              <a:chOff x="42" y="886"/>
              <a:chExt cx="681" cy="468"/>
            </a:xfrm>
          </p:grpSpPr>
          <p:grpSp>
            <p:nvGrpSpPr>
              <p:cNvPr id="1384" name="Group 55"/>
              <p:cNvGrpSpPr/>
              <p:nvPr/>
            </p:nvGrpSpPr>
            <p:grpSpPr bwMode="auto">
              <a:xfrm>
                <a:off x="278" y="886"/>
                <a:ext cx="397" cy="154"/>
                <a:chOff x="740" y="3209"/>
                <a:chExt cx="397" cy="154"/>
              </a:xfrm>
            </p:grpSpPr>
            <p:grpSp>
              <p:nvGrpSpPr>
                <p:cNvPr id="1409" name="Group 56"/>
                <p:cNvGrpSpPr/>
                <p:nvPr/>
              </p:nvGrpSpPr>
              <p:grpSpPr bwMode="auto">
                <a:xfrm>
                  <a:off x="794" y="3209"/>
                  <a:ext cx="343" cy="154"/>
                  <a:chOff x="844" y="3337"/>
                  <a:chExt cx="343" cy="154"/>
                </a:xfrm>
              </p:grpSpPr>
              <p:sp>
                <p:nvSpPr>
                  <p:cNvPr id="1412" name="Rectangle 57"/>
                  <p:cNvSpPr>
                    <a:spLocks noChangeArrowheads="1"/>
                  </p:cNvSpPr>
                  <p:nvPr/>
                </p:nvSpPr>
                <p:spPr bwMode="auto">
                  <a:xfrm>
                    <a:off x="889" y="3370"/>
                    <a:ext cx="245" cy="86"/>
                  </a:xfrm>
                  <a:prstGeom prst="rect">
                    <a:avLst/>
                  </a:prstGeom>
                  <a:solidFill>
                    <a:srgbClr val="FF0000"/>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13" name="Text Box 58"/>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rPr>
                      <a:t>DHCP</a:t>
                    </a:r>
                    <a:endPar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sp>
              <p:nvSpPr>
                <p:cNvPr id="1410" name="Rectangle 59"/>
                <p:cNvSpPr>
                  <a:spLocks noChangeArrowheads="1"/>
                </p:cNvSpPr>
                <p:nvPr/>
              </p:nvSpPr>
              <p:spPr bwMode="auto">
                <a:xfrm>
                  <a:off x="750" y="3244"/>
                  <a:ext cx="88" cy="82"/>
                </a:xfrm>
                <a:prstGeom prst="rect">
                  <a:avLst/>
                </a:prstGeom>
                <a:solidFill>
                  <a:srgbClr val="00CC99"/>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11" name="Rectangle 60"/>
                <p:cNvSpPr>
                  <a:spLocks noChangeArrowheads="1"/>
                </p:cNvSpPr>
                <p:nvPr/>
              </p:nvSpPr>
              <p:spPr bwMode="auto">
                <a:xfrm>
                  <a:off x="740" y="3238"/>
                  <a:ext cx="354" cy="94"/>
                </a:xfrm>
                <a:prstGeom prst="rect">
                  <a:avLst/>
                </a:prstGeom>
                <a:noFill/>
                <a:ln w="9525">
                  <a:solidFill>
                    <a:srgbClr val="00CC99"/>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385" name="Group 61"/>
              <p:cNvGrpSpPr/>
              <p:nvPr/>
            </p:nvGrpSpPr>
            <p:grpSpPr bwMode="auto">
              <a:xfrm>
                <a:off x="278" y="1034"/>
                <a:ext cx="397" cy="154"/>
                <a:chOff x="836" y="3305"/>
                <a:chExt cx="397" cy="154"/>
              </a:xfrm>
            </p:grpSpPr>
            <p:grpSp>
              <p:nvGrpSpPr>
                <p:cNvPr id="1403" name="Group 62"/>
                <p:cNvGrpSpPr/>
                <p:nvPr/>
              </p:nvGrpSpPr>
              <p:grpSpPr bwMode="auto">
                <a:xfrm>
                  <a:off x="890" y="3305"/>
                  <a:ext cx="343" cy="154"/>
                  <a:chOff x="844" y="3337"/>
                  <a:chExt cx="343" cy="154"/>
                </a:xfrm>
              </p:grpSpPr>
              <p:sp>
                <p:nvSpPr>
                  <p:cNvPr id="1407" name="Rectangle 63"/>
                  <p:cNvSpPr>
                    <a:spLocks noChangeArrowheads="1"/>
                  </p:cNvSpPr>
                  <p:nvPr/>
                </p:nvSpPr>
                <p:spPr bwMode="auto">
                  <a:xfrm>
                    <a:off x="889" y="3370"/>
                    <a:ext cx="245" cy="86"/>
                  </a:xfrm>
                  <a:prstGeom prst="rect">
                    <a:avLst/>
                  </a:prstGeom>
                  <a:solidFill>
                    <a:srgbClr val="FF0000"/>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08" name="Text Box 64"/>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rPr>
                      <a:t>DHCP</a:t>
                    </a:r>
                    <a:endPar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grpSp>
              <p:nvGrpSpPr>
                <p:cNvPr id="1404" name="Group 65"/>
                <p:cNvGrpSpPr/>
                <p:nvPr/>
              </p:nvGrpSpPr>
              <p:grpSpPr bwMode="auto">
                <a:xfrm>
                  <a:off x="836" y="3334"/>
                  <a:ext cx="354" cy="94"/>
                  <a:chOff x="836" y="3334"/>
                  <a:chExt cx="354" cy="94"/>
                </a:xfrm>
              </p:grpSpPr>
              <p:sp>
                <p:nvSpPr>
                  <p:cNvPr id="1405" name="Rectangle 66"/>
                  <p:cNvSpPr>
                    <a:spLocks noChangeArrowheads="1"/>
                  </p:cNvSpPr>
                  <p:nvPr/>
                </p:nvSpPr>
                <p:spPr bwMode="auto">
                  <a:xfrm>
                    <a:off x="846" y="3340"/>
                    <a:ext cx="88" cy="82"/>
                  </a:xfrm>
                  <a:prstGeom prst="rect">
                    <a:avLst/>
                  </a:prstGeom>
                  <a:solidFill>
                    <a:srgbClr val="00CC99"/>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06" name="Rectangle 67"/>
                  <p:cNvSpPr>
                    <a:spLocks noChangeArrowheads="1"/>
                  </p:cNvSpPr>
                  <p:nvPr/>
                </p:nvSpPr>
                <p:spPr bwMode="auto">
                  <a:xfrm>
                    <a:off x="836" y="3334"/>
                    <a:ext cx="354" cy="94"/>
                  </a:xfrm>
                  <a:prstGeom prst="rect">
                    <a:avLst/>
                  </a:prstGeom>
                  <a:noFill/>
                  <a:ln w="9525">
                    <a:solidFill>
                      <a:srgbClr val="00CC99"/>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grpSp>
            <p:nvGrpSpPr>
              <p:cNvPr id="1386" name="Group 68"/>
              <p:cNvGrpSpPr/>
              <p:nvPr/>
            </p:nvGrpSpPr>
            <p:grpSpPr bwMode="auto">
              <a:xfrm>
                <a:off x="165" y="1054"/>
                <a:ext cx="480" cy="112"/>
                <a:chOff x="627" y="3377"/>
                <a:chExt cx="480" cy="112"/>
              </a:xfrm>
            </p:grpSpPr>
            <p:sp>
              <p:nvSpPr>
                <p:cNvPr id="1401" name="Rectangle 69"/>
                <p:cNvSpPr>
                  <a:spLocks noChangeArrowheads="1"/>
                </p:cNvSpPr>
                <p:nvPr/>
              </p:nvSpPr>
              <p:spPr bwMode="auto">
                <a:xfrm>
                  <a:off x="636" y="3388"/>
                  <a:ext cx="96" cy="93"/>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02" name="Rectangle 70"/>
                <p:cNvSpPr>
                  <a:spLocks noChangeArrowheads="1"/>
                </p:cNvSpPr>
                <p:nvPr/>
              </p:nvSpPr>
              <p:spPr bwMode="auto">
                <a:xfrm>
                  <a:off x="627" y="3377"/>
                  <a:ext cx="480" cy="112"/>
                </a:xfrm>
                <a:prstGeom prst="rect">
                  <a:avLst/>
                </a:prstGeom>
                <a:noFill/>
                <a:ln w="9525">
                  <a:solidFill>
                    <a:srgbClr val="3333CC"/>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387" name="Group 71"/>
              <p:cNvGrpSpPr/>
              <p:nvPr/>
            </p:nvGrpSpPr>
            <p:grpSpPr bwMode="auto">
              <a:xfrm>
                <a:off x="42" y="1200"/>
                <a:ext cx="681" cy="154"/>
                <a:chOff x="504" y="3523"/>
                <a:chExt cx="681" cy="154"/>
              </a:xfrm>
            </p:grpSpPr>
            <p:grpSp>
              <p:nvGrpSpPr>
                <p:cNvPr id="1388" name="Group 72"/>
                <p:cNvGrpSpPr/>
                <p:nvPr/>
              </p:nvGrpSpPr>
              <p:grpSpPr bwMode="auto">
                <a:xfrm>
                  <a:off x="623" y="3523"/>
                  <a:ext cx="510" cy="154"/>
                  <a:chOff x="723" y="3453"/>
                  <a:chExt cx="510" cy="154"/>
                </a:xfrm>
              </p:grpSpPr>
              <p:grpSp>
                <p:nvGrpSpPr>
                  <p:cNvPr id="1392" name="Group 73"/>
                  <p:cNvGrpSpPr/>
                  <p:nvPr/>
                </p:nvGrpSpPr>
                <p:grpSpPr bwMode="auto">
                  <a:xfrm>
                    <a:off x="836" y="3453"/>
                    <a:ext cx="397" cy="154"/>
                    <a:chOff x="836" y="3305"/>
                    <a:chExt cx="397" cy="154"/>
                  </a:xfrm>
                </p:grpSpPr>
                <p:grpSp>
                  <p:nvGrpSpPr>
                    <p:cNvPr id="1395" name="Group 74"/>
                    <p:cNvGrpSpPr/>
                    <p:nvPr/>
                  </p:nvGrpSpPr>
                  <p:grpSpPr bwMode="auto">
                    <a:xfrm>
                      <a:off x="890" y="3305"/>
                      <a:ext cx="343" cy="154"/>
                      <a:chOff x="844" y="3337"/>
                      <a:chExt cx="343" cy="154"/>
                    </a:xfrm>
                  </p:grpSpPr>
                  <p:sp>
                    <p:nvSpPr>
                      <p:cNvPr id="1399" name="Rectangle 75"/>
                      <p:cNvSpPr>
                        <a:spLocks noChangeArrowheads="1"/>
                      </p:cNvSpPr>
                      <p:nvPr/>
                    </p:nvSpPr>
                    <p:spPr bwMode="auto">
                      <a:xfrm>
                        <a:off x="889" y="3370"/>
                        <a:ext cx="245" cy="86"/>
                      </a:xfrm>
                      <a:prstGeom prst="rect">
                        <a:avLst/>
                      </a:prstGeom>
                      <a:solidFill>
                        <a:srgbClr val="FF0000"/>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00" name="Text Box 76"/>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rPr>
                          <a:t>DHCP</a:t>
                        </a:r>
                        <a:endPar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grpSp>
                  <p:nvGrpSpPr>
                    <p:cNvPr id="1396" name="Group 77"/>
                    <p:cNvGrpSpPr/>
                    <p:nvPr/>
                  </p:nvGrpSpPr>
                  <p:grpSpPr bwMode="auto">
                    <a:xfrm>
                      <a:off x="836" y="3334"/>
                      <a:ext cx="354" cy="94"/>
                      <a:chOff x="836" y="3334"/>
                      <a:chExt cx="354" cy="94"/>
                    </a:xfrm>
                  </p:grpSpPr>
                  <p:sp>
                    <p:nvSpPr>
                      <p:cNvPr id="1397" name="Rectangle 78"/>
                      <p:cNvSpPr>
                        <a:spLocks noChangeArrowheads="1"/>
                      </p:cNvSpPr>
                      <p:nvPr/>
                    </p:nvSpPr>
                    <p:spPr bwMode="auto">
                      <a:xfrm>
                        <a:off x="846" y="3340"/>
                        <a:ext cx="88" cy="82"/>
                      </a:xfrm>
                      <a:prstGeom prst="rect">
                        <a:avLst/>
                      </a:prstGeom>
                      <a:solidFill>
                        <a:srgbClr val="00CC99"/>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98" name="Rectangle 79"/>
                      <p:cNvSpPr>
                        <a:spLocks noChangeArrowheads="1"/>
                      </p:cNvSpPr>
                      <p:nvPr/>
                    </p:nvSpPr>
                    <p:spPr bwMode="auto">
                      <a:xfrm>
                        <a:off x="836" y="3334"/>
                        <a:ext cx="354" cy="94"/>
                      </a:xfrm>
                      <a:prstGeom prst="rect">
                        <a:avLst/>
                      </a:prstGeom>
                      <a:noFill/>
                      <a:ln w="9525">
                        <a:solidFill>
                          <a:srgbClr val="00CC99"/>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sp>
                <p:nvSpPr>
                  <p:cNvPr id="1393" name="Rectangle 80"/>
                  <p:cNvSpPr>
                    <a:spLocks noChangeArrowheads="1"/>
                  </p:cNvSpPr>
                  <p:nvPr/>
                </p:nvSpPr>
                <p:spPr bwMode="auto">
                  <a:xfrm>
                    <a:off x="732" y="3484"/>
                    <a:ext cx="96" cy="93"/>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94" name="Rectangle 81"/>
                  <p:cNvSpPr>
                    <a:spLocks noChangeArrowheads="1"/>
                  </p:cNvSpPr>
                  <p:nvPr/>
                </p:nvSpPr>
                <p:spPr bwMode="auto">
                  <a:xfrm>
                    <a:off x="723" y="3473"/>
                    <a:ext cx="480" cy="112"/>
                  </a:xfrm>
                  <a:prstGeom prst="rect">
                    <a:avLst/>
                  </a:prstGeom>
                  <a:noFill/>
                  <a:ln w="9525">
                    <a:solidFill>
                      <a:srgbClr val="3333CC"/>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1389" name="Rectangle 82"/>
                <p:cNvSpPr>
                  <a:spLocks noChangeArrowheads="1"/>
                </p:cNvSpPr>
                <p:nvPr/>
              </p:nvSpPr>
              <p:spPr bwMode="auto">
                <a:xfrm>
                  <a:off x="517" y="3545"/>
                  <a:ext cx="94"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90" name="Rectangle 83"/>
                <p:cNvSpPr>
                  <a:spLocks noChangeArrowheads="1"/>
                </p:cNvSpPr>
                <p:nvPr/>
              </p:nvSpPr>
              <p:spPr bwMode="auto">
                <a:xfrm>
                  <a:off x="1115" y="3544"/>
                  <a:ext cx="60"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91" name="Rectangle 84"/>
                <p:cNvSpPr>
                  <a:spLocks noChangeArrowheads="1"/>
                </p:cNvSpPr>
                <p:nvPr/>
              </p:nvSpPr>
              <p:spPr bwMode="auto">
                <a:xfrm>
                  <a:off x="504" y="3529"/>
                  <a:ext cx="681" cy="138"/>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sp>
          <p:nvSpPr>
            <p:cNvPr id="1383" name="AutoShape 85"/>
            <p:cNvSpPr>
              <a:spLocks noChangeArrowheads="1"/>
            </p:cNvSpPr>
            <p:nvPr/>
          </p:nvSpPr>
          <p:spPr bwMode="auto">
            <a:xfrm>
              <a:off x="384" y="744"/>
              <a:ext cx="240" cy="735"/>
            </a:xfrm>
            <a:prstGeom prst="downArrow">
              <a:avLst>
                <a:gd name="adj1" fmla="val 54167"/>
                <a:gd name="adj2" fmla="val 49170"/>
              </a:avLst>
            </a:prstGeom>
            <a:gradFill rotWithShape="1">
              <a:gsLst>
                <a:gs pos="0">
                  <a:srgbClr val="FF0000">
                    <a:alpha val="25000"/>
                  </a:srgbClr>
                </a:gs>
                <a:gs pos="100000">
                  <a:srgbClr val="FF0000">
                    <a:alpha val="25000"/>
                  </a:srgbClr>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414" name="Group 86"/>
          <p:cNvGrpSpPr/>
          <p:nvPr/>
        </p:nvGrpSpPr>
        <p:grpSpPr bwMode="auto">
          <a:xfrm>
            <a:off x="1543545" y="4795058"/>
            <a:ext cx="1081087" cy="244475"/>
            <a:chOff x="504" y="3523"/>
            <a:chExt cx="681" cy="154"/>
          </a:xfrm>
        </p:grpSpPr>
        <p:grpSp>
          <p:nvGrpSpPr>
            <p:cNvPr id="1415" name="Group 87"/>
            <p:cNvGrpSpPr/>
            <p:nvPr/>
          </p:nvGrpSpPr>
          <p:grpSpPr bwMode="auto">
            <a:xfrm>
              <a:off x="623" y="3523"/>
              <a:ext cx="510" cy="154"/>
              <a:chOff x="723" y="3453"/>
              <a:chExt cx="510" cy="154"/>
            </a:xfrm>
          </p:grpSpPr>
          <p:grpSp>
            <p:nvGrpSpPr>
              <p:cNvPr id="1419" name="Group 88"/>
              <p:cNvGrpSpPr/>
              <p:nvPr/>
            </p:nvGrpSpPr>
            <p:grpSpPr bwMode="auto">
              <a:xfrm>
                <a:off x="836" y="3453"/>
                <a:ext cx="397" cy="154"/>
                <a:chOff x="836" y="3305"/>
                <a:chExt cx="397" cy="154"/>
              </a:xfrm>
            </p:grpSpPr>
            <p:grpSp>
              <p:nvGrpSpPr>
                <p:cNvPr id="1422" name="Group 89"/>
                <p:cNvGrpSpPr/>
                <p:nvPr/>
              </p:nvGrpSpPr>
              <p:grpSpPr bwMode="auto">
                <a:xfrm>
                  <a:off x="890" y="3305"/>
                  <a:ext cx="343" cy="154"/>
                  <a:chOff x="844" y="3337"/>
                  <a:chExt cx="343" cy="154"/>
                </a:xfrm>
              </p:grpSpPr>
              <p:sp>
                <p:nvSpPr>
                  <p:cNvPr id="1426" name="Rectangle 90"/>
                  <p:cNvSpPr>
                    <a:spLocks noChangeArrowheads="1"/>
                  </p:cNvSpPr>
                  <p:nvPr/>
                </p:nvSpPr>
                <p:spPr bwMode="auto">
                  <a:xfrm>
                    <a:off x="889" y="3370"/>
                    <a:ext cx="245" cy="86"/>
                  </a:xfrm>
                  <a:prstGeom prst="rect">
                    <a:avLst/>
                  </a:prstGeom>
                  <a:solidFill>
                    <a:srgbClr val="FF0000"/>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27" name="Text Box 91"/>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rPr>
                      <a:t>DHCP</a:t>
                    </a:r>
                    <a:endPar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grpSp>
              <p:nvGrpSpPr>
                <p:cNvPr id="1423" name="Group 92"/>
                <p:cNvGrpSpPr/>
                <p:nvPr/>
              </p:nvGrpSpPr>
              <p:grpSpPr bwMode="auto">
                <a:xfrm>
                  <a:off x="836" y="3334"/>
                  <a:ext cx="354" cy="94"/>
                  <a:chOff x="836" y="3334"/>
                  <a:chExt cx="354" cy="94"/>
                </a:xfrm>
              </p:grpSpPr>
              <p:sp>
                <p:nvSpPr>
                  <p:cNvPr id="1424" name="Rectangle 93"/>
                  <p:cNvSpPr>
                    <a:spLocks noChangeArrowheads="1"/>
                  </p:cNvSpPr>
                  <p:nvPr/>
                </p:nvSpPr>
                <p:spPr bwMode="auto">
                  <a:xfrm>
                    <a:off x="846" y="3340"/>
                    <a:ext cx="88" cy="82"/>
                  </a:xfrm>
                  <a:prstGeom prst="rect">
                    <a:avLst/>
                  </a:prstGeom>
                  <a:solidFill>
                    <a:srgbClr val="00CC99"/>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25" name="Rectangle 94"/>
                  <p:cNvSpPr>
                    <a:spLocks noChangeArrowheads="1"/>
                  </p:cNvSpPr>
                  <p:nvPr/>
                </p:nvSpPr>
                <p:spPr bwMode="auto">
                  <a:xfrm>
                    <a:off x="836" y="3334"/>
                    <a:ext cx="354" cy="94"/>
                  </a:xfrm>
                  <a:prstGeom prst="rect">
                    <a:avLst/>
                  </a:prstGeom>
                  <a:noFill/>
                  <a:ln w="9525">
                    <a:solidFill>
                      <a:srgbClr val="00CC99"/>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sp>
            <p:nvSpPr>
              <p:cNvPr id="1420" name="Rectangle 95"/>
              <p:cNvSpPr>
                <a:spLocks noChangeArrowheads="1"/>
              </p:cNvSpPr>
              <p:nvPr/>
            </p:nvSpPr>
            <p:spPr bwMode="auto">
              <a:xfrm>
                <a:off x="732" y="3484"/>
                <a:ext cx="96" cy="93"/>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21" name="Rectangle 96"/>
              <p:cNvSpPr>
                <a:spLocks noChangeArrowheads="1"/>
              </p:cNvSpPr>
              <p:nvPr/>
            </p:nvSpPr>
            <p:spPr bwMode="auto">
              <a:xfrm>
                <a:off x="723" y="3473"/>
                <a:ext cx="480" cy="112"/>
              </a:xfrm>
              <a:prstGeom prst="rect">
                <a:avLst/>
              </a:prstGeom>
              <a:noFill/>
              <a:ln w="9525">
                <a:solidFill>
                  <a:srgbClr val="3333CC"/>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1416" name="Rectangle 97"/>
            <p:cNvSpPr>
              <a:spLocks noChangeArrowheads="1"/>
            </p:cNvSpPr>
            <p:nvPr/>
          </p:nvSpPr>
          <p:spPr bwMode="auto">
            <a:xfrm>
              <a:off x="517" y="3545"/>
              <a:ext cx="94"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17" name="Rectangle 98"/>
            <p:cNvSpPr>
              <a:spLocks noChangeArrowheads="1"/>
            </p:cNvSpPr>
            <p:nvPr/>
          </p:nvSpPr>
          <p:spPr bwMode="auto">
            <a:xfrm>
              <a:off x="1115" y="3544"/>
              <a:ext cx="60"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18" name="Rectangle 99"/>
            <p:cNvSpPr>
              <a:spLocks noChangeArrowheads="1"/>
            </p:cNvSpPr>
            <p:nvPr/>
          </p:nvSpPr>
          <p:spPr bwMode="auto">
            <a:xfrm>
              <a:off x="504" y="3529"/>
              <a:ext cx="681" cy="138"/>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428" name="Group 100"/>
          <p:cNvGrpSpPr/>
          <p:nvPr/>
        </p:nvGrpSpPr>
        <p:grpSpPr bwMode="auto">
          <a:xfrm>
            <a:off x="2572245" y="3626658"/>
            <a:ext cx="1316037" cy="1314450"/>
            <a:chOff x="931" y="1941"/>
            <a:chExt cx="829" cy="828"/>
          </a:xfrm>
        </p:grpSpPr>
        <p:sp>
          <p:nvSpPr>
            <p:cNvPr id="1429" name="Freeform 101"/>
            <p:cNvSpPr/>
            <p:nvPr/>
          </p:nvSpPr>
          <p:spPr bwMode="auto">
            <a:xfrm>
              <a:off x="1424" y="1965"/>
              <a:ext cx="336" cy="801"/>
            </a:xfrm>
            <a:custGeom>
              <a:avLst/>
              <a:gdLst>
                <a:gd name="T0" fmla="*/ 1 w 551"/>
                <a:gd name="T1" fmla="*/ 0 h 801"/>
                <a:gd name="T2" fmla="*/ 1 w 551"/>
                <a:gd name="T3" fmla="*/ 402 h 801"/>
                <a:gd name="T4" fmla="*/ 1 w 551"/>
                <a:gd name="T5" fmla="*/ 801 h 801"/>
                <a:gd name="T6" fmla="*/ 1 w 551"/>
                <a:gd name="T7" fmla="*/ 535 h 801"/>
                <a:gd name="T8" fmla="*/ 0 w 551"/>
                <a:gd name="T9" fmla="*/ 371 h 801"/>
                <a:gd name="T10" fmla="*/ 1 w 551"/>
                <a:gd name="T11" fmla="*/ 0 h 801"/>
                <a:gd name="T12" fmla="*/ 0 60000 65536"/>
                <a:gd name="T13" fmla="*/ 0 60000 65536"/>
                <a:gd name="T14" fmla="*/ 0 60000 65536"/>
                <a:gd name="T15" fmla="*/ 0 60000 65536"/>
                <a:gd name="T16" fmla="*/ 0 60000 65536"/>
                <a:gd name="T17" fmla="*/ 0 60000 65536"/>
                <a:gd name="T18" fmla="*/ 0 w 551"/>
                <a:gd name="T19" fmla="*/ 0 h 801"/>
                <a:gd name="T20" fmla="*/ 551 w 551"/>
                <a:gd name="T21" fmla="*/ 801 h 801"/>
              </a:gdLst>
              <a:ahLst/>
              <a:cxnLst>
                <a:cxn ang="T12">
                  <a:pos x="T0" y="T1"/>
                </a:cxn>
                <a:cxn ang="T13">
                  <a:pos x="T2" y="T3"/>
                </a:cxn>
                <a:cxn ang="T14">
                  <a:pos x="T4" y="T5"/>
                </a:cxn>
                <a:cxn ang="T15">
                  <a:pos x="T6" y="T7"/>
                </a:cxn>
                <a:cxn ang="T16">
                  <a:pos x="T8" y="T9"/>
                </a:cxn>
                <a:cxn ang="T17">
                  <a:pos x="T10" y="T11"/>
                </a:cxn>
              </a:cxnLst>
              <a:rect l="T18" t="T19" r="T20" b="T21"/>
              <a:pathLst>
                <a:path w="551" h="801">
                  <a:moveTo>
                    <a:pt x="14" y="0"/>
                  </a:moveTo>
                  <a:lnTo>
                    <a:pt x="551" y="402"/>
                  </a:lnTo>
                  <a:lnTo>
                    <a:pt x="6" y="801"/>
                  </a:lnTo>
                  <a:lnTo>
                    <a:pt x="13" y="535"/>
                  </a:lnTo>
                  <a:lnTo>
                    <a:pt x="0" y="371"/>
                  </a:lnTo>
                  <a:lnTo>
                    <a:pt x="14" y="0"/>
                  </a:lnTo>
                  <a:close/>
                </a:path>
              </a:pathLst>
            </a:custGeom>
            <a:gradFill rotWithShape="1">
              <a:gsLst>
                <a:gs pos="0">
                  <a:srgbClr val="FFFFFF">
                    <a:alpha val="65999"/>
                  </a:srgbClr>
                </a:gs>
                <a:gs pos="100000">
                  <a:srgbClr val="000099">
                    <a:alpha val="65999"/>
                  </a:srgbClr>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430" name="Group 102"/>
            <p:cNvGrpSpPr/>
            <p:nvPr/>
          </p:nvGrpSpPr>
          <p:grpSpPr bwMode="auto">
            <a:xfrm>
              <a:off x="931" y="1941"/>
              <a:ext cx="501" cy="828"/>
              <a:chOff x="569" y="2954"/>
              <a:chExt cx="501" cy="828"/>
            </a:xfrm>
          </p:grpSpPr>
          <p:sp>
            <p:nvSpPr>
              <p:cNvPr id="1431" name="Rectangle 103"/>
              <p:cNvSpPr>
                <a:spLocks noChangeArrowheads="1"/>
              </p:cNvSpPr>
              <p:nvPr/>
            </p:nvSpPr>
            <p:spPr bwMode="auto">
              <a:xfrm>
                <a:off x="576" y="2973"/>
                <a:ext cx="493" cy="790"/>
              </a:xfrm>
              <a:prstGeom prst="rect">
                <a:avLst/>
              </a:prstGeom>
              <a:solidFill>
                <a:srgbClr val="FFFFFF"/>
              </a:solidFill>
              <a:ln w="9525">
                <a:solidFill>
                  <a:srgbClr val="000000"/>
                </a:solidFill>
                <a:miter lim="800000"/>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32" name="Text Box 104"/>
              <p:cNvSpPr txBox="1">
                <a:spLocks noChangeArrowheads="1"/>
              </p:cNvSpPr>
              <p:nvPr/>
            </p:nvSpPr>
            <p:spPr bwMode="auto">
              <a:xfrm>
                <a:off x="593" y="2954"/>
                <a:ext cx="477" cy="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DHCP</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UDP</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IP</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Eth</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Phy</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33" name="Line 105"/>
              <p:cNvSpPr>
                <a:spLocks noChangeShapeType="1"/>
              </p:cNvSpPr>
              <p:nvPr/>
            </p:nvSpPr>
            <p:spPr bwMode="auto">
              <a:xfrm>
                <a:off x="578" y="3130"/>
                <a:ext cx="489"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34" name="Line 106"/>
              <p:cNvSpPr>
                <a:spLocks noChangeShapeType="1"/>
              </p:cNvSpPr>
              <p:nvPr/>
            </p:nvSpPr>
            <p:spPr bwMode="auto">
              <a:xfrm>
                <a:off x="575" y="3289"/>
                <a:ext cx="489"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35" name="Line 107"/>
              <p:cNvSpPr>
                <a:spLocks noChangeShapeType="1"/>
              </p:cNvSpPr>
              <p:nvPr/>
            </p:nvSpPr>
            <p:spPr bwMode="auto">
              <a:xfrm>
                <a:off x="572" y="3448"/>
                <a:ext cx="489"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36" name="Line 108"/>
              <p:cNvSpPr>
                <a:spLocks noChangeShapeType="1"/>
              </p:cNvSpPr>
              <p:nvPr/>
            </p:nvSpPr>
            <p:spPr bwMode="auto">
              <a:xfrm>
                <a:off x="569" y="3607"/>
                <a:ext cx="489"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grpSp>
        <p:nvGrpSpPr>
          <p:cNvPr id="1437" name="Group 145"/>
          <p:cNvGrpSpPr/>
          <p:nvPr/>
        </p:nvGrpSpPr>
        <p:grpSpPr bwMode="auto">
          <a:xfrm>
            <a:off x="1897557" y="3734608"/>
            <a:ext cx="544513" cy="244475"/>
            <a:chOff x="844" y="3337"/>
            <a:chExt cx="343" cy="154"/>
          </a:xfrm>
        </p:grpSpPr>
        <p:sp>
          <p:nvSpPr>
            <p:cNvPr id="1438" name="Rectangle 146"/>
            <p:cNvSpPr>
              <a:spLocks noChangeArrowheads="1"/>
            </p:cNvSpPr>
            <p:nvPr/>
          </p:nvSpPr>
          <p:spPr bwMode="auto">
            <a:xfrm>
              <a:off x="889" y="3370"/>
              <a:ext cx="245" cy="86"/>
            </a:xfrm>
            <a:prstGeom prst="rect">
              <a:avLst/>
            </a:prstGeom>
            <a:solidFill>
              <a:srgbClr val="FF0000"/>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39" name="Text Box 147"/>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rPr>
                <a:t>DHCP</a:t>
              </a:r>
              <a:endPar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grpSp>
        <p:nvGrpSpPr>
          <p:cNvPr id="1440" name="Group 44"/>
          <p:cNvGrpSpPr/>
          <p:nvPr/>
        </p:nvGrpSpPr>
        <p:grpSpPr bwMode="auto">
          <a:xfrm>
            <a:off x="2289670" y="1637520"/>
            <a:ext cx="976312" cy="1460500"/>
            <a:chOff x="651" y="681"/>
            <a:chExt cx="615" cy="920"/>
          </a:xfrm>
        </p:grpSpPr>
        <p:sp>
          <p:nvSpPr>
            <p:cNvPr id="1441" name="Freeform 45"/>
            <p:cNvSpPr/>
            <p:nvPr/>
          </p:nvSpPr>
          <p:spPr bwMode="auto">
            <a:xfrm>
              <a:off x="662" y="698"/>
              <a:ext cx="604" cy="903"/>
            </a:xfrm>
            <a:custGeom>
              <a:avLst/>
              <a:gdLst>
                <a:gd name="T0" fmla="*/ 496 w 604"/>
                <a:gd name="T1" fmla="*/ 0 h 903"/>
                <a:gd name="T2" fmla="*/ 604 w 604"/>
                <a:gd name="T3" fmla="*/ 903 h 903"/>
                <a:gd name="T4" fmla="*/ 0 w 604"/>
                <a:gd name="T5" fmla="*/ 788 h 903"/>
                <a:gd name="T6" fmla="*/ 456 w 604"/>
                <a:gd name="T7" fmla="*/ 750 h 903"/>
                <a:gd name="T8" fmla="*/ 496 w 604"/>
                <a:gd name="T9" fmla="*/ 0 h 903"/>
                <a:gd name="T10" fmla="*/ 0 60000 65536"/>
                <a:gd name="T11" fmla="*/ 0 60000 65536"/>
                <a:gd name="T12" fmla="*/ 0 60000 65536"/>
                <a:gd name="T13" fmla="*/ 0 60000 65536"/>
                <a:gd name="T14" fmla="*/ 0 60000 65536"/>
                <a:gd name="T15" fmla="*/ 0 w 604"/>
                <a:gd name="T16" fmla="*/ 0 h 903"/>
                <a:gd name="T17" fmla="*/ 604 w 604"/>
                <a:gd name="T18" fmla="*/ 903 h 903"/>
              </a:gdLst>
              <a:ahLst/>
              <a:cxnLst>
                <a:cxn ang="T10">
                  <a:pos x="T0" y="T1"/>
                </a:cxn>
                <a:cxn ang="T11">
                  <a:pos x="T2" y="T3"/>
                </a:cxn>
                <a:cxn ang="T12">
                  <a:pos x="T4" y="T5"/>
                </a:cxn>
                <a:cxn ang="T13">
                  <a:pos x="T6" y="T7"/>
                </a:cxn>
                <a:cxn ang="T14">
                  <a:pos x="T8" y="T9"/>
                </a:cxn>
              </a:cxnLst>
              <a:rect l="T15" t="T16" r="T17" b="T18"/>
              <a:pathLst>
                <a:path w="604" h="903">
                  <a:moveTo>
                    <a:pt x="496" y="0"/>
                  </a:moveTo>
                  <a:lnTo>
                    <a:pt x="604" y="903"/>
                  </a:lnTo>
                  <a:lnTo>
                    <a:pt x="0" y="788"/>
                  </a:lnTo>
                  <a:lnTo>
                    <a:pt x="456" y="750"/>
                  </a:lnTo>
                  <a:lnTo>
                    <a:pt x="496" y="0"/>
                  </a:lnTo>
                  <a:close/>
                </a:path>
              </a:pathLst>
            </a:custGeom>
            <a:gradFill rotWithShape="1">
              <a:gsLst>
                <a:gs pos="0">
                  <a:srgbClr val="FFFFFF">
                    <a:alpha val="65999"/>
                  </a:srgbClr>
                </a:gs>
                <a:gs pos="100000">
                  <a:srgbClr val="000099">
                    <a:alpha val="65999"/>
                  </a:srgbClr>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442" name="Group 46"/>
            <p:cNvGrpSpPr/>
            <p:nvPr/>
          </p:nvGrpSpPr>
          <p:grpSpPr bwMode="auto">
            <a:xfrm>
              <a:off x="651" y="681"/>
              <a:ext cx="501" cy="828"/>
              <a:chOff x="569" y="2954"/>
              <a:chExt cx="501" cy="828"/>
            </a:xfrm>
          </p:grpSpPr>
          <p:sp>
            <p:nvSpPr>
              <p:cNvPr id="1443" name="Rectangle 47"/>
              <p:cNvSpPr>
                <a:spLocks noChangeArrowheads="1"/>
              </p:cNvSpPr>
              <p:nvPr/>
            </p:nvSpPr>
            <p:spPr bwMode="auto">
              <a:xfrm>
                <a:off x="576" y="2973"/>
                <a:ext cx="493" cy="790"/>
              </a:xfrm>
              <a:prstGeom prst="rect">
                <a:avLst/>
              </a:prstGeom>
              <a:solidFill>
                <a:srgbClr val="FFFFFF"/>
              </a:solidFill>
              <a:ln w="9525">
                <a:solidFill>
                  <a:srgbClr val="000000"/>
                </a:solidFill>
                <a:miter lim="800000"/>
              </a:ln>
              <a:effectLst>
                <a:outerShdw blurRad="50800" dist="38100" algn="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44" name="Text Box 48"/>
              <p:cNvSpPr txBox="1">
                <a:spLocks noChangeArrowheads="1"/>
              </p:cNvSpPr>
              <p:nvPr/>
            </p:nvSpPr>
            <p:spPr bwMode="auto">
              <a:xfrm>
                <a:off x="593" y="2954"/>
                <a:ext cx="477" cy="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DHCP</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UDP</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IP</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Eth</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Phy</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45" name="Line 49"/>
              <p:cNvSpPr>
                <a:spLocks noChangeShapeType="1"/>
              </p:cNvSpPr>
              <p:nvPr/>
            </p:nvSpPr>
            <p:spPr bwMode="auto">
              <a:xfrm>
                <a:off x="578" y="3130"/>
                <a:ext cx="489"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46" name="Line 50"/>
              <p:cNvSpPr>
                <a:spLocks noChangeShapeType="1"/>
              </p:cNvSpPr>
              <p:nvPr/>
            </p:nvSpPr>
            <p:spPr bwMode="auto">
              <a:xfrm>
                <a:off x="575" y="3289"/>
                <a:ext cx="489"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47" name="Line 51"/>
              <p:cNvSpPr>
                <a:spLocks noChangeShapeType="1"/>
              </p:cNvSpPr>
              <p:nvPr/>
            </p:nvSpPr>
            <p:spPr bwMode="auto">
              <a:xfrm>
                <a:off x="572" y="3448"/>
                <a:ext cx="489"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48" name="Line 52"/>
              <p:cNvSpPr>
                <a:spLocks noChangeShapeType="1"/>
              </p:cNvSpPr>
              <p:nvPr/>
            </p:nvSpPr>
            <p:spPr bwMode="auto">
              <a:xfrm>
                <a:off x="569" y="3607"/>
                <a:ext cx="489"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grpSp>
        <p:nvGrpSpPr>
          <p:cNvPr id="1449" name="Group 109"/>
          <p:cNvGrpSpPr/>
          <p:nvPr/>
        </p:nvGrpSpPr>
        <p:grpSpPr bwMode="auto">
          <a:xfrm>
            <a:off x="1165720" y="1526395"/>
            <a:ext cx="1081087" cy="1217613"/>
            <a:chOff x="1404" y="3105"/>
            <a:chExt cx="681" cy="767"/>
          </a:xfrm>
        </p:grpSpPr>
        <p:grpSp>
          <p:nvGrpSpPr>
            <p:cNvPr id="1450" name="Group 110"/>
            <p:cNvGrpSpPr/>
            <p:nvPr/>
          </p:nvGrpSpPr>
          <p:grpSpPr bwMode="auto">
            <a:xfrm>
              <a:off x="1404" y="3355"/>
              <a:ext cx="681" cy="468"/>
              <a:chOff x="42" y="886"/>
              <a:chExt cx="681" cy="468"/>
            </a:xfrm>
          </p:grpSpPr>
          <p:grpSp>
            <p:nvGrpSpPr>
              <p:cNvPr id="1455" name="Group 111"/>
              <p:cNvGrpSpPr/>
              <p:nvPr/>
            </p:nvGrpSpPr>
            <p:grpSpPr bwMode="auto">
              <a:xfrm>
                <a:off x="278" y="886"/>
                <a:ext cx="397" cy="154"/>
                <a:chOff x="740" y="3209"/>
                <a:chExt cx="397" cy="154"/>
              </a:xfrm>
            </p:grpSpPr>
            <p:grpSp>
              <p:nvGrpSpPr>
                <p:cNvPr id="1480" name="Group 112"/>
                <p:cNvGrpSpPr/>
                <p:nvPr/>
              </p:nvGrpSpPr>
              <p:grpSpPr bwMode="auto">
                <a:xfrm>
                  <a:off x="794" y="3209"/>
                  <a:ext cx="343" cy="154"/>
                  <a:chOff x="844" y="3337"/>
                  <a:chExt cx="343" cy="154"/>
                </a:xfrm>
              </p:grpSpPr>
              <p:sp>
                <p:nvSpPr>
                  <p:cNvPr id="1483" name="Rectangle 113"/>
                  <p:cNvSpPr>
                    <a:spLocks noChangeArrowheads="1"/>
                  </p:cNvSpPr>
                  <p:nvPr/>
                </p:nvSpPr>
                <p:spPr bwMode="auto">
                  <a:xfrm>
                    <a:off x="889" y="3370"/>
                    <a:ext cx="245" cy="86"/>
                  </a:xfrm>
                  <a:prstGeom prst="rect">
                    <a:avLst/>
                  </a:prstGeom>
                  <a:solidFill>
                    <a:srgbClr val="FF0000"/>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84" name="Text Box 114"/>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rPr>
                      <a:t>DHCP</a:t>
                    </a:r>
                    <a:endPar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sp>
              <p:nvSpPr>
                <p:cNvPr id="1481" name="Rectangle 115"/>
                <p:cNvSpPr>
                  <a:spLocks noChangeArrowheads="1"/>
                </p:cNvSpPr>
                <p:nvPr/>
              </p:nvSpPr>
              <p:spPr bwMode="auto">
                <a:xfrm>
                  <a:off x="750" y="3244"/>
                  <a:ext cx="88" cy="82"/>
                </a:xfrm>
                <a:prstGeom prst="rect">
                  <a:avLst/>
                </a:prstGeom>
                <a:solidFill>
                  <a:srgbClr val="00CC99"/>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82" name="Rectangle 116"/>
                <p:cNvSpPr>
                  <a:spLocks noChangeArrowheads="1"/>
                </p:cNvSpPr>
                <p:nvPr/>
              </p:nvSpPr>
              <p:spPr bwMode="auto">
                <a:xfrm>
                  <a:off x="740" y="3238"/>
                  <a:ext cx="354" cy="94"/>
                </a:xfrm>
                <a:prstGeom prst="rect">
                  <a:avLst/>
                </a:prstGeom>
                <a:noFill/>
                <a:ln w="9525">
                  <a:solidFill>
                    <a:srgbClr val="00CC99"/>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456" name="Group 117"/>
              <p:cNvGrpSpPr/>
              <p:nvPr/>
            </p:nvGrpSpPr>
            <p:grpSpPr bwMode="auto">
              <a:xfrm>
                <a:off x="278" y="1034"/>
                <a:ext cx="397" cy="154"/>
                <a:chOff x="836" y="3305"/>
                <a:chExt cx="397" cy="154"/>
              </a:xfrm>
            </p:grpSpPr>
            <p:grpSp>
              <p:nvGrpSpPr>
                <p:cNvPr id="1474" name="Group 118"/>
                <p:cNvGrpSpPr/>
                <p:nvPr/>
              </p:nvGrpSpPr>
              <p:grpSpPr bwMode="auto">
                <a:xfrm>
                  <a:off x="890" y="3305"/>
                  <a:ext cx="343" cy="154"/>
                  <a:chOff x="844" y="3337"/>
                  <a:chExt cx="343" cy="154"/>
                </a:xfrm>
              </p:grpSpPr>
              <p:sp>
                <p:nvSpPr>
                  <p:cNvPr id="1478" name="Rectangle 119"/>
                  <p:cNvSpPr>
                    <a:spLocks noChangeArrowheads="1"/>
                  </p:cNvSpPr>
                  <p:nvPr/>
                </p:nvSpPr>
                <p:spPr bwMode="auto">
                  <a:xfrm>
                    <a:off x="889" y="3370"/>
                    <a:ext cx="245" cy="86"/>
                  </a:xfrm>
                  <a:prstGeom prst="rect">
                    <a:avLst/>
                  </a:prstGeom>
                  <a:solidFill>
                    <a:srgbClr val="FF0000"/>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79" name="Text Box 120"/>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rPr>
                      <a:t>DHCP</a:t>
                    </a:r>
                    <a:endPar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grpSp>
              <p:nvGrpSpPr>
                <p:cNvPr id="1475" name="Group 121"/>
                <p:cNvGrpSpPr/>
                <p:nvPr/>
              </p:nvGrpSpPr>
              <p:grpSpPr bwMode="auto">
                <a:xfrm>
                  <a:off x="836" y="3334"/>
                  <a:ext cx="354" cy="94"/>
                  <a:chOff x="836" y="3334"/>
                  <a:chExt cx="354" cy="94"/>
                </a:xfrm>
              </p:grpSpPr>
              <p:sp>
                <p:nvSpPr>
                  <p:cNvPr id="1476" name="Rectangle 122"/>
                  <p:cNvSpPr>
                    <a:spLocks noChangeArrowheads="1"/>
                  </p:cNvSpPr>
                  <p:nvPr/>
                </p:nvSpPr>
                <p:spPr bwMode="auto">
                  <a:xfrm>
                    <a:off x="846" y="3340"/>
                    <a:ext cx="88" cy="82"/>
                  </a:xfrm>
                  <a:prstGeom prst="rect">
                    <a:avLst/>
                  </a:prstGeom>
                  <a:solidFill>
                    <a:srgbClr val="00CC99"/>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77" name="Rectangle 123"/>
                  <p:cNvSpPr>
                    <a:spLocks noChangeArrowheads="1"/>
                  </p:cNvSpPr>
                  <p:nvPr/>
                </p:nvSpPr>
                <p:spPr bwMode="auto">
                  <a:xfrm>
                    <a:off x="836" y="3334"/>
                    <a:ext cx="354" cy="94"/>
                  </a:xfrm>
                  <a:prstGeom prst="rect">
                    <a:avLst/>
                  </a:prstGeom>
                  <a:noFill/>
                  <a:ln w="9525">
                    <a:solidFill>
                      <a:srgbClr val="00CC99"/>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grpSp>
            <p:nvGrpSpPr>
              <p:cNvPr id="1457" name="Group 124"/>
              <p:cNvGrpSpPr/>
              <p:nvPr/>
            </p:nvGrpSpPr>
            <p:grpSpPr bwMode="auto">
              <a:xfrm>
                <a:off x="165" y="1054"/>
                <a:ext cx="480" cy="112"/>
                <a:chOff x="627" y="3377"/>
                <a:chExt cx="480" cy="112"/>
              </a:xfrm>
            </p:grpSpPr>
            <p:sp>
              <p:nvSpPr>
                <p:cNvPr id="1472" name="Rectangle 125"/>
                <p:cNvSpPr>
                  <a:spLocks noChangeArrowheads="1"/>
                </p:cNvSpPr>
                <p:nvPr/>
              </p:nvSpPr>
              <p:spPr bwMode="auto">
                <a:xfrm>
                  <a:off x="636" y="3388"/>
                  <a:ext cx="96" cy="93"/>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73" name="Rectangle 126"/>
                <p:cNvSpPr>
                  <a:spLocks noChangeArrowheads="1"/>
                </p:cNvSpPr>
                <p:nvPr/>
              </p:nvSpPr>
              <p:spPr bwMode="auto">
                <a:xfrm>
                  <a:off x="627" y="3377"/>
                  <a:ext cx="480" cy="112"/>
                </a:xfrm>
                <a:prstGeom prst="rect">
                  <a:avLst/>
                </a:prstGeom>
                <a:noFill/>
                <a:ln w="9525">
                  <a:solidFill>
                    <a:srgbClr val="3333CC"/>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458" name="Group 127"/>
              <p:cNvGrpSpPr/>
              <p:nvPr/>
            </p:nvGrpSpPr>
            <p:grpSpPr bwMode="auto">
              <a:xfrm>
                <a:off x="42" y="1200"/>
                <a:ext cx="681" cy="154"/>
                <a:chOff x="504" y="3523"/>
                <a:chExt cx="681" cy="154"/>
              </a:xfrm>
            </p:grpSpPr>
            <p:grpSp>
              <p:nvGrpSpPr>
                <p:cNvPr id="1459" name="Group 128"/>
                <p:cNvGrpSpPr/>
                <p:nvPr/>
              </p:nvGrpSpPr>
              <p:grpSpPr bwMode="auto">
                <a:xfrm>
                  <a:off x="623" y="3523"/>
                  <a:ext cx="510" cy="154"/>
                  <a:chOff x="723" y="3453"/>
                  <a:chExt cx="510" cy="154"/>
                </a:xfrm>
              </p:grpSpPr>
              <p:grpSp>
                <p:nvGrpSpPr>
                  <p:cNvPr id="1463" name="Group 129"/>
                  <p:cNvGrpSpPr/>
                  <p:nvPr/>
                </p:nvGrpSpPr>
                <p:grpSpPr bwMode="auto">
                  <a:xfrm>
                    <a:off x="836" y="3453"/>
                    <a:ext cx="397" cy="154"/>
                    <a:chOff x="836" y="3305"/>
                    <a:chExt cx="397" cy="154"/>
                  </a:xfrm>
                </p:grpSpPr>
                <p:grpSp>
                  <p:nvGrpSpPr>
                    <p:cNvPr id="1466" name="Group 130"/>
                    <p:cNvGrpSpPr/>
                    <p:nvPr/>
                  </p:nvGrpSpPr>
                  <p:grpSpPr bwMode="auto">
                    <a:xfrm>
                      <a:off x="890" y="3305"/>
                      <a:ext cx="343" cy="154"/>
                      <a:chOff x="844" y="3337"/>
                      <a:chExt cx="343" cy="154"/>
                    </a:xfrm>
                  </p:grpSpPr>
                  <p:sp>
                    <p:nvSpPr>
                      <p:cNvPr id="1470" name="Rectangle 131"/>
                      <p:cNvSpPr>
                        <a:spLocks noChangeArrowheads="1"/>
                      </p:cNvSpPr>
                      <p:nvPr/>
                    </p:nvSpPr>
                    <p:spPr bwMode="auto">
                      <a:xfrm>
                        <a:off x="889" y="3370"/>
                        <a:ext cx="245" cy="86"/>
                      </a:xfrm>
                      <a:prstGeom prst="rect">
                        <a:avLst/>
                      </a:prstGeom>
                      <a:solidFill>
                        <a:srgbClr val="FF0000"/>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71" name="Text Box 132"/>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rPr>
                          <a:t>DHCP</a:t>
                        </a:r>
                        <a:endPar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grpSp>
                  <p:nvGrpSpPr>
                    <p:cNvPr id="1467" name="Group 133"/>
                    <p:cNvGrpSpPr/>
                    <p:nvPr/>
                  </p:nvGrpSpPr>
                  <p:grpSpPr bwMode="auto">
                    <a:xfrm>
                      <a:off x="836" y="3334"/>
                      <a:ext cx="354" cy="94"/>
                      <a:chOff x="836" y="3334"/>
                      <a:chExt cx="354" cy="94"/>
                    </a:xfrm>
                  </p:grpSpPr>
                  <p:sp>
                    <p:nvSpPr>
                      <p:cNvPr id="1468" name="Rectangle 134"/>
                      <p:cNvSpPr>
                        <a:spLocks noChangeArrowheads="1"/>
                      </p:cNvSpPr>
                      <p:nvPr/>
                    </p:nvSpPr>
                    <p:spPr bwMode="auto">
                      <a:xfrm>
                        <a:off x="846" y="3340"/>
                        <a:ext cx="88" cy="82"/>
                      </a:xfrm>
                      <a:prstGeom prst="rect">
                        <a:avLst/>
                      </a:prstGeom>
                      <a:solidFill>
                        <a:srgbClr val="00CC99"/>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69" name="Rectangle 135"/>
                      <p:cNvSpPr>
                        <a:spLocks noChangeArrowheads="1"/>
                      </p:cNvSpPr>
                      <p:nvPr/>
                    </p:nvSpPr>
                    <p:spPr bwMode="auto">
                      <a:xfrm>
                        <a:off x="836" y="3334"/>
                        <a:ext cx="354" cy="94"/>
                      </a:xfrm>
                      <a:prstGeom prst="rect">
                        <a:avLst/>
                      </a:prstGeom>
                      <a:noFill/>
                      <a:ln w="9525">
                        <a:solidFill>
                          <a:srgbClr val="00CC99"/>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sp>
                <p:nvSpPr>
                  <p:cNvPr id="1464" name="Rectangle 136"/>
                  <p:cNvSpPr>
                    <a:spLocks noChangeArrowheads="1"/>
                  </p:cNvSpPr>
                  <p:nvPr/>
                </p:nvSpPr>
                <p:spPr bwMode="auto">
                  <a:xfrm>
                    <a:off x="732" y="3484"/>
                    <a:ext cx="96" cy="93"/>
                  </a:xfrm>
                  <a:prstGeom prst="rect">
                    <a:avLst/>
                  </a:prstGeom>
                  <a:solidFill>
                    <a:srgbClr val="3333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65" name="Rectangle 137"/>
                  <p:cNvSpPr>
                    <a:spLocks noChangeArrowheads="1"/>
                  </p:cNvSpPr>
                  <p:nvPr/>
                </p:nvSpPr>
                <p:spPr bwMode="auto">
                  <a:xfrm>
                    <a:off x="723" y="3473"/>
                    <a:ext cx="480" cy="112"/>
                  </a:xfrm>
                  <a:prstGeom prst="rect">
                    <a:avLst/>
                  </a:prstGeom>
                  <a:noFill/>
                  <a:ln w="9525">
                    <a:solidFill>
                      <a:srgbClr val="3333CC"/>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1460" name="Rectangle 138"/>
                <p:cNvSpPr>
                  <a:spLocks noChangeArrowheads="1"/>
                </p:cNvSpPr>
                <p:nvPr/>
              </p:nvSpPr>
              <p:spPr bwMode="auto">
                <a:xfrm>
                  <a:off x="517" y="3545"/>
                  <a:ext cx="94"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61" name="Rectangle 139"/>
                <p:cNvSpPr>
                  <a:spLocks noChangeArrowheads="1"/>
                </p:cNvSpPr>
                <p:nvPr/>
              </p:nvSpPr>
              <p:spPr bwMode="auto">
                <a:xfrm>
                  <a:off x="1115" y="3544"/>
                  <a:ext cx="60" cy="10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62" name="Rectangle 140"/>
                <p:cNvSpPr>
                  <a:spLocks noChangeArrowheads="1"/>
                </p:cNvSpPr>
                <p:nvPr/>
              </p:nvSpPr>
              <p:spPr bwMode="auto">
                <a:xfrm>
                  <a:off x="504" y="3529"/>
                  <a:ext cx="681" cy="138"/>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sp>
          <p:nvSpPr>
            <p:cNvPr id="1451" name="AutoShape 141"/>
            <p:cNvSpPr>
              <a:spLocks noChangeArrowheads="1"/>
            </p:cNvSpPr>
            <p:nvPr/>
          </p:nvSpPr>
          <p:spPr bwMode="auto">
            <a:xfrm rot="10800000">
              <a:off x="1727" y="3105"/>
              <a:ext cx="240" cy="767"/>
            </a:xfrm>
            <a:prstGeom prst="downArrow">
              <a:avLst>
                <a:gd name="adj1" fmla="val 54167"/>
                <a:gd name="adj2" fmla="val 51311"/>
              </a:avLst>
            </a:prstGeom>
            <a:gradFill rotWithShape="1">
              <a:gsLst>
                <a:gs pos="0">
                  <a:srgbClr val="FF0000">
                    <a:alpha val="25000"/>
                  </a:srgbClr>
                </a:gs>
                <a:gs pos="100000">
                  <a:srgbClr val="FF0000">
                    <a:alpha val="25000"/>
                  </a:srgbClr>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452" name="Group 142"/>
            <p:cNvGrpSpPr/>
            <p:nvPr/>
          </p:nvGrpSpPr>
          <p:grpSpPr bwMode="auto">
            <a:xfrm>
              <a:off x="1695" y="3227"/>
              <a:ext cx="343" cy="154"/>
              <a:chOff x="844" y="3337"/>
              <a:chExt cx="343" cy="154"/>
            </a:xfrm>
          </p:grpSpPr>
          <p:sp>
            <p:nvSpPr>
              <p:cNvPr id="1453" name="Rectangle 143"/>
              <p:cNvSpPr>
                <a:spLocks noChangeArrowheads="1"/>
              </p:cNvSpPr>
              <p:nvPr/>
            </p:nvSpPr>
            <p:spPr bwMode="auto">
              <a:xfrm>
                <a:off x="889" y="3370"/>
                <a:ext cx="245" cy="86"/>
              </a:xfrm>
              <a:prstGeom prst="rect">
                <a:avLst/>
              </a:prstGeom>
              <a:solidFill>
                <a:srgbClr val="FF0000"/>
              </a:solidFill>
              <a:ln w="9525">
                <a:solidFill>
                  <a:srgbClr val="FFFFFF"/>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454" name="Text Box 144"/>
              <p:cNvSpPr txBox="1">
                <a:spLocks noChangeArrowheads="1"/>
              </p:cNvSpPr>
              <p:nvPr/>
            </p:nvSpPr>
            <p:spPr bwMode="auto">
              <a:xfrm>
                <a:off x="844" y="3337"/>
                <a:ext cx="343"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rPr>
                  <a:t>DHCP</a:t>
                </a:r>
                <a:endParaRPr kumimoji="0" lang="en-US" altLang="en-US" sz="10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grpSp>
      <p:sp>
        <p:nvSpPr>
          <p:cNvPr id="1485" name="Rectangle 226"/>
          <p:cNvSpPr>
            <a:spLocks noChangeArrowheads="1"/>
          </p:cNvSpPr>
          <p:nvPr/>
        </p:nvSpPr>
        <p:spPr bwMode="auto">
          <a:xfrm>
            <a:off x="6120307" y="4620433"/>
            <a:ext cx="5201653" cy="1362075"/>
          </a:xfrm>
          <a:prstGeom prst="rect">
            <a:avLst/>
          </a:prstGeom>
          <a:noFill/>
          <a:ln>
            <a:noFill/>
          </a:ln>
        </p:spPr>
        <p:txBody>
          <a:bodyPr/>
          <a:lstStyle/>
          <a:p>
            <a:pPr marL="233680" marR="0" lvl="0" indent="-233680" algn="l" defTabSz="914400" rtl="0" eaLnBrk="0" fontAlgn="base" latinLnBrk="0" hangingPunct="0">
              <a:lnSpc>
                <a:spcPct val="85000"/>
              </a:lnSpc>
              <a:spcBef>
                <a:spcPct val="20000"/>
              </a:spcBef>
              <a:spcAft>
                <a:spcPct val="0"/>
              </a:spcAft>
              <a:buClr>
                <a:srgbClr val="000099"/>
              </a:buClr>
              <a:buSzPct val="100000"/>
              <a:buFont typeface="Wingdings" panose="05000000000000000000" pitchFamily="2" charset="2"/>
              <a:buChar char="§"/>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S PGothic" panose="020B0600070205080204" pitchFamily="34" charset="-128"/>
              </a:rPr>
              <a:t>client now knows its IP address, name and IP address of DNS server, IP address of its first-hop router</a:t>
            </a:r>
            <a:endParaRPr kumimoji="0" lang="en-US" sz="24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S PGothic" panose="020B0600070205080204" pitchFamily="34" charset="-128"/>
            </a:endParaRPr>
          </a:p>
          <a:p>
            <a:pPr marL="342900" marR="0" lvl="0" indent="-342900" algn="l" defTabSz="914400" rtl="0" eaLnBrk="0" fontAlgn="base" latinLnBrk="0" hangingPunct="0">
              <a:lnSpc>
                <a:spcPct val="85000"/>
              </a:lnSpc>
              <a:spcBef>
                <a:spcPct val="20000"/>
              </a:spcBef>
              <a:spcAft>
                <a:spcPct val="0"/>
              </a:spcAft>
              <a:buClr>
                <a:srgbClr val="000099"/>
              </a:buClr>
              <a:buSzPct val="65000"/>
              <a:buFont typeface="Wingdings" panose="05000000000000000000" charset="0"/>
              <a:buChar char="v"/>
              <a:defRPr/>
            </a:pPr>
            <a:endParaRPr kumimoji="0" lang="en-US" sz="24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S PGothic" panose="020B0600070205080204" pitchFamily="34" charset="-128"/>
            </a:endParaRPr>
          </a:p>
        </p:txBody>
      </p:sp>
      <p:grpSp>
        <p:nvGrpSpPr>
          <p:cNvPr id="1341" name="Group 186"/>
          <p:cNvGrpSpPr/>
          <p:nvPr/>
        </p:nvGrpSpPr>
        <p:grpSpPr bwMode="auto">
          <a:xfrm>
            <a:off x="3800970" y="3720320"/>
            <a:ext cx="423862" cy="647700"/>
            <a:chOff x="4140" y="429"/>
            <a:chExt cx="1425" cy="2396"/>
          </a:xfrm>
        </p:grpSpPr>
        <p:sp>
          <p:nvSpPr>
            <p:cNvPr id="1342" name="Freeform 187"/>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43" name="Rectangle 188"/>
            <p:cNvSpPr>
              <a:spLocks noChangeArrowheads="1"/>
            </p:cNvSpPr>
            <p:nvPr/>
          </p:nvSpPr>
          <p:spPr bwMode="auto">
            <a:xfrm>
              <a:off x="4204" y="429"/>
              <a:ext cx="1051"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44" name="Freeform 189"/>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45" name="Freeform 190"/>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46" name="Rectangle 191"/>
            <p:cNvSpPr>
              <a:spLocks noChangeArrowheads="1"/>
            </p:cNvSpPr>
            <p:nvPr/>
          </p:nvSpPr>
          <p:spPr bwMode="auto">
            <a:xfrm>
              <a:off x="4209" y="693"/>
              <a:ext cx="598"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347" name="Group 192"/>
            <p:cNvGrpSpPr/>
            <p:nvPr/>
          </p:nvGrpSpPr>
          <p:grpSpPr bwMode="auto">
            <a:xfrm>
              <a:off x="4749" y="668"/>
              <a:ext cx="581" cy="145"/>
              <a:chOff x="614" y="2568"/>
              <a:chExt cx="725" cy="139"/>
            </a:xfrm>
          </p:grpSpPr>
          <p:sp>
            <p:nvSpPr>
              <p:cNvPr id="1372" name="AutoShape 193"/>
              <p:cNvSpPr>
                <a:spLocks noChangeArrowheads="1"/>
              </p:cNvSpPr>
              <p:nvPr/>
            </p:nvSpPr>
            <p:spPr bwMode="auto">
              <a:xfrm>
                <a:off x="613" y="2570"/>
                <a:ext cx="726" cy="135"/>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73" name="AutoShape 194"/>
              <p:cNvSpPr>
                <a:spLocks noChangeArrowheads="1"/>
              </p:cNvSpPr>
              <p:nvPr/>
            </p:nvSpPr>
            <p:spPr bwMode="auto">
              <a:xfrm>
                <a:off x="627" y="2587"/>
                <a:ext cx="693"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1348" name="Rectangle 195"/>
            <p:cNvSpPr>
              <a:spLocks noChangeArrowheads="1"/>
            </p:cNvSpPr>
            <p:nvPr/>
          </p:nvSpPr>
          <p:spPr bwMode="auto">
            <a:xfrm>
              <a:off x="4225" y="1016"/>
              <a:ext cx="592"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349" name="Group 196"/>
            <p:cNvGrpSpPr/>
            <p:nvPr/>
          </p:nvGrpSpPr>
          <p:grpSpPr bwMode="auto">
            <a:xfrm>
              <a:off x="4747" y="994"/>
              <a:ext cx="581" cy="134"/>
              <a:chOff x="614" y="2568"/>
              <a:chExt cx="725" cy="139"/>
            </a:xfrm>
          </p:grpSpPr>
          <p:sp>
            <p:nvSpPr>
              <p:cNvPr id="1370" name="AutoShape 197"/>
              <p:cNvSpPr>
                <a:spLocks noChangeArrowheads="1"/>
              </p:cNvSpPr>
              <p:nvPr/>
            </p:nvSpPr>
            <p:spPr bwMode="auto">
              <a:xfrm>
                <a:off x="616" y="2567"/>
                <a:ext cx="726" cy="140"/>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71" name="AutoShape 198"/>
              <p:cNvSpPr>
                <a:spLocks noChangeArrowheads="1"/>
              </p:cNvSpPr>
              <p:nvPr/>
            </p:nvSpPr>
            <p:spPr bwMode="auto">
              <a:xfrm>
                <a:off x="629" y="2585"/>
                <a:ext cx="693"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1350" name="Rectangle 199"/>
            <p:cNvSpPr>
              <a:spLocks noChangeArrowheads="1"/>
            </p:cNvSpPr>
            <p:nvPr/>
          </p:nvSpPr>
          <p:spPr bwMode="auto">
            <a:xfrm>
              <a:off x="4215" y="1357"/>
              <a:ext cx="598"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51" name="Rectangle 200"/>
            <p:cNvSpPr>
              <a:spLocks noChangeArrowheads="1"/>
            </p:cNvSpPr>
            <p:nvPr/>
          </p:nvSpPr>
          <p:spPr bwMode="auto">
            <a:xfrm>
              <a:off x="4225" y="1656"/>
              <a:ext cx="598"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352" name="Group 201"/>
            <p:cNvGrpSpPr/>
            <p:nvPr/>
          </p:nvGrpSpPr>
          <p:grpSpPr bwMode="auto">
            <a:xfrm>
              <a:off x="4735" y="1627"/>
              <a:ext cx="582" cy="151"/>
              <a:chOff x="614" y="2568"/>
              <a:chExt cx="725" cy="139"/>
            </a:xfrm>
          </p:grpSpPr>
          <p:sp>
            <p:nvSpPr>
              <p:cNvPr id="1368" name="AutoShape 202"/>
              <p:cNvSpPr>
                <a:spLocks noChangeArrowheads="1"/>
              </p:cNvSpPr>
              <p:nvPr/>
            </p:nvSpPr>
            <p:spPr bwMode="auto">
              <a:xfrm>
                <a:off x="611" y="2568"/>
                <a:ext cx="731" cy="14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69" name="AutoShape 203"/>
              <p:cNvSpPr>
                <a:spLocks noChangeArrowheads="1"/>
              </p:cNvSpPr>
              <p:nvPr/>
            </p:nvSpPr>
            <p:spPr bwMode="auto">
              <a:xfrm>
                <a:off x="624" y="2584"/>
                <a:ext cx="698"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1353" name="Freeform 204"/>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354" name="Group 205"/>
            <p:cNvGrpSpPr/>
            <p:nvPr/>
          </p:nvGrpSpPr>
          <p:grpSpPr bwMode="auto">
            <a:xfrm>
              <a:off x="4739" y="1327"/>
              <a:ext cx="582" cy="139"/>
              <a:chOff x="614" y="2568"/>
              <a:chExt cx="725" cy="139"/>
            </a:xfrm>
          </p:grpSpPr>
          <p:sp>
            <p:nvSpPr>
              <p:cNvPr id="1366" name="AutoShape 206"/>
              <p:cNvSpPr>
                <a:spLocks noChangeArrowheads="1"/>
              </p:cNvSpPr>
              <p:nvPr/>
            </p:nvSpPr>
            <p:spPr bwMode="auto">
              <a:xfrm>
                <a:off x="612" y="2569"/>
                <a:ext cx="725" cy="14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67" name="AutoShape 207"/>
              <p:cNvSpPr>
                <a:spLocks noChangeArrowheads="1"/>
              </p:cNvSpPr>
              <p:nvPr/>
            </p:nvSpPr>
            <p:spPr bwMode="auto">
              <a:xfrm>
                <a:off x="626" y="2586"/>
                <a:ext cx="691"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1355" name="Rectangle 208"/>
            <p:cNvSpPr>
              <a:spLocks noChangeArrowheads="1"/>
            </p:cNvSpPr>
            <p:nvPr/>
          </p:nvSpPr>
          <p:spPr bwMode="auto">
            <a:xfrm>
              <a:off x="5250" y="429"/>
              <a:ext cx="69"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56" name="Freeform 209"/>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57" name="Freeform 210"/>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58" name="Oval 211"/>
            <p:cNvSpPr>
              <a:spLocks noChangeArrowheads="1"/>
            </p:cNvSpPr>
            <p:nvPr/>
          </p:nvSpPr>
          <p:spPr bwMode="auto">
            <a:xfrm>
              <a:off x="5517" y="2614"/>
              <a:ext cx="48" cy="94"/>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59" name="Freeform 212"/>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60" name="AutoShape 213"/>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61" name="AutoShape 214"/>
            <p:cNvSpPr>
              <a:spLocks noChangeArrowheads="1"/>
            </p:cNvSpPr>
            <p:nvPr/>
          </p:nvSpPr>
          <p:spPr bwMode="auto">
            <a:xfrm>
              <a:off x="4204" y="2713"/>
              <a:ext cx="1073"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62" name="Oval 215"/>
            <p:cNvSpPr>
              <a:spLocks noChangeArrowheads="1"/>
            </p:cNvSpPr>
            <p:nvPr/>
          </p:nvSpPr>
          <p:spPr bwMode="auto">
            <a:xfrm>
              <a:off x="4305" y="2385"/>
              <a:ext cx="160"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63" name="Oval 216"/>
            <p:cNvSpPr>
              <a:spLocks noChangeArrowheads="1"/>
            </p:cNvSpPr>
            <p:nvPr/>
          </p:nvSpPr>
          <p:spPr bwMode="auto">
            <a:xfrm>
              <a:off x="4487" y="2385"/>
              <a:ext cx="160" cy="141"/>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364" name="Oval 217"/>
            <p:cNvSpPr>
              <a:spLocks noChangeArrowheads="1"/>
            </p:cNvSpPr>
            <p:nvPr/>
          </p:nvSpPr>
          <p:spPr bwMode="auto">
            <a:xfrm>
              <a:off x="4663" y="2379"/>
              <a:ext cx="155"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65" name="Rectangle 218"/>
            <p:cNvSpPr>
              <a:spLocks noChangeArrowheads="1"/>
            </p:cNvSpPr>
            <p:nvPr/>
          </p:nvSpPr>
          <p:spPr bwMode="auto">
            <a:xfrm>
              <a:off x="5063" y="1833"/>
              <a:ext cx="85" cy="763"/>
            </a:xfrm>
            <a:prstGeom prst="rect">
              <a:avLst/>
            </a:prstGeom>
            <a:solidFill>
              <a:srgbClr val="292929"/>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186"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43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0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22" presetClass="entr" presetSubtype="1" fill="hold" nodeType="clickEffect">
                                  <p:stCondLst>
                                    <p:cond delay="0"/>
                                  </p:stCondLst>
                                  <p:childTnLst>
                                    <p:set>
                                      <p:cBhvr>
                                        <p:cTn id="12" dur="1" fill="hold">
                                          <p:stCondLst>
                                            <p:cond delay="0"/>
                                          </p:stCondLst>
                                        </p:cTn>
                                        <p:tgtEl>
                                          <p:spTgt spid="1381"/>
                                        </p:tgtEl>
                                        <p:attrNameLst>
                                          <p:attrName>style.visibility</p:attrName>
                                        </p:attrNameLst>
                                      </p:cBhvr>
                                      <p:to>
                                        <p:strVal val="visible"/>
                                      </p:to>
                                    </p:set>
                                    <p:animEffect transition="in" filter="wipe(up)">
                                      <p:cBhvr>
                                        <p:cTn id="13" dur="500"/>
                                        <p:tgtEl>
                                          <p:spTgt spid="1381"/>
                                        </p:tgtEl>
                                      </p:cBhvr>
                                    </p:animEffect>
                                  </p:childTnLst>
                                </p:cTn>
                              </p:par>
                              <p:par>
                                <p:cTn id="14" presetID="1" presetClass="entr" presetSubtype="0" fill="hold" grpId="0" nodeType="withEffect">
                                  <p:stCondLst>
                                    <p:cond delay="0"/>
                                  </p:stCondLst>
                                  <p:childTnLst>
                                    <p:set>
                                      <p:cBhvr>
                                        <p:cTn id="15" dur="1" fill="hold">
                                          <p:stCondLst>
                                            <p:cond delay="0"/>
                                          </p:stCondLst>
                                        </p:cTn>
                                        <p:tgtEl>
                                          <p:spTgt spid="1307">
                                            <p:txEl>
                                              <p:pRg st="0" end="0"/>
                                            </p:txEl>
                                          </p:spTgt>
                                        </p:tgtEl>
                                        <p:attrNameLst>
                                          <p:attrName>style.visibility</p:attrName>
                                        </p:attrNameLst>
                                      </p:cBhvr>
                                      <p:to>
                                        <p:strVal val="visible"/>
                                      </p:to>
                                    </p:set>
                                  </p:childTnLst>
                                </p:cTn>
                              </p:par>
                            </p:childTnLst>
                          </p:cTn>
                        </p:par>
                        <p:par>
                          <p:cTn id="16" fill="hold">
                            <p:stCondLst>
                              <p:cond delay="500"/>
                            </p:stCondLst>
                            <p:childTnLst>
                              <p:par>
                                <p:cTn id="17" presetID="1" presetClass="entr" presetSubtype="0" fill="hold" nodeType="afterEffect">
                                  <p:stCondLst>
                                    <p:cond delay="0"/>
                                  </p:stCondLst>
                                  <p:childTnLst>
                                    <p:set>
                                      <p:cBhvr>
                                        <p:cTn id="18" dur="1" fill="hold">
                                          <p:stCondLst>
                                            <p:cond delay="0"/>
                                          </p:stCondLst>
                                        </p:cTn>
                                        <p:tgtEl>
                                          <p:spTgt spid="1414"/>
                                        </p:tgtEl>
                                        <p:attrNameLst>
                                          <p:attrName>style.visibility</p:attrName>
                                        </p:attrNameLst>
                                      </p:cBhvr>
                                      <p:to>
                                        <p:strVal val="visible"/>
                                      </p:to>
                                    </p:set>
                                  </p:childTnLst>
                                </p:cTn>
                              </p:par>
                            </p:childTnLst>
                          </p:cTn>
                        </p:par>
                        <p:par>
                          <p:cTn id="19" fill="hold">
                            <p:stCondLst>
                              <p:cond delay="500"/>
                            </p:stCondLst>
                            <p:childTnLst>
                              <p:par>
                                <p:cTn id="20" presetID="0" presetClass="path" presetSubtype="0" accel="50000" decel="50000" fill="hold" nodeType="afterEffect">
                                  <p:stCondLst>
                                    <p:cond delay="0"/>
                                  </p:stCondLst>
                                  <p:childTnLst>
                                    <p:animMotion origin="layout" path="M -0.01354 -0.01412 L 0.13802 -0.01343 L 0.28946 -0.30648 L -0.0306 -0.30949 " pathEditMode="relative" rAng="0" ptsTypes="AAAA">
                                      <p:cBhvr>
                                        <p:cTn id="21" dur="2000" fill="hold"/>
                                        <p:tgtEl>
                                          <p:spTgt spid="1414"/>
                                        </p:tgtEl>
                                        <p:attrNameLst>
                                          <p:attrName>ppt_x</p:attrName>
                                          <p:attrName>ppt_y</p:attrName>
                                        </p:attrNameLst>
                                      </p:cBhvr>
                                      <p:rCtr x="14297" y="-14745"/>
                                    </p:animMotion>
                                  </p:childTnLst>
                                </p:cTn>
                              </p:par>
                            </p:childTnLst>
                          </p:cTn>
                        </p:par>
                        <p:par>
                          <p:cTn id="22" fill="hold">
                            <p:stCondLst>
                              <p:cond delay="2500"/>
                            </p:stCondLst>
                            <p:childTnLst>
                              <p:par>
                                <p:cTn id="23" presetID="1" presetClass="exit" presetSubtype="0" fill="hold" nodeType="afterEffect">
                                  <p:stCondLst>
                                    <p:cond delay="0"/>
                                  </p:stCondLst>
                                  <p:childTnLst>
                                    <p:set>
                                      <p:cBhvr>
                                        <p:cTn id="24" dur="1" fill="hold">
                                          <p:stCondLst>
                                            <p:cond delay="0"/>
                                          </p:stCondLst>
                                        </p:cTn>
                                        <p:tgtEl>
                                          <p:spTgt spid="1428"/>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1437"/>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1381"/>
                                        </p:tgtEl>
                                        <p:attrNameLst>
                                          <p:attrName>style.visibility</p:attrName>
                                        </p:attrNameLst>
                                      </p:cBhvr>
                                      <p:to>
                                        <p:strVal val="hidden"/>
                                      </p:to>
                                    </p:set>
                                  </p:childTnLst>
                                </p:cTn>
                              </p:par>
                            </p:childTnLst>
                          </p:cTn>
                        </p:par>
                        <p:par>
                          <p:cTn id="29" fill="hold">
                            <p:stCondLst>
                              <p:cond delay="2500"/>
                            </p:stCondLst>
                            <p:childTnLst>
                              <p:par>
                                <p:cTn id="30" presetID="22" presetClass="entr" presetSubtype="4" fill="hold" nodeType="afterEffect">
                                  <p:stCondLst>
                                    <p:cond delay="0"/>
                                  </p:stCondLst>
                                  <p:childTnLst>
                                    <p:set>
                                      <p:cBhvr>
                                        <p:cTn id="31" dur="1" fill="hold">
                                          <p:stCondLst>
                                            <p:cond delay="0"/>
                                          </p:stCondLst>
                                        </p:cTn>
                                        <p:tgtEl>
                                          <p:spTgt spid="1440"/>
                                        </p:tgtEl>
                                        <p:attrNameLst>
                                          <p:attrName>style.visibility</p:attrName>
                                        </p:attrNameLst>
                                      </p:cBhvr>
                                      <p:to>
                                        <p:strVal val="visible"/>
                                      </p:to>
                                    </p:set>
                                    <p:animEffect transition="in" filter="wipe(down)">
                                      <p:cBhvr>
                                        <p:cTn id="32" dur="500"/>
                                        <p:tgtEl>
                                          <p:spTgt spid="1440"/>
                                        </p:tgtEl>
                                      </p:cBhvr>
                                    </p:animEffect>
                                  </p:childTnLst>
                                </p:cTn>
                              </p:par>
                            </p:childTnLst>
                          </p:cTn>
                        </p:par>
                        <p:par>
                          <p:cTn id="33" fill="hold">
                            <p:stCondLst>
                              <p:cond delay="3000"/>
                            </p:stCondLst>
                            <p:childTnLst>
                              <p:par>
                                <p:cTn id="34" presetID="22" presetClass="entr" presetSubtype="4" fill="hold" nodeType="afterEffect">
                                  <p:stCondLst>
                                    <p:cond delay="0"/>
                                  </p:stCondLst>
                                  <p:childTnLst>
                                    <p:set>
                                      <p:cBhvr>
                                        <p:cTn id="35" dur="1" fill="hold">
                                          <p:stCondLst>
                                            <p:cond delay="0"/>
                                          </p:stCondLst>
                                        </p:cTn>
                                        <p:tgtEl>
                                          <p:spTgt spid="1449"/>
                                        </p:tgtEl>
                                        <p:attrNameLst>
                                          <p:attrName>style.visibility</p:attrName>
                                        </p:attrNameLst>
                                      </p:cBhvr>
                                      <p:to>
                                        <p:strVal val="visible"/>
                                      </p:to>
                                    </p:set>
                                    <p:animEffect transition="in" filter="wipe(down)">
                                      <p:cBhvr>
                                        <p:cTn id="36" dur="1000"/>
                                        <p:tgtEl>
                                          <p:spTgt spid="1449"/>
                                        </p:tgtEl>
                                      </p:cBhvr>
                                    </p:animEffect>
                                  </p:childTnLst>
                                </p:cTn>
                              </p:par>
                              <p:par>
                                <p:cTn id="37" presetID="1" presetClass="exit" presetSubtype="0" fill="hold" nodeType="withEffect">
                                  <p:stCondLst>
                                    <p:cond delay="0"/>
                                  </p:stCondLst>
                                  <p:childTnLst>
                                    <p:set>
                                      <p:cBhvr>
                                        <p:cTn id="38" dur="1" fill="hold">
                                          <p:stCondLst>
                                            <p:cond delay="0"/>
                                          </p:stCondLst>
                                        </p:cTn>
                                        <p:tgtEl>
                                          <p:spTgt spid="1414"/>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48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01" grpId="0" build="p"/>
      <p:bldP spid="1307" grpId="0" build="p"/>
      <p:bldP spid="1485"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8200" y="311144"/>
            <a:ext cx="10515600" cy="894622"/>
          </a:xfrm>
        </p:spPr>
        <p:txBody>
          <a:bodyPr/>
          <a:lstStyle/>
          <a:p>
            <a:r>
              <a:rPr lang="en-US" altLang="en-US" dirty="0">
                <a:ea typeface="MS PGothic" panose="020B0600070205080204" pitchFamily="34" charset="-128"/>
              </a:rPr>
              <a:t>IP addresses: how to get one?</a:t>
            </a:r>
            <a:endParaRPr lang="en-US" dirty="0"/>
          </a:p>
        </p:txBody>
      </p:sp>
      <p:sp>
        <p:nvSpPr>
          <p:cNvPr id="187" name="Rectangle 3"/>
          <p:cNvSpPr txBox="1">
            <a:spLocks noChangeArrowheads="1"/>
          </p:cNvSpPr>
          <p:nvPr/>
        </p:nvSpPr>
        <p:spPr>
          <a:xfrm>
            <a:off x="837133" y="1343025"/>
            <a:ext cx="11354867" cy="180975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None/>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S PGothic" panose="020B0600070205080204" pitchFamily="34" charset="-128"/>
              </a:rPr>
              <a:t>Q:</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how does </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network</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get subnet part of IP address?</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None/>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S PGothic" panose="020B0600070205080204" pitchFamily="34" charset="-128"/>
              </a:rPr>
              <a:t>A:</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gets allocated portion of its provider ISP’</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s address space</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p:txBody>
      </p:sp>
      <p:sp>
        <p:nvSpPr>
          <p:cNvPr id="188" name="Text Box 4"/>
          <p:cNvSpPr txBox="1">
            <a:spLocks noChangeArrowheads="1"/>
          </p:cNvSpPr>
          <p:nvPr/>
        </p:nvSpPr>
        <p:spPr bwMode="auto">
          <a:xfrm>
            <a:off x="1371628" y="2739402"/>
            <a:ext cx="1021577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srgbClr val="000099"/>
                </a:solidFill>
                <a:effectLst/>
                <a:uLnTx/>
                <a:uFillTx/>
                <a:latin typeface="Arial" panose="020B0604020202020204" pitchFamily="34" charset="0"/>
                <a:ea typeface="MS PGothic" panose="020B0600070205080204" pitchFamily="34" charset="-128"/>
                <a:cs typeface="+mn-cs"/>
              </a:rPr>
              <a:t>ISP's block          </a:t>
            </a:r>
            <a:r>
              <a:rPr kumimoji="0" lang="en-US" altLang="en-US" sz="2000" b="0" i="0" u="sng" strike="noStrike" kern="1200" cap="none" spc="0" normalizeH="0" baseline="0" noProof="0" dirty="0">
                <a:ln>
                  <a:noFill/>
                </a:ln>
                <a:solidFill>
                  <a:srgbClr val="000099"/>
                </a:solidFill>
                <a:effectLst/>
                <a:uLnTx/>
                <a:uFillTx/>
                <a:latin typeface="Arial" panose="020B0604020202020204" pitchFamily="34" charset="0"/>
                <a:ea typeface="MS PGothic" panose="020B0600070205080204" pitchFamily="34" charset="-128"/>
                <a:cs typeface="+mn-cs"/>
              </a:rPr>
              <a:t>11001000  00010111  0001</a:t>
            </a:r>
            <a:r>
              <a:rPr kumimoji="0" lang="en-US" altLang="en-US" sz="2000" b="0" i="0" u="none" strike="noStrike" kern="1200" cap="none" spc="0" normalizeH="0" baseline="0" noProof="0" dirty="0">
                <a:ln>
                  <a:noFill/>
                </a:ln>
                <a:solidFill>
                  <a:srgbClr val="000099"/>
                </a:solidFill>
                <a:effectLst/>
                <a:uLnTx/>
                <a:uFillTx/>
                <a:latin typeface="Arial" panose="020B0604020202020204" pitchFamily="34" charset="0"/>
                <a:ea typeface="MS PGothic" panose="020B0600070205080204" pitchFamily="34" charset="-128"/>
                <a:cs typeface="+mn-cs"/>
              </a:rPr>
              <a:t>0000  00000000    200.23.16.0/20</a:t>
            </a:r>
            <a:r>
              <a:rPr kumimoji="0" lang="en-US" altLang="en-US" sz="2000" b="0" i="0" u="none" strike="noStrike" kern="1200" cap="none" spc="0" normalizeH="0" baseline="0" noProof="0" dirty="0">
                <a:ln>
                  <a:noFill/>
                </a:ln>
                <a:solidFill>
                  <a:srgbClr val="ED7D31"/>
                </a:solidFill>
                <a:effectLst/>
                <a:uLnTx/>
                <a:uFillTx/>
                <a:latin typeface="Arial" panose="020B0604020202020204" pitchFamily="34" charset="0"/>
                <a:ea typeface="MS PGothic" panose="020B0600070205080204" pitchFamily="34" charset="-128"/>
                <a:cs typeface="+mn-cs"/>
              </a:rPr>
              <a:t> </a:t>
            </a:r>
            <a:endParaRPr kumimoji="0" lang="en-US" altLang="en-US" sz="2000" b="0" i="0" u="none" strike="noStrike" kern="1200" cap="none" spc="0" normalizeH="0" baseline="0" noProof="0" dirty="0">
              <a:ln>
                <a:noFill/>
              </a:ln>
              <a:solidFill>
                <a:srgbClr val="ED7D31"/>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Comic Sans MS" panose="030F0702030302020204" pitchFamily="66" charset="0"/>
              <a:ea typeface="MS PGothic" panose="020B0600070205080204" pitchFamily="34" charset="-128"/>
              <a:cs typeface="+mn-cs"/>
            </a:endParaRPr>
          </a:p>
        </p:txBody>
      </p:sp>
      <p:sp>
        <p:nvSpPr>
          <p:cNvPr id="6" name="Text Box 4"/>
          <p:cNvSpPr txBox="1">
            <a:spLocks noChangeArrowheads="1"/>
          </p:cNvSpPr>
          <p:nvPr/>
        </p:nvSpPr>
        <p:spPr bwMode="auto">
          <a:xfrm>
            <a:off x="1371600" y="3687667"/>
            <a:ext cx="10215770" cy="2800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ISP can then allocate out its address space in 8 blocks: </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Organization 0    </a:t>
            </a:r>
            <a:r>
              <a:rPr kumimoji="0" lang="en-US" altLang="en-US" sz="2000" b="0" i="0" u="sng"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11001000  00010111  0001000</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0  00000000    200.23.16.0/23 </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Organization 1    </a:t>
            </a:r>
            <a:r>
              <a:rPr kumimoji="0" lang="en-US" altLang="en-US" sz="2000" b="0" i="0" u="sng"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11001000  00010111  0001001</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0  00000000    200.23.18.0/23 </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Organization 2    </a:t>
            </a:r>
            <a:r>
              <a:rPr kumimoji="0" lang="en-US" altLang="en-US" sz="2000" b="0" i="0" u="sng"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11001000  00010111  0001010</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0  00000000    200.23.20.0/23 </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   ...                                          …..                                   ….                ….</a:t>
            </a:r>
            <a:endPar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Organization 7    </a:t>
            </a:r>
            <a:r>
              <a:rPr kumimoji="0" lang="en-US" altLang="en-US" sz="2000" b="0" i="0" u="sng"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11001000  00010111  0001111</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0   00000000    200.23.30.0/23</a:t>
            </a:r>
            <a:r>
              <a:rPr kumimoji="0" lang="en-US" alt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S PGothic" panose="020B0600070205080204" pitchFamily="34" charset="-128"/>
                <a:cs typeface="+mn-cs"/>
              </a:rPr>
              <a:t> </a:t>
            </a:r>
            <a:endParaRPr kumimoji="0" lang="en-US" alt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000" b="0" i="0" u="none" strike="noStrike" kern="1200" cap="none" spc="0" normalizeH="0" baseline="0" noProof="0" dirty="0">
              <a:ln>
                <a:noFill/>
              </a:ln>
              <a:solidFill>
                <a:prstClr val="black"/>
              </a:solidFill>
              <a:effectLst/>
              <a:uLnTx/>
              <a:uFillTx/>
              <a:latin typeface="Comic Sans MS" panose="030F0702030302020204" pitchFamily="66" charset="0"/>
              <a:ea typeface="MS PGothic" panose="020B0600070205080204" pitchFamily="34" charset="-128"/>
              <a:cs typeface="+mn-cs"/>
            </a:endParaRPr>
          </a:p>
        </p:txBody>
      </p:sp>
      <p:sp>
        <p:nvSpPr>
          <p:cNvPr id="7"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03288" y="281163"/>
            <a:ext cx="10515600" cy="1067951"/>
          </a:xfrm>
        </p:spPr>
        <p:txBody>
          <a:bodyPr>
            <a:normAutofit/>
          </a:bodyPr>
          <a:lstStyle/>
          <a:p>
            <a:r>
              <a:rPr lang="en-US" altLang="en-US" sz="4800" dirty="0">
                <a:ea typeface="MS PGothic" panose="020B0600070205080204" pitchFamily="34" charset="-128"/>
              </a:rPr>
              <a:t>Hierarchical addressing: route aggregation</a:t>
            </a:r>
            <a:endParaRPr lang="en-US" sz="4800" dirty="0"/>
          </a:p>
        </p:txBody>
      </p:sp>
      <p:sp>
        <p:nvSpPr>
          <p:cNvPr id="47" name="Freeform 3"/>
          <p:cNvSpPr/>
          <p:nvPr/>
        </p:nvSpPr>
        <p:spPr bwMode="auto">
          <a:xfrm>
            <a:off x="6254542" y="4211091"/>
            <a:ext cx="2019300" cy="295275"/>
          </a:xfrm>
          <a:custGeom>
            <a:avLst/>
            <a:gdLst>
              <a:gd name="T0" fmla="*/ 0 w 1272"/>
              <a:gd name="T1" fmla="*/ 0 h 186"/>
              <a:gd name="T2" fmla="*/ 2147483647 w 1272"/>
              <a:gd name="T3" fmla="*/ 2147483647 h 186"/>
              <a:gd name="T4" fmla="*/ 0 60000 65536"/>
              <a:gd name="T5" fmla="*/ 0 60000 65536"/>
              <a:gd name="T6" fmla="*/ 0 w 1272"/>
              <a:gd name="T7" fmla="*/ 0 h 186"/>
              <a:gd name="T8" fmla="*/ 1272 w 1272"/>
              <a:gd name="T9" fmla="*/ 186 h 186"/>
            </a:gdLst>
            <a:ahLst/>
            <a:cxnLst>
              <a:cxn ang="T4">
                <a:pos x="T0" y="T1"/>
              </a:cxn>
              <a:cxn ang="T5">
                <a:pos x="T2" y="T3"/>
              </a:cxn>
            </a:cxnLst>
            <a:rect l="T6" t="T7" r="T8" b="T9"/>
            <a:pathLst>
              <a:path w="1272" h="186">
                <a:moveTo>
                  <a:pt x="0" y="0"/>
                </a:moveTo>
                <a:lnTo>
                  <a:pt x="1272" y="186"/>
                </a:lnTo>
              </a:path>
            </a:pathLst>
          </a:custGeom>
          <a:noFill/>
          <a:ln w="19050" cap="flat" cmpd="sng">
            <a:solidFill>
              <a:srgbClr val="000000"/>
            </a:solidFill>
            <a:prstDash val="solid"/>
            <a:round/>
            <a:headEnd type="none" w="med" len="med"/>
            <a:tailEnd type="arrow"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8" name="Line 4"/>
          <p:cNvSpPr>
            <a:spLocks noChangeShapeType="1"/>
          </p:cNvSpPr>
          <p:nvPr/>
        </p:nvSpPr>
        <p:spPr bwMode="auto">
          <a:xfrm flipV="1">
            <a:off x="3911392" y="4487316"/>
            <a:ext cx="895350" cy="45720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9" name="Line 5"/>
          <p:cNvSpPr>
            <a:spLocks noChangeShapeType="1"/>
          </p:cNvSpPr>
          <p:nvPr/>
        </p:nvSpPr>
        <p:spPr bwMode="auto">
          <a:xfrm>
            <a:off x="3939967" y="3858666"/>
            <a:ext cx="752475" cy="17145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0" name="Line 6"/>
          <p:cNvSpPr>
            <a:spLocks noChangeShapeType="1"/>
          </p:cNvSpPr>
          <p:nvPr/>
        </p:nvSpPr>
        <p:spPr bwMode="auto">
          <a:xfrm>
            <a:off x="4006642" y="3077616"/>
            <a:ext cx="847725" cy="76200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1" name="Freeform 7"/>
          <p:cNvSpPr/>
          <p:nvPr/>
        </p:nvSpPr>
        <p:spPr bwMode="auto">
          <a:xfrm>
            <a:off x="4652755" y="3657054"/>
            <a:ext cx="1773237" cy="979487"/>
          </a:xfrm>
          <a:custGeom>
            <a:avLst/>
            <a:gdLst>
              <a:gd name="T0" fmla="*/ 2147483647 w 1117"/>
              <a:gd name="T1" fmla="*/ 2147483647 h 617"/>
              <a:gd name="T2" fmla="*/ 2147483647 w 1117"/>
              <a:gd name="T3" fmla="*/ 2147483647 h 617"/>
              <a:gd name="T4" fmla="*/ 2147483647 w 1117"/>
              <a:gd name="T5" fmla="*/ 2147483647 h 617"/>
              <a:gd name="T6" fmla="*/ 2147483647 w 1117"/>
              <a:gd name="T7" fmla="*/ 2147483647 h 617"/>
              <a:gd name="T8" fmla="*/ 2147483647 w 1117"/>
              <a:gd name="T9" fmla="*/ 2147483647 h 617"/>
              <a:gd name="T10" fmla="*/ 2147483647 w 1117"/>
              <a:gd name="T11" fmla="*/ 2147483647 h 617"/>
              <a:gd name="T12" fmla="*/ 2147483647 w 1117"/>
              <a:gd name="T13" fmla="*/ 2147483647 h 617"/>
              <a:gd name="T14" fmla="*/ 2147483647 w 1117"/>
              <a:gd name="T15" fmla="*/ 2147483647 h 617"/>
              <a:gd name="T16" fmla="*/ 2147483647 w 1117"/>
              <a:gd name="T17" fmla="*/ 2147483647 h 617"/>
              <a:gd name="T18" fmla="*/ 2147483647 w 1117"/>
              <a:gd name="T19" fmla="*/ 2147483647 h 617"/>
              <a:gd name="T20" fmla="*/ 2147483647 w 1117"/>
              <a:gd name="T21" fmla="*/ 2147483647 h 617"/>
              <a:gd name="T22" fmla="*/ 2147483647 w 1117"/>
              <a:gd name="T23" fmla="*/ 2147483647 h 61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17"/>
              <a:gd name="T37" fmla="*/ 0 h 617"/>
              <a:gd name="T38" fmla="*/ 1117 w 1117"/>
              <a:gd name="T39" fmla="*/ 617 h 61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17" h="617">
                <a:moveTo>
                  <a:pt x="439" y="97"/>
                </a:moveTo>
                <a:cubicBezTo>
                  <a:pt x="358" y="85"/>
                  <a:pt x="269" y="23"/>
                  <a:pt x="205" y="19"/>
                </a:cubicBezTo>
                <a:cubicBezTo>
                  <a:pt x="141" y="15"/>
                  <a:pt x="89" y="0"/>
                  <a:pt x="55" y="73"/>
                </a:cubicBezTo>
                <a:cubicBezTo>
                  <a:pt x="21" y="146"/>
                  <a:pt x="0" y="371"/>
                  <a:pt x="4" y="456"/>
                </a:cubicBezTo>
                <a:cubicBezTo>
                  <a:pt x="8" y="541"/>
                  <a:pt x="3" y="560"/>
                  <a:pt x="77" y="582"/>
                </a:cubicBezTo>
                <a:cubicBezTo>
                  <a:pt x="152" y="604"/>
                  <a:pt x="350" y="582"/>
                  <a:pt x="451" y="587"/>
                </a:cubicBezTo>
                <a:cubicBezTo>
                  <a:pt x="552" y="592"/>
                  <a:pt x="606" y="617"/>
                  <a:pt x="685" y="613"/>
                </a:cubicBezTo>
                <a:cubicBezTo>
                  <a:pt x="764" y="609"/>
                  <a:pt x="856" y="612"/>
                  <a:pt x="925" y="565"/>
                </a:cubicBezTo>
                <a:cubicBezTo>
                  <a:pt x="994" y="518"/>
                  <a:pt x="1081" y="401"/>
                  <a:pt x="1099" y="330"/>
                </a:cubicBezTo>
                <a:cubicBezTo>
                  <a:pt x="1117" y="259"/>
                  <a:pt x="1104" y="178"/>
                  <a:pt x="1036" y="138"/>
                </a:cubicBezTo>
                <a:cubicBezTo>
                  <a:pt x="968" y="98"/>
                  <a:pt x="790" y="98"/>
                  <a:pt x="691" y="91"/>
                </a:cubicBezTo>
                <a:cubicBezTo>
                  <a:pt x="592" y="84"/>
                  <a:pt x="520" y="109"/>
                  <a:pt x="439" y="97"/>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2" name="Text Box 8"/>
          <p:cNvSpPr txBox="1">
            <a:spLocks noChangeArrowheads="1"/>
          </p:cNvSpPr>
          <p:nvPr/>
        </p:nvSpPr>
        <p:spPr bwMode="auto">
          <a:xfrm>
            <a:off x="6486317" y="3384004"/>
            <a:ext cx="1671638"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a:t>
            </a:r>
            <a:r>
              <a:rPr kumimoji="0" lang="en-US" altLang="ja-JP"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Send me anything</a:t>
            </a:r>
            <a:endParaRPr kumimoji="0" lang="en-US" altLang="ja-JP"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with addresses </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beginning </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200.23.16.0/20</a:t>
            </a: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53" name="Group 9"/>
          <p:cNvGrpSpPr/>
          <p:nvPr/>
        </p:nvGrpSpPr>
        <p:grpSpPr bwMode="auto">
          <a:xfrm>
            <a:off x="1838117" y="2850604"/>
            <a:ext cx="2338388" cy="404812"/>
            <a:chOff x="1004" y="1639"/>
            <a:chExt cx="1473" cy="255"/>
          </a:xfrm>
        </p:grpSpPr>
        <p:sp>
          <p:nvSpPr>
            <p:cNvPr id="54" name="Freeform 10"/>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5" name="Text Box 11"/>
            <p:cNvSpPr txBox="1">
              <a:spLocks noChangeArrowheads="1"/>
            </p:cNvSpPr>
            <p:nvPr/>
          </p:nvSpPr>
          <p:spPr bwMode="auto">
            <a:xfrm>
              <a:off x="1226" y="1664"/>
              <a:ext cx="970" cy="21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200.23.16.0/23</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56" name="Group 12"/>
          <p:cNvGrpSpPr/>
          <p:nvPr/>
        </p:nvGrpSpPr>
        <p:grpSpPr bwMode="auto">
          <a:xfrm>
            <a:off x="1866692" y="3441154"/>
            <a:ext cx="2338388" cy="404812"/>
            <a:chOff x="1004" y="1639"/>
            <a:chExt cx="1473" cy="255"/>
          </a:xfrm>
        </p:grpSpPr>
        <p:sp>
          <p:nvSpPr>
            <p:cNvPr id="57" name="Freeform 13"/>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8" name="Text Box 14"/>
            <p:cNvSpPr txBox="1">
              <a:spLocks noChangeArrowheads="1"/>
            </p:cNvSpPr>
            <p:nvPr/>
          </p:nvSpPr>
          <p:spPr bwMode="auto">
            <a:xfrm>
              <a:off x="1226" y="1664"/>
              <a:ext cx="970" cy="212"/>
            </a:xfrm>
            <a:prstGeom prst="rect">
              <a:avLst/>
            </a:prstGeom>
            <a:solidFill>
              <a:srgbClr val="9CE0F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200.23.18.0/23</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59" name="Group 15"/>
          <p:cNvGrpSpPr/>
          <p:nvPr/>
        </p:nvGrpSpPr>
        <p:grpSpPr bwMode="auto">
          <a:xfrm>
            <a:off x="1780967" y="4860379"/>
            <a:ext cx="2338388" cy="404812"/>
            <a:chOff x="1004" y="1639"/>
            <a:chExt cx="1473" cy="255"/>
          </a:xfrm>
        </p:grpSpPr>
        <p:sp>
          <p:nvSpPr>
            <p:cNvPr id="60" name="Freeform 16"/>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1" name="Text Box 17"/>
            <p:cNvSpPr txBox="1">
              <a:spLocks noChangeArrowheads="1"/>
            </p:cNvSpPr>
            <p:nvPr/>
          </p:nvSpPr>
          <p:spPr bwMode="auto">
            <a:xfrm>
              <a:off x="1226" y="1664"/>
              <a:ext cx="970" cy="212"/>
            </a:xfrm>
            <a:prstGeom prst="rect">
              <a:avLst/>
            </a:prstGeom>
            <a:solidFill>
              <a:srgbClr val="9CE0F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200.23.30.0/23</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62" name="Text Box 18"/>
          <p:cNvSpPr txBox="1">
            <a:spLocks noChangeArrowheads="1"/>
          </p:cNvSpPr>
          <p:nvPr/>
        </p:nvSpPr>
        <p:spPr bwMode="auto">
          <a:xfrm>
            <a:off x="4686092" y="4088854"/>
            <a:ext cx="1506538"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Fly-By-Night-ISP</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3" name="Freeform 19"/>
          <p:cNvSpPr/>
          <p:nvPr/>
        </p:nvSpPr>
        <p:spPr bwMode="auto">
          <a:xfrm>
            <a:off x="8248442" y="3185566"/>
            <a:ext cx="1444625" cy="2714625"/>
          </a:xfrm>
          <a:custGeom>
            <a:avLst/>
            <a:gdLst>
              <a:gd name="T0" fmla="*/ 2147483647 w 910"/>
              <a:gd name="T1" fmla="*/ 2147483647 h 1710"/>
              <a:gd name="T2" fmla="*/ 2147483647 w 910"/>
              <a:gd name="T3" fmla="*/ 2147483647 h 1710"/>
              <a:gd name="T4" fmla="*/ 2147483647 w 910"/>
              <a:gd name="T5" fmla="*/ 2147483647 h 1710"/>
              <a:gd name="T6" fmla="*/ 2147483647 w 910"/>
              <a:gd name="T7" fmla="*/ 2147483647 h 1710"/>
              <a:gd name="T8" fmla="*/ 2147483647 w 910"/>
              <a:gd name="T9" fmla="*/ 2147483647 h 1710"/>
              <a:gd name="T10" fmla="*/ 2147483647 w 910"/>
              <a:gd name="T11" fmla="*/ 2147483647 h 1710"/>
              <a:gd name="T12" fmla="*/ 2147483647 w 910"/>
              <a:gd name="T13" fmla="*/ 2147483647 h 1710"/>
              <a:gd name="T14" fmla="*/ 2147483647 w 910"/>
              <a:gd name="T15" fmla="*/ 2147483647 h 1710"/>
              <a:gd name="T16" fmla="*/ 2147483647 w 910"/>
              <a:gd name="T17" fmla="*/ 2147483647 h 1710"/>
              <a:gd name="T18" fmla="*/ 2147483647 w 910"/>
              <a:gd name="T19" fmla="*/ 2147483647 h 1710"/>
              <a:gd name="T20" fmla="*/ 2147483647 w 910"/>
              <a:gd name="T21" fmla="*/ 2147483647 h 1710"/>
              <a:gd name="T22" fmla="*/ 2147483647 w 910"/>
              <a:gd name="T23" fmla="*/ 2147483647 h 171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910"/>
              <a:gd name="T37" fmla="*/ 0 h 1710"/>
              <a:gd name="T38" fmla="*/ 910 w 910"/>
              <a:gd name="T39" fmla="*/ 1710 h 171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910" h="1710">
                <a:moveTo>
                  <a:pt x="766" y="38"/>
                </a:moveTo>
                <a:cubicBezTo>
                  <a:pt x="714" y="0"/>
                  <a:pt x="520" y="186"/>
                  <a:pt x="411" y="282"/>
                </a:cubicBezTo>
                <a:cubicBezTo>
                  <a:pt x="302" y="378"/>
                  <a:pt x="180" y="490"/>
                  <a:pt x="115" y="611"/>
                </a:cubicBezTo>
                <a:cubicBezTo>
                  <a:pt x="49" y="732"/>
                  <a:pt x="0" y="907"/>
                  <a:pt x="14" y="1008"/>
                </a:cubicBezTo>
                <a:cubicBezTo>
                  <a:pt x="28" y="1108"/>
                  <a:pt x="127" y="1139"/>
                  <a:pt x="198" y="1214"/>
                </a:cubicBezTo>
                <a:cubicBezTo>
                  <a:pt x="269" y="1288"/>
                  <a:pt x="328" y="1380"/>
                  <a:pt x="435" y="1456"/>
                </a:cubicBezTo>
                <a:cubicBezTo>
                  <a:pt x="542" y="1533"/>
                  <a:pt x="768" y="1710"/>
                  <a:pt x="839" y="1674"/>
                </a:cubicBezTo>
                <a:cubicBezTo>
                  <a:pt x="910" y="1638"/>
                  <a:pt x="863" y="1328"/>
                  <a:pt x="863" y="1239"/>
                </a:cubicBezTo>
                <a:cubicBezTo>
                  <a:pt x="863" y="1150"/>
                  <a:pt x="868" y="1189"/>
                  <a:pt x="839" y="1139"/>
                </a:cubicBezTo>
                <a:cubicBezTo>
                  <a:pt x="809" y="1090"/>
                  <a:pt x="703" y="1045"/>
                  <a:pt x="684" y="940"/>
                </a:cubicBezTo>
                <a:cubicBezTo>
                  <a:pt x="665" y="835"/>
                  <a:pt x="710" y="659"/>
                  <a:pt x="724" y="509"/>
                </a:cubicBezTo>
                <a:cubicBezTo>
                  <a:pt x="738" y="359"/>
                  <a:pt x="818" y="76"/>
                  <a:pt x="766" y="38"/>
                </a:cubicBezTo>
                <a:close/>
              </a:path>
            </a:pathLst>
          </a:custGeom>
          <a:gradFill rotWithShape="1">
            <a:gsLst>
              <a:gs pos="0">
                <a:srgbClr val="66CCFF"/>
              </a:gs>
              <a:gs pos="100000">
                <a:srgbClr val="FFFF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4" name="Text Box 20"/>
          <p:cNvSpPr txBox="1">
            <a:spLocks noChangeArrowheads="1"/>
          </p:cNvSpPr>
          <p:nvPr/>
        </p:nvSpPr>
        <p:spPr bwMode="auto">
          <a:xfrm>
            <a:off x="1838117" y="2593429"/>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Organization 0</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5" name="Text Box 21"/>
          <p:cNvSpPr txBox="1">
            <a:spLocks noChangeArrowheads="1"/>
          </p:cNvSpPr>
          <p:nvPr/>
        </p:nvSpPr>
        <p:spPr bwMode="auto">
          <a:xfrm>
            <a:off x="1866692" y="4603204"/>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Organization 7</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6" name="Text Box 22"/>
          <p:cNvSpPr txBox="1">
            <a:spLocks noChangeArrowheads="1"/>
          </p:cNvSpPr>
          <p:nvPr/>
        </p:nvSpPr>
        <p:spPr bwMode="auto">
          <a:xfrm>
            <a:off x="8486567" y="4412704"/>
            <a:ext cx="78422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Internet</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7" name="Text Box 23"/>
          <p:cNvSpPr txBox="1">
            <a:spLocks noChangeArrowheads="1"/>
          </p:cNvSpPr>
          <p:nvPr/>
        </p:nvSpPr>
        <p:spPr bwMode="auto">
          <a:xfrm>
            <a:off x="1847642" y="3241129"/>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Organization 1</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8" name="Freeform 24"/>
          <p:cNvSpPr/>
          <p:nvPr/>
        </p:nvSpPr>
        <p:spPr bwMode="auto">
          <a:xfrm>
            <a:off x="4595605" y="4971504"/>
            <a:ext cx="1773237" cy="979487"/>
          </a:xfrm>
          <a:custGeom>
            <a:avLst/>
            <a:gdLst>
              <a:gd name="T0" fmla="*/ 2147483647 w 1117"/>
              <a:gd name="T1" fmla="*/ 2147483647 h 617"/>
              <a:gd name="T2" fmla="*/ 2147483647 w 1117"/>
              <a:gd name="T3" fmla="*/ 2147483647 h 617"/>
              <a:gd name="T4" fmla="*/ 2147483647 w 1117"/>
              <a:gd name="T5" fmla="*/ 2147483647 h 617"/>
              <a:gd name="T6" fmla="*/ 2147483647 w 1117"/>
              <a:gd name="T7" fmla="*/ 2147483647 h 617"/>
              <a:gd name="T8" fmla="*/ 2147483647 w 1117"/>
              <a:gd name="T9" fmla="*/ 2147483647 h 617"/>
              <a:gd name="T10" fmla="*/ 2147483647 w 1117"/>
              <a:gd name="T11" fmla="*/ 2147483647 h 617"/>
              <a:gd name="T12" fmla="*/ 2147483647 w 1117"/>
              <a:gd name="T13" fmla="*/ 2147483647 h 617"/>
              <a:gd name="T14" fmla="*/ 2147483647 w 1117"/>
              <a:gd name="T15" fmla="*/ 2147483647 h 617"/>
              <a:gd name="T16" fmla="*/ 2147483647 w 1117"/>
              <a:gd name="T17" fmla="*/ 2147483647 h 617"/>
              <a:gd name="T18" fmla="*/ 2147483647 w 1117"/>
              <a:gd name="T19" fmla="*/ 2147483647 h 617"/>
              <a:gd name="T20" fmla="*/ 2147483647 w 1117"/>
              <a:gd name="T21" fmla="*/ 2147483647 h 617"/>
              <a:gd name="T22" fmla="*/ 2147483647 w 1117"/>
              <a:gd name="T23" fmla="*/ 2147483647 h 61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17"/>
              <a:gd name="T37" fmla="*/ 0 h 617"/>
              <a:gd name="T38" fmla="*/ 1117 w 1117"/>
              <a:gd name="T39" fmla="*/ 617 h 61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17" h="617">
                <a:moveTo>
                  <a:pt x="439" y="97"/>
                </a:moveTo>
                <a:cubicBezTo>
                  <a:pt x="358" y="85"/>
                  <a:pt x="269" y="23"/>
                  <a:pt x="205" y="19"/>
                </a:cubicBezTo>
                <a:cubicBezTo>
                  <a:pt x="141" y="15"/>
                  <a:pt x="89" y="0"/>
                  <a:pt x="55" y="73"/>
                </a:cubicBezTo>
                <a:cubicBezTo>
                  <a:pt x="21" y="146"/>
                  <a:pt x="0" y="371"/>
                  <a:pt x="4" y="456"/>
                </a:cubicBezTo>
                <a:cubicBezTo>
                  <a:pt x="8" y="541"/>
                  <a:pt x="3" y="560"/>
                  <a:pt x="77" y="582"/>
                </a:cubicBezTo>
                <a:cubicBezTo>
                  <a:pt x="152" y="604"/>
                  <a:pt x="350" y="582"/>
                  <a:pt x="451" y="587"/>
                </a:cubicBezTo>
                <a:cubicBezTo>
                  <a:pt x="552" y="592"/>
                  <a:pt x="606" y="617"/>
                  <a:pt x="685" y="613"/>
                </a:cubicBezTo>
                <a:cubicBezTo>
                  <a:pt x="764" y="609"/>
                  <a:pt x="856" y="612"/>
                  <a:pt x="925" y="565"/>
                </a:cubicBezTo>
                <a:cubicBezTo>
                  <a:pt x="994" y="518"/>
                  <a:pt x="1081" y="401"/>
                  <a:pt x="1099" y="330"/>
                </a:cubicBezTo>
                <a:cubicBezTo>
                  <a:pt x="1117" y="259"/>
                  <a:pt x="1104" y="178"/>
                  <a:pt x="1036" y="138"/>
                </a:cubicBezTo>
                <a:cubicBezTo>
                  <a:pt x="968" y="98"/>
                  <a:pt x="790" y="98"/>
                  <a:pt x="691" y="91"/>
                </a:cubicBezTo>
                <a:cubicBezTo>
                  <a:pt x="592" y="84"/>
                  <a:pt x="520" y="109"/>
                  <a:pt x="439" y="97"/>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9" name="Text Box 25"/>
          <p:cNvSpPr txBox="1">
            <a:spLocks noChangeArrowheads="1"/>
          </p:cNvSpPr>
          <p:nvPr/>
        </p:nvSpPr>
        <p:spPr bwMode="auto">
          <a:xfrm>
            <a:off x="4895642" y="5346154"/>
            <a:ext cx="1023938"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ISPs-R-Us</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0" name="Freeform 26"/>
          <p:cNvSpPr/>
          <p:nvPr/>
        </p:nvSpPr>
        <p:spPr bwMode="auto">
          <a:xfrm flipV="1">
            <a:off x="6321217" y="4992141"/>
            <a:ext cx="2019300" cy="295275"/>
          </a:xfrm>
          <a:custGeom>
            <a:avLst/>
            <a:gdLst>
              <a:gd name="T0" fmla="*/ 0 w 1272"/>
              <a:gd name="T1" fmla="*/ 0 h 186"/>
              <a:gd name="T2" fmla="*/ 2147483647 w 1272"/>
              <a:gd name="T3" fmla="*/ 2147483647 h 186"/>
              <a:gd name="T4" fmla="*/ 0 60000 65536"/>
              <a:gd name="T5" fmla="*/ 0 60000 65536"/>
              <a:gd name="T6" fmla="*/ 0 w 1272"/>
              <a:gd name="T7" fmla="*/ 0 h 186"/>
              <a:gd name="T8" fmla="*/ 1272 w 1272"/>
              <a:gd name="T9" fmla="*/ 186 h 186"/>
            </a:gdLst>
            <a:ahLst/>
            <a:cxnLst>
              <a:cxn ang="T4">
                <a:pos x="T0" y="T1"/>
              </a:cxn>
              <a:cxn ang="T5">
                <a:pos x="T2" y="T3"/>
              </a:cxn>
            </a:cxnLst>
            <a:rect l="T6" t="T7" r="T8" b="T9"/>
            <a:pathLst>
              <a:path w="1272" h="186">
                <a:moveTo>
                  <a:pt x="0" y="0"/>
                </a:moveTo>
                <a:lnTo>
                  <a:pt x="1272" y="186"/>
                </a:lnTo>
              </a:path>
            </a:pathLst>
          </a:custGeom>
          <a:noFill/>
          <a:ln w="19050" cap="flat" cmpd="sng">
            <a:solidFill>
              <a:srgbClr val="000000"/>
            </a:solidFill>
            <a:prstDash val="solid"/>
            <a:round/>
            <a:headEnd type="none" w="med" len="med"/>
            <a:tailEnd type="arrow"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1" name="Line 27"/>
          <p:cNvSpPr>
            <a:spLocks noChangeShapeType="1"/>
          </p:cNvSpPr>
          <p:nvPr/>
        </p:nvSpPr>
        <p:spPr bwMode="auto">
          <a:xfrm>
            <a:off x="4111417" y="5535066"/>
            <a:ext cx="485775"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2" name="Line 28"/>
          <p:cNvSpPr>
            <a:spLocks noChangeShapeType="1"/>
          </p:cNvSpPr>
          <p:nvPr/>
        </p:nvSpPr>
        <p:spPr bwMode="auto">
          <a:xfrm flipV="1">
            <a:off x="3959017" y="5601741"/>
            <a:ext cx="638175" cy="17145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3" name="Line 29"/>
          <p:cNvSpPr>
            <a:spLocks noChangeShapeType="1"/>
          </p:cNvSpPr>
          <p:nvPr/>
        </p:nvSpPr>
        <p:spPr bwMode="auto">
          <a:xfrm flipV="1">
            <a:off x="4397167" y="5849391"/>
            <a:ext cx="247650" cy="409575"/>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4" name="Text Box 30"/>
          <p:cNvSpPr txBox="1">
            <a:spLocks noChangeArrowheads="1"/>
          </p:cNvSpPr>
          <p:nvPr/>
        </p:nvSpPr>
        <p:spPr bwMode="auto">
          <a:xfrm>
            <a:off x="6610142" y="5241379"/>
            <a:ext cx="1671638"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a:t>
            </a:r>
            <a:r>
              <a:rPr kumimoji="0" lang="en-US" altLang="ja-JP"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Send me anything</a:t>
            </a:r>
            <a:endParaRPr kumimoji="0" lang="en-US" altLang="ja-JP"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with addresses </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beginning </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199.31.0.0/16</a:t>
            </a: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75" name="Group 31"/>
          <p:cNvGrpSpPr/>
          <p:nvPr/>
        </p:nvGrpSpPr>
        <p:grpSpPr bwMode="auto">
          <a:xfrm>
            <a:off x="1885742" y="4031704"/>
            <a:ext cx="2338388" cy="404812"/>
            <a:chOff x="1004" y="1639"/>
            <a:chExt cx="1473" cy="255"/>
          </a:xfrm>
        </p:grpSpPr>
        <p:sp>
          <p:nvSpPr>
            <p:cNvPr id="76" name="Freeform 32"/>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7" name="Text Box 33"/>
            <p:cNvSpPr txBox="1">
              <a:spLocks noChangeArrowheads="1"/>
            </p:cNvSpPr>
            <p:nvPr/>
          </p:nvSpPr>
          <p:spPr bwMode="auto">
            <a:xfrm>
              <a:off x="1226" y="1664"/>
              <a:ext cx="970" cy="212"/>
            </a:xfrm>
            <a:prstGeom prst="rect">
              <a:avLst/>
            </a:prstGeom>
            <a:solidFill>
              <a:srgbClr val="9CE0F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200.23.20.0/23</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78" name="Text Box 34"/>
          <p:cNvSpPr txBox="1">
            <a:spLocks noChangeArrowheads="1"/>
          </p:cNvSpPr>
          <p:nvPr/>
        </p:nvSpPr>
        <p:spPr bwMode="auto">
          <a:xfrm>
            <a:off x="1866692" y="3831679"/>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Organization 2</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79" name="Group 35"/>
          <p:cNvGrpSpPr/>
          <p:nvPr/>
        </p:nvGrpSpPr>
        <p:grpSpPr bwMode="auto">
          <a:xfrm>
            <a:off x="3235117" y="4288879"/>
            <a:ext cx="257175" cy="663575"/>
            <a:chOff x="870" y="2941"/>
            <a:chExt cx="162" cy="418"/>
          </a:xfrm>
        </p:grpSpPr>
        <p:sp>
          <p:nvSpPr>
            <p:cNvPr id="80" name="Text Box 36"/>
            <p:cNvSpPr txBox="1">
              <a:spLocks noChangeArrowheads="1"/>
            </p:cNvSpPr>
            <p:nvPr/>
          </p:nvSpPr>
          <p:spPr bwMode="auto">
            <a:xfrm>
              <a:off x="872" y="2941"/>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1" name="Text Box 37"/>
            <p:cNvSpPr txBox="1">
              <a:spLocks noChangeArrowheads="1"/>
            </p:cNvSpPr>
            <p:nvPr/>
          </p:nvSpPr>
          <p:spPr bwMode="auto">
            <a:xfrm>
              <a:off x="870" y="3026"/>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2" name="Text Box 38"/>
            <p:cNvSpPr txBox="1">
              <a:spLocks noChangeArrowheads="1"/>
            </p:cNvSpPr>
            <p:nvPr/>
          </p:nvSpPr>
          <p:spPr bwMode="auto">
            <a:xfrm>
              <a:off x="871" y="3109"/>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83" name="Group 39"/>
          <p:cNvGrpSpPr/>
          <p:nvPr/>
        </p:nvGrpSpPr>
        <p:grpSpPr bwMode="auto">
          <a:xfrm>
            <a:off x="4263817" y="3993604"/>
            <a:ext cx="257175" cy="663575"/>
            <a:chOff x="870" y="2941"/>
            <a:chExt cx="162" cy="418"/>
          </a:xfrm>
        </p:grpSpPr>
        <p:sp>
          <p:nvSpPr>
            <p:cNvPr id="84" name="Text Box 40"/>
            <p:cNvSpPr txBox="1">
              <a:spLocks noChangeArrowheads="1"/>
            </p:cNvSpPr>
            <p:nvPr/>
          </p:nvSpPr>
          <p:spPr bwMode="auto">
            <a:xfrm>
              <a:off x="872" y="2941"/>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5" name="Text Box 41"/>
            <p:cNvSpPr txBox="1">
              <a:spLocks noChangeArrowheads="1"/>
            </p:cNvSpPr>
            <p:nvPr/>
          </p:nvSpPr>
          <p:spPr bwMode="auto">
            <a:xfrm>
              <a:off x="870" y="3026"/>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6" name="Text Box 42"/>
            <p:cNvSpPr txBox="1">
              <a:spLocks noChangeArrowheads="1"/>
            </p:cNvSpPr>
            <p:nvPr/>
          </p:nvSpPr>
          <p:spPr bwMode="auto">
            <a:xfrm>
              <a:off x="871" y="3109"/>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87" name="Text Box 43"/>
          <p:cNvSpPr txBox="1">
            <a:spLocks noChangeArrowheads="1"/>
          </p:cNvSpPr>
          <p:nvPr/>
        </p:nvSpPr>
        <p:spPr bwMode="auto">
          <a:xfrm>
            <a:off x="794480" y="1297352"/>
            <a:ext cx="10717966" cy="9787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90000"/>
              </a:lnSpc>
              <a:spcBef>
                <a:spcPct val="0"/>
              </a:spcBef>
              <a:spcAft>
                <a:spcPct val="0"/>
              </a:spcAft>
              <a:buClrTx/>
              <a:buSzTx/>
              <a:buFontTx/>
              <a:buNone/>
              <a:defRPr/>
            </a:pPr>
            <a:r>
              <a:rPr kumimoji="0" lang="en-US" altLang="en-US" sz="32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hierarchical addressing allows efficient advertisement of routing  information:</a:t>
            </a:r>
            <a:endParaRPr kumimoji="0" lang="en-US" altLang="en-US" sz="32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44"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Network layer: data plane, control plane</a:t>
            </a:r>
            <a:endParaRPr lang="en-US" sz="4800" dirty="0"/>
          </a:p>
        </p:txBody>
      </p:sp>
      <p:sp>
        <p:nvSpPr>
          <p:cNvPr id="3" name="Content Placeholder 2"/>
          <p:cNvSpPr>
            <a:spLocks noGrp="1"/>
          </p:cNvSpPr>
          <p:nvPr>
            <p:ph sz="half" idx="1"/>
          </p:nvPr>
        </p:nvSpPr>
        <p:spPr>
          <a:xfrm>
            <a:off x="771938" y="1534078"/>
            <a:ext cx="4621697" cy="4351338"/>
          </a:xfrm>
        </p:spPr>
        <p:txBody>
          <a:bodyPr>
            <a:normAutofit/>
          </a:bodyPr>
          <a:lstStyle/>
          <a:p>
            <a:pPr marL="0" indent="0">
              <a:buFont typeface="Wingdings" panose="05000000000000000000" pitchFamily="2" charset="2"/>
              <a:buNone/>
              <a:defRPr/>
            </a:pPr>
            <a:r>
              <a:rPr lang="en-US" sz="3200" dirty="0">
                <a:solidFill>
                  <a:srgbClr val="CC0000"/>
                </a:solidFill>
              </a:rPr>
              <a:t>Data plane:</a:t>
            </a:r>
            <a:endParaRPr lang="en-US" sz="3200" dirty="0">
              <a:solidFill>
                <a:srgbClr val="CC0000"/>
              </a:solidFill>
            </a:endParaRPr>
          </a:p>
          <a:p>
            <a:pPr marL="292100" indent="-292100">
              <a:spcBef>
                <a:spcPts val="600"/>
              </a:spcBef>
              <a:buFont typeface="Wingdings" panose="05000000000000000000" pitchFamily="2" charset="2"/>
              <a:buChar char="§"/>
              <a:defRPr/>
            </a:pPr>
            <a:r>
              <a:rPr lang="en-US" i="1" dirty="0">
                <a:solidFill>
                  <a:srgbClr val="0000A3"/>
                </a:solidFill>
              </a:rPr>
              <a:t>local</a:t>
            </a:r>
            <a:r>
              <a:rPr lang="en-US" dirty="0"/>
              <a:t>, per-router function</a:t>
            </a:r>
            <a:endParaRPr lang="en-US" dirty="0"/>
          </a:p>
          <a:p>
            <a:pPr marL="292100" indent="-292100">
              <a:spcBef>
                <a:spcPts val="600"/>
              </a:spcBef>
              <a:buFont typeface="Wingdings" panose="05000000000000000000" pitchFamily="2" charset="2"/>
              <a:buChar char="§"/>
              <a:defRPr/>
            </a:pPr>
            <a:r>
              <a:rPr lang="en-US" dirty="0"/>
              <a:t>determines how datagram arriving on router input port is forwarded to router output port</a:t>
            </a:r>
            <a:endParaRPr lang="en-US" dirty="0"/>
          </a:p>
          <a:p>
            <a:pPr marL="130175" indent="0">
              <a:buNone/>
            </a:pPr>
            <a:endParaRPr lang="en-US" dirty="0"/>
          </a:p>
        </p:txBody>
      </p:sp>
      <p:sp>
        <p:nvSpPr>
          <p:cNvPr id="4" name="Content Placeholder 3"/>
          <p:cNvSpPr>
            <a:spLocks noGrp="1"/>
          </p:cNvSpPr>
          <p:nvPr>
            <p:ph sz="half" idx="2"/>
          </p:nvPr>
        </p:nvSpPr>
        <p:spPr>
          <a:xfrm>
            <a:off x="6278216" y="1547331"/>
            <a:ext cx="5502965" cy="4614932"/>
          </a:xfrm>
        </p:spPr>
        <p:txBody>
          <a:bodyPr>
            <a:normAutofit/>
          </a:bodyPr>
          <a:lstStyle/>
          <a:p>
            <a:pPr marL="0" indent="0">
              <a:buFont typeface="Wingdings" panose="05000000000000000000" pitchFamily="2" charset="2"/>
              <a:buNone/>
              <a:defRPr/>
            </a:pPr>
            <a:r>
              <a:rPr lang="en-US" sz="3200" dirty="0">
                <a:solidFill>
                  <a:srgbClr val="CC0000"/>
                </a:solidFill>
              </a:rPr>
              <a:t>Control plane</a:t>
            </a:r>
            <a:endParaRPr lang="en-US" sz="3200" dirty="0">
              <a:solidFill>
                <a:srgbClr val="CC0000"/>
              </a:solidFill>
            </a:endParaRPr>
          </a:p>
          <a:p>
            <a:pPr marL="228600" indent="-228600">
              <a:spcBef>
                <a:spcPts val="600"/>
              </a:spcBef>
              <a:defRPr/>
            </a:pPr>
            <a:r>
              <a:rPr lang="en-US" i="1" dirty="0">
                <a:solidFill>
                  <a:srgbClr val="0000A3"/>
                </a:solidFill>
              </a:rPr>
              <a:t>network-wide</a:t>
            </a:r>
            <a:r>
              <a:rPr lang="en-US" dirty="0"/>
              <a:t> logic</a:t>
            </a:r>
            <a:endParaRPr lang="en-US" dirty="0"/>
          </a:p>
          <a:p>
            <a:pPr marL="228600" indent="-228600">
              <a:spcBef>
                <a:spcPts val="600"/>
              </a:spcBef>
              <a:defRPr/>
            </a:pPr>
            <a:r>
              <a:rPr lang="en-US" dirty="0"/>
              <a:t>determines how datagram is routed among routers along end-end path from source host to destination host</a:t>
            </a:r>
            <a:endParaRPr lang="en-US" dirty="0"/>
          </a:p>
          <a:p>
            <a:endParaRPr lang="en-US" dirty="0"/>
          </a:p>
        </p:txBody>
      </p:sp>
      <p:grpSp>
        <p:nvGrpSpPr>
          <p:cNvPr id="34" name="Group 8"/>
          <p:cNvGrpSpPr/>
          <p:nvPr/>
        </p:nvGrpSpPr>
        <p:grpSpPr bwMode="auto">
          <a:xfrm>
            <a:off x="1181100" y="4260145"/>
            <a:ext cx="3643313" cy="1582738"/>
            <a:chOff x="842050" y="4767952"/>
            <a:chExt cx="3644169" cy="1582996"/>
          </a:xfrm>
        </p:grpSpPr>
        <p:sp>
          <p:nvSpPr>
            <p:cNvPr id="35" name="Freeform 2"/>
            <p:cNvSpPr/>
            <p:nvPr/>
          </p:nvSpPr>
          <p:spPr bwMode="auto">
            <a:xfrm>
              <a:off x="2591886" y="5436399"/>
              <a:ext cx="1894333" cy="914549"/>
            </a:xfrm>
            <a:custGeom>
              <a:avLst/>
              <a:gdLst>
                <a:gd name="T0" fmla="*/ 1611 w 10001"/>
                <a:gd name="T1" fmla="*/ 374679 h 10125"/>
                <a:gd name="T2" fmla="*/ 287991 w 10001"/>
                <a:gd name="T3" fmla="*/ 147961 h 10125"/>
                <a:gd name="T4" fmla="*/ 1260716 w 10001"/>
                <a:gd name="T5" fmla="*/ 93322 h 10125"/>
                <a:gd name="T6" fmla="*/ 2011909 w 10001"/>
                <a:gd name="T7" fmla="*/ 0 h 10125"/>
                <a:gd name="T8" fmla="*/ 2706712 w 10001"/>
                <a:gd name="T9" fmla="*/ 93600 h 10125"/>
                <a:gd name="T10" fmla="*/ 3255305 w 10001"/>
                <a:gd name="T11" fmla="*/ 46104 h 10125"/>
                <a:gd name="T12" fmla="*/ 4023415 w 10001"/>
                <a:gd name="T13" fmla="*/ 277276 h 10125"/>
                <a:gd name="T14" fmla="*/ 3463544 w 10001"/>
                <a:gd name="T15" fmla="*/ 630526 h 10125"/>
                <a:gd name="T16" fmla="*/ 2817478 w 10001"/>
                <a:gd name="T17" fmla="*/ 864758 h 10125"/>
                <a:gd name="T18" fmla="*/ 2137577 w 10001"/>
                <a:gd name="T19" fmla="*/ 820324 h 10125"/>
                <a:gd name="T20" fmla="*/ 1760571 w 10001"/>
                <a:gd name="T21" fmla="*/ 919490 h 10125"/>
                <a:gd name="T22" fmla="*/ 1264743 w 10001"/>
                <a:gd name="T23" fmla="*/ 929416 h 10125"/>
                <a:gd name="T24" fmla="*/ 877667 w 10001"/>
                <a:gd name="T25" fmla="*/ 732382 h 10125"/>
                <a:gd name="T26" fmla="*/ 478105 w 10001"/>
                <a:gd name="T27" fmla="*/ 695276 h 10125"/>
                <a:gd name="T28" fmla="*/ 1611 w 10001"/>
                <a:gd name="T29" fmla="*/ 374679 h 101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001" h="10125">
                  <a:moveTo>
                    <a:pt x="4" y="4039"/>
                  </a:moveTo>
                  <a:cubicBezTo>
                    <a:pt x="-29" y="2271"/>
                    <a:pt x="194" y="2100"/>
                    <a:pt x="715" y="1595"/>
                  </a:cubicBezTo>
                  <a:cubicBezTo>
                    <a:pt x="1236" y="1089"/>
                    <a:pt x="2417" y="1272"/>
                    <a:pt x="3130" y="1006"/>
                  </a:cubicBezTo>
                  <a:cubicBezTo>
                    <a:pt x="3843" y="740"/>
                    <a:pt x="4397" y="0"/>
                    <a:pt x="4995" y="0"/>
                  </a:cubicBezTo>
                  <a:cubicBezTo>
                    <a:pt x="5593" y="1"/>
                    <a:pt x="6206" y="926"/>
                    <a:pt x="6720" y="1009"/>
                  </a:cubicBezTo>
                  <a:cubicBezTo>
                    <a:pt x="7234" y="1092"/>
                    <a:pt x="7536" y="241"/>
                    <a:pt x="8082" y="497"/>
                  </a:cubicBezTo>
                  <a:cubicBezTo>
                    <a:pt x="8628" y="756"/>
                    <a:pt x="9854" y="442"/>
                    <a:pt x="9989" y="2989"/>
                  </a:cubicBezTo>
                  <a:cubicBezTo>
                    <a:pt x="10124" y="5536"/>
                    <a:pt x="9098" y="5742"/>
                    <a:pt x="8599" y="6797"/>
                  </a:cubicBezTo>
                  <a:cubicBezTo>
                    <a:pt x="8100" y="7852"/>
                    <a:pt x="7544" y="8981"/>
                    <a:pt x="6995" y="9322"/>
                  </a:cubicBezTo>
                  <a:cubicBezTo>
                    <a:pt x="6446" y="9663"/>
                    <a:pt x="5793" y="8957"/>
                    <a:pt x="5307" y="8843"/>
                  </a:cubicBezTo>
                  <a:cubicBezTo>
                    <a:pt x="4819" y="8726"/>
                    <a:pt x="4628" y="10048"/>
                    <a:pt x="4371" y="9912"/>
                  </a:cubicBezTo>
                  <a:cubicBezTo>
                    <a:pt x="4114" y="9775"/>
                    <a:pt x="3505" y="10355"/>
                    <a:pt x="3140" y="10019"/>
                  </a:cubicBezTo>
                  <a:cubicBezTo>
                    <a:pt x="2774" y="9683"/>
                    <a:pt x="2820" y="8138"/>
                    <a:pt x="2179" y="7895"/>
                  </a:cubicBezTo>
                  <a:cubicBezTo>
                    <a:pt x="1586" y="6800"/>
                    <a:pt x="1549" y="8137"/>
                    <a:pt x="1187" y="7495"/>
                  </a:cubicBezTo>
                  <a:cubicBezTo>
                    <a:pt x="825" y="6852"/>
                    <a:pt x="-7" y="6157"/>
                    <a:pt x="4" y="4039"/>
                  </a:cubicBezTo>
                  <a:close/>
                </a:path>
              </a:pathLst>
            </a:custGeom>
            <a:gradFill flip="none" rotWithShape="1">
              <a:gsLst>
                <a:gs pos="0">
                  <a:srgbClr val="66CCFF"/>
                </a:gs>
                <a:gs pos="100000">
                  <a:srgbClr val="FFFFFF"/>
                </a:gs>
                <a:gs pos="50000">
                  <a:srgbClr val="FFFFFF"/>
                </a:gs>
              </a:gsLst>
              <a:lin ang="0" scaled="1"/>
              <a:tileRect/>
            </a:gra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S PGothic" panose="020B0600070205080204" pitchFamily="34" charset="-128"/>
              </a:endParaRPr>
            </a:p>
          </p:txBody>
        </p:sp>
        <p:cxnSp>
          <p:nvCxnSpPr>
            <p:cNvPr id="36" name="Straight Connector 35"/>
            <p:cNvCxnSpPr/>
            <p:nvPr/>
          </p:nvCxnSpPr>
          <p:spPr>
            <a:xfrm flipV="1">
              <a:off x="3261968" y="5558656"/>
              <a:ext cx="500180" cy="157189"/>
            </a:xfrm>
            <a:prstGeom prst="line">
              <a:avLst/>
            </a:prstGeom>
            <a:noFill/>
            <a:ln w="12700" cap="flat" cmpd="sng" algn="ctr">
              <a:solidFill>
                <a:srgbClr val="000000"/>
              </a:solidFill>
              <a:prstDash val="solid"/>
            </a:ln>
            <a:effectLst/>
          </p:spPr>
        </p:cxnSp>
        <p:cxnSp>
          <p:nvCxnSpPr>
            <p:cNvPr id="37" name="Straight Connector 36"/>
            <p:cNvCxnSpPr/>
            <p:nvPr/>
          </p:nvCxnSpPr>
          <p:spPr>
            <a:xfrm>
              <a:off x="3111121" y="5774591"/>
              <a:ext cx="862215" cy="104792"/>
            </a:xfrm>
            <a:prstGeom prst="line">
              <a:avLst/>
            </a:prstGeom>
            <a:noFill/>
            <a:ln w="12700" cap="flat" cmpd="sng" algn="ctr">
              <a:solidFill>
                <a:srgbClr val="000000"/>
              </a:solidFill>
              <a:prstDash val="solid"/>
            </a:ln>
            <a:effectLst/>
          </p:spPr>
        </p:cxnSp>
        <p:cxnSp>
          <p:nvCxnSpPr>
            <p:cNvPr id="38" name="Straight Connector 37"/>
            <p:cNvCxnSpPr/>
            <p:nvPr/>
          </p:nvCxnSpPr>
          <p:spPr>
            <a:xfrm>
              <a:off x="3123824" y="5880971"/>
              <a:ext cx="714543" cy="274682"/>
            </a:xfrm>
            <a:prstGeom prst="line">
              <a:avLst/>
            </a:prstGeom>
            <a:noFill/>
            <a:ln w="12700" cap="flat" cmpd="sng" algn="ctr">
              <a:solidFill>
                <a:srgbClr val="000000"/>
              </a:solidFill>
              <a:prstDash val="solid"/>
            </a:ln>
            <a:effectLst/>
          </p:spPr>
        </p:cxnSp>
        <p:cxnSp>
          <p:nvCxnSpPr>
            <p:cNvPr id="39" name="Straight Connector 38"/>
            <p:cNvCxnSpPr/>
            <p:nvPr/>
          </p:nvCxnSpPr>
          <p:spPr>
            <a:xfrm flipH="1">
              <a:off x="1283479" y="5801583"/>
              <a:ext cx="1506892" cy="1587"/>
            </a:xfrm>
            <a:prstGeom prst="line">
              <a:avLst/>
            </a:prstGeom>
            <a:noFill/>
            <a:ln w="9525" cap="flat" cmpd="sng" algn="ctr">
              <a:solidFill>
                <a:srgbClr val="000000"/>
              </a:solidFill>
              <a:prstDash val="solid"/>
            </a:ln>
            <a:effectLst/>
          </p:spPr>
        </p:cxnSp>
        <p:sp>
          <p:nvSpPr>
            <p:cNvPr id="40" name="TextBox 265"/>
            <p:cNvSpPr txBox="1">
              <a:spLocks noChangeArrowheads="1"/>
            </p:cNvSpPr>
            <p:nvPr/>
          </p:nvSpPr>
          <p:spPr bwMode="auto">
            <a:xfrm>
              <a:off x="3198813" y="5473700"/>
              <a:ext cx="2635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1</a:t>
              </a:r>
              <a:endPar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1" name="TextBox 281"/>
            <p:cNvSpPr txBox="1">
              <a:spLocks noChangeArrowheads="1"/>
            </p:cNvSpPr>
            <p:nvPr/>
          </p:nvSpPr>
          <p:spPr bwMode="auto">
            <a:xfrm>
              <a:off x="3373438" y="5761038"/>
              <a:ext cx="2635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2</a:t>
              </a:r>
              <a:endPar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2" name="TextBox 282"/>
            <p:cNvSpPr txBox="1">
              <a:spLocks noChangeArrowheads="1"/>
            </p:cNvSpPr>
            <p:nvPr/>
          </p:nvSpPr>
          <p:spPr bwMode="auto">
            <a:xfrm>
              <a:off x="3068638" y="5862638"/>
              <a:ext cx="261937"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3</a:t>
              </a:r>
              <a:endPar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3" name="Group 5"/>
            <p:cNvGrpSpPr/>
            <p:nvPr/>
          </p:nvGrpSpPr>
          <p:grpSpPr bwMode="auto">
            <a:xfrm>
              <a:off x="938213" y="5237163"/>
              <a:ext cx="1616075" cy="487362"/>
              <a:chOff x="-4079003" y="2717403"/>
              <a:chExt cx="1616718" cy="488475"/>
            </a:xfrm>
          </p:grpSpPr>
          <p:sp>
            <p:nvSpPr>
              <p:cNvPr id="56" name="Rectangle 97"/>
              <p:cNvSpPr>
                <a:spLocks noChangeArrowheads="1"/>
              </p:cNvSpPr>
              <p:nvPr/>
            </p:nvSpPr>
            <p:spPr bwMode="auto">
              <a:xfrm>
                <a:off x="-4052413" y="2965119"/>
                <a:ext cx="1290538" cy="208750"/>
              </a:xfrm>
              <a:prstGeom prst="rect">
                <a:avLst/>
              </a:prstGeom>
              <a:solidFill>
                <a:srgbClr val="808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7" name="Rectangle 98"/>
              <p:cNvSpPr>
                <a:spLocks noChangeArrowheads="1"/>
              </p:cNvSpPr>
              <p:nvPr/>
            </p:nvSpPr>
            <p:spPr bwMode="auto">
              <a:xfrm>
                <a:off x="-4079003" y="2985994"/>
                <a:ext cx="1281675" cy="208750"/>
              </a:xfrm>
              <a:prstGeom prst="rect">
                <a:avLst/>
              </a:prstGeom>
              <a:solidFill>
                <a:srgbClr val="3333CC"/>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8" name="Line 99"/>
              <p:cNvSpPr>
                <a:spLocks noChangeShapeType="1"/>
              </p:cNvSpPr>
              <p:nvPr/>
            </p:nvSpPr>
            <p:spPr bwMode="auto">
              <a:xfrm>
                <a:off x="-2933828" y="3101502"/>
                <a:ext cx="471543" cy="0"/>
              </a:xfrm>
              <a:prstGeom prst="line">
                <a:avLst/>
              </a:prstGeom>
              <a:noFill/>
              <a:ln w="9525">
                <a:solidFill>
                  <a:srgbClr val="3333CC"/>
                </a:solidFill>
                <a:rou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9" name="Rectangle 104"/>
              <p:cNvSpPr>
                <a:spLocks noChangeArrowheads="1"/>
              </p:cNvSpPr>
              <p:nvPr/>
            </p:nvSpPr>
            <p:spPr bwMode="auto">
              <a:xfrm>
                <a:off x="-3377007" y="2988777"/>
                <a:ext cx="476861" cy="210142"/>
              </a:xfrm>
              <a:prstGeom prst="rect">
                <a:avLst/>
              </a:prstGeom>
              <a:solidFill>
                <a:srgbClr val="00CC99"/>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0" name="Text Box 105"/>
              <p:cNvSpPr txBox="1">
                <a:spLocks noChangeArrowheads="1"/>
              </p:cNvSpPr>
              <p:nvPr/>
            </p:nvSpPr>
            <p:spPr bwMode="auto">
              <a:xfrm>
                <a:off x="-3430189" y="2965119"/>
                <a:ext cx="581451" cy="240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0111</a:t>
                </a:r>
                <a:endPar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1" name="Line 119"/>
              <p:cNvSpPr>
                <a:spLocks noChangeShapeType="1"/>
              </p:cNvSpPr>
              <p:nvPr/>
            </p:nvSpPr>
            <p:spPr bwMode="auto">
              <a:xfrm>
                <a:off x="-3621642" y="2717403"/>
                <a:ext cx="405953" cy="300600"/>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44" name="TextBox 6"/>
            <p:cNvSpPr txBox="1">
              <a:spLocks noChangeArrowheads="1"/>
            </p:cNvSpPr>
            <p:nvPr/>
          </p:nvSpPr>
          <p:spPr bwMode="auto">
            <a:xfrm>
              <a:off x="842050" y="4767952"/>
              <a:ext cx="19923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values in arriving </a:t>
              </a:r>
              <a:endPar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packet header</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5" name="Group 357"/>
            <p:cNvGrpSpPr/>
            <p:nvPr/>
          </p:nvGrpSpPr>
          <p:grpSpPr bwMode="auto">
            <a:xfrm>
              <a:off x="2714625" y="5659438"/>
              <a:ext cx="565150" cy="293687"/>
              <a:chOff x="1871277" y="1576300"/>
              <a:chExt cx="1128371" cy="437861"/>
            </a:xfrm>
          </p:grpSpPr>
          <p:sp>
            <p:nvSpPr>
              <p:cNvPr id="47" name="Oval 46"/>
              <p:cNvSpPr>
                <a:spLocks noChangeArrowheads="1"/>
              </p:cNvSpPr>
              <p:nvPr/>
            </p:nvSpPr>
            <p:spPr bwMode="auto">
              <a:xfrm flipV="1">
                <a:off x="1873504" y="1693538"/>
                <a:ext cx="1125467" cy="319572"/>
              </a:xfrm>
              <a:prstGeom prst="ellipse">
                <a:avLst/>
              </a:prstGeom>
              <a:gradFill rotWithShape="1">
                <a:gsLst>
                  <a:gs pos="0">
                    <a:srgbClr val="262699"/>
                  </a:gs>
                  <a:gs pos="53000">
                    <a:srgbClr val="8585E0"/>
                  </a:gs>
                  <a:gs pos="100000">
                    <a:srgbClr val="262699"/>
                  </a:gs>
                </a:gsLst>
                <a:lin ang="0" scaled="1"/>
              </a:gra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48" name="Rectangle 47"/>
              <p:cNvSpPr/>
              <p:nvPr/>
            </p:nvSpPr>
            <p:spPr bwMode="auto">
              <a:xfrm>
                <a:off x="1870334" y="1738514"/>
                <a:ext cx="1128637" cy="115994"/>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49" name="Oval 48"/>
              <p:cNvSpPr>
                <a:spLocks noChangeArrowheads="1"/>
              </p:cNvSpPr>
              <p:nvPr/>
            </p:nvSpPr>
            <p:spPr bwMode="auto">
              <a:xfrm flipV="1">
                <a:off x="1870334" y="1575177"/>
                <a:ext cx="1125465" cy="319572"/>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50" name="Freeform 49"/>
              <p:cNvSpPr/>
              <p:nvPr/>
            </p:nvSpPr>
            <p:spPr bwMode="auto">
              <a:xfrm>
                <a:off x="2158833" y="1672232"/>
                <a:ext cx="548468" cy="16097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51" name="Freeform 50"/>
              <p:cNvSpPr/>
              <p:nvPr/>
            </p:nvSpPr>
            <p:spPr bwMode="auto">
              <a:xfrm>
                <a:off x="2101767" y="1631990"/>
                <a:ext cx="662599" cy="111258"/>
              </a:xfrm>
              <a:custGeom>
                <a:avLst/>
                <a:gdLst>
                  <a:gd name="T0" fmla="*/ 0 w 3723451"/>
                  <a:gd name="T1" fmla="*/ 27219 h 932950"/>
                  <a:gd name="T2" fmla="*/ 116589 w 3723451"/>
                  <a:gd name="T3" fmla="*/ 321 h 932950"/>
                  <a:gd name="T4" fmla="*/ 330241 w 3723451"/>
                  <a:gd name="T5" fmla="*/ 62079 h 932950"/>
                  <a:gd name="T6" fmla="*/ 534068 w 3723451"/>
                  <a:gd name="T7" fmla="*/ 0 h 932950"/>
                  <a:gd name="T8" fmla="*/ 662599 w 3723451"/>
                  <a:gd name="T9" fmla="*/ 24703 h 932950"/>
                  <a:gd name="T10" fmla="*/ 566972 w 3723451"/>
                  <a:gd name="T11" fmla="*/ 55080 h 932950"/>
                  <a:gd name="T12" fmla="*/ 536184 w 3723451"/>
                  <a:gd name="T13" fmla="*/ 46891 h 932950"/>
                  <a:gd name="T14" fmla="*/ 333995 w 3723451"/>
                  <a:gd name="T15" fmla="*/ 111258 h 932950"/>
                  <a:gd name="T16" fmla="*/ 126634 w 3723451"/>
                  <a:gd name="T17" fmla="*/ 49258 h 932950"/>
                  <a:gd name="T18" fmla="*/ 93107 w 3723451"/>
                  <a:gd name="T19" fmla="*/ 55950 h 932950"/>
                  <a:gd name="T20" fmla="*/ 0 w 3723451"/>
                  <a:gd name="T21" fmla="*/ 27219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2" name="Freeform 51"/>
              <p:cNvSpPr/>
              <p:nvPr/>
            </p:nvSpPr>
            <p:spPr bwMode="auto">
              <a:xfrm>
                <a:off x="2536103" y="1726678"/>
                <a:ext cx="244114" cy="97055"/>
              </a:xfrm>
              <a:custGeom>
                <a:avLst/>
                <a:gdLst>
                  <a:gd name="T0" fmla="*/ 0 w 1366596"/>
                  <a:gd name="T1" fmla="*/ 0 h 809868"/>
                  <a:gd name="T2" fmla="*/ 244114 w 1366596"/>
                  <a:gd name="T3" fmla="*/ 74997 h 809868"/>
                  <a:gd name="T4" fmla="*/ 154523 w 1366596"/>
                  <a:gd name="T5" fmla="*/ 97055 h 809868"/>
                  <a:gd name="T6" fmla="*/ 822 w 1366596"/>
                  <a:gd name="T7" fmla="*/ 51285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3" name="Freeform 52"/>
              <p:cNvSpPr/>
              <p:nvPr/>
            </p:nvSpPr>
            <p:spPr bwMode="auto">
              <a:xfrm>
                <a:off x="2089086" y="1729045"/>
                <a:ext cx="240945" cy="97056"/>
              </a:xfrm>
              <a:custGeom>
                <a:avLst/>
                <a:gdLst>
                  <a:gd name="T0" fmla="*/ 237656 w 1348191"/>
                  <a:gd name="T1" fmla="*/ 0 h 791462"/>
                  <a:gd name="T2" fmla="*/ 240945 w 1348191"/>
                  <a:gd name="T3" fmla="*/ 46835 h 791462"/>
                  <a:gd name="T4" fmla="*/ 87168 w 1348191"/>
                  <a:gd name="T5" fmla="*/ 97056 h 791462"/>
                  <a:gd name="T6" fmla="*/ 0 w 1348191"/>
                  <a:gd name="T7" fmla="*/ 75049 h 791462"/>
                  <a:gd name="T8" fmla="*/ 237656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54" name="Straight Connector 53"/>
              <p:cNvCxnSpPr>
                <a:cxnSpLocks noChangeShapeType="1"/>
                <a:endCxn id="49" idx="2"/>
              </p:cNvCxnSpPr>
              <p:nvPr/>
            </p:nvCxnSpPr>
            <p:spPr bwMode="auto">
              <a:xfrm flipH="1" flipV="1">
                <a:off x="1870334" y="1736147"/>
                <a:ext cx="3169" cy="123095"/>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55" name="Straight Connector 54"/>
              <p:cNvCxnSpPr>
                <a:cxnSpLocks noChangeShapeType="1"/>
              </p:cNvCxnSpPr>
              <p:nvPr/>
            </p:nvCxnSpPr>
            <p:spPr bwMode="auto">
              <a:xfrm flipH="1" flipV="1">
                <a:off x="2995800" y="1733779"/>
                <a:ext cx="3171" cy="123095"/>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sp>
          <p:nvSpPr>
            <p:cNvPr id="46" name="Freeform 120"/>
            <p:cNvSpPr/>
            <p:nvPr/>
          </p:nvSpPr>
          <p:spPr bwMode="auto">
            <a:xfrm>
              <a:off x="2493963" y="5668963"/>
              <a:ext cx="982662" cy="233362"/>
            </a:xfrm>
            <a:custGeom>
              <a:avLst/>
              <a:gdLst>
                <a:gd name="T0" fmla="*/ 0 w 554"/>
                <a:gd name="T1" fmla="*/ 2147483647 h 167"/>
                <a:gd name="T2" fmla="*/ 2147483647 w 554"/>
                <a:gd name="T3" fmla="*/ 2147483647 h 167"/>
                <a:gd name="T4" fmla="*/ 2147483647 w 554"/>
                <a:gd name="T5" fmla="*/ 2147483647 h 167"/>
                <a:gd name="T6" fmla="*/ 0 60000 65536"/>
                <a:gd name="T7" fmla="*/ 0 60000 65536"/>
                <a:gd name="T8" fmla="*/ 0 60000 65536"/>
                <a:gd name="T9" fmla="*/ 0 w 554"/>
                <a:gd name="T10" fmla="*/ 0 h 167"/>
                <a:gd name="T11" fmla="*/ 554 w 554"/>
                <a:gd name="T12" fmla="*/ 167 h 167"/>
              </a:gdLst>
              <a:ahLst/>
              <a:cxnLst>
                <a:cxn ang="T6">
                  <a:pos x="T0" y="T1"/>
                </a:cxn>
                <a:cxn ang="T7">
                  <a:pos x="T2" y="T3"/>
                </a:cxn>
                <a:cxn ang="T8">
                  <a:pos x="T4" y="T5"/>
                </a:cxn>
              </a:cxnLst>
              <a:rect l="T9" t="T10" r="T11" b="T12"/>
              <a:pathLst>
                <a:path w="554" h="167">
                  <a:moveTo>
                    <a:pt x="0" y="10"/>
                  </a:moveTo>
                  <a:cubicBezTo>
                    <a:pt x="102" y="0"/>
                    <a:pt x="240" y="5"/>
                    <a:pt x="324" y="26"/>
                  </a:cubicBezTo>
                  <a:cubicBezTo>
                    <a:pt x="416" y="52"/>
                    <a:pt x="502" y="120"/>
                    <a:pt x="554" y="167"/>
                  </a:cubicBezTo>
                </a:path>
              </a:pathLst>
            </a:custGeom>
            <a:noFill/>
            <a:ln w="57150" cmpd="sng">
              <a:solidFill>
                <a:srgbClr val="FF33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62" name="Content Placeholder 3"/>
          <p:cNvSpPr txBox="1"/>
          <p:nvPr/>
        </p:nvSpPr>
        <p:spPr>
          <a:xfrm>
            <a:off x="6255252" y="4142307"/>
            <a:ext cx="5502965" cy="2095656"/>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600"/>
              </a:spcBef>
              <a:spcAft>
                <a:spcPts val="0"/>
              </a:spcAft>
              <a:buClr>
                <a:srgbClr val="0000A3"/>
              </a:buClr>
              <a:buSzTx/>
              <a:buFont typeface="Wingdings" panose="05000000000000000000" pitchFamily="2" charset="2"/>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two control-plane approaches: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r>
              <a:rPr kumimoji="0" lang="en-US" sz="2400" b="0" i="1" u="none" strike="noStrike" kern="1200" cap="none" spc="0" normalizeH="0" baseline="0" noProof="0" dirty="0">
                <a:ln>
                  <a:noFill/>
                </a:ln>
                <a:solidFill>
                  <a:srgbClr val="000090"/>
                </a:solidFill>
                <a:effectLst/>
                <a:uLnTx/>
                <a:uFillTx/>
                <a:latin typeface="Calibri" panose="020F0502020204030204"/>
                <a:ea typeface="+mn-ea"/>
                <a:cs typeface="+mn-cs"/>
              </a:rPr>
              <a:t>traditional routing algorithms: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implemented in routers</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r>
              <a:rPr kumimoji="0" lang="en-US" sz="2400" b="0" i="1" u="none" strike="noStrike" kern="1200" cap="none" spc="0" normalizeH="0" baseline="0" noProof="0" dirty="0">
                <a:ln>
                  <a:noFill/>
                </a:ln>
                <a:solidFill>
                  <a:srgbClr val="000090"/>
                </a:solidFill>
                <a:effectLst/>
                <a:uLnTx/>
                <a:uFillTx/>
                <a:latin typeface="Calibri" panose="020F0502020204030204"/>
                <a:ea typeface="+mn-ea"/>
                <a:cs typeface="+mn-cs"/>
              </a:rPr>
              <a:t>software-defined networking (SDN)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implemented in (remote) servers</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3"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2"/>
                                        </p:tgtEl>
                                        <p:attrNameLst>
                                          <p:attrName>style.visibility</p:attrName>
                                        </p:attrNameLst>
                                      </p:cBhvr>
                                      <p:to>
                                        <p:strVal val="visible"/>
                                      </p:to>
                                    </p:set>
                                    <p:animEffect transition="in" filter="dissolve">
                                      <p:cBhvr>
                                        <p:cTn id="1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2"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03287" y="281163"/>
            <a:ext cx="11078981" cy="1067951"/>
          </a:xfrm>
        </p:spPr>
        <p:txBody>
          <a:bodyPr>
            <a:normAutofit fontScale="90000"/>
          </a:bodyPr>
          <a:lstStyle/>
          <a:p>
            <a:r>
              <a:rPr lang="en-US" altLang="en-US" sz="4900" dirty="0">
                <a:ea typeface="MS PGothic" panose="020B0600070205080204" pitchFamily="34" charset="-128"/>
              </a:rPr>
              <a:t>Hierarchical addressing</a:t>
            </a:r>
            <a:r>
              <a:rPr lang="en-US" altLang="en-US" sz="4800" dirty="0">
                <a:ea typeface="MS PGothic" panose="020B0600070205080204" pitchFamily="34" charset="-128"/>
              </a:rPr>
              <a:t>: </a:t>
            </a:r>
            <a:r>
              <a:rPr lang="en-US" sz="4800" dirty="0"/>
              <a:t>more specific routes</a:t>
            </a:r>
            <a:endParaRPr lang="en-US" sz="4800" dirty="0"/>
          </a:p>
        </p:txBody>
      </p:sp>
      <p:sp>
        <p:nvSpPr>
          <p:cNvPr id="47" name="Freeform 3"/>
          <p:cNvSpPr/>
          <p:nvPr/>
        </p:nvSpPr>
        <p:spPr bwMode="auto">
          <a:xfrm>
            <a:off x="6254542" y="4211091"/>
            <a:ext cx="2019300" cy="295275"/>
          </a:xfrm>
          <a:custGeom>
            <a:avLst/>
            <a:gdLst>
              <a:gd name="T0" fmla="*/ 0 w 1272"/>
              <a:gd name="T1" fmla="*/ 0 h 186"/>
              <a:gd name="T2" fmla="*/ 2147483647 w 1272"/>
              <a:gd name="T3" fmla="*/ 2147483647 h 186"/>
              <a:gd name="T4" fmla="*/ 0 60000 65536"/>
              <a:gd name="T5" fmla="*/ 0 60000 65536"/>
              <a:gd name="T6" fmla="*/ 0 w 1272"/>
              <a:gd name="T7" fmla="*/ 0 h 186"/>
              <a:gd name="T8" fmla="*/ 1272 w 1272"/>
              <a:gd name="T9" fmla="*/ 186 h 186"/>
            </a:gdLst>
            <a:ahLst/>
            <a:cxnLst>
              <a:cxn ang="T4">
                <a:pos x="T0" y="T1"/>
              </a:cxn>
              <a:cxn ang="T5">
                <a:pos x="T2" y="T3"/>
              </a:cxn>
            </a:cxnLst>
            <a:rect l="T6" t="T7" r="T8" b="T9"/>
            <a:pathLst>
              <a:path w="1272" h="186">
                <a:moveTo>
                  <a:pt x="0" y="0"/>
                </a:moveTo>
                <a:lnTo>
                  <a:pt x="1272" y="186"/>
                </a:lnTo>
              </a:path>
            </a:pathLst>
          </a:custGeom>
          <a:noFill/>
          <a:ln w="19050" cap="flat" cmpd="sng">
            <a:solidFill>
              <a:srgbClr val="000000"/>
            </a:solidFill>
            <a:prstDash val="solid"/>
            <a:round/>
            <a:headEnd type="none" w="med" len="med"/>
            <a:tailEnd type="arrow"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8" name="Line 4"/>
          <p:cNvSpPr>
            <a:spLocks noChangeShapeType="1"/>
          </p:cNvSpPr>
          <p:nvPr/>
        </p:nvSpPr>
        <p:spPr bwMode="auto">
          <a:xfrm flipV="1">
            <a:off x="3911392" y="4487316"/>
            <a:ext cx="895350" cy="45720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0" name="Line 6"/>
          <p:cNvSpPr>
            <a:spLocks noChangeShapeType="1"/>
          </p:cNvSpPr>
          <p:nvPr/>
        </p:nvSpPr>
        <p:spPr bwMode="auto">
          <a:xfrm>
            <a:off x="4006642" y="3077616"/>
            <a:ext cx="847725" cy="76200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1" name="Freeform 7"/>
          <p:cNvSpPr/>
          <p:nvPr/>
        </p:nvSpPr>
        <p:spPr bwMode="auto">
          <a:xfrm>
            <a:off x="4652755" y="3657054"/>
            <a:ext cx="1773237" cy="979487"/>
          </a:xfrm>
          <a:custGeom>
            <a:avLst/>
            <a:gdLst>
              <a:gd name="T0" fmla="*/ 2147483647 w 1117"/>
              <a:gd name="T1" fmla="*/ 2147483647 h 617"/>
              <a:gd name="T2" fmla="*/ 2147483647 w 1117"/>
              <a:gd name="T3" fmla="*/ 2147483647 h 617"/>
              <a:gd name="T4" fmla="*/ 2147483647 w 1117"/>
              <a:gd name="T5" fmla="*/ 2147483647 h 617"/>
              <a:gd name="T6" fmla="*/ 2147483647 w 1117"/>
              <a:gd name="T7" fmla="*/ 2147483647 h 617"/>
              <a:gd name="T8" fmla="*/ 2147483647 w 1117"/>
              <a:gd name="T9" fmla="*/ 2147483647 h 617"/>
              <a:gd name="T10" fmla="*/ 2147483647 w 1117"/>
              <a:gd name="T11" fmla="*/ 2147483647 h 617"/>
              <a:gd name="T12" fmla="*/ 2147483647 w 1117"/>
              <a:gd name="T13" fmla="*/ 2147483647 h 617"/>
              <a:gd name="T14" fmla="*/ 2147483647 w 1117"/>
              <a:gd name="T15" fmla="*/ 2147483647 h 617"/>
              <a:gd name="T16" fmla="*/ 2147483647 w 1117"/>
              <a:gd name="T17" fmla="*/ 2147483647 h 617"/>
              <a:gd name="T18" fmla="*/ 2147483647 w 1117"/>
              <a:gd name="T19" fmla="*/ 2147483647 h 617"/>
              <a:gd name="T20" fmla="*/ 2147483647 w 1117"/>
              <a:gd name="T21" fmla="*/ 2147483647 h 617"/>
              <a:gd name="T22" fmla="*/ 2147483647 w 1117"/>
              <a:gd name="T23" fmla="*/ 2147483647 h 61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17"/>
              <a:gd name="T37" fmla="*/ 0 h 617"/>
              <a:gd name="T38" fmla="*/ 1117 w 1117"/>
              <a:gd name="T39" fmla="*/ 617 h 61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17" h="617">
                <a:moveTo>
                  <a:pt x="439" y="97"/>
                </a:moveTo>
                <a:cubicBezTo>
                  <a:pt x="358" y="85"/>
                  <a:pt x="269" y="23"/>
                  <a:pt x="205" y="19"/>
                </a:cubicBezTo>
                <a:cubicBezTo>
                  <a:pt x="141" y="15"/>
                  <a:pt x="89" y="0"/>
                  <a:pt x="55" y="73"/>
                </a:cubicBezTo>
                <a:cubicBezTo>
                  <a:pt x="21" y="146"/>
                  <a:pt x="0" y="371"/>
                  <a:pt x="4" y="456"/>
                </a:cubicBezTo>
                <a:cubicBezTo>
                  <a:pt x="8" y="541"/>
                  <a:pt x="3" y="560"/>
                  <a:pt x="77" y="582"/>
                </a:cubicBezTo>
                <a:cubicBezTo>
                  <a:pt x="152" y="604"/>
                  <a:pt x="350" y="582"/>
                  <a:pt x="451" y="587"/>
                </a:cubicBezTo>
                <a:cubicBezTo>
                  <a:pt x="552" y="592"/>
                  <a:pt x="606" y="617"/>
                  <a:pt x="685" y="613"/>
                </a:cubicBezTo>
                <a:cubicBezTo>
                  <a:pt x="764" y="609"/>
                  <a:pt x="856" y="612"/>
                  <a:pt x="925" y="565"/>
                </a:cubicBezTo>
                <a:cubicBezTo>
                  <a:pt x="994" y="518"/>
                  <a:pt x="1081" y="401"/>
                  <a:pt x="1099" y="330"/>
                </a:cubicBezTo>
                <a:cubicBezTo>
                  <a:pt x="1117" y="259"/>
                  <a:pt x="1104" y="178"/>
                  <a:pt x="1036" y="138"/>
                </a:cubicBezTo>
                <a:cubicBezTo>
                  <a:pt x="968" y="98"/>
                  <a:pt x="790" y="98"/>
                  <a:pt x="691" y="91"/>
                </a:cubicBezTo>
                <a:cubicBezTo>
                  <a:pt x="592" y="84"/>
                  <a:pt x="520" y="109"/>
                  <a:pt x="439" y="97"/>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2" name="Text Box 8"/>
          <p:cNvSpPr txBox="1">
            <a:spLocks noChangeArrowheads="1"/>
          </p:cNvSpPr>
          <p:nvPr/>
        </p:nvSpPr>
        <p:spPr bwMode="auto">
          <a:xfrm>
            <a:off x="6486317" y="3384004"/>
            <a:ext cx="1671638"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a:t>
            </a:r>
            <a:r>
              <a:rPr kumimoji="0" lang="en-US" altLang="ja-JP"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Send me anything</a:t>
            </a:r>
            <a:endParaRPr kumimoji="0" lang="en-US" altLang="ja-JP"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with addresses </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beginning </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200.23.16.0/20</a:t>
            </a: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53" name="Group 9"/>
          <p:cNvGrpSpPr/>
          <p:nvPr/>
        </p:nvGrpSpPr>
        <p:grpSpPr bwMode="auto">
          <a:xfrm>
            <a:off x="1838117" y="2850604"/>
            <a:ext cx="2338388" cy="404812"/>
            <a:chOff x="1004" y="1639"/>
            <a:chExt cx="1473" cy="255"/>
          </a:xfrm>
        </p:grpSpPr>
        <p:sp>
          <p:nvSpPr>
            <p:cNvPr id="54" name="Freeform 10"/>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5" name="Text Box 11"/>
            <p:cNvSpPr txBox="1">
              <a:spLocks noChangeArrowheads="1"/>
            </p:cNvSpPr>
            <p:nvPr/>
          </p:nvSpPr>
          <p:spPr bwMode="auto">
            <a:xfrm>
              <a:off x="1226" y="1664"/>
              <a:ext cx="970" cy="21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200.23.16.0/23</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59" name="Group 15"/>
          <p:cNvGrpSpPr/>
          <p:nvPr/>
        </p:nvGrpSpPr>
        <p:grpSpPr bwMode="auto">
          <a:xfrm>
            <a:off x="1780967" y="4860379"/>
            <a:ext cx="2338388" cy="404812"/>
            <a:chOff x="1004" y="1639"/>
            <a:chExt cx="1473" cy="255"/>
          </a:xfrm>
        </p:grpSpPr>
        <p:sp>
          <p:nvSpPr>
            <p:cNvPr id="60" name="Freeform 16"/>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1" name="Text Box 17"/>
            <p:cNvSpPr txBox="1">
              <a:spLocks noChangeArrowheads="1"/>
            </p:cNvSpPr>
            <p:nvPr/>
          </p:nvSpPr>
          <p:spPr bwMode="auto">
            <a:xfrm>
              <a:off x="1226" y="1664"/>
              <a:ext cx="970" cy="212"/>
            </a:xfrm>
            <a:prstGeom prst="rect">
              <a:avLst/>
            </a:prstGeom>
            <a:solidFill>
              <a:srgbClr val="9CE0F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200.23.30.0/23</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62" name="Text Box 18"/>
          <p:cNvSpPr txBox="1">
            <a:spLocks noChangeArrowheads="1"/>
          </p:cNvSpPr>
          <p:nvPr/>
        </p:nvSpPr>
        <p:spPr bwMode="auto">
          <a:xfrm>
            <a:off x="4686092" y="4088854"/>
            <a:ext cx="1506538"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Fly-By-Night-ISP</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3" name="Freeform 19"/>
          <p:cNvSpPr/>
          <p:nvPr/>
        </p:nvSpPr>
        <p:spPr bwMode="auto">
          <a:xfrm>
            <a:off x="8248442" y="3185566"/>
            <a:ext cx="1444625" cy="2714625"/>
          </a:xfrm>
          <a:custGeom>
            <a:avLst/>
            <a:gdLst>
              <a:gd name="T0" fmla="*/ 2147483647 w 910"/>
              <a:gd name="T1" fmla="*/ 2147483647 h 1710"/>
              <a:gd name="T2" fmla="*/ 2147483647 w 910"/>
              <a:gd name="T3" fmla="*/ 2147483647 h 1710"/>
              <a:gd name="T4" fmla="*/ 2147483647 w 910"/>
              <a:gd name="T5" fmla="*/ 2147483647 h 1710"/>
              <a:gd name="T6" fmla="*/ 2147483647 w 910"/>
              <a:gd name="T7" fmla="*/ 2147483647 h 1710"/>
              <a:gd name="T8" fmla="*/ 2147483647 w 910"/>
              <a:gd name="T9" fmla="*/ 2147483647 h 1710"/>
              <a:gd name="T10" fmla="*/ 2147483647 w 910"/>
              <a:gd name="T11" fmla="*/ 2147483647 h 1710"/>
              <a:gd name="T12" fmla="*/ 2147483647 w 910"/>
              <a:gd name="T13" fmla="*/ 2147483647 h 1710"/>
              <a:gd name="T14" fmla="*/ 2147483647 w 910"/>
              <a:gd name="T15" fmla="*/ 2147483647 h 1710"/>
              <a:gd name="T16" fmla="*/ 2147483647 w 910"/>
              <a:gd name="T17" fmla="*/ 2147483647 h 1710"/>
              <a:gd name="T18" fmla="*/ 2147483647 w 910"/>
              <a:gd name="T19" fmla="*/ 2147483647 h 1710"/>
              <a:gd name="T20" fmla="*/ 2147483647 w 910"/>
              <a:gd name="T21" fmla="*/ 2147483647 h 1710"/>
              <a:gd name="T22" fmla="*/ 2147483647 w 910"/>
              <a:gd name="T23" fmla="*/ 2147483647 h 171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910"/>
              <a:gd name="T37" fmla="*/ 0 h 1710"/>
              <a:gd name="T38" fmla="*/ 910 w 910"/>
              <a:gd name="T39" fmla="*/ 1710 h 171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910" h="1710">
                <a:moveTo>
                  <a:pt x="766" y="38"/>
                </a:moveTo>
                <a:cubicBezTo>
                  <a:pt x="714" y="0"/>
                  <a:pt x="520" y="186"/>
                  <a:pt x="411" y="282"/>
                </a:cubicBezTo>
                <a:cubicBezTo>
                  <a:pt x="302" y="378"/>
                  <a:pt x="180" y="490"/>
                  <a:pt x="115" y="611"/>
                </a:cubicBezTo>
                <a:cubicBezTo>
                  <a:pt x="49" y="732"/>
                  <a:pt x="0" y="907"/>
                  <a:pt x="14" y="1008"/>
                </a:cubicBezTo>
                <a:cubicBezTo>
                  <a:pt x="28" y="1108"/>
                  <a:pt x="127" y="1139"/>
                  <a:pt x="198" y="1214"/>
                </a:cubicBezTo>
                <a:cubicBezTo>
                  <a:pt x="269" y="1288"/>
                  <a:pt x="328" y="1380"/>
                  <a:pt x="435" y="1456"/>
                </a:cubicBezTo>
                <a:cubicBezTo>
                  <a:pt x="542" y="1533"/>
                  <a:pt x="768" y="1710"/>
                  <a:pt x="839" y="1674"/>
                </a:cubicBezTo>
                <a:cubicBezTo>
                  <a:pt x="910" y="1638"/>
                  <a:pt x="863" y="1328"/>
                  <a:pt x="863" y="1239"/>
                </a:cubicBezTo>
                <a:cubicBezTo>
                  <a:pt x="863" y="1150"/>
                  <a:pt x="868" y="1189"/>
                  <a:pt x="839" y="1139"/>
                </a:cubicBezTo>
                <a:cubicBezTo>
                  <a:pt x="809" y="1090"/>
                  <a:pt x="703" y="1045"/>
                  <a:pt x="684" y="940"/>
                </a:cubicBezTo>
                <a:cubicBezTo>
                  <a:pt x="665" y="835"/>
                  <a:pt x="710" y="659"/>
                  <a:pt x="724" y="509"/>
                </a:cubicBezTo>
                <a:cubicBezTo>
                  <a:pt x="738" y="359"/>
                  <a:pt x="818" y="76"/>
                  <a:pt x="766" y="38"/>
                </a:cubicBezTo>
                <a:close/>
              </a:path>
            </a:pathLst>
          </a:custGeom>
          <a:gradFill rotWithShape="1">
            <a:gsLst>
              <a:gs pos="0">
                <a:srgbClr val="66CCFF"/>
              </a:gs>
              <a:gs pos="100000">
                <a:srgbClr val="FFFF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4" name="Text Box 20"/>
          <p:cNvSpPr txBox="1">
            <a:spLocks noChangeArrowheads="1"/>
          </p:cNvSpPr>
          <p:nvPr/>
        </p:nvSpPr>
        <p:spPr bwMode="auto">
          <a:xfrm>
            <a:off x="1838117" y="2593429"/>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Organization 0</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5" name="Text Box 21"/>
          <p:cNvSpPr txBox="1">
            <a:spLocks noChangeArrowheads="1"/>
          </p:cNvSpPr>
          <p:nvPr/>
        </p:nvSpPr>
        <p:spPr bwMode="auto">
          <a:xfrm>
            <a:off x="1866692" y="4603204"/>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Organization 7</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6" name="Text Box 22"/>
          <p:cNvSpPr txBox="1">
            <a:spLocks noChangeArrowheads="1"/>
          </p:cNvSpPr>
          <p:nvPr/>
        </p:nvSpPr>
        <p:spPr bwMode="auto">
          <a:xfrm>
            <a:off x="8486567" y="4412704"/>
            <a:ext cx="78422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Internet</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5" name="Group 4"/>
          <p:cNvGrpSpPr/>
          <p:nvPr/>
        </p:nvGrpSpPr>
        <p:grpSpPr>
          <a:xfrm>
            <a:off x="1847642" y="3241129"/>
            <a:ext cx="2844800" cy="788987"/>
            <a:chOff x="1847642" y="3241129"/>
            <a:chExt cx="2844800" cy="788987"/>
          </a:xfrm>
        </p:grpSpPr>
        <p:sp>
          <p:nvSpPr>
            <p:cNvPr id="49" name="Line 5"/>
            <p:cNvSpPr>
              <a:spLocks noChangeShapeType="1"/>
            </p:cNvSpPr>
            <p:nvPr/>
          </p:nvSpPr>
          <p:spPr bwMode="auto">
            <a:xfrm>
              <a:off x="3939967" y="3858666"/>
              <a:ext cx="752475" cy="17145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56" name="Group 12"/>
            <p:cNvGrpSpPr/>
            <p:nvPr/>
          </p:nvGrpSpPr>
          <p:grpSpPr bwMode="auto">
            <a:xfrm>
              <a:off x="1866692" y="3441154"/>
              <a:ext cx="2338388" cy="404812"/>
              <a:chOff x="1004" y="1639"/>
              <a:chExt cx="1473" cy="255"/>
            </a:xfrm>
          </p:grpSpPr>
          <p:sp>
            <p:nvSpPr>
              <p:cNvPr id="57" name="Freeform 13"/>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8" name="Text Box 14"/>
              <p:cNvSpPr txBox="1">
                <a:spLocks noChangeArrowheads="1"/>
              </p:cNvSpPr>
              <p:nvPr/>
            </p:nvSpPr>
            <p:spPr bwMode="auto">
              <a:xfrm>
                <a:off x="1226" y="1664"/>
                <a:ext cx="970" cy="212"/>
              </a:xfrm>
              <a:prstGeom prst="rect">
                <a:avLst/>
              </a:prstGeom>
              <a:solidFill>
                <a:srgbClr val="9CE0F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200.23.18.0/23</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67" name="Text Box 23"/>
            <p:cNvSpPr txBox="1">
              <a:spLocks noChangeArrowheads="1"/>
            </p:cNvSpPr>
            <p:nvPr/>
          </p:nvSpPr>
          <p:spPr bwMode="auto">
            <a:xfrm>
              <a:off x="1847642" y="3241129"/>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Organization 1</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68" name="Freeform 24"/>
          <p:cNvSpPr/>
          <p:nvPr/>
        </p:nvSpPr>
        <p:spPr bwMode="auto">
          <a:xfrm>
            <a:off x="4595605" y="4971504"/>
            <a:ext cx="1773237" cy="979487"/>
          </a:xfrm>
          <a:custGeom>
            <a:avLst/>
            <a:gdLst>
              <a:gd name="T0" fmla="*/ 2147483647 w 1117"/>
              <a:gd name="T1" fmla="*/ 2147483647 h 617"/>
              <a:gd name="T2" fmla="*/ 2147483647 w 1117"/>
              <a:gd name="T3" fmla="*/ 2147483647 h 617"/>
              <a:gd name="T4" fmla="*/ 2147483647 w 1117"/>
              <a:gd name="T5" fmla="*/ 2147483647 h 617"/>
              <a:gd name="T6" fmla="*/ 2147483647 w 1117"/>
              <a:gd name="T7" fmla="*/ 2147483647 h 617"/>
              <a:gd name="T8" fmla="*/ 2147483647 w 1117"/>
              <a:gd name="T9" fmla="*/ 2147483647 h 617"/>
              <a:gd name="T10" fmla="*/ 2147483647 w 1117"/>
              <a:gd name="T11" fmla="*/ 2147483647 h 617"/>
              <a:gd name="T12" fmla="*/ 2147483647 w 1117"/>
              <a:gd name="T13" fmla="*/ 2147483647 h 617"/>
              <a:gd name="T14" fmla="*/ 2147483647 w 1117"/>
              <a:gd name="T15" fmla="*/ 2147483647 h 617"/>
              <a:gd name="T16" fmla="*/ 2147483647 w 1117"/>
              <a:gd name="T17" fmla="*/ 2147483647 h 617"/>
              <a:gd name="T18" fmla="*/ 2147483647 w 1117"/>
              <a:gd name="T19" fmla="*/ 2147483647 h 617"/>
              <a:gd name="T20" fmla="*/ 2147483647 w 1117"/>
              <a:gd name="T21" fmla="*/ 2147483647 h 617"/>
              <a:gd name="T22" fmla="*/ 2147483647 w 1117"/>
              <a:gd name="T23" fmla="*/ 2147483647 h 61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17"/>
              <a:gd name="T37" fmla="*/ 0 h 617"/>
              <a:gd name="T38" fmla="*/ 1117 w 1117"/>
              <a:gd name="T39" fmla="*/ 617 h 61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17" h="617">
                <a:moveTo>
                  <a:pt x="439" y="97"/>
                </a:moveTo>
                <a:cubicBezTo>
                  <a:pt x="358" y="85"/>
                  <a:pt x="269" y="23"/>
                  <a:pt x="205" y="19"/>
                </a:cubicBezTo>
                <a:cubicBezTo>
                  <a:pt x="141" y="15"/>
                  <a:pt x="89" y="0"/>
                  <a:pt x="55" y="73"/>
                </a:cubicBezTo>
                <a:cubicBezTo>
                  <a:pt x="21" y="146"/>
                  <a:pt x="0" y="371"/>
                  <a:pt x="4" y="456"/>
                </a:cubicBezTo>
                <a:cubicBezTo>
                  <a:pt x="8" y="541"/>
                  <a:pt x="3" y="560"/>
                  <a:pt x="77" y="582"/>
                </a:cubicBezTo>
                <a:cubicBezTo>
                  <a:pt x="152" y="604"/>
                  <a:pt x="350" y="582"/>
                  <a:pt x="451" y="587"/>
                </a:cubicBezTo>
                <a:cubicBezTo>
                  <a:pt x="552" y="592"/>
                  <a:pt x="606" y="617"/>
                  <a:pt x="685" y="613"/>
                </a:cubicBezTo>
                <a:cubicBezTo>
                  <a:pt x="764" y="609"/>
                  <a:pt x="856" y="612"/>
                  <a:pt x="925" y="565"/>
                </a:cubicBezTo>
                <a:cubicBezTo>
                  <a:pt x="994" y="518"/>
                  <a:pt x="1081" y="401"/>
                  <a:pt x="1099" y="330"/>
                </a:cubicBezTo>
                <a:cubicBezTo>
                  <a:pt x="1117" y="259"/>
                  <a:pt x="1104" y="178"/>
                  <a:pt x="1036" y="138"/>
                </a:cubicBezTo>
                <a:cubicBezTo>
                  <a:pt x="968" y="98"/>
                  <a:pt x="790" y="98"/>
                  <a:pt x="691" y="91"/>
                </a:cubicBezTo>
                <a:cubicBezTo>
                  <a:pt x="592" y="84"/>
                  <a:pt x="520" y="109"/>
                  <a:pt x="439" y="97"/>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9" name="Text Box 25"/>
          <p:cNvSpPr txBox="1">
            <a:spLocks noChangeArrowheads="1"/>
          </p:cNvSpPr>
          <p:nvPr/>
        </p:nvSpPr>
        <p:spPr bwMode="auto">
          <a:xfrm>
            <a:off x="4895642" y="5346154"/>
            <a:ext cx="1023938"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ISPs-R-Us</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0" name="Freeform 26"/>
          <p:cNvSpPr/>
          <p:nvPr/>
        </p:nvSpPr>
        <p:spPr bwMode="auto">
          <a:xfrm flipV="1">
            <a:off x="6321217" y="4992141"/>
            <a:ext cx="2019300" cy="295275"/>
          </a:xfrm>
          <a:custGeom>
            <a:avLst/>
            <a:gdLst>
              <a:gd name="T0" fmla="*/ 0 w 1272"/>
              <a:gd name="T1" fmla="*/ 0 h 186"/>
              <a:gd name="T2" fmla="*/ 2147483647 w 1272"/>
              <a:gd name="T3" fmla="*/ 2147483647 h 186"/>
              <a:gd name="T4" fmla="*/ 0 60000 65536"/>
              <a:gd name="T5" fmla="*/ 0 60000 65536"/>
              <a:gd name="T6" fmla="*/ 0 w 1272"/>
              <a:gd name="T7" fmla="*/ 0 h 186"/>
              <a:gd name="T8" fmla="*/ 1272 w 1272"/>
              <a:gd name="T9" fmla="*/ 186 h 186"/>
            </a:gdLst>
            <a:ahLst/>
            <a:cxnLst>
              <a:cxn ang="T4">
                <a:pos x="T0" y="T1"/>
              </a:cxn>
              <a:cxn ang="T5">
                <a:pos x="T2" y="T3"/>
              </a:cxn>
            </a:cxnLst>
            <a:rect l="T6" t="T7" r="T8" b="T9"/>
            <a:pathLst>
              <a:path w="1272" h="186">
                <a:moveTo>
                  <a:pt x="0" y="0"/>
                </a:moveTo>
                <a:lnTo>
                  <a:pt x="1272" y="186"/>
                </a:lnTo>
              </a:path>
            </a:pathLst>
          </a:custGeom>
          <a:noFill/>
          <a:ln w="19050" cap="flat" cmpd="sng">
            <a:solidFill>
              <a:srgbClr val="000000"/>
            </a:solidFill>
            <a:prstDash val="solid"/>
            <a:round/>
            <a:headEnd type="none" w="med" len="med"/>
            <a:tailEnd type="arrow"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1" name="Line 27"/>
          <p:cNvSpPr>
            <a:spLocks noChangeShapeType="1"/>
          </p:cNvSpPr>
          <p:nvPr/>
        </p:nvSpPr>
        <p:spPr bwMode="auto">
          <a:xfrm>
            <a:off x="4111417" y="5535066"/>
            <a:ext cx="485775"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2" name="Line 28"/>
          <p:cNvSpPr>
            <a:spLocks noChangeShapeType="1"/>
          </p:cNvSpPr>
          <p:nvPr/>
        </p:nvSpPr>
        <p:spPr bwMode="auto">
          <a:xfrm flipV="1">
            <a:off x="3959017" y="5601741"/>
            <a:ext cx="638175" cy="17145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3" name="Line 29"/>
          <p:cNvSpPr>
            <a:spLocks noChangeShapeType="1"/>
          </p:cNvSpPr>
          <p:nvPr/>
        </p:nvSpPr>
        <p:spPr bwMode="auto">
          <a:xfrm flipV="1">
            <a:off x="4397167" y="5849391"/>
            <a:ext cx="247650" cy="409575"/>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4" name="Text Box 30"/>
          <p:cNvSpPr txBox="1">
            <a:spLocks noChangeArrowheads="1"/>
          </p:cNvSpPr>
          <p:nvPr/>
        </p:nvSpPr>
        <p:spPr bwMode="auto">
          <a:xfrm>
            <a:off x="6610142" y="5241379"/>
            <a:ext cx="1671638"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a:t>
            </a:r>
            <a:r>
              <a:rPr kumimoji="0" lang="en-US" altLang="ja-JP"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Send me anything</a:t>
            </a:r>
            <a:endParaRPr kumimoji="0" lang="en-US" altLang="ja-JP"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with addresses </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beginning </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199.31.0.0/16</a:t>
            </a: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75" name="Group 31"/>
          <p:cNvGrpSpPr/>
          <p:nvPr/>
        </p:nvGrpSpPr>
        <p:grpSpPr bwMode="auto">
          <a:xfrm>
            <a:off x="1885742" y="4031704"/>
            <a:ext cx="2338388" cy="404812"/>
            <a:chOff x="1004" y="1639"/>
            <a:chExt cx="1473" cy="255"/>
          </a:xfrm>
        </p:grpSpPr>
        <p:sp>
          <p:nvSpPr>
            <p:cNvPr id="76" name="Freeform 32"/>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7" name="Text Box 33"/>
            <p:cNvSpPr txBox="1">
              <a:spLocks noChangeArrowheads="1"/>
            </p:cNvSpPr>
            <p:nvPr/>
          </p:nvSpPr>
          <p:spPr bwMode="auto">
            <a:xfrm>
              <a:off x="1226" y="1664"/>
              <a:ext cx="970" cy="212"/>
            </a:xfrm>
            <a:prstGeom prst="rect">
              <a:avLst/>
            </a:prstGeom>
            <a:solidFill>
              <a:srgbClr val="9CE0F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200.23.20.0/23</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78" name="Text Box 34"/>
          <p:cNvSpPr txBox="1">
            <a:spLocks noChangeArrowheads="1"/>
          </p:cNvSpPr>
          <p:nvPr/>
        </p:nvSpPr>
        <p:spPr bwMode="auto">
          <a:xfrm>
            <a:off x="1866692" y="3831679"/>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Organization 2</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79" name="Group 35"/>
          <p:cNvGrpSpPr/>
          <p:nvPr/>
        </p:nvGrpSpPr>
        <p:grpSpPr bwMode="auto">
          <a:xfrm>
            <a:off x="3235117" y="4288879"/>
            <a:ext cx="257175" cy="663575"/>
            <a:chOff x="870" y="2941"/>
            <a:chExt cx="162" cy="418"/>
          </a:xfrm>
        </p:grpSpPr>
        <p:sp>
          <p:nvSpPr>
            <p:cNvPr id="80" name="Text Box 36"/>
            <p:cNvSpPr txBox="1">
              <a:spLocks noChangeArrowheads="1"/>
            </p:cNvSpPr>
            <p:nvPr/>
          </p:nvSpPr>
          <p:spPr bwMode="auto">
            <a:xfrm>
              <a:off x="872" y="2941"/>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1" name="Text Box 37"/>
            <p:cNvSpPr txBox="1">
              <a:spLocks noChangeArrowheads="1"/>
            </p:cNvSpPr>
            <p:nvPr/>
          </p:nvSpPr>
          <p:spPr bwMode="auto">
            <a:xfrm>
              <a:off x="870" y="3026"/>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2" name="Text Box 38"/>
            <p:cNvSpPr txBox="1">
              <a:spLocks noChangeArrowheads="1"/>
            </p:cNvSpPr>
            <p:nvPr/>
          </p:nvSpPr>
          <p:spPr bwMode="auto">
            <a:xfrm>
              <a:off x="871" y="3109"/>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83" name="Group 39"/>
          <p:cNvGrpSpPr/>
          <p:nvPr/>
        </p:nvGrpSpPr>
        <p:grpSpPr bwMode="auto">
          <a:xfrm>
            <a:off x="4263817" y="3993604"/>
            <a:ext cx="257175" cy="663575"/>
            <a:chOff x="870" y="2941"/>
            <a:chExt cx="162" cy="418"/>
          </a:xfrm>
        </p:grpSpPr>
        <p:sp>
          <p:nvSpPr>
            <p:cNvPr id="84" name="Text Box 40"/>
            <p:cNvSpPr txBox="1">
              <a:spLocks noChangeArrowheads="1"/>
            </p:cNvSpPr>
            <p:nvPr/>
          </p:nvSpPr>
          <p:spPr bwMode="auto">
            <a:xfrm>
              <a:off x="872" y="2941"/>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5" name="Text Box 41"/>
            <p:cNvSpPr txBox="1">
              <a:spLocks noChangeArrowheads="1"/>
            </p:cNvSpPr>
            <p:nvPr/>
          </p:nvSpPr>
          <p:spPr bwMode="auto">
            <a:xfrm>
              <a:off x="870" y="3026"/>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6" name="Text Box 42"/>
            <p:cNvSpPr txBox="1">
              <a:spLocks noChangeArrowheads="1"/>
            </p:cNvSpPr>
            <p:nvPr/>
          </p:nvSpPr>
          <p:spPr bwMode="auto">
            <a:xfrm>
              <a:off x="871" y="3109"/>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87" name="Text Box 43"/>
          <p:cNvSpPr txBox="1">
            <a:spLocks noChangeArrowheads="1"/>
          </p:cNvSpPr>
          <p:nvPr/>
        </p:nvSpPr>
        <p:spPr bwMode="auto">
          <a:xfrm>
            <a:off x="741737" y="1253772"/>
            <a:ext cx="11002779"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342900" marR="0" lvl="0" indent="-342900" algn="l" defTabSz="914400" rtl="0" eaLnBrk="0" fontAlgn="base" latinLnBrk="0" hangingPunct="0">
              <a:lnSpc>
                <a:spcPct val="100000"/>
              </a:lnSpc>
              <a:spcBef>
                <a:spcPct val="0"/>
              </a:spcBef>
              <a:spcAft>
                <a:spcPct val="0"/>
              </a:spcAft>
              <a:buClr>
                <a:srgbClr val="0000A3"/>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Organization 1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moves from Fly-By-Night-ISP to ISPs-R-Us</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342900" marR="0" lvl="0" indent="-342900" algn="l" defTabSz="914400" rtl="0" eaLnBrk="0" fontAlgn="base" latinLnBrk="0" hangingPunct="0">
              <a:lnSpc>
                <a:spcPct val="100000"/>
              </a:lnSpc>
              <a:spcBef>
                <a:spcPct val="0"/>
              </a:spcBef>
              <a:spcAft>
                <a:spcPct val="0"/>
              </a:spcAft>
              <a:buClr>
                <a:srgbClr val="0000A3"/>
              </a:buClr>
              <a:buSzTx/>
              <a:buFont typeface="Wingdings" panose="05000000000000000000" pitchFamily="2" charset="2"/>
              <a:buChar char="§"/>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ISPs-R-Us now advertises a more specific route to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Organization 1</a:t>
            </a:r>
            <a:endParaRPr kumimoji="0" lang="en-US" altLang="en-US" sz="32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45" name="Line 6"/>
          <p:cNvSpPr>
            <a:spLocks noChangeShapeType="1"/>
          </p:cNvSpPr>
          <p:nvPr/>
        </p:nvSpPr>
        <p:spPr bwMode="auto">
          <a:xfrm flipV="1">
            <a:off x="4303322" y="5787297"/>
            <a:ext cx="333375" cy="24765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2" name="Group 1"/>
          <p:cNvGrpSpPr/>
          <p:nvPr/>
        </p:nvGrpSpPr>
        <p:grpSpPr>
          <a:xfrm>
            <a:off x="2073587" y="5735794"/>
            <a:ext cx="2342448" cy="619828"/>
            <a:chOff x="2073587" y="5735794"/>
            <a:chExt cx="2342448" cy="619828"/>
          </a:xfrm>
        </p:grpSpPr>
        <p:grpSp>
          <p:nvGrpSpPr>
            <p:cNvPr id="46" name="Group 13"/>
            <p:cNvGrpSpPr/>
            <p:nvPr/>
          </p:nvGrpSpPr>
          <p:grpSpPr bwMode="auto">
            <a:xfrm>
              <a:off x="2077647" y="5950810"/>
              <a:ext cx="2338388" cy="404812"/>
              <a:chOff x="1004" y="1639"/>
              <a:chExt cx="1473" cy="255"/>
            </a:xfrm>
          </p:grpSpPr>
          <p:sp>
            <p:nvSpPr>
              <p:cNvPr id="88" name="Freeform 14"/>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9" name="Text Box 15"/>
              <p:cNvSpPr txBox="1">
                <a:spLocks noChangeArrowheads="1"/>
              </p:cNvSpPr>
              <p:nvPr/>
            </p:nvSpPr>
            <p:spPr bwMode="auto">
              <a:xfrm>
                <a:off x="1226" y="1664"/>
                <a:ext cx="970" cy="212"/>
              </a:xfrm>
              <a:prstGeom prst="rect">
                <a:avLst/>
              </a:prstGeom>
              <a:solidFill>
                <a:srgbClr val="9CE0F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200.23.18.0/23</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90" name="Text Box 24"/>
            <p:cNvSpPr txBox="1">
              <a:spLocks noChangeArrowheads="1"/>
            </p:cNvSpPr>
            <p:nvPr/>
          </p:nvSpPr>
          <p:spPr bwMode="auto">
            <a:xfrm>
              <a:off x="2073587" y="5735794"/>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Organization 1</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91" name="Text Box 31"/>
          <p:cNvSpPr txBox="1">
            <a:spLocks noChangeArrowheads="1"/>
          </p:cNvSpPr>
          <p:nvPr/>
        </p:nvSpPr>
        <p:spPr bwMode="auto">
          <a:xfrm>
            <a:off x="6580161" y="6089469"/>
            <a:ext cx="173957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“or </a:t>
            </a:r>
            <a:r>
              <a:rPr kumimoji="0" lang="en-US" altLang="en-US" sz="1400" b="0" i="0" u="sng"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rPr>
              <a:t>200.23.18.0/23</a:t>
            </a:r>
            <a:r>
              <a:rPr kumimoji="0" lang="ja-JP" altLang="en-US" sz="1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92"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dissolv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1"/>
                                        </p:tgtEl>
                                        <p:attrNameLst>
                                          <p:attrName>style.visibility</p:attrName>
                                        </p:attrNameLst>
                                      </p:cBhvr>
                                      <p:to>
                                        <p:strVal val="visible"/>
                                      </p:to>
                                    </p:set>
                                    <p:animEffect transition="in" filter="dissolve">
                                      <p:cBhvr>
                                        <p:cTn id="17"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03287" y="281163"/>
            <a:ext cx="11078981" cy="1067951"/>
          </a:xfrm>
        </p:spPr>
        <p:txBody>
          <a:bodyPr>
            <a:normAutofit fontScale="90000"/>
          </a:bodyPr>
          <a:lstStyle/>
          <a:p>
            <a:r>
              <a:rPr lang="en-US" altLang="en-US" sz="4900" dirty="0">
                <a:ea typeface="MS PGothic" panose="020B0600070205080204" pitchFamily="34" charset="-128"/>
              </a:rPr>
              <a:t>Hierarchical addressing</a:t>
            </a:r>
            <a:r>
              <a:rPr lang="en-US" altLang="en-US" sz="4800" dirty="0">
                <a:ea typeface="MS PGothic" panose="020B0600070205080204" pitchFamily="34" charset="-128"/>
              </a:rPr>
              <a:t>: </a:t>
            </a:r>
            <a:r>
              <a:rPr lang="en-US" sz="4800" dirty="0"/>
              <a:t>more specific routes</a:t>
            </a:r>
            <a:endParaRPr lang="en-US" sz="4800" dirty="0"/>
          </a:p>
        </p:txBody>
      </p:sp>
      <p:sp>
        <p:nvSpPr>
          <p:cNvPr id="47" name="Freeform 3"/>
          <p:cNvSpPr/>
          <p:nvPr/>
        </p:nvSpPr>
        <p:spPr bwMode="auto">
          <a:xfrm>
            <a:off x="6254542" y="4211091"/>
            <a:ext cx="2019300" cy="295275"/>
          </a:xfrm>
          <a:custGeom>
            <a:avLst/>
            <a:gdLst>
              <a:gd name="T0" fmla="*/ 0 w 1272"/>
              <a:gd name="T1" fmla="*/ 0 h 186"/>
              <a:gd name="T2" fmla="*/ 2147483647 w 1272"/>
              <a:gd name="T3" fmla="*/ 2147483647 h 186"/>
              <a:gd name="T4" fmla="*/ 0 60000 65536"/>
              <a:gd name="T5" fmla="*/ 0 60000 65536"/>
              <a:gd name="T6" fmla="*/ 0 w 1272"/>
              <a:gd name="T7" fmla="*/ 0 h 186"/>
              <a:gd name="T8" fmla="*/ 1272 w 1272"/>
              <a:gd name="T9" fmla="*/ 186 h 186"/>
            </a:gdLst>
            <a:ahLst/>
            <a:cxnLst>
              <a:cxn ang="T4">
                <a:pos x="T0" y="T1"/>
              </a:cxn>
              <a:cxn ang="T5">
                <a:pos x="T2" y="T3"/>
              </a:cxn>
            </a:cxnLst>
            <a:rect l="T6" t="T7" r="T8" b="T9"/>
            <a:pathLst>
              <a:path w="1272" h="186">
                <a:moveTo>
                  <a:pt x="0" y="0"/>
                </a:moveTo>
                <a:lnTo>
                  <a:pt x="1272" y="186"/>
                </a:lnTo>
              </a:path>
            </a:pathLst>
          </a:custGeom>
          <a:noFill/>
          <a:ln w="19050" cap="flat" cmpd="sng">
            <a:solidFill>
              <a:srgbClr val="000000"/>
            </a:solidFill>
            <a:prstDash val="solid"/>
            <a:round/>
            <a:headEnd type="none" w="med" len="med"/>
            <a:tailEnd type="arrow"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8" name="Line 4"/>
          <p:cNvSpPr>
            <a:spLocks noChangeShapeType="1"/>
          </p:cNvSpPr>
          <p:nvPr/>
        </p:nvSpPr>
        <p:spPr bwMode="auto">
          <a:xfrm flipV="1">
            <a:off x="3911392" y="4487316"/>
            <a:ext cx="895350" cy="45720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0" name="Line 6"/>
          <p:cNvSpPr>
            <a:spLocks noChangeShapeType="1"/>
          </p:cNvSpPr>
          <p:nvPr/>
        </p:nvSpPr>
        <p:spPr bwMode="auto">
          <a:xfrm>
            <a:off x="4006642" y="3077616"/>
            <a:ext cx="847725" cy="76200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1" name="Freeform 7"/>
          <p:cNvSpPr/>
          <p:nvPr/>
        </p:nvSpPr>
        <p:spPr bwMode="auto">
          <a:xfrm>
            <a:off x="4652755" y="3657054"/>
            <a:ext cx="1773237" cy="979487"/>
          </a:xfrm>
          <a:custGeom>
            <a:avLst/>
            <a:gdLst>
              <a:gd name="T0" fmla="*/ 2147483647 w 1117"/>
              <a:gd name="T1" fmla="*/ 2147483647 h 617"/>
              <a:gd name="T2" fmla="*/ 2147483647 w 1117"/>
              <a:gd name="T3" fmla="*/ 2147483647 h 617"/>
              <a:gd name="T4" fmla="*/ 2147483647 w 1117"/>
              <a:gd name="T5" fmla="*/ 2147483647 h 617"/>
              <a:gd name="T6" fmla="*/ 2147483647 w 1117"/>
              <a:gd name="T7" fmla="*/ 2147483647 h 617"/>
              <a:gd name="T8" fmla="*/ 2147483647 w 1117"/>
              <a:gd name="T9" fmla="*/ 2147483647 h 617"/>
              <a:gd name="T10" fmla="*/ 2147483647 w 1117"/>
              <a:gd name="T11" fmla="*/ 2147483647 h 617"/>
              <a:gd name="T12" fmla="*/ 2147483647 w 1117"/>
              <a:gd name="T13" fmla="*/ 2147483647 h 617"/>
              <a:gd name="T14" fmla="*/ 2147483647 w 1117"/>
              <a:gd name="T15" fmla="*/ 2147483647 h 617"/>
              <a:gd name="T16" fmla="*/ 2147483647 w 1117"/>
              <a:gd name="T17" fmla="*/ 2147483647 h 617"/>
              <a:gd name="T18" fmla="*/ 2147483647 w 1117"/>
              <a:gd name="T19" fmla="*/ 2147483647 h 617"/>
              <a:gd name="T20" fmla="*/ 2147483647 w 1117"/>
              <a:gd name="T21" fmla="*/ 2147483647 h 617"/>
              <a:gd name="T22" fmla="*/ 2147483647 w 1117"/>
              <a:gd name="T23" fmla="*/ 2147483647 h 61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17"/>
              <a:gd name="T37" fmla="*/ 0 h 617"/>
              <a:gd name="T38" fmla="*/ 1117 w 1117"/>
              <a:gd name="T39" fmla="*/ 617 h 61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17" h="617">
                <a:moveTo>
                  <a:pt x="439" y="97"/>
                </a:moveTo>
                <a:cubicBezTo>
                  <a:pt x="358" y="85"/>
                  <a:pt x="269" y="23"/>
                  <a:pt x="205" y="19"/>
                </a:cubicBezTo>
                <a:cubicBezTo>
                  <a:pt x="141" y="15"/>
                  <a:pt x="89" y="0"/>
                  <a:pt x="55" y="73"/>
                </a:cubicBezTo>
                <a:cubicBezTo>
                  <a:pt x="21" y="146"/>
                  <a:pt x="0" y="371"/>
                  <a:pt x="4" y="456"/>
                </a:cubicBezTo>
                <a:cubicBezTo>
                  <a:pt x="8" y="541"/>
                  <a:pt x="3" y="560"/>
                  <a:pt x="77" y="582"/>
                </a:cubicBezTo>
                <a:cubicBezTo>
                  <a:pt x="152" y="604"/>
                  <a:pt x="350" y="582"/>
                  <a:pt x="451" y="587"/>
                </a:cubicBezTo>
                <a:cubicBezTo>
                  <a:pt x="552" y="592"/>
                  <a:pt x="606" y="617"/>
                  <a:pt x="685" y="613"/>
                </a:cubicBezTo>
                <a:cubicBezTo>
                  <a:pt x="764" y="609"/>
                  <a:pt x="856" y="612"/>
                  <a:pt x="925" y="565"/>
                </a:cubicBezTo>
                <a:cubicBezTo>
                  <a:pt x="994" y="518"/>
                  <a:pt x="1081" y="401"/>
                  <a:pt x="1099" y="330"/>
                </a:cubicBezTo>
                <a:cubicBezTo>
                  <a:pt x="1117" y="259"/>
                  <a:pt x="1104" y="178"/>
                  <a:pt x="1036" y="138"/>
                </a:cubicBezTo>
                <a:cubicBezTo>
                  <a:pt x="968" y="98"/>
                  <a:pt x="790" y="98"/>
                  <a:pt x="691" y="91"/>
                </a:cubicBezTo>
                <a:cubicBezTo>
                  <a:pt x="592" y="84"/>
                  <a:pt x="520" y="109"/>
                  <a:pt x="439" y="97"/>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2" name="Text Box 8"/>
          <p:cNvSpPr txBox="1">
            <a:spLocks noChangeArrowheads="1"/>
          </p:cNvSpPr>
          <p:nvPr/>
        </p:nvSpPr>
        <p:spPr bwMode="auto">
          <a:xfrm>
            <a:off x="6486317" y="3384004"/>
            <a:ext cx="1671638"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a:t>
            </a:r>
            <a:r>
              <a:rPr kumimoji="0" lang="en-US" altLang="ja-JP"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Send me anything</a:t>
            </a:r>
            <a:endParaRPr kumimoji="0" lang="en-US" altLang="ja-JP"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with addresses </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beginning </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200.23.16.0/20</a:t>
            </a: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53" name="Group 9"/>
          <p:cNvGrpSpPr/>
          <p:nvPr/>
        </p:nvGrpSpPr>
        <p:grpSpPr bwMode="auto">
          <a:xfrm>
            <a:off x="1838117" y="2850604"/>
            <a:ext cx="2338388" cy="404812"/>
            <a:chOff x="1004" y="1639"/>
            <a:chExt cx="1473" cy="255"/>
          </a:xfrm>
        </p:grpSpPr>
        <p:sp>
          <p:nvSpPr>
            <p:cNvPr id="54" name="Freeform 10"/>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5" name="Text Box 11"/>
            <p:cNvSpPr txBox="1">
              <a:spLocks noChangeArrowheads="1"/>
            </p:cNvSpPr>
            <p:nvPr/>
          </p:nvSpPr>
          <p:spPr bwMode="auto">
            <a:xfrm>
              <a:off x="1226" y="1664"/>
              <a:ext cx="970" cy="21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200.23.16.0/23</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59" name="Group 15"/>
          <p:cNvGrpSpPr/>
          <p:nvPr/>
        </p:nvGrpSpPr>
        <p:grpSpPr bwMode="auto">
          <a:xfrm>
            <a:off x="1780967" y="4860379"/>
            <a:ext cx="2338388" cy="404812"/>
            <a:chOff x="1004" y="1639"/>
            <a:chExt cx="1473" cy="255"/>
          </a:xfrm>
        </p:grpSpPr>
        <p:sp>
          <p:nvSpPr>
            <p:cNvPr id="60" name="Freeform 16"/>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1" name="Text Box 17"/>
            <p:cNvSpPr txBox="1">
              <a:spLocks noChangeArrowheads="1"/>
            </p:cNvSpPr>
            <p:nvPr/>
          </p:nvSpPr>
          <p:spPr bwMode="auto">
            <a:xfrm>
              <a:off x="1226" y="1664"/>
              <a:ext cx="970" cy="212"/>
            </a:xfrm>
            <a:prstGeom prst="rect">
              <a:avLst/>
            </a:prstGeom>
            <a:solidFill>
              <a:srgbClr val="9CE0F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200.23.30.0/23</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62" name="Text Box 18"/>
          <p:cNvSpPr txBox="1">
            <a:spLocks noChangeArrowheads="1"/>
          </p:cNvSpPr>
          <p:nvPr/>
        </p:nvSpPr>
        <p:spPr bwMode="auto">
          <a:xfrm>
            <a:off x="4686092" y="4088854"/>
            <a:ext cx="1506538"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Fly-By-Night-ISP</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3" name="Freeform 19"/>
          <p:cNvSpPr/>
          <p:nvPr/>
        </p:nvSpPr>
        <p:spPr bwMode="auto">
          <a:xfrm>
            <a:off x="8248442" y="3185566"/>
            <a:ext cx="1444625" cy="2714625"/>
          </a:xfrm>
          <a:custGeom>
            <a:avLst/>
            <a:gdLst>
              <a:gd name="T0" fmla="*/ 2147483647 w 910"/>
              <a:gd name="T1" fmla="*/ 2147483647 h 1710"/>
              <a:gd name="T2" fmla="*/ 2147483647 w 910"/>
              <a:gd name="T3" fmla="*/ 2147483647 h 1710"/>
              <a:gd name="T4" fmla="*/ 2147483647 w 910"/>
              <a:gd name="T5" fmla="*/ 2147483647 h 1710"/>
              <a:gd name="T6" fmla="*/ 2147483647 w 910"/>
              <a:gd name="T7" fmla="*/ 2147483647 h 1710"/>
              <a:gd name="T8" fmla="*/ 2147483647 w 910"/>
              <a:gd name="T9" fmla="*/ 2147483647 h 1710"/>
              <a:gd name="T10" fmla="*/ 2147483647 w 910"/>
              <a:gd name="T11" fmla="*/ 2147483647 h 1710"/>
              <a:gd name="T12" fmla="*/ 2147483647 w 910"/>
              <a:gd name="T13" fmla="*/ 2147483647 h 1710"/>
              <a:gd name="T14" fmla="*/ 2147483647 w 910"/>
              <a:gd name="T15" fmla="*/ 2147483647 h 1710"/>
              <a:gd name="T16" fmla="*/ 2147483647 w 910"/>
              <a:gd name="T17" fmla="*/ 2147483647 h 1710"/>
              <a:gd name="T18" fmla="*/ 2147483647 w 910"/>
              <a:gd name="T19" fmla="*/ 2147483647 h 1710"/>
              <a:gd name="T20" fmla="*/ 2147483647 w 910"/>
              <a:gd name="T21" fmla="*/ 2147483647 h 1710"/>
              <a:gd name="T22" fmla="*/ 2147483647 w 910"/>
              <a:gd name="T23" fmla="*/ 2147483647 h 171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910"/>
              <a:gd name="T37" fmla="*/ 0 h 1710"/>
              <a:gd name="T38" fmla="*/ 910 w 910"/>
              <a:gd name="T39" fmla="*/ 1710 h 171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910" h="1710">
                <a:moveTo>
                  <a:pt x="766" y="38"/>
                </a:moveTo>
                <a:cubicBezTo>
                  <a:pt x="714" y="0"/>
                  <a:pt x="520" y="186"/>
                  <a:pt x="411" y="282"/>
                </a:cubicBezTo>
                <a:cubicBezTo>
                  <a:pt x="302" y="378"/>
                  <a:pt x="180" y="490"/>
                  <a:pt x="115" y="611"/>
                </a:cubicBezTo>
                <a:cubicBezTo>
                  <a:pt x="49" y="732"/>
                  <a:pt x="0" y="907"/>
                  <a:pt x="14" y="1008"/>
                </a:cubicBezTo>
                <a:cubicBezTo>
                  <a:pt x="28" y="1108"/>
                  <a:pt x="127" y="1139"/>
                  <a:pt x="198" y="1214"/>
                </a:cubicBezTo>
                <a:cubicBezTo>
                  <a:pt x="269" y="1288"/>
                  <a:pt x="328" y="1380"/>
                  <a:pt x="435" y="1456"/>
                </a:cubicBezTo>
                <a:cubicBezTo>
                  <a:pt x="542" y="1533"/>
                  <a:pt x="768" y="1710"/>
                  <a:pt x="839" y="1674"/>
                </a:cubicBezTo>
                <a:cubicBezTo>
                  <a:pt x="910" y="1638"/>
                  <a:pt x="863" y="1328"/>
                  <a:pt x="863" y="1239"/>
                </a:cubicBezTo>
                <a:cubicBezTo>
                  <a:pt x="863" y="1150"/>
                  <a:pt x="868" y="1189"/>
                  <a:pt x="839" y="1139"/>
                </a:cubicBezTo>
                <a:cubicBezTo>
                  <a:pt x="809" y="1090"/>
                  <a:pt x="703" y="1045"/>
                  <a:pt x="684" y="940"/>
                </a:cubicBezTo>
                <a:cubicBezTo>
                  <a:pt x="665" y="835"/>
                  <a:pt x="710" y="659"/>
                  <a:pt x="724" y="509"/>
                </a:cubicBezTo>
                <a:cubicBezTo>
                  <a:pt x="738" y="359"/>
                  <a:pt x="818" y="76"/>
                  <a:pt x="766" y="38"/>
                </a:cubicBezTo>
                <a:close/>
              </a:path>
            </a:pathLst>
          </a:custGeom>
          <a:gradFill rotWithShape="1">
            <a:gsLst>
              <a:gs pos="0">
                <a:srgbClr val="66CCFF"/>
              </a:gs>
              <a:gs pos="100000">
                <a:srgbClr val="FFFF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4" name="Text Box 20"/>
          <p:cNvSpPr txBox="1">
            <a:spLocks noChangeArrowheads="1"/>
          </p:cNvSpPr>
          <p:nvPr/>
        </p:nvSpPr>
        <p:spPr bwMode="auto">
          <a:xfrm>
            <a:off x="1838117" y="2593429"/>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Organization 0</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5" name="Text Box 21"/>
          <p:cNvSpPr txBox="1">
            <a:spLocks noChangeArrowheads="1"/>
          </p:cNvSpPr>
          <p:nvPr/>
        </p:nvSpPr>
        <p:spPr bwMode="auto">
          <a:xfrm>
            <a:off x="1866692" y="4603204"/>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Organization 7</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6" name="Text Box 22"/>
          <p:cNvSpPr txBox="1">
            <a:spLocks noChangeArrowheads="1"/>
          </p:cNvSpPr>
          <p:nvPr/>
        </p:nvSpPr>
        <p:spPr bwMode="auto">
          <a:xfrm>
            <a:off x="8486567" y="4412704"/>
            <a:ext cx="78422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Internet</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8" name="Freeform 24"/>
          <p:cNvSpPr/>
          <p:nvPr/>
        </p:nvSpPr>
        <p:spPr bwMode="auto">
          <a:xfrm>
            <a:off x="4595605" y="4971504"/>
            <a:ext cx="1773237" cy="979487"/>
          </a:xfrm>
          <a:custGeom>
            <a:avLst/>
            <a:gdLst>
              <a:gd name="T0" fmla="*/ 2147483647 w 1117"/>
              <a:gd name="T1" fmla="*/ 2147483647 h 617"/>
              <a:gd name="T2" fmla="*/ 2147483647 w 1117"/>
              <a:gd name="T3" fmla="*/ 2147483647 h 617"/>
              <a:gd name="T4" fmla="*/ 2147483647 w 1117"/>
              <a:gd name="T5" fmla="*/ 2147483647 h 617"/>
              <a:gd name="T6" fmla="*/ 2147483647 w 1117"/>
              <a:gd name="T7" fmla="*/ 2147483647 h 617"/>
              <a:gd name="T8" fmla="*/ 2147483647 w 1117"/>
              <a:gd name="T9" fmla="*/ 2147483647 h 617"/>
              <a:gd name="T10" fmla="*/ 2147483647 w 1117"/>
              <a:gd name="T11" fmla="*/ 2147483647 h 617"/>
              <a:gd name="T12" fmla="*/ 2147483647 w 1117"/>
              <a:gd name="T13" fmla="*/ 2147483647 h 617"/>
              <a:gd name="T14" fmla="*/ 2147483647 w 1117"/>
              <a:gd name="T15" fmla="*/ 2147483647 h 617"/>
              <a:gd name="T16" fmla="*/ 2147483647 w 1117"/>
              <a:gd name="T17" fmla="*/ 2147483647 h 617"/>
              <a:gd name="T18" fmla="*/ 2147483647 w 1117"/>
              <a:gd name="T19" fmla="*/ 2147483647 h 617"/>
              <a:gd name="T20" fmla="*/ 2147483647 w 1117"/>
              <a:gd name="T21" fmla="*/ 2147483647 h 617"/>
              <a:gd name="T22" fmla="*/ 2147483647 w 1117"/>
              <a:gd name="T23" fmla="*/ 2147483647 h 61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17"/>
              <a:gd name="T37" fmla="*/ 0 h 617"/>
              <a:gd name="T38" fmla="*/ 1117 w 1117"/>
              <a:gd name="T39" fmla="*/ 617 h 61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17" h="617">
                <a:moveTo>
                  <a:pt x="439" y="97"/>
                </a:moveTo>
                <a:cubicBezTo>
                  <a:pt x="358" y="85"/>
                  <a:pt x="269" y="23"/>
                  <a:pt x="205" y="19"/>
                </a:cubicBezTo>
                <a:cubicBezTo>
                  <a:pt x="141" y="15"/>
                  <a:pt x="89" y="0"/>
                  <a:pt x="55" y="73"/>
                </a:cubicBezTo>
                <a:cubicBezTo>
                  <a:pt x="21" y="146"/>
                  <a:pt x="0" y="371"/>
                  <a:pt x="4" y="456"/>
                </a:cubicBezTo>
                <a:cubicBezTo>
                  <a:pt x="8" y="541"/>
                  <a:pt x="3" y="560"/>
                  <a:pt x="77" y="582"/>
                </a:cubicBezTo>
                <a:cubicBezTo>
                  <a:pt x="152" y="604"/>
                  <a:pt x="350" y="582"/>
                  <a:pt x="451" y="587"/>
                </a:cubicBezTo>
                <a:cubicBezTo>
                  <a:pt x="552" y="592"/>
                  <a:pt x="606" y="617"/>
                  <a:pt x="685" y="613"/>
                </a:cubicBezTo>
                <a:cubicBezTo>
                  <a:pt x="764" y="609"/>
                  <a:pt x="856" y="612"/>
                  <a:pt x="925" y="565"/>
                </a:cubicBezTo>
                <a:cubicBezTo>
                  <a:pt x="994" y="518"/>
                  <a:pt x="1081" y="401"/>
                  <a:pt x="1099" y="330"/>
                </a:cubicBezTo>
                <a:cubicBezTo>
                  <a:pt x="1117" y="259"/>
                  <a:pt x="1104" y="178"/>
                  <a:pt x="1036" y="138"/>
                </a:cubicBezTo>
                <a:cubicBezTo>
                  <a:pt x="968" y="98"/>
                  <a:pt x="790" y="98"/>
                  <a:pt x="691" y="91"/>
                </a:cubicBezTo>
                <a:cubicBezTo>
                  <a:pt x="592" y="84"/>
                  <a:pt x="520" y="109"/>
                  <a:pt x="439" y="97"/>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9" name="Text Box 25"/>
          <p:cNvSpPr txBox="1">
            <a:spLocks noChangeArrowheads="1"/>
          </p:cNvSpPr>
          <p:nvPr/>
        </p:nvSpPr>
        <p:spPr bwMode="auto">
          <a:xfrm>
            <a:off x="4895642" y="5346154"/>
            <a:ext cx="1023938"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ISPs-R-Us</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0" name="Freeform 26"/>
          <p:cNvSpPr/>
          <p:nvPr/>
        </p:nvSpPr>
        <p:spPr bwMode="auto">
          <a:xfrm flipV="1">
            <a:off x="6321217" y="4992141"/>
            <a:ext cx="2019300" cy="295275"/>
          </a:xfrm>
          <a:custGeom>
            <a:avLst/>
            <a:gdLst>
              <a:gd name="T0" fmla="*/ 0 w 1272"/>
              <a:gd name="T1" fmla="*/ 0 h 186"/>
              <a:gd name="T2" fmla="*/ 2147483647 w 1272"/>
              <a:gd name="T3" fmla="*/ 2147483647 h 186"/>
              <a:gd name="T4" fmla="*/ 0 60000 65536"/>
              <a:gd name="T5" fmla="*/ 0 60000 65536"/>
              <a:gd name="T6" fmla="*/ 0 w 1272"/>
              <a:gd name="T7" fmla="*/ 0 h 186"/>
              <a:gd name="T8" fmla="*/ 1272 w 1272"/>
              <a:gd name="T9" fmla="*/ 186 h 186"/>
            </a:gdLst>
            <a:ahLst/>
            <a:cxnLst>
              <a:cxn ang="T4">
                <a:pos x="T0" y="T1"/>
              </a:cxn>
              <a:cxn ang="T5">
                <a:pos x="T2" y="T3"/>
              </a:cxn>
            </a:cxnLst>
            <a:rect l="T6" t="T7" r="T8" b="T9"/>
            <a:pathLst>
              <a:path w="1272" h="186">
                <a:moveTo>
                  <a:pt x="0" y="0"/>
                </a:moveTo>
                <a:lnTo>
                  <a:pt x="1272" y="186"/>
                </a:lnTo>
              </a:path>
            </a:pathLst>
          </a:custGeom>
          <a:noFill/>
          <a:ln w="19050" cap="flat" cmpd="sng">
            <a:solidFill>
              <a:srgbClr val="000000"/>
            </a:solidFill>
            <a:prstDash val="solid"/>
            <a:round/>
            <a:headEnd type="none" w="med" len="med"/>
            <a:tailEnd type="arrow"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1" name="Line 27"/>
          <p:cNvSpPr>
            <a:spLocks noChangeShapeType="1"/>
          </p:cNvSpPr>
          <p:nvPr/>
        </p:nvSpPr>
        <p:spPr bwMode="auto">
          <a:xfrm>
            <a:off x="4111417" y="5535066"/>
            <a:ext cx="485775"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2" name="Line 28"/>
          <p:cNvSpPr>
            <a:spLocks noChangeShapeType="1"/>
          </p:cNvSpPr>
          <p:nvPr/>
        </p:nvSpPr>
        <p:spPr bwMode="auto">
          <a:xfrm flipV="1">
            <a:off x="3959017" y="5601741"/>
            <a:ext cx="638175" cy="17145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3" name="Line 29"/>
          <p:cNvSpPr>
            <a:spLocks noChangeShapeType="1"/>
          </p:cNvSpPr>
          <p:nvPr/>
        </p:nvSpPr>
        <p:spPr bwMode="auto">
          <a:xfrm flipV="1">
            <a:off x="4397167" y="5849391"/>
            <a:ext cx="247650" cy="409575"/>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4" name="Text Box 30"/>
          <p:cNvSpPr txBox="1">
            <a:spLocks noChangeArrowheads="1"/>
          </p:cNvSpPr>
          <p:nvPr/>
        </p:nvSpPr>
        <p:spPr bwMode="auto">
          <a:xfrm>
            <a:off x="6610142" y="5241379"/>
            <a:ext cx="1671638"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a:t>
            </a:r>
            <a:r>
              <a:rPr kumimoji="0" lang="en-US" altLang="ja-JP"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Send me anything</a:t>
            </a:r>
            <a:endParaRPr kumimoji="0" lang="en-US" altLang="ja-JP"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with addresses </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beginning </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199.31.0.0/16</a:t>
            </a:r>
            <a:r>
              <a:rPr kumimoji="0" lang="ja-JP"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75" name="Group 31"/>
          <p:cNvGrpSpPr/>
          <p:nvPr/>
        </p:nvGrpSpPr>
        <p:grpSpPr bwMode="auto">
          <a:xfrm>
            <a:off x="1885742" y="4031704"/>
            <a:ext cx="2338388" cy="404812"/>
            <a:chOff x="1004" y="1639"/>
            <a:chExt cx="1473" cy="255"/>
          </a:xfrm>
        </p:grpSpPr>
        <p:sp>
          <p:nvSpPr>
            <p:cNvPr id="76" name="Freeform 32"/>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77" name="Text Box 33"/>
            <p:cNvSpPr txBox="1">
              <a:spLocks noChangeArrowheads="1"/>
            </p:cNvSpPr>
            <p:nvPr/>
          </p:nvSpPr>
          <p:spPr bwMode="auto">
            <a:xfrm>
              <a:off x="1226" y="1664"/>
              <a:ext cx="970" cy="212"/>
            </a:xfrm>
            <a:prstGeom prst="rect">
              <a:avLst/>
            </a:prstGeom>
            <a:solidFill>
              <a:srgbClr val="9CE0F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200.23.20.0/23</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78" name="Text Box 34"/>
          <p:cNvSpPr txBox="1">
            <a:spLocks noChangeArrowheads="1"/>
          </p:cNvSpPr>
          <p:nvPr/>
        </p:nvSpPr>
        <p:spPr bwMode="auto">
          <a:xfrm>
            <a:off x="1866692" y="3831679"/>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Organization 2</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79" name="Group 35"/>
          <p:cNvGrpSpPr/>
          <p:nvPr/>
        </p:nvGrpSpPr>
        <p:grpSpPr bwMode="auto">
          <a:xfrm>
            <a:off x="3235117" y="4288879"/>
            <a:ext cx="257175" cy="663575"/>
            <a:chOff x="870" y="2941"/>
            <a:chExt cx="162" cy="418"/>
          </a:xfrm>
        </p:grpSpPr>
        <p:sp>
          <p:nvSpPr>
            <p:cNvPr id="80" name="Text Box 36"/>
            <p:cNvSpPr txBox="1">
              <a:spLocks noChangeArrowheads="1"/>
            </p:cNvSpPr>
            <p:nvPr/>
          </p:nvSpPr>
          <p:spPr bwMode="auto">
            <a:xfrm>
              <a:off x="872" y="2941"/>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1" name="Text Box 37"/>
            <p:cNvSpPr txBox="1">
              <a:spLocks noChangeArrowheads="1"/>
            </p:cNvSpPr>
            <p:nvPr/>
          </p:nvSpPr>
          <p:spPr bwMode="auto">
            <a:xfrm>
              <a:off x="870" y="3026"/>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2" name="Text Box 38"/>
            <p:cNvSpPr txBox="1">
              <a:spLocks noChangeArrowheads="1"/>
            </p:cNvSpPr>
            <p:nvPr/>
          </p:nvSpPr>
          <p:spPr bwMode="auto">
            <a:xfrm>
              <a:off x="871" y="3109"/>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83" name="Group 39"/>
          <p:cNvGrpSpPr/>
          <p:nvPr/>
        </p:nvGrpSpPr>
        <p:grpSpPr bwMode="auto">
          <a:xfrm>
            <a:off x="4263817" y="3993604"/>
            <a:ext cx="257175" cy="663575"/>
            <a:chOff x="870" y="2941"/>
            <a:chExt cx="162" cy="418"/>
          </a:xfrm>
        </p:grpSpPr>
        <p:sp>
          <p:nvSpPr>
            <p:cNvPr id="84" name="Text Box 40"/>
            <p:cNvSpPr txBox="1">
              <a:spLocks noChangeArrowheads="1"/>
            </p:cNvSpPr>
            <p:nvPr/>
          </p:nvSpPr>
          <p:spPr bwMode="auto">
            <a:xfrm>
              <a:off x="872" y="2941"/>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5" name="Text Box 41"/>
            <p:cNvSpPr txBox="1">
              <a:spLocks noChangeArrowheads="1"/>
            </p:cNvSpPr>
            <p:nvPr/>
          </p:nvSpPr>
          <p:spPr bwMode="auto">
            <a:xfrm>
              <a:off x="870" y="3026"/>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6" name="Text Box 42"/>
            <p:cNvSpPr txBox="1">
              <a:spLocks noChangeArrowheads="1"/>
            </p:cNvSpPr>
            <p:nvPr/>
          </p:nvSpPr>
          <p:spPr bwMode="auto">
            <a:xfrm>
              <a:off x="871" y="3109"/>
              <a:ext cx="16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20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87" name="Text Box 43"/>
          <p:cNvSpPr txBox="1">
            <a:spLocks noChangeArrowheads="1"/>
          </p:cNvSpPr>
          <p:nvPr/>
        </p:nvSpPr>
        <p:spPr bwMode="auto">
          <a:xfrm>
            <a:off x="741737" y="1253772"/>
            <a:ext cx="11002779"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342900" marR="0" lvl="0" indent="-342900" algn="l" defTabSz="914400" rtl="0" eaLnBrk="0" fontAlgn="base" latinLnBrk="0" hangingPunct="0">
              <a:lnSpc>
                <a:spcPct val="100000"/>
              </a:lnSpc>
              <a:spcBef>
                <a:spcPct val="0"/>
              </a:spcBef>
              <a:spcAft>
                <a:spcPct val="0"/>
              </a:spcAft>
              <a:buClr>
                <a:srgbClr val="0000A3"/>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Organization 1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moves from Fly-By-Night-ISP to ISPs-R-Us</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342900" marR="0" lvl="0" indent="-342900" algn="l" defTabSz="914400" rtl="0" eaLnBrk="0" fontAlgn="base" latinLnBrk="0" hangingPunct="0">
              <a:lnSpc>
                <a:spcPct val="100000"/>
              </a:lnSpc>
              <a:spcBef>
                <a:spcPct val="0"/>
              </a:spcBef>
              <a:spcAft>
                <a:spcPct val="0"/>
              </a:spcAft>
              <a:buClr>
                <a:srgbClr val="0000A3"/>
              </a:buClr>
              <a:buSzTx/>
              <a:buFont typeface="Wingdings" panose="05000000000000000000" pitchFamily="2" charset="2"/>
              <a:buChar char="§"/>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ISPs-R-Us now advertises a more specific route to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Organization 1</a:t>
            </a:r>
            <a:endParaRPr kumimoji="0" lang="en-US" altLang="en-US" sz="32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45" name="Line 6"/>
          <p:cNvSpPr>
            <a:spLocks noChangeShapeType="1"/>
          </p:cNvSpPr>
          <p:nvPr/>
        </p:nvSpPr>
        <p:spPr bwMode="auto">
          <a:xfrm flipV="1">
            <a:off x="4303322" y="5787297"/>
            <a:ext cx="333375" cy="24765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2" name="Group 1"/>
          <p:cNvGrpSpPr/>
          <p:nvPr/>
        </p:nvGrpSpPr>
        <p:grpSpPr>
          <a:xfrm>
            <a:off x="2073587" y="5735794"/>
            <a:ext cx="2342448" cy="619828"/>
            <a:chOff x="2073587" y="5735794"/>
            <a:chExt cx="2342448" cy="619828"/>
          </a:xfrm>
        </p:grpSpPr>
        <p:grpSp>
          <p:nvGrpSpPr>
            <p:cNvPr id="46" name="Group 13"/>
            <p:cNvGrpSpPr/>
            <p:nvPr/>
          </p:nvGrpSpPr>
          <p:grpSpPr bwMode="auto">
            <a:xfrm>
              <a:off x="2077647" y="5950810"/>
              <a:ext cx="2338388" cy="404812"/>
              <a:chOff x="1004" y="1639"/>
              <a:chExt cx="1473" cy="255"/>
            </a:xfrm>
          </p:grpSpPr>
          <p:sp>
            <p:nvSpPr>
              <p:cNvPr id="88" name="Freeform 14"/>
              <p:cNvSpPr/>
              <p:nvPr/>
            </p:nvSpPr>
            <p:spPr bwMode="auto">
              <a:xfrm>
                <a:off x="1004" y="1639"/>
                <a:ext cx="1473" cy="255"/>
              </a:xfrm>
              <a:custGeom>
                <a:avLst/>
                <a:gdLst>
                  <a:gd name="T0" fmla="*/ 172 w 1473"/>
                  <a:gd name="T1" fmla="*/ 11 h 255"/>
                  <a:gd name="T2" fmla="*/ 73 w 1473"/>
                  <a:gd name="T3" fmla="*/ 94 h 255"/>
                  <a:gd name="T4" fmla="*/ 146 w 1473"/>
                  <a:gd name="T5" fmla="*/ 220 h 255"/>
                  <a:gd name="T6" fmla="*/ 520 w 1473"/>
                  <a:gd name="T7" fmla="*/ 225 h 255"/>
                  <a:gd name="T8" fmla="*/ 754 w 1473"/>
                  <a:gd name="T9" fmla="*/ 251 h 255"/>
                  <a:gd name="T10" fmla="*/ 1306 w 1473"/>
                  <a:gd name="T11" fmla="*/ 203 h 255"/>
                  <a:gd name="T12" fmla="*/ 1360 w 1473"/>
                  <a:gd name="T13" fmla="*/ 29 h 255"/>
                  <a:gd name="T14" fmla="*/ 628 w 1473"/>
                  <a:gd name="T15" fmla="*/ 29 h 255"/>
                  <a:gd name="T16" fmla="*/ 172 w 1473"/>
                  <a:gd name="T17" fmla="*/ 11 h 2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73"/>
                  <a:gd name="T28" fmla="*/ 0 h 255"/>
                  <a:gd name="T29" fmla="*/ 1473 w 1473"/>
                  <a:gd name="T30" fmla="*/ 255 h 2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73" h="255">
                    <a:moveTo>
                      <a:pt x="172" y="11"/>
                    </a:moveTo>
                    <a:cubicBezTo>
                      <a:pt x="0" y="64"/>
                      <a:pt x="77" y="59"/>
                      <a:pt x="73" y="94"/>
                    </a:cubicBezTo>
                    <a:cubicBezTo>
                      <a:pt x="69" y="129"/>
                      <a:pt x="72" y="198"/>
                      <a:pt x="146" y="220"/>
                    </a:cubicBezTo>
                    <a:cubicBezTo>
                      <a:pt x="221" y="242"/>
                      <a:pt x="419" y="220"/>
                      <a:pt x="520" y="225"/>
                    </a:cubicBezTo>
                    <a:cubicBezTo>
                      <a:pt x="621" y="230"/>
                      <a:pt x="623" y="255"/>
                      <a:pt x="754" y="251"/>
                    </a:cubicBezTo>
                    <a:cubicBezTo>
                      <a:pt x="885" y="247"/>
                      <a:pt x="1205" y="240"/>
                      <a:pt x="1306" y="203"/>
                    </a:cubicBezTo>
                    <a:cubicBezTo>
                      <a:pt x="1407" y="166"/>
                      <a:pt x="1473" y="58"/>
                      <a:pt x="1360" y="29"/>
                    </a:cubicBezTo>
                    <a:cubicBezTo>
                      <a:pt x="1247" y="0"/>
                      <a:pt x="826" y="32"/>
                      <a:pt x="628" y="29"/>
                    </a:cubicBezTo>
                    <a:cubicBezTo>
                      <a:pt x="430" y="26"/>
                      <a:pt x="267" y="15"/>
                      <a:pt x="172" y="11"/>
                    </a:cubicBezTo>
                    <a:close/>
                  </a:path>
                </a:pathLst>
              </a:custGeom>
              <a:solidFill>
                <a:srgbClr val="9CE0FA"/>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9" name="Text Box 15"/>
              <p:cNvSpPr txBox="1">
                <a:spLocks noChangeArrowheads="1"/>
              </p:cNvSpPr>
              <p:nvPr/>
            </p:nvSpPr>
            <p:spPr bwMode="auto">
              <a:xfrm>
                <a:off x="1226" y="1664"/>
                <a:ext cx="970" cy="212"/>
              </a:xfrm>
              <a:prstGeom prst="rect">
                <a:avLst/>
              </a:prstGeom>
              <a:solidFill>
                <a:srgbClr val="9CE0F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200.23.18.0/23</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90" name="Text Box 24"/>
            <p:cNvSpPr txBox="1">
              <a:spLocks noChangeArrowheads="1"/>
            </p:cNvSpPr>
            <p:nvPr/>
          </p:nvSpPr>
          <p:spPr bwMode="auto">
            <a:xfrm>
              <a:off x="2073587" y="5735794"/>
              <a:ext cx="1336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Organization 1</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91" name="Text Box 31"/>
          <p:cNvSpPr txBox="1">
            <a:spLocks noChangeArrowheads="1"/>
          </p:cNvSpPr>
          <p:nvPr/>
        </p:nvSpPr>
        <p:spPr bwMode="auto">
          <a:xfrm>
            <a:off x="6580161" y="6089469"/>
            <a:ext cx="173957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“or </a:t>
            </a:r>
            <a:r>
              <a:rPr kumimoji="0" lang="en-US" altLang="en-US" sz="1400" b="0" i="0" u="sng"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rPr>
              <a:t>200.23.18.0/23</a:t>
            </a:r>
            <a:r>
              <a:rPr kumimoji="0" lang="ja-JP" altLang="en-US" sz="1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rPr>
              <a:t>”</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4" name="Freeform 3"/>
          <p:cNvSpPr/>
          <p:nvPr/>
        </p:nvSpPr>
        <p:spPr>
          <a:xfrm>
            <a:off x="4049486" y="4865915"/>
            <a:ext cx="5274129" cy="1257299"/>
          </a:xfrm>
          <a:custGeom>
            <a:avLst/>
            <a:gdLst>
              <a:gd name="connsiteX0" fmla="*/ 5225143 w 5225143"/>
              <a:gd name="connsiteY0" fmla="*/ 0 h 1322614"/>
              <a:gd name="connsiteX1" fmla="*/ 1583871 w 5225143"/>
              <a:gd name="connsiteY1" fmla="*/ 587829 h 1322614"/>
              <a:gd name="connsiteX2" fmla="*/ 718457 w 5225143"/>
              <a:gd name="connsiteY2" fmla="*/ 963386 h 1322614"/>
              <a:gd name="connsiteX3" fmla="*/ 0 w 5225143"/>
              <a:gd name="connsiteY3" fmla="*/ 1322614 h 1322614"/>
              <a:gd name="connsiteX0-1" fmla="*/ 5225143 w 5225143"/>
              <a:gd name="connsiteY0-2" fmla="*/ 0 h 1322614"/>
              <a:gd name="connsiteX1-3" fmla="*/ 1583871 w 5225143"/>
              <a:gd name="connsiteY1-4" fmla="*/ 587829 h 1322614"/>
              <a:gd name="connsiteX2-5" fmla="*/ 849085 w 5225143"/>
              <a:gd name="connsiteY2-6" fmla="*/ 783772 h 1322614"/>
              <a:gd name="connsiteX3-7" fmla="*/ 0 w 5225143"/>
              <a:gd name="connsiteY3-8" fmla="*/ 1322614 h 1322614"/>
              <a:gd name="connsiteX0-9" fmla="*/ 5225143 w 5225143"/>
              <a:gd name="connsiteY0-10" fmla="*/ 0 h 1322614"/>
              <a:gd name="connsiteX1-11" fmla="*/ 849085 w 5225143"/>
              <a:gd name="connsiteY1-12" fmla="*/ 783772 h 1322614"/>
              <a:gd name="connsiteX2-13" fmla="*/ 0 w 5225143"/>
              <a:gd name="connsiteY2-14" fmla="*/ 1322614 h 1322614"/>
              <a:gd name="connsiteX0-15" fmla="*/ 5274129 w 5274129"/>
              <a:gd name="connsiteY0-16" fmla="*/ 0 h 1257299"/>
              <a:gd name="connsiteX1-17" fmla="*/ 849085 w 5274129"/>
              <a:gd name="connsiteY1-18" fmla="*/ 718457 h 1257299"/>
              <a:gd name="connsiteX2-19" fmla="*/ 0 w 5274129"/>
              <a:gd name="connsiteY2-20" fmla="*/ 1257299 h 1257299"/>
            </a:gdLst>
            <a:ahLst/>
            <a:cxnLst>
              <a:cxn ang="0">
                <a:pos x="connsiteX0-1" y="connsiteY0-2"/>
              </a:cxn>
              <a:cxn ang="0">
                <a:pos x="connsiteX1-3" y="connsiteY1-4"/>
              </a:cxn>
              <a:cxn ang="0">
                <a:pos x="connsiteX2-5" y="connsiteY2-6"/>
              </a:cxn>
            </a:cxnLst>
            <a:rect l="l" t="t" r="r" b="b"/>
            <a:pathLst>
              <a:path w="5274129" h="1257299">
                <a:moveTo>
                  <a:pt x="5274129" y="0"/>
                </a:moveTo>
                <a:lnTo>
                  <a:pt x="849085" y="718457"/>
                </a:lnTo>
                <a:lnTo>
                  <a:pt x="0" y="1257299"/>
                </a:lnTo>
              </a:path>
            </a:pathLst>
          </a:custGeom>
          <a:noFill/>
          <a:ln w="76200">
            <a:solidFill>
              <a:srgbClr val="3333CC"/>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9"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03288" y="281163"/>
            <a:ext cx="10515600" cy="1067951"/>
          </a:xfrm>
        </p:spPr>
        <p:txBody>
          <a:bodyPr>
            <a:normAutofit/>
          </a:bodyPr>
          <a:lstStyle/>
          <a:p>
            <a:r>
              <a:rPr lang="en-US" altLang="en-US" sz="4800" dirty="0">
                <a:ea typeface="MS PGothic" panose="020B0600070205080204" pitchFamily="34" charset="-128"/>
              </a:rPr>
              <a:t>IP addressing: last words ...</a:t>
            </a:r>
            <a:endParaRPr lang="en-US" sz="4800" dirty="0"/>
          </a:p>
        </p:txBody>
      </p:sp>
      <p:sp>
        <p:nvSpPr>
          <p:cNvPr id="92" name="Rectangle 3"/>
          <p:cNvSpPr txBox="1">
            <a:spLocks noChangeArrowheads="1"/>
          </p:cNvSpPr>
          <p:nvPr/>
        </p:nvSpPr>
        <p:spPr>
          <a:xfrm>
            <a:off x="519278" y="1328204"/>
            <a:ext cx="5815260" cy="509909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charset="0"/>
              <a:buNone/>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Q:</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how does an ISP get block of addresses?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charset="0"/>
              <a:buNone/>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A:</a:t>
            </a:r>
            <a:r>
              <a:rPr kumimoji="0" lang="en-US" sz="2800" b="0" i="0" u="none" strike="noStrike" kern="1200" cap="none" spc="0" normalizeH="0" baseline="0" noProof="0" dirty="0">
                <a:ln>
                  <a:noFill/>
                </a:ln>
                <a:solidFill>
                  <a:srgbClr val="FF0000"/>
                </a:solidFill>
                <a:effectLst/>
                <a:uLnTx/>
                <a:uFillTx/>
                <a:latin typeface="Calibri" panose="020F0502020204030204"/>
                <a:ea typeface="+mn-ea"/>
                <a:cs typeface="+mn-cs"/>
              </a:rPr>
              <a:t> </a:t>
            </a:r>
            <a:r>
              <a:rPr kumimoji="0" lang="en-US" sz="2800" b="0" i="0" u="none" strike="noStrike" kern="1200" cap="none" spc="0" normalizeH="0" baseline="0" noProof="0" dirty="0">
                <a:ln>
                  <a:noFill/>
                </a:ln>
                <a:solidFill>
                  <a:srgbClr val="000099"/>
                </a:solidFill>
                <a:effectLst/>
                <a:uLnTx/>
                <a:uFillTx/>
                <a:latin typeface="Calibri" panose="020F0502020204030204"/>
                <a:ea typeface="+mn-ea"/>
                <a:cs typeface="+mn-cs"/>
              </a:rPr>
              <a:t>ICANN</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2800" b="0" i="0" u="none" strike="noStrike" kern="1200" cap="none" spc="0" normalizeH="0" baseline="0" noProof="0" dirty="0">
                <a:ln>
                  <a:noFill/>
                </a:ln>
                <a:solidFill>
                  <a:srgbClr val="000099"/>
                </a:solidFill>
                <a:effectLst/>
                <a:uLnTx/>
                <a:uFillTx/>
                <a:latin typeface="Calibri" panose="020F0502020204030204"/>
                <a:ea typeface="+mn-ea"/>
                <a:cs typeface="+mn-cs"/>
              </a:rPr>
              <a:t>I</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nternet </a:t>
            </a:r>
            <a:r>
              <a:rPr kumimoji="0" lang="en-US" sz="2800" b="0" i="0" u="none" strike="noStrike" kern="1200" cap="none" spc="0" normalizeH="0" baseline="0" noProof="0" dirty="0">
                <a:ln>
                  <a:noFill/>
                </a:ln>
                <a:solidFill>
                  <a:srgbClr val="000099"/>
                </a:solidFill>
                <a:effectLst/>
                <a:uLnTx/>
                <a:uFillTx/>
                <a:latin typeface="Calibri" panose="020F0502020204030204"/>
                <a:ea typeface="+mn-ea"/>
                <a:cs typeface="+mn-cs"/>
              </a:rPr>
              <a:t>C</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orporation for </a:t>
            </a:r>
            <a:r>
              <a:rPr kumimoji="0" lang="en-US" sz="2800" b="0" i="0" u="none" strike="noStrike" kern="1200" cap="none" spc="0" normalizeH="0" baseline="0" noProof="0" dirty="0">
                <a:ln>
                  <a:noFill/>
                </a:ln>
                <a:solidFill>
                  <a:srgbClr val="000099"/>
                </a:solidFill>
                <a:effectLst/>
                <a:uLnTx/>
                <a:uFillTx/>
                <a:latin typeface="Calibri" panose="020F0502020204030204"/>
                <a:ea typeface="+mn-ea"/>
                <a:cs typeface="+mn-cs"/>
              </a:rPr>
              <a:t>A</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ssigned  </a:t>
            </a:r>
            <a:r>
              <a:rPr kumimoji="0" lang="en-US" sz="2800" b="0" i="0" u="none" strike="noStrike" kern="1200" cap="none" spc="0" normalizeH="0" baseline="0" noProof="0" dirty="0">
                <a:ln>
                  <a:noFill/>
                </a:ln>
                <a:solidFill>
                  <a:srgbClr val="000099"/>
                </a:solidFill>
                <a:effectLst/>
                <a:uLnTx/>
                <a:uFillTx/>
                <a:latin typeface="Calibri" panose="020F0502020204030204"/>
                <a:ea typeface="+mn-ea"/>
                <a:cs typeface="+mn-cs"/>
              </a:rPr>
              <a:t>N</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ames and </a:t>
            </a:r>
            <a:r>
              <a:rPr kumimoji="0" lang="en-US" sz="2800" b="0" i="0" u="none" strike="noStrike" kern="1200" cap="none" spc="0" normalizeH="0" baseline="0" noProof="0" dirty="0">
                <a:ln>
                  <a:noFill/>
                </a:ln>
                <a:solidFill>
                  <a:srgbClr val="000099"/>
                </a:solidFill>
                <a:effectLst/>
                <a:uLnTx/>
                <a:uFillTx/>
                <a:latin typeface="Calibri" panose="020F0502020204030204"/>
                <a:ea typeface="+mn-ea"/>
                <a:cs typeface="+mn-cs"/>
              </a:rPr>
              <a:t>N</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umbers http://www.icann.org/</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74675" marR="0" lvl="1" indent="-234950" algn="l" defTabSz="914400" rtl="0" eaLnBrk="1" fontAlgn="auto" latinLnBrk="0" hangingPunct="1">
              <a:lnSpc>
                <a:spcPct val="90000"/>
              </a:lnSpc>
              <a:spcBef>
                <a:spcPts val="500"/>
              </a:spcBef>
              <a:spcAft>
                <a:spcPts val="0"/>
              </a:spcAft>
              <a:buClr>
                <a:srgbClr val="0000A8"/>
              </a:buClr>
              <a:buSzTx/>
              <a:buFont typeface="Arial" panose="020B0604020202020204"/>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allocates IP addresses, through </a:t>
            </a:r>
            <a:r>
              <a:rPr kumimoji="0" lang="en-US" sz="2800" b="0" i="0" u="none" strike="noStrike" kern="1200" cap="none" spc="0" normalizeH="0" baseline="0" noProof="0" dirty="0">
                <a:ln>
                  <a:noFill/>
                </a:ln>
                <a:solidFill>
                  <a:srgbClr val="0000A3"/>
                </a:solidFill>
                <a:effectLst/>
                <a:uLnTx/>
                <a:uFillTx/>
                <a:latin typeface="Calibri" panose="020F0502020204030204"/>
                <a:ea typeface="+mn-ea"/>
                <a:cs typeface="+mn-cs"/>
              </a:rPr>
              <a:t>5 regional registries (RRs)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(who may then allocate to local registries)</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74675" marR="0" lvl="1" indent="-234950" algn="l" defTabSz="914400" rtl="0" eaLnBrk="1" fontAlgn="auto" latinLnBrk="0" hangingPunct="1">
              <a:lnSpc>
                <a:spcPct val="90000"/>
              </a:lnSpc>
              <a:spcBef>
                <a:spcPts val="500"/>
              </a:spcBef>
              <a:spcAft>
                <a:spcPts val="0"/>
              </a:spcAft>
              <a:buClr>
                <a:srgbClr val="0000A8"/>
              </a:buClr>
              <a:buSzTx/>
              <a:buFont typeface="Arial" panose="020B0604020202020204"/>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manages DNS root zone, including delegation of individual TLD (.com, .edu , …) management </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463550" marR="0" lvl="1" indent="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None/>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Rectangle 3"/>
          <p:cNvSpPr txBox="1">
            <a:spLocks noChangeArrowheads="1"/>
          </p:cNvSpPr>
          <p:nvPr/>
        </p:nvSpPr>
        <p:spPr>
          <a:xfrm>
            <a:off x="6780931" y="1374589"/>
            <a:ext cx="5040009" cy="363473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charset="0"/>
              <a:buNone/>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Q:</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are there enough 32-bit IP addresses?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405130" marR="0" lvl="0" indent="-274955"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ICANN allocated last chunk of IPv4 addresses to RRs in 2011</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405130" marR="0" lvl="0" indent="-274955"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NAT (next) helps IPv4 address space exhaustion</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405130" marR="0" lvl="0" indent="-274955"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IPv6 has 128-bit address space</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extBox 1"/>
          <p:cNvSpPr txBox="1"/>
          <p:nvPr/>
        </p:nvSpPr>
        <p:spPr>
          <a:xfrm flipH="1">
            <a:off x="7150541" y="5049079"/>
            <a:ext cx="4511372"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"Who the hell knew how much address space we needed?"  Vint Cerf (reflecting on decision to make IPv4 address 32 bits long)</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2">
                                            <p:txEl>
                                              <p:pRg st="0" end="0"/>
                                            </p:txEl>
                                          </p:spTgt>
                                        </p:tgtEl>
                                        <p:attrNameLst>
                                          <p:attrName>style.visibility</p:attrName>
                                        </p:attrNameLst>
                                      </p:cBhvr>
                                      <p:to>
                                        <p:strVal val="visible"/>
                                      </p:to>
                                    </p:set>
                                    <p:animEffect transition="in" filter="dissolve">
                                      <p:cBhvr>
                                        <p:cTn id="7" dur="500"/>
                                        <p:tgtEl>
                                          <p:spTgt spid="9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92">
                                            <p:txEl>
                                              <p:pRg st="1" end="1"/>
                                            </p:txEl>
                                          </p:spTgt>
                                        </p:tgtEl>
                                        <p:attrNameLst>
                                          <p:attrName>style.visibility</p:attrName>
                                        </p:attrNameLst>
                                      </p:cBhvr>
                                      <p:to>
                                        <p:strVal val="visible"/>
                                      </p:to>
                                    </p:set>
                                    <p:animEffect transition="in" filter="dissolve">
                                      <p:cBhvr>
                                        <p:cTn id="12" dur="500"/>
                                        <p:tgtEl>
                                          <p:spTgt spid="9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2">
                                            <p:txEl>
                                              <p:pRg st="2" end="2"/>
                                            </p:txEl>
                                          </p:spTgt>
                                        </p:tgtEl>
                                        <p:attrNameLst>
                                          <p:attrName>style.visibility</p:attrName>
                                        </p:attrNameLst>
                                      </p:cBhvr>
                                      <p:to>
                                        <p:strVal val="visible"/>
                                      </p:to>
                                    </p:set>
                                    <p:animEffect transition="in" filter="dissolve">
                                      <p:cBhvr>
                                        <p:cTn id="17" dur="500"/>
                                        <p:tgtEl>
                                          <p:spTgt spid="9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92">
                                            <p:txEl>
                                              <p:pRg st="3" end="3"/>
                                            </p:txEl>
                                          </p:spTgt>
                                        </p:tgtEl>
                                        <p:attrNameLst>
                                          <p:attrName>style.visibility</p:attrName>
                                        </p:attrNameLst>
                                      </p:cBhvr>
                                      <p:to>
                                        <p:strVal val="visible"/>
                                      </p:to>
                                    </p:set>
                                    <p:animEffect transition="in" filter="dissolve">
                                      <p:cBhvr>
                                        <p:cTn id="22" dur="500"/>
                                        <p:tgtEl>
                                          <p:spTgt spid="9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5">
                                            <p:txEl>
                                              <p:pRg st="0" end="0"/>
                                            </p:txEl>
                                          </p:spTgt>
                                        </p:tgtEl>
                                        <p:attrNameLst>
                                          <p:attrName>style.visibility</p:attrName>
                                        </p:attrNameLst>
                                      </p:cBhvr>
                                      <p:to>
                                        <p:strVal val="visible"/>
                                      </p:to>
                                    </p:set>
                                    <p:animEffect transition="in" filter="dissolve">
                                      <p:cBhvr>
                                        <p:cTn id="27" dur="500"/>
                                        <p:tgtEl>
                                          <p:spTgt spid="5">
                                            <p:txEl>
                                              <p:pRg st="0" end="0"/>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5">
                                            <p:txEl>
                                              <p:pRg st="1" end="1"/>
                                            </p:txEl>
                                          </p:spTgt>
                                        </p:tgtEl>
                                        <p:attrNameLst>
                                          <p:attrName>style.visibility</p:attrName>
                                        </p:attrNameLst>
                                      </p:cBhvr>
                                      <p:to>
                                        <p:strVal val="visible"/>
                                      </p:to>
                                    </p:set>
                                    <p:animEffect transition="in" filter="dissolve">
                                      <p:cBhvr>
                                        <p:cTn id="30" dur="500"/>
                                        <p:tgtEl>
                                          <p:spTgt spid="5">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5">
                                            <p:txEl>
                                              <p:pRg st="2" end="2"/>
                                            </p:txEl>
                                          </p:spTgt>
                                        </p:tgtEl>
                                        <p:attrNameLst>
                                          <p:attrName>style.visibility</p:attrName>
                                        </p:attrNameLst>
                                      </p:cBhvr>
                                      <p:to>
                                        <p:strVal val="visible"/>
                                      </p:to>
                                    </p:set>
                                    <p:animEffect transition="in" filter="dissolve">
                                      <p:cBhvr>
                                        <p:cTn id="35" dur="500"/>
                                        <p:tgtEl>
                                          <p:spTgt spid="5">
                                            <p:txEl>
                                              <p:pRg st="2" end="2"/>
                                            </p:txEl>
                                          </p:spTgt>
                                        </p:tgtEl>
                                      </p:cBhvr>
                                    </p:animEffect>
                                  </p:childTnLst>
                                </p:cTn>
                              </p:par>
                              <p:par>
                                <p:cTn id="36" presetID="9" presetClass="entr" presetSubtype="0" fill="hold" grpId="0" nodeType="withEffect">
                                  <p:stCondLst>
                                    <p:cond delay="0"/>
                                  </p:stCondLst>
                                  <p:childTnLst>
                                    <p:set>
                                      <p:cBhvr>
                                        <p:cTn id="37" dur="1" fill="hold">
                                          <p:stCondLst>
                                            <p:cond delay="0"/>
                                          </p:stCondLst>
                                        </p:cTn>
                                        <p:tgtEl>
                                          <p:spTgt spid="5">
                                            <p:txEl>
                                              <p:pRg st="3" end="3"/>
                                            </p:txEl>
                                          </p:spTgt>
                                        </p:tgtEl>
                                        <p:attrNameLst>
                                          <p:attrName>style.visibility</p:attrName>
                                        </p:attrNameLst>
                                      </p:cBhvr>
                                      <p:to>
                                        <p:strVal val="visible"/>
                                      </p:to>
                                    </p:set>
                                    <p:animEffect transition="in" filter="dissolve">
                                      <p:cBhvr>
                                        <p:cTn id="38" dur="500"/>
                                        <p:tgtEl>
                                          <p:spTgt spid="5">
                                            <p:txEl>
                                              <p:pRg st="3" end="3"/>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9" presetClass="entr" presetSubtype="0" fill="hold" grpId="0" nodeType="clickEffect">
                                  <p:stCondLst>
                                    <p:cond delay="0"/>
                                  </p:stCondLst>
                                  <p:childTnLst>
                                    <p:set>
                                      <p:cBhvr>
                                        <p:cTn id="42" dur="1" fill="hold">
                                          <p:stCondLst>
                                            <p:cond delay="0"/>
                                          </p:stCondLst>
                                        </p:cTn>
                                        <p:tgtEl>
                                          <p:spTgt spid="2"/>
                                        </p:tgtEl>
                                        <p:attrNameLst>
                                          <p:attrName>style.visibility</p:attrName>
                                        </p:attrNameLst>
                                      </p:cBhvr>
                                      <p:to>
                                        <p:strVal val="visible"/>
                                      </p:to>
                                    </p:set>
                                    <p:animEffect transition="in" filter="dissolve">
                                      <p:cBhvr>
                                        <p:cTn id="4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uiExpand="1" build="p"/>
      <p:bldP spid="5" grpId="0" uiExpand="1" build="p"/>
      <p:bldP spid="2"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Network layer: “data plane” roadmap</a:t>
            </a:r>
            <a:endParaRPr lang="en-US" sz="4400" dirty="0"/>
          </a:p>
        </p:txBody>
      </p:sp>
      <p:sp>
        <p:nvSpPr>
          <p:cNvPr id="9" name="Rectangle 4"/>
          <p:cNvSpPr>
            <a:spLocks noGrp="1" noChangeArrowheads="1"/>
          </p:cNvSpPr>
          <p:nvPr>
            <p:ph sz="half" idx="2"/>
          </p:nvPr>
        </p:nvSpPr>
        <p:spPr>
          <a:xfrm>
            <a:off x="570089" y="1428299"/>
            <a:ext cx="6618109" cy="5197353"/>
          </a:xfrm>
        </p:spPr>
        <p:txBody>
          <a:bodyPr>
            <a:noAutofit/>
          </a:bodyPr>
          <a:lstStyle/>
          <a:p>
            <a:pPr marL="408305" indent="-278130">
              <a:spcBef>
                <a:spcPts val="600"/>
              </a:spcBef>
              <a:buClr>
                <a:schemeClr val="bg1">
                  <a:lumMod val="75000"/>
                </a:schemeClr>
              </a:buClr>
            </a:pPr>
            <a:r>
              <a:rPr lang="en-US" altLang="en-US" sz="3200" dirty="0">
                <a:solidFill>
                  <a:schemeClr val="bg1">
                    <a:lumMod val="75000"/>
                  </a:schemeClr>
                </a:solidFill>
                <a:ea typeface="MS PGothic" panose="020B0600070205080204" pitchFamily="34" charset="-128"/>
                <a:cs typeface="Arial" panose="020B0604020202020204" pitchFamily="34" charset="0"/>
              </a:rPr>
              <a:t>Network layer: overview</a:t>
            </a:r>
            <a:endParaRPr lang="en-US" altLang="en-US" sz="3200" dirty="0">
              <a:solidFill>
                <a:schemeClr val="bg1">
                  <a:lumMod val="75000"/>
                </a:schemeClr>
              </a:solidFill>
              <a:ea typeface="MS PGothic" panose="020B0600070205080204" pitchFamily="34" charset="-128"/>
              <a:cs typeface="Arial" panose="020B0604020202020204" pitchFamily="34" charset="0"/>
            </a:endParaRPr>
          </a:p>
          <a:p>
            <a:pPr lvl="1">
              <a:spcBef>
                <a:spcPts val="600"/>
              </a:spcBef>
              <a:buClr>
                <a:schemeClr val="bg1">
                  <a:lumMod val="75000"/>
                </a:schemeClr>
              </a:buClr>
            </a:pPr>
            <a:r>
              <a:rPr lang="en-US" altLang="en-US" sz="2800" dirty="0">
                <a:solidFill>
                  <a:schemeClr val="bg1">
                    <a:lumMod val="75000"/>
                  </a:schemeClr>
                </a:solidFill>
                <a:ea typeface="MS PGothic" panose="020B0600070205080204" pitchFamily="34" charset="-128"/>
                <a:cs typeface="Arial" panose="020B0604020202020204" pitchFamily="34" charset="0"/>
              </a:rPr>
              <a:t>data plane</a:t>
            </a:r>
            <a:endParaRPr lang="en-US" altLang="en-US" sz="2800" dirty="0">
              <a:solidFill>
                <a:schemeClr val="bg1">
                  <a:lumMod val="75000"/>
                </a:schemeClr>
              </a:solidFill>
              <a:ea typeface="MS PGothic" panose="020B0600070205080204" pitchFamily="34" charset="-128"/>
              <a:cs typeface="Arial" panose="020B0604020202020204" pitchFamily="34" charset="0"/>
            </a:endParaRPr>
          </a:p>
          <a:p>
            <a:pPr lvl="1">
              <a:spcBef>
                <a:spcPts val="600"/>
              </a:spcBef>
              <a:buClr>
                <a:schemeClr val="bg1">
                  <a:lumMod val="75000"/>
                </a:schemeClr>
              </a:buClr>
            </a:pPr>
            <a:r>
              <a:rPr lang="en-US" altLang="en-US" sz="2800" dirty="0">
                <a:solidFill>
                  <a:schemeClr val="bg1">
                    <a:lumMod val="75000"/>
                  </a:schemeClr>
                </a:solidFill>
                <a:ea typeface="MS PGothic" panose="020B0600070205080204" pitchFamily="34" charset="-128"/>
                <a:cs typeface="Arial" panose="020B0604020202020204" pitchFamily="34" charset="0"/>
              </a:rPr>
              <a:t>control plane</a:t>
            </a:r>
            <a:endParaRPr lang="en-US" altLang="en-US" sz="2800" dirty="0">
              <a:solidFill>
                <a:schemeClr val="bg1">
                  <a:lumMod val="75000"/>
                </a:schemeClr>
              </a:solidFill>
              <a:ea typeface="MS PGothic" panose="020B0600070205080204" pitchFamily="34" charset="-128"/>
              <a:cs typeface="Arial" panose="020B0604020202020204" pitchFamily="34" charset="0"/>
            </a:endParaRPr>
          </a:p>
          <a:p>
            <a:pPr marL="408305" indent="-278130">
              <a:spcBef>
                <a:spcPts val="600"/>
              </a:spcBef>
              <a:buClr>
                <a:schemeClr val="bg1">
                  <a:lumMod val="75000"/>
                </a:schemeClr>
              </a:buClr>
            </a:pPr>
            <a:r>
              <a:rPr lang="en-US" altLang="en-US" sz="3200" dirty="0">
                <a:solidFill>
                  <a:schemeClr val="bg1">
                    <a:lumMod val="75000"/>
                  </a:schemeClr>
                </a:solidFill>
                <a:ea typeface="MS PGothic" panose="020B0600070205080204" pitchFamily="34" charset="-128"/>
                <a:cs typeface="Arial" panose="020B0604020202020204" pitchFamily="34" charset="0"/>
              </a:rPr>
              <a:t>What</a:t>
            </a:r>
            <a:r>
              <a:rPr lang="en-US" altLang="ja-JP" sz="3200" dirty="0">
                <a:solidFill>
                  <a:schemeClr val="bg1">
                    <a:lumMod val="75000"/>
                  </a:schemeClr>
                </a:solidFill>
                <a:ea typeface="MS PGothic" panose="020B0600070205080204" pitchFamily="34" charset="-128"/>
                <a:cs typeface="Arial" panose="020B0604020202020204" pitchFamily="34" charset="0"/>
              </a:rPr>
              <a:t>’s inside a router</a:t>
            </a:r>
            <a:endParaRPr lang="en-US" altLang="ja-JP" sz="3200" dirty="0">
              <a:solidFill>
                <a:schemeClr val="bg1">
                  <a:lumMod val="75000"/>
                </a:schemeClr>
              </a:solidFill>
              <a:ea typeface="MS PGothic" panose="020B0600070205080204" pitchFamily="34" charset="-128"/>
              <a:cs typeface="Arial" panose="020B0604020202020204" pitchFamily="34" charset="0"/>
            </a:endParaRPr>
          </a:p>
          <a:p>
            <a:pPr lvl="1">
              <a:spcBef>
                <a:spcPts val="600"/>
              </a:spcBef>
              <a:buClr>
                <a:schemeClr val="bg1">
                  <a:lumMod val="75000"/>
                </a:schemeClr>
              </a:buClr>
            </a:pPr>
            <a:r>
              <a:rPr lang="en-US" altLang="ja-JP" sz="2800" dirty="0">
                <a:solidFill>
                  <a:schemeClr val="bg1">
                    <a:lumMod val="75000"/>
                  </a:schemeClr>
                </a:solidFill>
                <a:ea typeface="MS PGothic" panose="020B0600070205080204" pitchFamily="34" charset="-128"/>
                <a:cs typeface="Arial" panose="020B0604020202020204" pitchFamily="34" charset="0"/>
              </a:rPr>
              <a:t>input ports, switching, output ports</a:t>
            </a:r>
            <a:endParaRPr lang="en-US" altLang="ja-JP" sz="2800" dirty="0">
              <a:solidFill>
                <a:schemeClr val="bg1">
                  <a:lumMod val="75000"/>
                </a:schemeClr>
              </a:solidFill>
              <a:ea typeface="MS PGothic" panose="020B0600070205080204" pitchFamily="34" charset="-128"/>
              <a:cs typeface="Arial" panose="020B0604020202020204" pitchFamily="34" charset="0"/>
            </a:endParaRPr>
          </a:p>
          <a:p>
            <a:pPr lvl="1">
              <a:spcBef>
                <a:spcPts val="600"/>
              </a:spcBef>
              <a:buClr>
                <a:schemeClr val="bg1">
                  <a:lumMod val="75000"/>
                </a:schemeClr>
              </a:buClr>
            </a:pPr>
            <a:r>
              <a:rPr lang="en-US" altLang="ja-JP" sz="2800" dirty="0">
                <a:solidFill>
                  <a:schemeClr val="bg1">
                    <a:lumMod val="75000"/>
                  </a:schemeClr>
                </a:solidFill>
                <a:ea typeface="MS PGothic" panose="020B0600070205080204" pitchFamily="34" charset="-128"/>
                <a:cs typeface="Arial" panose="020B0604020202020204" pitchFamily="34" charset="0"/>
              </a:rPr>
              <a:t>buffer management, scheduling</a:t>
            </a:r>
            <a:endParaRPr lang="en-US" altLang="ja-JP" sz="2800" dirty="0">
              <a:solidFill>
                <a:schemeClr val="bg1">
                  <a:lumMod val="75000"/>
                </a:schemeClr>
              </a:solidFill>
              <a:ea typeface="MS PGothic" panose="020B0600070205080204" pitchFamily="34" charset="-128"/>
              <a:cs typeface="Arial" panose="020B0604020202020204" pitchFamily="34" charset="0"/>
            </a:endParaRPr>
          </a:p>
          <a:p>
            <a:pPr marL="408305" indent="-278130">
              <a:spcBef>
                <a:spcPts val="600"/>
              </a:spcBef>
            </a:pPr>
            <a:r>
              <a:rPr lang="en-US" altLang="en-US" sz="3200" dirty="0">
                <a:ea typeface="MS PGothic" panose="020B0600070205080204" pitchFamily="34" charset="-128"/>
                <a:cs typeface="Arial" panose="020B0604020202020204" pitchFamily="34" charset="0"/>
              </a:rPr>
              <a:t>IP: the Internet Protocol</a:t>
            </a:r>
            <a:endParaRPr lang="en-US" altLang="en-US" sz="3200" dirty="0">
              <a:ea typeface="MS PGothic" panose="020B0600070205080204" pitchFamily="34" charset="-128"/>
              <a:cs typeface="Arial" panose="020B0604020202020204" pitchFamily="34" charset="0"/>
            </a:endParaRPr>
          </a:p>
          <a:p>
            <a:pPr lvl="1">
              <a:spcBef>
                <a:spcPts val="400"/>
              </a:spcBef>
              <a:buClr>
                <a:srgbClr val="0000A3"/>
              </a:buClr>
            </a:pPr>
            <a:r>
              <a:rPr lang="en-US" altLang="en-US" sz="2800" dirty="0">
                <a:ea typeface="MS PGothic" panose="020B0600070205080204" pitchFamily="34" charset="-128"/>
                <a:cs typeface="Arial" panose="020B0604020202020204" pitchFamily="34" charset="0"/>
              </a:rPr>
              <a:t>datagram format</a:t>
            </a:r>
            <a:endParaRPr lang="en-US" altLang="en-US" sz="2800" dirty="0">
              <a:ea typeface="MS PGothic" panose="020B0600070205080204" pitchFamily="34" charset="-128"/>
              <a:cs typeface="Arial" panose="020B0604020202020204" pitchFamily="34" charset="0"/>
            </a:endParaRPr>
          </a:p>
          <a:p>
            <a:pPr lvl="1">
              <a:spcBef>
                <a:spcPts val="400"/>
              </a:spcBef>
              <a:buClr>
                <a:srgbClr val="0000A3"/>
              </a:buClr>
            </a:pPr>
            <a:r>
              <a:rPr lang="en-US" altLang="en-US" sz="2800" dirty="0">
                <a:ea typeface="MS PGothic" panose="020B0600070205080204" pitchFamily="34" charset="-128"/>
                <a:cs typeface="Arial" panose="020B0604020202020204" pitchFamily="34" charset="0"/>
              </a:rPr>
              <a:t>addressing</a:t>
            </a:r>
            <a:endParaRPr lang="en-US" altLang="en-US" sz="2800" dirty="0">
              <a:ea typeface="MS PGothic" panose="020B0600070205080204" pitchFamily="34" charset="-128"/>
              <a:cs typeface="Arial" panose="020B0604020202020204" pitchFamily="34" charset="0"/>
            </a:endParaRPr>
          </a:p>
          <a:p>
            <a:pPr lvl="1">
              <a:spcBef>
                <a:spcPts val="400"/>
              </a:spcBef>
              <a:buClr>
                <a:srgbClr val="0000A3"/>
              </a:buClr>
            </a:pPr>
            <a:r>
              <a:rPr lang="en-US" altLang="en-US" sz="2800" dirty="0">
                <a:solidFill>
                  <a:srgbClr val="0000A3"/>
                </a:solidFill>
                <a:ea typeface="MS PGothic" panose="020B0600070205080204" pitchFamily="34" charset="-128"/>
                <a:cs typeface="Arial" panose="020B0604020202020204" pitchFamily="34" charset="0"/>
              </a:rPr>
              <a:t>network address translation</a:t>
            </a:r>
            <a:endParaRPr lang="en-US" altLang="en-US" sz="2800" dirty="0">
              <a:solidFill>
                <a:srgbClr val="0000A3"/>
              </a:solidFill>
              <a:ea typeface="MS PGothic" panose="020B0600070205080204" pitchFamily="34" charset="-128"/>
              <a:cs typeface="Arial" panose="020B0604020202020204" pitchFamily="34" charset="0"/>
            </a:endParaRPr>
          </a:p>
          <a:p>
            <a:pPr lvl="1">
              <a:spcBef>
                <a:spcPts val="400"/>
              </a:spcBef>
              <a:buClr>
                <a:srgbClr val="0000A3"/>
              </a:buClr>
            </a:pPr>
            <a:r>
              <a:rPr lang="en-US" altLang="en-US" sz="2800" dirty="0">
                <a:solidFill>
                  <a:srgbClr val="0000A3"/>
                </a:solidFill>
                <a:ea typeface="MS PGothic" panose="020B0600070205080204" pitchFamily="34" charset="-128"/>
                <a:cs typeface="Arial" panose="020B0604020202020204" pitchFamily="34" charset="0"/>
              </a:rPr>
              <a:t>IPv6</a:t>
            </a:r>
            <a:endParaRPr lang="en-US" altLang="en-US" sz="2800" dirty="0">
              <a:solidFill>
                <a:srgbClr val="0000A3"/>
              </a:solidFill>
              <a:ea typeface="MS PGothic" panose="020B0600070205080204" pitchFamily="34" charset="-128"/>
              <a:cs typeface="Arial" panose="020B0604020202020204" pitchFamily="34" charset="0"/>
            </a:endParaRPr>
          </a:p>
        </p:txBody>
      </p:sp>
      <p:pic>
        <p:nvPicPr>
          <p:cNvPr id="6" name="Picture 5" descr="A train crossing a bridge over a body of water&#10;&#10;Description automatically generated"/>
          <p:cNvPicPr>
            <a:picLocks noChangeAspect="1"/>
          </p:cNvPicPr>
          <p:nvPr/>
        </p:nvPicPr>
        <p:blipFill>
          <a:blip r:embed="rId1"/>
          <a:stretch>
            <a:fillRect/>
          </a:stretch>
        </p:blipFill>
        <p:spPr>
          <a:xfrm>
            <a:off x="8015288" y="1379196"/>
            <a:ext cx="3102316" cy="2326737"/>
          </a:xfrm>
          <a:prstGeom prst="rect">
            <a:avLst/>
          </a:prstGeom>
        </p:spPr>
      </p:pic>
      <p:sp>
        <p:nvSpPr>
          <p:cNvPr id="7" name="Rectangle 4"/>
          <p:cNvSpPr txBox="1">
            <a:spLocks noChangeArrowheads="1"/>
          </p:cNvSpPr>
          <p:nvPr/>
        </p:nvSpPr>
        <p:spPr>
          <a:xfrm>
            <a:off x="6186488" y="4277300"/>
            <a:ext cx="6005512" cy="1937764"/>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8305" indent="-278130">
              <a:spcBef>
                <a:spcPts val="600"/>
              </a:spcBef>
              <a:buClr>
                <a:schemeClr val="bg1">
                  <a:lumMod val="75000"/>
                </a:schemeClr>
              </a:buClr>
            </a:pPr>
            <a:r>
              <a:rPr lang="en-US" altLang="en-US" sz="3200" dirty="0">
                <a:solidFill>
                  <a:schemeClr val="bg1">
                    <a:lumMod val="75000"/>
                  </a:schemeClr>
                </a:solidFill>
                <a:ea typeface="MS PGothic" panose="020B0600070205080204" pitchFamily="34" charset="-128"/>
                <a:cs typeface="MS PGothic" panose="020B0600070205080204" pitchFamily="34" charset="-128"/>
              </a:rPr>
              <a:t>Generalized Forwarding, SDN</a:t>
            </a:r>
            <a:endParaRPr lang="en-US" altLang="en-US" sz="3200" dirty="0">
              <a:solidFill>
                <a:schemeClr val="bg1">
                  <a:lumMod val="75000"/>
                </a:schemeClr>
              </a:solidFill>
              <a:ea typeface="MS PGothic" panose="020B0600070205080204" pitchFamily="34" charset="-128"/>
              <a:cs typeface="MS PGothic" panose="020B0600070205080204" pitchFamily="34" charset="-128"/>
            </a:endParaRPr>
          </a:p>
          <a:p>
            <a:pPr lvl="1">
              <a:spcBef>
                <a:spcPts val="600"/>
              </a:spcBef>
              <a:buClr>
                <a:schemeClr val="bg1">
                  <a:lumMod val="75000"/>
                </a:schemeClr>
              </a:buClr>
            </a:pPr>
            <a:r>
              <a:rPr lang="en-US" altLang="en-US" sz="2800" dirty="0" err="1">
                <a:solidFill>
                  <a:schemeClr val="bg1">
                    <a:lumMod val="75000"/>
                  </a:schemeClr>
                </a:solidFill>
                <a:ea typeface="MS PGothic" panose="020B0600070205080204" pitchFamily="34" charset="-128"/>
              </a:rPr>
              <a:t>match+action</a:t>
            </a:r>
            <a:endParaRPr lang="en-US" altLang="en-US" sz="2800" dirty="0">
              <a:solidFill>
                <a:schemeClr val="bg1">
                  <a:lumMod val="75000"/>
                </a:schemeClr>
              </a:solidFill>
              <a:ea typeface="MS PGothic" panose="020B0600070205080204" pitchFamily="34" charset="-128"/>
            </a:endParaRPr>
          </a:p>
          <a:p>
            <a:pPr lvl="1">
              <a:spcBef>
                <a:spcPts val="600"/>
              </a:spcBef>
              <a:buClr>
                <a:schemeClr val="bg1">
                  <a:lumMod val="75000"/>
                </a:schemeClr>
              </a:buClr>
            </a:pPr>
            <a:r>
              <a:rPr lang="en-US" altLang="en-US" sz="2800" dirty="0">
                <a:solidFill>
                  <a:schemeClr val="bg1">
                    <a:lumMod val="75000"/>
                  </a:schemeClr>
                </a:solidFill>
                <a:ea typeface="MS PGothic" panose="020B0600070205080204" pitchFamily="34" charset="-128"/>
              </a:rPr>
              <a:t>OpenFlow: </a:t>
            </a:r>
            <a:r>
              <a:rPr lang="en-US" altLang="en-US" sz="2800" dirty="0" err="1">
                <a:solidFill>
                  <a:schemeClr val="bg1">
                    <a:lumMod val="75000"/>
                  </a:schemeClr>
                </a:solidFill>
                <a:ea typeface="MS PGothic" panose="020B0600070205080204" pitchFamily="34" charset="-128"/>
              </a:rPr>
              <a:t>match+action</a:t>
            </a:r>
            <a:r>
              <a:rPr lang="en-US" altLang="en-US" sz="2800" dirty="0">
                <a:solidFill>
                  <a:schemeClr val="bg1">
                    <a:lumMod val="75000"/>
                  </a:schemeClr>
                </a:solidFill>
                <a:ea typeface="MS PGothic" panose="020B0600070205080204" pitchFamily="34" charset="-128"/>
              </a:rPr>
              <a:t> in action</a:t>
            </a:r>
            <a:endParaRPr lang="en-US" altLang="en-US" sz="2800" dirty="0">
              <a:solidFill>
                <a:schemeClr val="bg1">
                  <a:lumMod val="75000"/>
                </a:schemeClr>
              </a:solidFill>
              <a:ea typeface="MS PGothic" panose="020B0600070205080204" pitchFamily="34" charset="-128"/>
            </a:endParaRPr>
          </a:p>
          <a:p>
            <a:pPr marL="408305" indent="-278130">
              <a:spcBef>
                <a:spcPts val="600"/>
              </a:spcBef>
              <a:buClr>
                <a:schemeClr val="bg1">
                  <a:lumMod val="75000"/>
                </a:schemeClr>
              </a:buClr>
            </a:pPr>
            <a:r>
              <a:rPr lang="en-US" altLang="en-US" sz="3200" dirty="0">
                <a:solidFill>
                  <a:schemeClr val="bg1">
                    <a:lumMod val="75000"/>
                  </a:schemeClr>
                </a:solidFill>
                <a:ea typeface="MS PGothic" panose="020B0600070205080204" pitchFamily="34" charset="-128"/>
              </a:rPr>
              <a:t>Middleboxes</a:t>
            </a:r>
            <a:endParaRPr lang="en-US" altLang="en-US" sz="3200" dirty="0">
              <a:solidFill>
                <a:schemeClr val="bg1">
                  <a:lumMod val="75000"/>
                </a:schemeClr>
              </a:solidFill>
              <a:ea typeface="MS PGothic" panose="020B0600070205080204" pitchFamily="34" charset="-128"/>
            </a:endParaRPr>
          </a:p>
          <a:p>
            <a:pPr lvl="1"/>
            <a:endParaRPr lang="en-US" altLang="en-US" dirty="0"/>
          </a:p>
        </p:txBody>
      </p:sp>
      <p:sp>
        <p:nvSpPr>
          <p:cNvPr id="8"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Freeform 80"/>
          <p:cNvSpPr/>
          <p:nvPr/>
        </p:nvSpPr>
        <p:spPr bwMode="auto">
          <a:xfrm>
            <a:off x="6624872" y="2978590"/>
            <a:ext cx="3273778" cy="2294055"/>
          </a:xfrm>
          <a:custGeom>
            <a:avLst/>
            <a:gdLst>
              <a:gd name="T0" fmla="*/ 2147483647 w 2355"/>
              <a:gd name="T1" fmla="*/ 2147483647 h 1699"/>
              <a:gd name="T2" fmla="*/ 2147483647 w 2355"/>
              <a:gd name="T3" fmla="*/ 2147483647 h 1699"/>
              <a:gd name="T4" fmla="*/ 2147483647 w 2355"/>
              <a:gd name="T5" fmla="*/ 2147483647 h 1699"/>
              <a:gd name="T6" fmla="*/ 2147483647 w 2355"/>
              <a:gd name="T7" fmla="*/ 2147483647 h 1699"/>
              <a:gd name="T8" fmla="*/ 2147483647 w 2355"/>
              <a:gd name="T9" fmla="*/ 2147483647 h 1699"/>
              <a:gd name="T10" fmla="*/ 2147483647 w 2355"/>
              <a:gd name="T11" fmla="*/ 2147483647 h 1699"/>
              <a:gd name="T12" fmla="*/ 2147483647 w 2355"/>
              <a:gd name="T13" fmla="*/ 2147483647 h 1699"/>
              <a:gd name="T14" fmla="*/ 2147483647 w 2355"/>
              <a:gd name="T15" fmla="*/ 2147483647 h 1699"/>
              <a:gd name="T16" fmla="*/ 2147483647 w 2355"/>
              <a:gd name="T17" fmla="*/ 2147483647 h 1699"/>
              <a:gd name="T18" fmla="*/ 2147483647 w 2355"/>
              <a:gd name="T19" fmla="*/ 2147483647 h 1699"/>
              <a:gd name="T20" fmla="*/ 2147483647 w 2355"/>
              <a:gd name="T21" fmla="*/ 2147483647 h 169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355"/>
              <a:gd name="T34" fmla="*/ 0 h 1699"/>
              <a:gd name="T35" fmla="*/ 2355 w 2355"/>
              <a:gd name="T36" fmla="*/ 1699 h 169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355" h="1699">
                <a:moveTo>
                  <a:pt x="349" y="761"/>
                </a:moveTo>
                <a:cubicBezTo>
                  <a:pt x="587" y="729"/>
                  <a:pt x="1414" y="820"/>
                  <a:pt x="1651" y="732"/>
                </a:cubicBezTo>
                <a:cubicBezTo>
                  <a:pt x="1888" y="644"/>
                  <a:pt x="1710" y="351"/>
                  <a:pt x="1773" y="230"/>
                </a:cubicBezTo>
                <a:cubicBezTo>
                  <a:pt x="1836" y="109"/>
                  <a:pt x="1947" y="16"/>
                  <a:pt x="2029" y="8"/>
                </a:cubicBezTo>
                <a:cubicBezTo>
                  <a:pt x="2111" y="0"/>
                  <a:pt x="2213" y="27"/>
                  <a:pt x="2267" y="183"/>
                </a:cubicBezTo>
                <a:cubicBezTo>
                  <a:pt x="2321" y="339"/>
                  <a:pt x="2355" y="707"/>
                  <a:pt x="2355" y="942"/>
                </a:cubicBezTo>
                <a:cubicBezTo>
                  <a:pt x="2355" y="1177"/>
                  <a:pt x="2353" y="1485"/>
                  <a:pt x="2267" y="1592"/>
                </a:cubicBezTo>
                <a:cubicBezTo>
                  <a:pt x="2181" y="1699"/>
                  <a:pt x="1939" y="1680"/>
                  <a:pt x="1840" y="1586"/>
                </a:cubicBezTo>
                <a:cubicBezTo>
                  <a:pt x="1741" y="1492"/>
                  <a:pt x="1940" y="1135"/>
                  <a:pt x="1670" y="1025"/>
                </a:cubicBezTo>
                <a:cubicBezTo>
                  <a:pt x="1400" y="915"/>
                  <a:pt x="440" y="967"/>
                  <a:pt x="220" y="923"/>
                </a:cubicBezTo>
                <a:cubicBezTo>
                  <a:pt x="0" y="879"/>
                  <a:pt x="127" y="795"/>
                  <a:pt x="349" y="761"/>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4" name="Text Box 12"/>
          <p:cNvSpPr txBox="1">
            <a:spLocks noChangeArrowheads="1"/>
          </p:cNvSpPr>
          <p:nvPr/>
        </p:nvSpPr>
        <p:spPr bwMode="auto">
          <a:xfrm>
            <a:off x="9236240" y="3264692"/>
            <a:ext cx="859531" cy="353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10.0.0.1</a:t>
            </a:r>
            <a:endParaRPr kumimoji="0" lang="en-US" altLang="en-US" sz="16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55" name="Text Box 13"/>
          <p:cNvSpPr txBox="1">
            <a:spLocks noChangeArrowheads="1"/>
          </p:cNvSpPr>
          <p:nvPr/>
        </p:nvSpPr>
        <p:spPr bwMode="auto">
          <a:xfrm>
            <a:off x="9181489" y="3988217"/>
            <a:ext cx="859531" cy="353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10.0.0.2</a:t>
            </a:r>
            <a:endParaRPr kumimoji="0" lang="en-US" altLang="en-US" sz="16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56" name="Text Box 14"/>
          <p:cNvSpPr txBox="1">
            <a:spLocks noChangeArrowheads="1"/>
          </p:cNvSpPr>
          <p:nvPr/>
        </p:nvSpPr>
        <p:spPr bwMode="auto">
          <a:xfrm>
            <a:off x="9155136" y="4742372"/>
            <a:ext cx="859531" cy="353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10.0.0.3</a:t>
            </a:r>
            <a:endParaRPr kumimoji="0" lang="en-US" altLang="en-US" sz="16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57" name="Text Box 15"/>
          <p:cNvSpPr txBox="1">
            <a:spLocks noChangeArrowheads="1"/>
          </p:cNvSpPr>
          <p:nvPr/>
        </p:nvSpPr>
        <p:spPr bwMode="auto">
          <a:xfrm>
            <a:off x="6464854" y="3424079"/>
            <a:ext cx="859531" cy="353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10.0.0.4</a:t>
            </a:r>
            <a:endParaRPr kumimoji="0" lang="en-US" altLang="en-US" sz="16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58" name="Line 16"/>
          <p:cNvSpPr>
            <a:spLocks noChangeShapeType="1"/>
          </p:cNvSpPr>
          <p:nvPr/>
        </p:nvSpPr>
        <p:spPr bwMode="auto">
          <a:xfrm>
            <a:off x="6820885" y="3727909"/>
            <a:ext cx="2090" cy="358873"/>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2" name="Text Box 81"/>
          <p:cNvSpPr txBox="1">
            <a:spLocks noChangeArrowheads="1"/>
          </p:cNvSpPr>
          <p:nvPr/>
        </p:nvSpPr>
        <p:spPr bwMode="auto">
          <a:xfrm>
            <a:off x="6679771" y="2473869"/>
            <a:ext cx="2802851" cy="5694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local network (e.g., home network) 10.0.0/24</a:t>
            </a: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63" name="Line 82"/>
          <p:cNvSpPr>
            <a:spLocks noChangeShapeType="1"/>
          </p:cNvSpPr>
          <p:nvPr/>
        </p:nvSpPr>
        <p:spPr bwMode="auto">
          <a:xfrm>
            <a:off x="9417628" y="2709128"/>
            <a:ext cx="1124665" cy="0"/>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4" name="Line 83"/>
          <p:cNvSpPr>
            <a:spLocks noChangeShapeType="1"/>
          </p:cNvSpPr>
          <p:nvPr/>
        </p:nvSpPr>
        <p:spPr bwMode="auto">
          <a:xfrm>
            <a:off x="6205244" y="2589251"/>
            <a:ext cx="0" cy="1128251"/>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5" name="Line 84"/>
          <p:cNvSpPr>
            <a:spLocks noChangeShapeType="1"/>
          </p:cNvSpPr>
          <p:nvPr/>
        </p:nvSpPr>
        <p:spPr bwMode="auto">
          <a:xfrm flipH="1" flipV="1">
            <a:off x="6344943" y="2721791"/>
            <a:ext cx="427910" cy="4474"/>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82" name="Group 107"/>
          <p:cNvGrpSpPr/>
          <p:nvPr/>
        </p:nvGrpSpPr>
        <p:grpSpPr bwMode="auto">
          <a:xfrm flipH="1">
            <a:off x="9988255" y="3097875"/>
            <a:ext cx="641350" cy="583178"/>
            <a:chOff x="-44" y="1473"/>
            <a:chExt cx="981" cy="1105"/>
          </a:xfrm>
        </p:grpSpPr>
        <p:pic>
          <p:nvPicPr>
            <p:cNvPr id="83" name="Picture 108"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4" name="Freeform 109"/>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85" name="Group 110"/>
          <p:cNvGrpSpPr/>
          <p:nvPr/>
        </p:nvGrpSpPr>
        <p:grpSpPr bwMode="auto">
          <a:xfrm flipH="1">
            <a:off x="9915055" y="3818933"/>
            <a:ext cx="641350" cy="583178"/>
            <a:chOff x="-44" y="1473"/>
            <a:chExt cx="981" cy="1105"/>
          </a:xfrm>
        </p:grpSpPr>
        <p:pic>
          <p:nvPicPr>
            <p:cNvPr id="86" name="Picture 111"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7" name="Freeform 112"/>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88" name="Group 113"/>
          <p:cNvGrpSpPr/>
          <p:nvPr/>
        </p:nvGrpSpPr>
        <p:grpSpPr bwMode="auto">
          <a:xfrm flipH="1">
            <a:off x="9934281" y="4558766"/>
            <a:ext cx="641350" cy="583178"/>
            <a:chOff x="-44" y="1473"/>
            <a:chExt cx="981" cy="1105"/>
          </a:xfrm>
        </p:grpSpPr>
        <p:pic>
          <p:nvPicPr>
            <p:cNvPr id="89" name="Picture 114"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0" name="Freeform 115"/>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0" name="Group 9"/>
          <p:cNvGrpSpPr/>
          <p:nvPr/>
        </p:nvGrpSpPr>
        <p:grpSpPr>
          <a:xfrm>
            <a:off x="2171406" y="2486532"/>
            <a:ext cx="3963988" cy="2445373"/>
            <a:chOff x="2171406" y="2486532"/>
            <a:chExt cx="3963988" cy="2445373"/>
          </a:xfrm>
        </p:grpSpPr>
        <p:sp>
          <p:nvSpPr>
            <p:cNvPr id="49" name="Freeform 4"/>
            <p:cNvSpPr/>
            <p:nvPr/>
          </p:nvSpPr>
          <p:spPr bwMode="auto">
            <a:xfrm>
              <a:off x="2171406" y="3444138"/>
              <a:ext cx="3640666" cy="1487767"/>
            </a:xfrm>
            <a:custGeom>
              <a:avLst/>
              <a:gdLst>
                <a:gd name="T0" fmla="*/ 2147483647 w 2425"/>
                <a:gd name="T1" fmla="*/ 2147483647 h 898"/>
                <a:gd name="T2" fmla="*/ 2147483647 w 2425"/>
                <a:gd name="T3" fmla="*/ 2147483647 h 898"/>
                <a:gd name="T4" fmla="*/ 2147483647 w 2425"/>
                <a:gd name="T5" fmla="*/ 2147483647 h 898"/>
                <a:gd name="T6" fmla="*/ 2147483647 w 2425"/>
                <a:gd name="T7" fmla="*/ 2147483647 h 898"/>
                <a:gd name="T8" fmla="*/ 2147483647 w 2425"/>
                <a:gd name="T9" fmla="*/ 2147483647 h 898"/>
                <a:gd name="T10" fmla="*/ 2147483647 w 2425"/>
                <a:gd name="T11" fmla="*/ 2147483647 h 898"/>
                <a:gd name="T12" fmla="*/ 2147483647 w 2425"/>
                <a:gd name="T13" fmla="*/ 2147483647 h 898"/>
                <a:gd name="T14" fmla="*/ 2147483647 w 2425"/>
                <a:gd name="T15" fmla="*/ 2147483647 h 898"/>
                <a:gd name="T16" fmla="*/ 0 60000 65536"/>
                <a:gd name="T17" fmla="*/ 0 60000 65536"/>
                <a:gd name="T18" fmla="*/ 0 60000 65536"/>
                <a:gd name="T19" fmla="*/ 0 60000 65536"/>
                <a:gd name="T20" fmla="*/ 0 60000 65536"/>
                <a:gd name="T21" fmla="*/ 0 60000 65536"/>
                <a:gd name="T22" fmla="*/ 0 60000 65536"/>
                <a:gd name="T23" fmla="*/ 0 60000 65536"/>
                <a:gd name="T24" fmla="*/ 0 w 2425"/>
                <a:gd name="T25" fmla="*/ 0 h 898"/>
                <a:gd name="T26" fmla="*/ 2425 w 2425"/>
                <a:gd name="T27" fmla="*/ 898 h 89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425" h="898">
                  <a:moveTo>
                    <a:pt x="2056" y="289"/>
                  </a:moveTo>
                  <a:cubicBezTo>
                    <a:pt x="1826" y="223"/>
                    <a:pt x="1133" y="113"/>
                    <a:pt x="810" y="75"/>
                  </a:cubicBezTo>
                  <a:cubicBezTo>
                    <a:pt x="487" y="37"/>
                    <a:pt x="230" y="0"/>
                    <a:pt x="115" y="60"/>
                  </a:cubicBezTo>
                  <a:cubicBezTo>
                    <a:pt x="0" y="120"/>
                    <a:pt x="121" y="301"/>
                    <a:pt x="121" y="433"/>
                  </a:cubicBezTo>
                  <a:cubicBezTo>
                    <a:pt x="121" y="565"/>
                    <a:pt x="25" y="802"/>
                    <a:pt x="115" y="850"/>
                  </a:cubicBezTo>
                  <a:cubicBezTo>
                    <a:pt x="205" y="898"/>
                    <a:pt x="316" y="784"/>
                    <a:pt x="662" y="721"/>
                  </a:cubicBezTo>
                  <a:cubicBezTo>
                    <a:pt x="1008" y="658"/>
                    <a:pt x="1961" y="544"/>
                    <a:pt x="2193" y="472"/>
                  </a:cubicBezTo>
                  <a:cubicBezTo>
                    <a:pt x="2425" y="400"/>
                    <a:pt x="2292" y="327"/>
                    <a:pt x="2056" y="289"/>
                  </a:cubicBezTo>
                  <a:close/>
                </a:path>
              </a:pathLst>
            </a:custGeom>
            <a:gradFill rotWithShape="1">
              <a:gsLst>
                <a:gs pos="0">
                  <a:srgbClr val="FFFFFF">
                    <a:alpha val="98000"/>
                  </a:srgbClr>
                </a:gs>
                <a:gs pos="100000">
                  <a:srgbClr val="66CC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59" name="Text Box 17"/>
            <p:cNvSpPr txBox="1">
              <a:spLocks noChangeArrowheads="1"/>
            </p:cNvSpPr>
            <p:nvPr/>
          </p:nvSpPr>
          <p:spPr bwMode="auto">
            <a:xfrm>
              <a:off x="4504384" y="3410471"/>
              <a:ext cx="1172116" cy="353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138.76.29.7</a:t>
              </a:r>
              <a:endParaRPr kumimoji="0" lang="en-US" altLang="en-US" sz="16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60" name="Line 18"/>
            <p:cNvSpPr>
              <a:spLocks noChangeShapeType="1"/>
            </p:cNvSpPr>
            <p:nvPr/>
          </p:nvSpPr>
          <p:spPr bwMode="auto">
            <a:xfrm flipH="1" flipV="1">
              <a:off x="5504641" y="3720817"/>
              <a:ext cx="4440" cy="356700"/>
            </a:xfrm>
            <a:prstGeom prst="line">
              <a:avLst/>
            </a:prstGeom>
            <a:noFill/>
            <a:ln w="19050">
              <a:solidFill>
                <a:srgbClr val="000000"/>
              </a:solidFill>
              <a:round/>
              <a:head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6" name="Line 86"/>
            <p:cNvSpPr>
              <a:spLocks noChangeShapeType="1"/>
            </p:cNvSpPr>
            <p:nvPr/>
          </p:nvSpPr>
          <p:spPr bwMode="auto">
            <a:xfrm>
              <a:off x="4749506" y="2735046"/>
              <a:ext cx="1385888" cy="0"/>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7" name="Line 87"/>
            <p:cNvSpPr>
              <a:spLocks noChangeShapeType="1"/>
            </p:cNvSpPr>
            <p:nvPr/>
          </p:nvSpPr>
          <p:spPr bwMode="auto">
            <a:xfrm flipH="1" flipV="1">
              <a:off x="2938169" y="2721792"/>
              <a:ext cx="898525" cy="0"/>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8" name="Text Box 88"/>
            <p:cNvSpPr txBox="1">
              <a:spLocks noChangeArrowheads="1"/>
            </p:cNvSpPr>
            <p:nvPr/>
          </p:nvSpPr>
          <p:spPr bwMode="auto">
            <a:xfrm>
              <a:off x="3829555" y="2486532"/>
              <a:ext cx="950901" cy="6167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rest of</a:t>
              </a: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a:p>
              <a:pPr marL="0" marR="0" lvl="0" indent="0" algn="ctr" defTabSz="914400" rtl="0" eaLnBrk="0" fontAlgn="base" latinLnBrk="0" hangingPunct="0">
                <a:lnSpc>
                  <a:spcPct val="9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Internet</a:t>
              </a: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cxnSp>
          <p:nvCxnSpPr>
            <p:cNvPr id="100" name="Straight Connector 99"/>
            <p:cNvCxnSpPr/>
            <p:nvPr/>
          </p:nvCxnSpPr>
          <p:spPr>
            <a:xfrm>
              <a:off x="2743200" y="4135538"/>
              <a:ext cx="2943752"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91" name="Group 90"/>
          <p:cNvGrpSpPr/>
          <p:nvPr/>
        </p:nvGrpSpPr>
        <p:grpSpPr>
          <a:xfrm>
            <a:off x="5685800" y="3913064"/>
            <a:ext cx="1040553" cy="449888"/>
            <a:chOff x="7493876" y="2774731"/>
            <a:chExt cx="1481958" cy="894622"/>
          </a:xfrm>
        </p:grpSpPr>
        <p:sp>
          <p:nvSpPr>
            <p:cNvPr id="93" name="Freeform 92"/>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4" name="Oval 93"/>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95" name="Group 94"/>
            <p:cNvGrpSpPr/>
            <p:nvPr/>
          </p:nvGrpSpPr>
          <p:grpSpPr>
            <a:xfrm>
              <a:off x="7713663" y="2848339"/>
              <a:ext cx="1042107" cy="425543"/>
              <a:chOff x="7786941" y="2884917"/>
              <a:chExt cx="897649" cy="353919"/>
            </a:xfrm>
          </p:grpSpPr>
          <p:sp>
            <p:nvSpPr>
              <p:cNvPr id="96" name="Freeform 95"/>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7" name="Freeform 96"/>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8" name="Freeform 97"/>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9" name="Freeform 98"/>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cxnSp>
        <p:nvCxnSpPr>
          <p:cNvPr id="102" name="Straight Connector 101"/>
          <p:cNvCxnSpPr/>
          <p:nvPr/>
        </p:nvCxnSpPr>
        <p:spPr>
          <a:xfrm>
            <a:off x="9757680" y="3564123"/>
            <a:ext cx="29351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9685290" y="4279842"/>
            <a:ext cx="29351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9704340" y="5027371"/>
            <a:ext cx="29351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itle 2"/>
          <p:cNvSpPr>
            <a:spLocks noGrp="1"/>
          </p:cNvSpPr>
          <p:nvPr>
            <p:ph type="title"/>
          </p:nvPr>
        </p:nvSpPr>
        <p:spPr>
          <a:xfrm>
            <a:off x="703288" y="281163"/>
            <a:ext cx="10515600" cy="1067951"/>
          </a:xfrm>
        </p:spPr>
        <p:txBody>
          <a:bodyPr>
            <a:normAutofit/>
          </a:bodyPr>
          <a:lstStyle/>
          <a:p>
            <a:r>
              <a:rPr lang="en-US" sz="4800" dirty="0"/>
              <a:t>NAT: network address translation</a:t>
            </a:r>
            <a:endParaRPr lang="en-US" sz="4800" dirty="0"/>
          </a:p>
        </p:txBody>
      </p:sp>
      <p:grpSp>
        <p:nvGrpSpPr>
          <p:cNvPr id="106" name="Group 105"/>
          <p:cNvGrpSpPr/>
          <p:nvPr/>
        </p:nvGrpSpPr>
        <p:grpSpPr>
          <a:xfrm>
            <a:off x="6231591" y="4144216"/>
            <a:ext cx="5475817" cy="2433887"/>
            <a:chOff x="6191250" y="3243263"/>
            <a:chExt cx="5475817" cy="2433887"/>
          </a:xfrm>
        </p:grpSpPr>
        <p:sp>
          <p:nvSpPr>
            <p:cNvPr id="69" name="Text Box 90"/>
            <p:cNvSpPr txBox="1">
              <a:spLocks noChangeArrowheads="1"/>
            </p:cNvSpPr>
            <p:nvPr/>
          </p:nvSpPr>
          <p:spPr bwMode="auto">
            <a:xfrm>
              <a:off x="6191250" y="4640263"/>
              <a:ext cx="5475817" cy="1036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85000"/>
                </a:lnSpc>
                <a:spcBef>
                  <a:spcPct val="0"/>
                </a:spcBef>
                <a:spcAft>
                  <a:spcPct val="0"/>
                </a:spcAft>
                <a:buClrTx/>
                <a:buSzTx/>
                <a:buFontTx/>
                <a:buNone/>
                <a:defRPr/>
              </a:pP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datagrams with source or destination in this network have 10.0.0/24 address for  source, destination (as usual)</a:t>
              </a:r>
              <a:endParaRPr kumimoji="0" lang="en-US" altLang="en-US" sz="24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71" name="Line 96"/>
            <p:cNvSpPr>
              <a:spLocks noChangeShapeType="1"/>
            </p:cNvSpPr>
            <p:nvPr/>
          </p:nvSpPr>
          <p:spPr bwMode="auto">
            <a:xfrm flipV="1">
              <a:off x="6731530" y="3243263"/>
              <a:ext cx="668337" cy="1427162"/>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07" name="Group 106"/>
          <p:cNvGrpSpPr/>
          <p:nvPr/>
        </p:nvGrpSpPr>
        <p:grpSpPr>
          <a:xfrm>
            <a:off x="380010" y="4107703"/>
            <a:ext cx="5528261" cy="2475162"/>
            <a:chOff x="339669" y="3206750"/>
            <a:chExt cx="5528261" cy="2475162"/>
          </a:xfrm>
        </p:grpSpPr>
        <p:sp>
          <p:nvSpPr>
            <p:cNvPr id="70" name="Text Box 92"/>
            <p:cNvSpPr txBox="1">
              <a:spLocks noChangeArrowheads="1"/>
            </p:cNvSpPr>
            <p:nvPr/>
          </p:nvSpPr>
          <p:spPr bwMode="auto">
            <a:xfrm>
              <a:off x="339669" y="4645025"/>
              <a:ext cx="5528261" cy="1036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0" fontAlgn="base" latinLnBrk="0" hangingPunct="0">
                <a:lnSpc>
                  <a:spcPct val="85000"/>
                </a:lnSpc>
                <a:spcBef>
                  <a:spcPct val="0"/>
                </a:spcBef>
                <a:spcAft>
                  <a:spcPct val="0"/>
                </a:spcAft>
                <a:buClrTx/>
                <a:buSzTx/>
                <a:buFontTx/>
                <a:buNone/>
                <a:defRPr/>
              </a:pPr>
              <a:r>
                <a:rPr kumimoji="0" lang="en-US" altLang="en-US" sz="24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all</a:t>
              </a:r>
              <a:r>
                <a:rPr kumimoji="0" lang="en-US" altLang="en-US" sz="24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 </a:t>
              </a: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datagrams </a:t>
              </a:r>
              <a:r>
                <a:rPr kumimoji="0" lang="en-US" altLang="en-US" sz="24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leaving</a:t>
              </a: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 local network have </a:t>
              </a:r>
              <a:r>
                <a:rPr kumimoji="0" lang="en-US" altLang="en-US" sz="24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same</a:t>
              </a: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 source NAT IP address: 138.76.29.7,  but </a:t>
              </a:r>
              <a:r>
                <a:rPr kumimoji="0" lang="en-US" altLang="en-US" sz="2400" b="0" i="1"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different</a:t>
              </a: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 source port numbers</a:t>
              </a:r>
              <a:endParaRPr kumimoji="0" lang="en-US" altLang="en-US" sz="24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72" name="Line 97"/>
            <p:cNvSpPr>
              <a:spLocks noChangeShapeType="1"/>
            </p:cNvSpPr>
            <p:nvPr/>
          </p:nvSpPr>
          <p:spPr bwMode="auto">
            <a:xfrm flipV="1">
              <a:off x="4620155" y="3206750"/>
              <a:ext cx="668337" cy="1427163"/>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4" name="Rectangle 3"/>
          <p:cNvSpPr/>
          <p:nvPr/>
        </p:nvSpPr>
        <p:spPr>
          <a:xfrm>
            <a:off x="438310" y="1328747"/>
            <a:ext cx="11125200" cy="1034129"/>
          </a:xfrm>
          <a:prstGeom prst="rect">
            <a:avLst/>
          </a:prstGeom>
        </p:spPr>
        <p:txBody>
          <a:bodyPr wrap="square">
            <a:spAutoFit/>
          </a:bodyPr>
          <a:lstStyle/>
          <a:p>
            <a:pPr marL="240030" marR="0" lvl="0" indent="0" algn="l" defTabSz="914400" rtl="0" eaLnBrk="1" fontAlgn="auto" latinLnBrk="0" hangingPunct="1">
              <a:lnSpc>
                <a:spcPct val="90000"/>
              </a:lnSpc>
              <a:spcBef>
                <a:spcPts val="1000"/>
              </a:spcBef>
              <a:spcAft>
                <a:spcPts val="0"/>
              </a:spcAft>
              <a:buClr>
                <a:srgbClr val="0000A3"/>
              </a:buClr>
              <a:buSzTx/>
              <a:buFontTx/>
              <a:buNone/>
              <a:defRPr/>
            </a:pPr>
            <a:r>
              <a:rPr kumimoji="0" lang="en-US" altLang="en-US" sz="36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S PGothic" panose="020B0600070205080204" pitchFamily="34" charset="-128"/>
              </a:rPr>
              <a:t>NAT:</a:t>
            </a:r>
            <a:r>
              <a:rPr kumimoji="0" lang="en-US" altLang="en-US" sz="3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all devices in local network share just </a:t>
            </a: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S PGothic" panose="020B0600070205080204" pitchFamily="34" charset="-128"/>
              </a:rPr>
              <a:t>one</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IPv4 address as far as outside world is concerned</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p:txBody>
      </p:sp>
      <p:cxnSp>
        <p:nvCxnSpPr>
          <p:cNvPr id="52" name="Straight Connector 51"/>
          <p:cNvCxnSpPr/>
          <p:nvPr/>
        </p:nvCxnSpPr>
        <p:spPr>
          <a:xfrm>
            <a:off x="6743699" y="4124653"/>
            <a:ext cx="548895"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dissolve">
                                      <p:cBhvr>
                                        <p:cTn id="7" dur="500"/>
                                        <p:tgtEl>
                                          <p:spTgt spid="10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7"/>
                                        </p:tgtEl>
                                        <p:attrNameLst>
                                          <p:attrName>style.visibility</p:attrName>
                                        </p:attrNameLst>
                                      </p:cBhvr>
                                      <p:to>
                                        <p:strVal val="visible"/>
                                      </p:to>
                                    </p:set>
                                    <p:animEffect transition="in" filter="dissolve">
                                      <p:cBhvr>
                                        <p:cTn id="12" dur="500"/>
                                        <p:tgtEl>
                                          <p:spTgt spid="107"/>
                                        </p:tgtEl>
                                      </p:cBhvr>
                                    </p:animEffect>
                                  </p:childTnLst>
                                </p:cTn>
                              </p:par>
                              <p:par>
                                <p:cTn id="13" presetID="9"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dissolve">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3"/>
          <p:cNvSpPr txBox="1">
            <a:spLocks noChangeArrowheads="1"/>
          </p:cNvSpPr>
          <p:nvPr/>
        </p:nvSpPr>
        <p:spPr>
          <a:xfrm>
            <a:off x="475014" y="1411941"/>
            <a:ext cx="10603804" cy="528469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95325" marR="0" lvl="1" indent="-290830" algn="l" defTabSz="914400" rtl="0" eaLnBrk="1" fontAlgn="auto" latinLnBrk="0" hangingPunct="1">
              <a:lnSpc>
                <a:spcPct val="90000"/>
              </a:lnSpc>
              <a:spcBef>
                <a:spcPts val="500"/>
              </a:spcBef>
              <a:spcAft>
                <a:spcPts val="0"/>
              </a:spcAft>
              <a:buClr>
                <a:srgbClr val="0000A8"/>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all devices in local network have 32-bit addresses in a “private” IP address space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10/8, 172.16/12, 192.168/16 prefixes) that can only be used in local network</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95325" marR="0" lvl="1" indent="-290830" algn="l" defTabSz="914400" rtl="0" eaLnBrk="1" fontAlgn="auto" latinLnBrk="0" hangingPunct="1">
              <a:lnSpc>
                <a:spcPct val="90000"/>
              </a:lnSpc>
              <a:spcBef>
                <a:spcPts val="500"/>
              </a:spcBef>
              <a:spcAft>
                <a:spcPts val="0"/>
              </a:spcAft>
              <a:buClr>
                <a:srgbClr val="0000A8"/>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advantages:</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1143000" marR="0" lvl="2" indent="-290830" algn="l" defTabSz="914400" rtl="0" eaLnBrk="1" fontAlgn="auto" latinLnBrk="0" hangingPunct="1">
              <a:lnSpc>
                <a:spcPct val="90000"/>
              </a:lnSpc>
              <a:spcBef>
                <a:spcPts val="500"/>
              </a:spcBef>
              <a:spcAft>
                <a:spcPts val="0"/>
              </a:spcAft>
              <a:buClr>
                <a:srgbClr val="0000A3"/>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just </a:t>
            </a: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n-cs"/>
              </a:rPr>
              <a:t>one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 IP address needed from provider ISP for </a:t>
            </a:r>
            <a:r>
              <a:rPr kumimoji="0" lang="en-US" altLang="en-US" sz="2800" b="0" i="1" u="none" strike="noStrike" kern="1200" cap="none" spc="0" normalizeH="0" baseline="0" noProof="0" dirty="0">
                <a:ln>
                  <a:noFill/>
                </a:ln>
                <a:solidFill>
                  <a:srgbClr val="0000A3"/>
                </a:solidFill>
                <a:effectLst/>
                <a:uLnTx/>
                <a:uFillTx/>
                <a:latin typeface="Calibri" panose="020F0502020204030204"/>
                <a:ea typeface="MS PGothic" panose="020B0600070205080204" pitchFamily="34" charset="-128"/>
                <a:cs typeface="+mn-cs"/>
              </a:rPr>
              <a:t>all</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 devices</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1143000" marR="0" lvl="2" indent="-290830" algn="l" defTabSz="914400" rtl="0" eaLnBrk="1" fontAlgn="auto" latinLnBrk="0" hangingPunct="1">
              <a:lnSpc>
                <a:spcPct val="90000"/>
              </a:lnSpc>
              <a:spcBef>
                <a:spcPts val="500"/>
              </a:spcBef>
              <a:spcAft>
                <a:spcPts val="0"/>
              </a:spcAft>
              <a:buClr>
                <a:srgbClr val="0000A8"/>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can change addresses of host in local network without notifying outside world</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1143000" marR="0" lvl="2" indent="-290830" algn="l" defTabSz="914400" rtl="0" eaLnBrk="1" fontAlgn="auto" latinLnBrk="0" hangingPunct="1">
              <a:lnSpc>
                <a:spcPct val="90000"/>
              </a:lnSpc>
              <a:spcBef>
                <a:spcPts val="500"/>
              </a:spcBef>
              <a:spcAft>
                <a:spcPts val="0"/>
              </a:spcAft>
              <a:buClr>
                <a:srgbClr val="0000A8"/>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can change ISP without changing addresses of devices in local network</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1143000" marR="0" lvl="2" indent="-290830" algn="l" defTabSz="914400" rtl="0" eaLnBrk="1" fontAlgn="auto" latinLnBrk="0" hangingPunct="1">
              <a:lnSpc>
                <a:spcPct val="90000"/>
              </a:lnSpc>
              <a:spcBef>
                <a:spcPts val="500"/>
              </a:spcBef>
              <a:spcAft>
                <a:spcPts val="0"/>
              </a:spcAft>
              <a:buClr>
                <a:srgbClr val="0000A8"/>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security: devices inside local net not directly addressable, visible by outside world</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349250" marR="0" lvl="1" indent="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None/>
              <a:defRPr/>
            </a:pPr>
            <a:endParaRPr kumimoji="0" lang="en-US" altLang="en-US" sz="28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sp>
        <p:nvSpPr>
          <p:cNvPr id="11" name="Title 2"/>
          <p:cNvSpPr>
            <a:spLocks noGrp="1"/>
          </p:cNvSpPr>
          <p:nvPr>
            <p:ph type="title"/>
          </p:nvPr>
        </p:nvSpPr>
        <p:spPr>
          <a:xfrm>
            <a:off x="703288" y="281163"/>
            <a:ext cx="10515600" cy="1067951"/>
          </a:xfrm>
        </p:spPr>
        <p:txBody>
          <a:bodyPr>
            <a:normAutofit/>
          </a:bodyPr>
          <a:lstStyle/>
          <a:p>
            <a:r>
              <a:rPr lang="en-US" sz="4800" dirty="0"/>
              <a:t>NAT: network address translation</a:t>
            </a:r>
            <a:endParaRPr lang="en-US" sz="4800" dirty="0"/>
          </a:p>
        </p:txBody>
      </p:sp>
      <p:sp>
        <p:nvSpPr>
          <p:cNvPr id="4"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1">
                                            <p:txEl>
                                              <p:pRg st="0" end="0"/>
                                            </p:txEl>
                                          </p:spTgt>
                                        </p:tgtEl>
                                        <p:attrNameLst>
                                          <p:attrName>style.visibility</p:attrName>
                                        </p:attrNameLst>
                                      </p:cBhvr>
                                      <p:to>
                                        <p:strVal val="visible"/>
                                      </p:to>
                                    </p:set>
                                    <p:animEffect transition="in" filter="dissolve">
                                      <p:cBhvr>
                                        <p:cTn id="7" dur="500"/>
                                        <p:tgtEl>
                                          <p:spTgt spid="8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81">
                                            <p:txEl>
                                              <p:pRg st="1" end="1"/>
                                            </p:txEl>
                                          </p:spTgt>
                                        </p:tgtEl>
                                        <p:attrNameLst>
                                          <p:attrName>style.visibility</p:attrName>
                                        </p:attrNameLst>
                                      </p:cBhvr>
                                      <p:to>
                                        <p:strVal val="visible"/>
                                      </p:to>
                                    </p:set>
                                    <p:animEffect transition="in" filter="dissolve">
                                      <p:cBhvr>
                                        <p:cTn id="12" dur="500"/>
                                        <p:tgtEl>
                                          <p:spTgt spid="81">
                                            <p:txEl>
                                              <p:pRg st="1" end="1"/>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81">
                                            <p:txEl>
                                              <p:pRg st="2" end="2"/>
                                            </p:txEl>
                                          </p:spTgt>
                                        </p:tgtEl>
                                        <p:attrNameLst>
                                          <p:attrName>style.visibility</p:attrName>
                                        </p:attrNameLst>
                                      </p:cBhvr>
                                      <p:to>
                                        <p:strVal val="visible"/>
                                      </p:to>
                                    </p:set>
                                    <p:animEffect transition="in" filter="dissolve">
                                      <p:cBhvr>
                                        <p:cTn id="15" dur="500"/>
                                        <p:tgtEl>
                                          <p:spTgt spid="81">
                                            <p:txEl>
                                              <p:pRg st="2" end="2"/>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81">
                                            <p:txEl>
                                              <p:pRg st="3" end="3"/>
                                            </p:txEl>
                                          </p:spTgt>
                                        </p:tgtEl>
                                        <p:attrNameLst>
                                          <p:attrName>style.visibility</p:attrName>
                                        </p:attrNameLst>
                                      </p:cBhvr>
                                      <p:to>
                                        <p:strVal val="visible"/>
                                      </p:to>
                                    </p:set>
                                    <p:animEffect transition="in" filter="dissolve">
                                      <p:cBhvr>
                                        <p:cTn id="18" dur="500"/>
                                        <p:tgtEl>
                                          <p:spTgt spid="81">
                                            <p:txEl>
                                              <p:pRg st="3" end="3"/>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81">
                                            <p:txEl>
                                              <p:pRg st="4" end="4"/>
                                            </p:txEl>
                                          </p:spTgt>
                                        </p:tgtEl>
                                        <p:attrNameLst>
                                          <p:attrName>style.visibility</p:attrName>
                                        </p:attrNameLst>
                                      </p:cBhvr>
                                      <p:to>
                                        <p:strVal val="visible"/>
                                      </p:to>
                                    </p:set>
                                    <p:animEffect transition="in" filter="dissolve">
                                      <p:cBhvr>
                                        <p:cTn id="21" dur="500"/>
                                        <p:tgtEl>
                                          <p:spTgt spid="81">
                                            <p:txEl>
                                              <p:pRg st="4" end="4"/>
                                            </p:txEl>
                                          </p:spTgt>
                                        </p:tgtEl>
                                      </p:cBhvr>
                                    </p:animEffect>
                                  </p:childTnLst>
                                </p:cTn>
                              </p:par>
                              <p:par>
                                <p:cTn id="22" presetID="9" presetClass="entr" presetSubtype="0" fill="hold" nodeType="withEffect">
                                  <p:stCondLst>
                                    <p:cond delay="0"/>
                                  </p:stCondLst>
                                  <p:childTnLst>
                                    <p:set>
                                      <p:cBhvr>
                                        <p:cTn id="23" dur="1" fill="hold">
                                          <p:stCondLst>
                                            <p:cond delay="0"/>
                                          </p:stCondLst>
                                        </p:cTn>
                                        <p:tgtEl>
                                          <p:spTgt spid="81">
                                            <p:txEl>
                                              <p:pRg st="5" end="5"/>
                                            </p:txEl>
                                          </p:spTgt>
                                        </p:tgtEl>
                                        <p:attrNameLst>
                                          <p:attrName>style.visibility</p:attrName>
                                        </p:attrNameLst>
                                      </p:cBhvr>
                                      <p:to>
                                        <p:strVal val="visible"/>
                                      </p:to>
                                    </p:set>
                                    <p:animEffect transition="in" filter="dissolve">
                                      <p:cBhvr>
                                        <p:cTn id="24" dur="500"/>
                                        <p:tgtEl>
                                          <p:spTgt spid="8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3"/>
          <p:cNvSpPr txBox="1">
            <a:spLocks noChangeArrowheads="1"/>
          </p:cNvSpPr>
          <p:nvPr/>
        </p:nvSpPr>
        <p:spPr>
          <a:xfrm>
            <a:off x="604425" y="1435933"/>
            <a:ext cx="11097244" cy="519015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80000"/>
              </a:lnSpc>
              <a:spcBef>
                <a:spcPts val="1000"/>
              </a:spcBef>
              <a:spcAft>
                <a:spcPts val="0"/>
              </a:spcAft>
              <a:buClr>
                <a:srgbClr val="0000A3"/>
              </a:buClr>
              <a:buSzTx/>
              <a:buFont typeface="Wingdings" panose="05000000000000000000" pitchFamily="2" charset="2"/>
              <a:buNone/>
              <a:defRPr/>
            </a:pPr>
            <a:r>
              <a:rPr kumimoji="0" lang="en-US" altLang="en-US" sz="3200" b="0" i="0" u="none" strike="noStrike" kern="1200" cap="none" spc="0" normalizeH="0" baseline="0" noProof="0" dirty="0">
                <a:ln>
                  <a:noFill/>
                </a:ln>
                <a:solidFill>
                  <a:srgbClr val="FF0000"/>
                </a:solidFill>
                <a:effectLst/>
                <a:uLnTx/>
                <a:uFillTx/>
                <a:latin typeface="Calibri" panose="020F0502020204030204"/>
                <a:ea typeface="MS PGothic" panose="020B0600070205080204" pitchFamily="34" charset="-128"/>
                <a:cs typeface="MS PGothic" panose="020B0600070205080204" pitchFamily="34" charset="-128"/>
              </a:rPr>
              <a:t> </a:t>
            </a: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S PGothic" panose="020B0600070205080204" pitchFamily="34" charset="-128"/>
              </a:rPr>
              <a:t>implementation:</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NAT router must (transparently):</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695325" marR="0" lvl="1" indent="-290830" algn="l" defTabSz="914400" rtl="0" eaLnBrk="1" fontAlgn="auto" latinLnBrk="0" hangingPunct="1">
              <a:lnSpc>
                <a:spcPct val="100000"/>
              </a:lnSpc>
              <a:spcBef>
                <a:spcPts val="1100"/>
              </a:spcBef>
              <a:spcAft>
                <a:spcPts val="0"/>
              </a:spcAft>
              <a:buClr>
                <a:srgbClr val="0000A8"/>
              </a:buClr>
              <a:buSzTx/>
              <a:buFont typeface="Wingdings" panose="05000000000000000000" pitchFamily="2" charset="2"/>
              <a:buChar char="§"/>
              <a:defRPr/>
            </a:pPr>
            <a:r>
              <a:rPr kumimoji="0" lang="en-US" altLang="en-US" sz="2800" b="0" i="0"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outgoing datagrams: replace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 (source IP address, port #) of every outgoing datagram to (NAT IP address, new port #)</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1151255" marR="0" lvl="3" indent="-287655" algn="l" defTabSz="914400" rtl="0" eaLnBrk="1" fontAlgn="auto" latinLnBrk="0" hangingPunct="1">
              <a:lnSpc>
                <a:spcPct val="100000"/>
              </a:lnSpc>
              <a:spcBef>
                <a:spcPts val="1100"/>
              </a:spcBef>
              <a:spcAft>
                <a:spcPts val="0"/>
              </a:spcAft>
              <a:buClr>
                <a:srgbClr val="0000A3"/>
              </a:buClr>
              <a:buSzTx/>
              <a:buFont typeface="Arial" panose="020B0604020202020204" pitchFamily="34" charset="0"/>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Gill Sans MT" panose="020B0502020104020203" pitchFamily="34" charset="77"/>
                <a:cs typeface="Gill Sans MT" panose="020B0502020104020203" pitchFamily="34" charset="77"/>
              </a:rPr>
              <a:t>remote clients/servers will respond using (NAT IP address, new port #) as destination address</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Gill Sans MT" panose="020B0502020104020203" pitchFamily="34" charset="77"/>
              <a:cs typeface="Gill Sans MT" panose="020B0502020104020203" pitchFamily="34" charset="77"/>
            </a:endParaRPr>
          </a:p>
          <a:p>
            <a:pPr marL="695325" marR="0" lvl="1" indent="-290830" algn="l" defTabSz="914400" rtl="0" eaLnBrk="1" fontAlgn="auto" latinLnBrk="0" hangingPunct="1">
              <a:lnSpc>
                <a:spcPct val="100000"/>
              </a:lnSpc>
              <a:spcBef>
                <a:spcPts val="1100"/>
              </a:spcBef>
              <a:spcAft>
                <a:spcPts val="0"/>
              </a:spcAft>
              <a:buClr>
                <a:srgbClr val="0000A8"/>
              </a:buClr>
              <a:buSzTx/>
              <a:buFont typeface="Wingdings" panose="05000000000000000000" pitchFamily="2" charset="2"/>
              <a:buChar char="§"/>
              <a:defRPr/>
            </a:pPr>
            <a:r>
              <a:rPr kumimoji="0" lang="en-US" altLang="en-US" sz="2800" b="0" i="0"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remember (in NAT translation table)</a:t>
            </a:r>
            <a:r>
              <a:rPr kumimoji="0" lang="en-US" altLang="en-US" sz="2800" b="0" i="0" u="none" strike="noStrike" kern="1200" cap="none" spc="0" normalizeH="0" baseline="0" noProof="0" dirty="0">
                <a:ln>
                  <a:noFill/>
                </a:ln>
                <a:solidFill>
                  <a:srgbClr val="ED7D31"/>
                </a:solidFill>
                <a:effectLst/>
                <a:uLnTx/>
                <a:uFillTx/>
                <a:latin typeface="Calibri" panose="020F0502020204030204"/>
                <a:ea typeface="MS PGothic"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every (source IP address, port #)  to (NAT IP address, new port #) translation pair</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695325" marR="0" lvl="1" indent="-290830" algn="l" defTabSz="914400" rtl="0" eaLnBrk="1" fontAlgn="auto" latinLnBrk="0" hangingPunct="1">
              <a:lnSpc>
                <a:spcPct val="100000"/>
              </a:lnSpc>
              <a:spcBef>
                <a:spcPts val="1100"/>
              </a:spcBef>
              <a:spcAft>
                <a:spcPts val="0"/>
              </a:spcAft>
              <a:buClr>
                <a:srgbClr val="0000A8"/>
              </a:buClr>
              <a:buSzTx/>
              <a:buFont typeface="Wingdings" panose="05000000000000000000" pitchFamily="2" charset="2"/>
              <a:buChar char="§"/>
              <a:defRPr/>
            </a:pPr>
            <a:r>
              <a:rPr kumimoji="0" lang="en-US" altLang="en-US" sz="2800" b="0" i="0"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incoming datagrams: replace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 (NAT IP address, new port #) in destination fields of every incoming datagram with corresponding (source IP address, port #) stored in NAT table</a:t>
            </a:r>
            <a:endParaRPr kumimoji="0" lang="en-US" altLang="en-US" sz="32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sp>
        <p:nvSpPr>
          <p:cNvPr id="11" name="Title 2"/>
          <p:cNvSpPr>
            <a:spLocks noGrp="1"/>
          </p:cNvSpPr>
          <p:nvPr>
            <p:ph type="title"/>
          </p:nvPr>
        </p:nvSpPr>
        <p:spPr>
          <a:xfrm>
            <a:off x="703288" y="281163"/>
            <a:ext cx="10515600" cy="1067951"/>
          </a:xfrm>
        </p:spPr>
        <p:txBody>
          <a:bodyPr>
            <a:normAutofit/>
          </a:bodyPr>
          <a:lstStyle/>
          <a:p>
            <a:r>
              <a:rPr lang="en-US" sz="4800" dirty="0"/>
              <a:t>NAT: network address translation</a:t>
            </a:r>
            <a:endParaRPr lang="en-US" sz="4800" dirty="0"/>
          </a:p>
        </p:txBody>
      </p:sp>
      <p:sp>
        <p:nvSpPr>
          <p:cNvPr id="4"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1">
                                            <p:txEl>
                                              <p:pRg st="1" end="1"/>
                                            </p:txEl>
                                          </p:spTgt>
                                        </p:tgtEl>
                                        <p:attrNameLst>
                                          <p:attrName>style.visibility</p:attrName>
                                        </p:attrNameLst>
                                      </p:cBhvr>
                                      <p:to>
                                        <p:strVal val="visible"/>
                                      </p:to>
                                    </p:set>
                                    <p:animEffect transition="in" filter="dissolve">
                                      <p:cBhvr>
                                        <p:cTn id="7" dur="500"/>
                                        <p:tgtEl>
                                          <p:spTgt spid="81">
                                            <p:txEl>
                                              <p:pRg st="1" end="1"/>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81">
                                            <p:txEl>
                                              <p:pRg st="2" end="2"/>
                                            </p:txEl>
                                          </p:spTgt>
                                        </p:tgtEl>
                                        <p:attrNameLst>
                                          <p:attrName>style.visibility</p:attrName>
                                        </p:attrNameLst>
                                      </p:cBhvr>
                                      <p:to>
                                        <p:strVal val="visible"/>
                                      </p:to>
                                    </p:set>
                                    <p:animEffect transition="in" filter="dissolve">
                                      <p:cBhvr>
                                        <p:cTn id="10" dur="500"/>
                                        <p:tgtEl>
                                          <p:spTgt spid="81">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81">
                                            <p:txEl>
                                              <p:pRg st="3" end="3"/>
                                            </p:txEl>
                                          </p:spTgt>
                                        </p:tgtEl>
                                        <p:attrNameLst>
                                          <p:attrName>style.visibility</p:attrName>
                                        </p:attrNameLst>
                                      </p:cBhvr>
                                      <p:to>
                                        <p:strVal val="visible"/>
                                      </p:to>
                                    </p:set>
                                    <p:animEffect transition="in" filter="dissolve">
                                      <p:cBhvr>
                                        <p:cTn id="15" dur="500"/>
                                        <p:tgtEl>
                                          <p:spTgt spid="81">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81">
                                            <p:txEl>
                                              <p:pRg st="4" end="4"/>
                                            </p:txEl>
                                          </p:spTgt>
                                        </p:tgtEl>
                                        <p:attrNameLst>
                                          <p:attrName>style.visibility</p:attrName>
                                        </p:attrNameLst>
                                      </p:cBhvr>
                                      <p:to>
                                        <p:strVal val="visible"/>
                                      </p:to>
                                    </p:set>
                                    <p:animEffect transition="in" filter="dissolve">
                                      <p:cBhvr>
                                        <p:cTn id="20" dur="500"/>
                                        <p:tgtEl>
                                          <p:spTgt spid="8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p:cNvSpPr>
            <a:spLocks noGrp="1"/>
          </p:cNvSpPr>
          <p:nvPr>
            <p:ph type="title"/>
          </p:nvPr>
        </p:nvSpPr>
        <p:spPr>
          <a:xfrm>
            <a:off x="703288" y="281163"/>
            <a:ext cx="10515600" cy="1067951"/>
          </a:xfrm>
        </p:spPr>
        <p:txBody>
          <a:bodyPr>
            <a:normAutofit/>
          </a:bodyPr>
          <a:lstStyle/>
          <a:p>
            <a:r>
              <a:rPr lang="en-US" sz="4800" dirty="0"/>
              <a:t>NAT: network address translation</a:t>
            </a:r>
            <a:endParaRPr lang="en-US" sz="4800" dirty="0"/>
          </a:p>
        </p:txBody>
      </p:sp>
      <p:sp>
        <p:nvSpPr>
          <p:cNvPr id="117" name="Freeform 139"/>
          <p:cNvSpPr/>
          <p:nvPr/>
        </p:nvSpPr>
        <p:spPr bwMode="auto">
          <a:xfrm>
            <a:off x="2061197" y="3850033"/>
            <a:ext cx="4089400" cy="1355725"/>
          </a:xfrm>
          <a:custGeom>
            <a:avLst/>
            <a:gdLst>
              <a:gd name="T0" fmla="*/ 2147483647 w 2269"/>
              <a:gd name="T1" fmla="*/ 2147483647 h 854"/>
              <a:gd name="T2" fmla="*/ 2147483647 w 2269"/>
              <a:gd name="T3" fmla="*/ 2147483647 h 854"/>
              <a:gd name="T4" fmla="*/ 2147483647 w 2269"/>
              <a:gd name="T5" fmla="*/ 2147483647 h 854"/>
              <a:gd name="T6" fmla="*/ 2147483647 w 2269"/>
              <a:gd name="T7" fmla="*/ 2147483647 h 854"/>
              <a:gd name="T8" fmla="*/ 2147483647 w 2269"/>
              <a:gd name="T9" fmla="*/ 2147483647 h 854"/>
              <a:gd name="T10" fmla="*/ 2147483647 w 2269"/>
              <a:gd name="T11" fmla="*/ 2147483647 h 854"/>
              <a:gd name="T12" fmla="*/ 2147483647 w 2269"/>
              <a:gd name="T13" fmla="*/ 2147483647 h 854"/>
              <a:gd name="T14" fmla="*/ 0 60000 65536"/>
              <a:gd name="T15" fmla="*/ 0 60000 65536"/>
              <a:gd name="T16" fmla="*/ 0 60000 65536"/>
              <a:gd name="T17" fmla="*/ 0 60000 65536"/>
              <a:gd name="T18" fmla="*/ 0 60000 65536"/>
              <a:gd name="T19" fmla="*/ 0 60000 65536"/>
              <a:gd name="T20" fmla="*/ 0 60000 65536"/>
              <a:gd name="T21" fmla="*/ 0 w 2269"/>
              <a:gd name="T22" fmla="*/ 0 h 854"/>
              <a:gd name="T23" fmla="*/ 2269 w 2269"/>
              <a:gd name="T24" fmla="*/ 854 h 85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69" h="854">
                <a:moveTo>
                  <a:pt x="1888" y="285"/>
                </a:moveTo>
                <a:cubicBezTo>
                  <a:pt x="1622" y="258"/>
                  <a:pt x="723" y="317"/>
                  <a:pt x="418" y="283"/>
                </a:cubicBezTo>
                <a:cubicBezTo>
                  <a:pt x="113" y="249"/>
                  <a:pt x="120" y="0"/>
                  <a:pt x="60" y="83"/>
                </a:cubicBezTo>
                <a:cubicBezTo>
                  <a:pt x="0" y="166"/>
                  <a:pt x="8" y="708"/>
                  <a:pt x="60" y="781"/>
                </a:cubicBezTo>
                <a:cubicBezTo>
                  <a:pt x="112" y="854"/>
                  <a:pt x="48" y="575"/>
                  <a:pt x="374" y="519"/>
                </a:cubicBezTo>
                <a:cubicBezTo>
                  <a:pt x="700" y="463"/>
                  <a:pt x="1765" y="486"/>
                  <a:pt x="2017" y="447"/>
                </a:cubicBezTo>
                <a:cubicBezTo>
                  <a:pt x="2269" y="408"/>
                  <a:pt x="2110" y="319"/>
                  <a:pt x="1888" y="285"/>
                </a:cubicBezTo>
                <a:close/>
              </a:path>
            </a:pathLst>
          </a:custGeom>
          <a:gradFill rotWithShape="1">
            <a:gsLst>
              <a:gs pos="0">
                <a:srgbClr val="FFFFFF">
                  <a:alpha val="98000"/>
                </a:srgbClr>
              </a:gs>
              <a:gs pos="100000">
                <a:srgbClr val="66CC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18" name="Freeform 29"/>
          <p:cNvSpPr/>
          <p:nvPr/>
        </p:nvSpPr>
        <p:spPr bwMode="auto">
          <a:xfrm>
            <a:off x="6350622" y="3121371"/>
            <a:ext cx="3738562" cy="2697162"/>
          </a:xfrm>
          <a:custGeom>
            <a:avLst/>
            <a:gdLst>
              <a:gd name="T0" fmla="*/ 2147483647 w 2355"/>
              <a:gd name="T1" fmla="*/ 2147483647 h 1699"/>
              <a:gd name="T2" fmla="*/ 2147483647 w 2355"/>
              <a:gd name="T3" fmla="*/ 2147483647 h 1699"/>
              <a:gd name="T4" fmla="*/ 2147483647 w 2355"/>
              <a:gd name="T5" fmla="*/ 2147483647 h 1699"/>
              <a:gd name="T6" fmla="*/ 2147483647 w 2355"/>
              <a:gd name="T7" fmla="*/ 2147483647 h 1699"/>
              <a:gd name="T8" fmla="*/ 2147483647 w 2355"/>
              <a:gd name="T9" fmla="*/ 2147483647 h 1699"/>
              <a:gd name="T10" fmla="*/ 2147483647 w 2355"/>
              <a:gd name="T11" fmla="*/ 2147483647 h 1699"/>
              <a:gd name="T12" fmla="*/ 2147483647 w 2355"/>
              <a:gd name="T13" fmla="*/ 2147483647 h 1699"/>
              <a:gd name="T14" fmla="*/ 2147483647 w 2355"/>
              <a:gd name="T15" fmla="*/ 2147483647 h 1699"/>
              <a:gd name="T16" fmla="*/ 2147483647 w 2355"/>
              <a:gd name="T17" fmla="*/ 2147483647 h 1699"/>
              <a:gd name="T18" fmla="*/ 2147483647 w 2355"/>
              <a:gd name="T19" fmla="*/ 2147483647 h 1699"/>
              <a:gd name="T20" fmla="*/ 2147483647 w 2355"/>
              <a:gd name="T21" fmla="*/ 2147483647 h 169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355"/>
              <a:gd name="T34" fmla="*/ 0 h 1699"/>
              <a:gd name="T35" fmla="*/ 2355 w 2355"/>
              <a:gd name="T36" fmla="*/ 1699 h 169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355" h="1699">
                <a:moveTo>
                  <a:pt x="349" y="761"/>
                </a:moveTo>
                <a:cubicBezTo>
                  <a:pt x="587" y="729"/>
                  <a:pt x="1414" y="820"/>
                  <a:pt x="1651" y="732"/>
                </a:cubicBezTo>
                <a:cubicBezTo>
                  <a:pt x="1888" y="644"/>
                  <a:pt x="1710" y="351"/>
                  <a:pt x="1773" y="230"/>
                </a:cubicBezTo>
                <a:cubicBezTo>
                  <a:pt x="1836" y="109"/>
                  <a:pt x="1947" y="16"/>
                  <a:pt x="2029" y="8"/>
                </a:cubicBezTo>
                <a:cubicBezTo>
                  <a:pt x="2111" y="0"/>
                  <a:pt x="2213" y="27"/>
                  <a:pt x="2267" y="183"/>
                </a:cubicBezTo>
                <a:cubicBezTo>
                  <a:pt x="2321" y="339"/>
                  <a:pt x="2355" y="707"/>
                  <a:pt x="2355" y="942"/>
                </a:cubicBezTo>
                <a:cubicBezTo>
                  <a:pt x="2355" y="1177"/>
                  <a:pt x="2353" y="1485"/>
                  <a:pt x="2267" y="1592"/>
                </a:cubicBezTo>
                <a:cubicBezTo>
                  <a:pt x="2181" y="1699"/>
                  <a:pt x="1939" y="1680"/>
                  <a:pt x="1840" y="1586"/>
                </a:cubicBezTo>
                <a:cubicBezTo>
                  <a:pt x="1741" y="1492"/>
                  <a:pt x="1940" y="1135"/>
                  <a:pt x="1670" y="1025"/>
                </a:cubicBezTo>
                <a:cubicBezTo>
                  <a:pt x="1400" y="915"/>
                  <a:pt x="440" y="967"/>
                  <a:pt x="220" y="923"/>
                </a:cubicBezTo>
                <a:cubicBezTo>
                  <a:pt x="0" y="879"/>
                  <a:pt x="127" y="795"/>
                  <a:pt x="349" y="761"/>
                </a:cubicBezTo>
                <a:close/>
              </a:path>
            </a:pathLst>
          </a:custGeom>
          <a:solidFill>
            <a:srgbClr val="9CE0FA"/>
          </a:solidFill>
          <a:ln>
            <a:noFill/>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nvGrpSpPr>
          <p:cNvPr id="125" name="Group 88"/>
          <p:cNvGrpSpPr/>
          <p:nvPr/>
        </p:nvGrpSpPr>
        <p:grpSpPr bwMode="auto">
          <a:xfrm>
            <a:off x="7512672" y="3054696"/>
            <a:ext cx="1871662" cy="1033462"/>
            <a:chOff x="3550" y="2055"/>
            <a:chExt cx="1179" cy="651"/>
          </a:xfrm>
        </p:grpSpPr>
        <p:grpSp>
          <p:nvGrpSpPr>
            <p:cNvPr id="126" name="Group 50"/>
            <p:cNvGrpSpPr/>
            <p:nvPr/>
          </p:nvGrpSpPr>
          <p:grpSpPr bwMode="auto">
            <a:xfrm>
              <a:off x="3550" y="2055"/>
              <a:ext cx="1179" cy="357"/>
              <a:chOff x="4381" y="786"/>
              <a:chExt cx="1108" cy="357"/>
            </a:xfrm>
          </p:grpSpPr>
          <p:sp>
            <p:nvSpPr>
              <p:cNvPr id="131" name="Rectangle 40"/>
              <p:cNvSpPr>
                <a:spLocks noChangeArrowheads="1"/>
              </p:cNvSpPr>
              <p:nvPr/>
            </p:nvSpPr>
            <p:spPr bwMode="auto">
              <a:xfrm>
                <a:off x="4385" y="830"/>
                <a:ext cx="1104" cy="256"/>
              </a:xfrm>
              <a:prstGeom prst="rect">
                <a:avLst/>
              </a:prstGeom>
              <a:solidFill>
                <a:srgbClr val="FFFFFF"/>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32" name="Text Box 39"/>
              <p:cNvSpPr txBox="1">
                <a:spLocks noChangeArrowheads="1"/>
              </p:cNvSpPr>
              <p:nvPr/>
            </p:nvSpPr>
            <p:spPr bwMode="auto">
              <a:xfrm>
                <a:off x="4381" y="813"/>
                <a:ext cx="1045"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S: 10.0.0.1, 3345</a:t>
                </a:r>
                <a:endParaRPr kumimoji="0" lang="en-US" altLang="en-US" sz="12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D: 128.119.40.186, 80</a:t>
                </a:r>
                <a:endParaRPr kumimoji="0" lang="en-US" altLang="en-US" sz="12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nvGrpSpPr>
              <p:cNvPr id="133" name="Group 44"/>
              <p:cNvGrpSpPr/>
              <p:nvPr/>
            </p:nvGrpSpPr>
            <p:grpSpPr bwMode="auto">
              <a:xfrm>
                <a:off x="5394" y="786"/>
                <a:ext cx="48" cy="99"/>
                <a:chOff x="5508" y="1599"/>
                <a:chExt cx="48" cy="99"/>
              </a:xfrm>
            </p:grpSpPr>
            <p:sp>
              <p:nvSpPr>
                <p:cNvPr id="138" name="Freeform 43"/>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rgbClr val="FFFFFF"/>
                </a:soli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39" name="Line 41"/>
                <p:cNvSpPr>
                  <a:spLocks noChangeShapeType="1"/>
                </p:cNvSpPr>
                <p:nvPr/>
              </p:nvSpPr>
              <p:spPr bwMode="auto">
                <a:xfrm flipH="1">
                  <a:off x="5512" y="1608"/>
                  <a:ext cx="22" cy="68"/>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40" name="Line 42"/>
                <p:cNvSpPr>
                  <a:spLocks noChangeShapeType="1"/>
                </p:cNvSpPr>
                <p:nvPr/>
              </p:nvSpPr>
              <p:spPr bwMode="auto">
                <a:xfrm flipH="1">
                  <a:off x="5536" y="1620"/>
                  <a:ext cx="20" cy="68"/>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grpSp>
            <p:nvGrpSpPr>
              <p:cNvPr id="134" name="Group 45"/>
              <p:cNvGrpSpPr/>
              <p:nvPr/>
            </p:nvGrpSpPr>
            <p:grpSpPr bwMode="auto">
              <a:xfrm>
                <a:off x="5382" y="1044"/>
                <a:ext cx="48" cy="99"/>
                <a:chOff x="5508" y="1599"/>
                <a:chExt cx="48" cy="99"/>
              </a:xfrm>
            </p:grpSpPr>
            <p:sp>
              <p:nvSpPr>
                <p:cNvPr id="135" name="Freeform 46"/>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rgbClr val="FFFFFF"/>
                </a:soli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36" name="Line 47"/>
                <p:cNvSpPr>
                  <a:spLocks noChangeShapeType="1"/>
                </p:cNvSpPr>
                <p:nvPr/>
              </p:nvSpPr>
              <p:spPr bwMode="auto">
                <a:xfrm flipH="1">
                  <a:off x="5512" y="1608"/>
                  <a:ext cx="22" cy="68"/>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37" name="Line 48"/>
                <p:cNvSpPr>
                  <a:spLocks noChangeShapeType="1"/>
                </p:cNvSpPr>
                <p:nvPr/>
              </p:nvSpPr>
              <p:spPr bwMode="auto">
                <a:xfrm flipH="1">
                  <a:off x="5536" y="1620"/>
                  <a:ext cx="20" cy="68"/>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grpSp>
        <p:sp>
          <p:nvSpPr>
            <p:cNvPr id="127" name="Freeform 51"/>
            <p:cNvSpPr/>
            <p:nvPr/>
          </p:nvSpPr>
          <p:spPr bwMode="auto">
            <a:xfrm>
              <a:off x="3573" y="2364"/>
              <a:ext cx="564" cy="342"/>
            </a:xfrm>
            <a:custGeom>
              <a:avLst/>
              <a:gdLst>
                <a:gd name="T0" fmla="*/ 0 w 417"/>
                <a:gd name="T1" fmla="*/ 9905 h 264"/>
                <a:gd name="T2" fmla="*/ 28602 w 417"/>
                <a:gd name="T3" fmla="*/ 9905 h 264"/>
                <a:gd name="T4" fmla="*/ 28602 w 417"/>
                <a:gd name="T5" fmla="*/ 0 h 264"/>
                <a:gd name="T6" fmla="*/ 0 60000 65536"/>
                <a:gd name="T7" fmla="*/ 0 60000 65536"/>
                <a:gd name="T8" fmla="*/ 0 60000 65536"/>
                <a:gd name="T9" fmla="*/ 0 w 417"/>
                <a:gd name="T10" fmla="*/ 0 h 264"/>
                <a:gd name="T11" fmla="*/ 417 w 417"/>
                <a:gd name="T12" fmla="*/ 264 h 264"/>
              </a:gdLst>
              <a:ahLst/>
              <a:cxnLst>
                <a:cxn ang="T6">
                  <a:pos x="T0" y="T1"/>
                </a:cxn>
                <a:cxn ang="T7">
                  <a:pos x="T2" y="T3"/>
                </a:cxn>
                <a:cxn ang="T8">
                  <a:pos x="T4" y="T5"/>
                </a:cxn>
              </a:cxnLst>
              <a:rect l="T9" t="T10" r="T11" b="T12"/>
              <a:pathLst>
                <a:path w="417" h="264">
                  <a:moveTo>
                    <a:pt x="0" y="264"/>
                  </a:moveTo>
                  <a:lnTo>
                    <a:pt x="417" y="264"/>
                  </a:lnTo>
                  <a:lnTo>
                    <a:pt x="417" y="0"/>
                  </a:lnTo>
                </a:path>
              </a:pathLst>
            </a:custGeom>
            <a:noFill/>
            <a:ln w="28575" cap="flat" cmpd="sng">
              <a:solidFill>
                <a:srgbClr val="000000"/>
              </a:solidFill>
              <a:prstDash val="solid"/>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nvGrpSpPr>
            <p:cNvPr id="128" name="Group 87"/>
            <p:cNvGrpSpPr/>
            <p:nvPr/>
          </p:nvGrpSpPr>
          <p:grpSpPr bwMode="auto">
            <a:xfrm>
              <a:off x="4032" y="2416"/>
              <a:ext cx="218" cy="231"/>
              <a:chOff x="5140" y="400"/>
              <a:chExt cx="218" cy="231"/>
            </a:xfrm>
          </p:grpSpPr>
          <p:sp>
            <p:nvSpPr>
              <p:cNvPr id="129" name="Oval 86"/>
              <p:cNvSpPr>
                <a:spLocks noChangeArrowheads="1"/>
              </p:cNvSpPr>
              <p:nvPr/>
            </p:nvSpPr>
            <p:spPr bwMode="auto">
              <a:xfrm>
                <a:off x="5140" y="410"/>
                <a:ext cx="218" cy="218"/>
              </a:xfrm>
              <a:prstGeom prst="ellipse">
                <a:avLst/>
              </a:prstGeom>
              <a:solidFill>
                <a:srgbClr val="FFFFFF"/>
              </a:solidFill>
              <a:ln w="9525">
                <a:solidFill>
                  <a:srgbClr val="CC0000"/>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30" name="Text Box 52"/>
              <p:cNvSpPr txBox="1">
                <a:spLocks noChangeArrowheads="1"/>
              </p:cNvSpPr>
              <p:nvPr/>
            </p:nvSpPr>
            <p:spPr bwMode="auto">
              <a:xfrm>
                <a:off x="5154" y="400"/>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1</a:t>
                </a:r>
                <a:endParaRPr kumimoji="0" lang="en-US" altLang="en-US" sz="1800" b="0" i="0" u="none" strike="noStrike" kern="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grpSp>
      </p:grpSp>
      <p:sp>
        <p:nvSpPr>
          <p:cNvPr id="141" name="Text Box 54"/>
          <p:cNvSpPr txBox="1">
            <a:spLocks noChangeArrowheads="1"/>
          </p:cNvSpPr>
          <p:nvPr/>
        </p:nvSpPr>
        <p:spPr bwMode="auto">
          <a:xfrm>
            <a:off x="6542534" y="4036280"/>
            <a:ext cx="85953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10.0.0.4</a:t>
            </a:r>
            <a:endParaRPr kumimoji="0" lang="en-US" altLang="en-US" sz="16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43" name="Text Box 56"/>
          <p:cNvSpPr txBox="1">
            <a:spLocks noChangeArrowheads="1"/>
          </p:cNvSpPr>
          <p:nvPr/>
        </p:nvSpPr>
        <p:spPr bwMode="auto">
          <a:xfrm>
            <a:off x="4572494" y="4525035"/>
            <a:ext cx="117211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138.76.29.7</a:t>
            </a:r>
            <a:endParaRPr kumimoji="0" lang="en-US" altLang="en-US" sz="16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nvGrpSpPr>
          <p:cNvPr id="145" name="Group 59"/>
          <p:cNvGrpSpPr/>
          <p:nvPr/>
        </p:nvGrpSpPr>
        <p:grpSpPr bwMode="auto">
          <a:xfrm>
            <a:off x="8350874" y="1768821"/>
            <a:ext cx="3351213" cy="1389062"/>
            <a:chOff x="3944" y="989"/>
            <a:chExt cx="2111" cy="875"/>
          </a:xfrm>
        </p:grpSpPr>
        <p:sp>
          <p:nvSpPr>
            <p:cNvPr id="146" name="Text Box 53"/>
            <p:cNvSpPr txBox="1">
              <a:spLocks noChangeArrowheads="1"/>
            </p:cNvSpPr>
            <p:nvPr/>
          </p:nvSpPr>
          <p:spPr bwMode="auto">
            <a:xfrm>
              <a:off x="4121" y="989"/>
              <a:ext cx="1934" cy="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85000"/>
                </a:lnSpc>
                <a:spcBef>
                  <a:spcPct val="0"/>
                </a:spcBef>
                <a:spcAft>
                  <a:spcPct val="0"/>
                </a:spcAft>
                <a:buClrTx/>
                <a:buSzTx/>
                <a:buFontTx/>
                <a:buNone/>
                <a:defRPr/>
              </a:pPr>
              <a:r>
                <a:rPr kumimoji="0" lang="en-US" altLang="en-US" sz="2000" b="1" i="1" u="none" strike="noStrike" kern="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1:</a:t>
              </a:r>
              <a:r>
                <a:rPr kumimoji="0" lang="en-US" altLang="en-US" sz="2000" b="0" i="0" u="none" strike="noStrike" kern="0" cap="none" spc="0" normalizeH="0" baseline="0" noProof="0" dirty="0">
                  <a:ln>
                    <a:noFill/>
                  </a:ln>
                  <a:solidFill>
                    <a:srgbClr val="FF0000"/>
                  </a:solidFill>
                  <a:effectLst/>
                  <a:uLnTx/>
                  <a:uFillTx/>
                  <a:latin typeface="Calibri" panose="020F0502020204030204"/>
                  <a:ea typeface="MS PGothic" panose="020B0600070205080204" pitchFamily="34" charset="-128"/>
                  <a:cs typeface="+mn-cs"/>
                </a:rPr>
                <a:t> </a:t>
              </a:r>
              <a:r>
                <a:rPr kumimoji="0" lang="en-US" altLang="en-US" sz="2000" b="0" i="0"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host 10.0.0.1 sends datagram to 128.119.40.186, 80</a:t>
              </a:r>
              <a:endParaRPr kumimoji="0" lang="en-US" altLang="en-US" sz="2000" b="0" i="0"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endParaRPr>
            </a:p>
          </p:txBody>
        </p:sp>
        <p:sp>
          <p:nvSpPr>
            <p:cNvPr id="147" name="Line 58"/>
            <p:cNvSpPr>
              <a:spLocks noChangeShapeType="1"/>
            </p:cNvSpPr>
            <p:nvPr/>
          </p:nvSpPr>
          <p:spPr bwMode="auto">
            <a:xfrm flipH="1">
              <a:off x="3944" y="1105"/>
              <a:ext cx="197" cy="759"/>
            </a:xfrm>
            <a:prstGeom prst="line">
              <a:avLst/>
            </a:prstGeom>
            <a:noFill/>
            <a:ln w="12700">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sp>
        <p:nvSpPr>
          <p:cNvPr id="148" name="Freeform 67"/>
          <p:cNvSpPr/>
          <p:nvPr/>
        </p:nvSpPr>
        <p:spPr bwMode="auto">
          <a:xfrm>
            <a:off x="4226547" y="2826096"/>
            <a:ext cx="3862387" cy="1531937"/>
          </a:xfrm>
          <a:custGeom>
            <a:avLst/>
            <a:gdLst>
              <a:gd name="T0" fmla="*/ 0 w 2433"/>
              <a:gd name="T1" fmla="*/ 2147483647 h 965"/>
              <a:gd name="T2" fmla="*/ 2147483647 w 2433"/>
              <a:gd name="T3" fmla="*/ 2147483647 h 965"/>
              <a:gd name="T4" fmla="*/ 2147483647 w 2433"/>
              <a:gd name="T5" fmla="*/ 2147483647 h 965"/>
              <a:gd name="T6" fmla="*/ 2147483647 w 2433"/>
              <a:gd name="T7" fmla="*/ 2147483647 h 965"/>
              <a:gd name="T8" fmla="*/ 2147483647 w 2433"/>
              <a:gd name="T9" fmla="*/ 2147483647 h 965"/>
              <a:gd name="T10" fmla="*/ 2147483647 w 2433"/>
              <a:gd name="T11" fmla="*/ 2147483647 h 965"/>
              <a:gd name="T12" fmla="*/ 0 w 2433"/>
              <a:gd name="T13" fmla="*/ 2147483647 h 965"/>
              <a:gd name="T14" fmla="*/ 0 60000 65536"/>
              <a:gd name="T15" fmla="*/ 0 60000 65536"/>
              <a:gd name="T16" fmla="*/ 0 60000 65536"/>
              <a:gd name="T17" fmla="*/ 0 60000 65536"/>
              <a:gd name="T18" fmla="*/ 0 60000 65536"/>
              <a:gd name="T19" fmla="*/ 0 60000 65536"/>
              <a:gd name="T20" fmla="*/ 0 60000 65536"/>
              <a:gd name="T21" fmla="*/ 0 w 2433"/>
              <a:gd name="T22" fmla="*/ 0 h 965"/>
              <a:gd name="T23" fmla="*/ 2433 w 2433"/>
              <a:gd name="T24" fmla="*/ 965 h 96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33" h="965">
                <a:moveTo>
                  <a:pt x="0" y="64"/>
                </a:moveTo>
                <a:cubicBezTo>
                  <a:pt x="0" y="64"/>
                  <a:pt x="2079" y="0"/>
                  <a:pt x="2352" y="64"/>
                </a:cubicBezTo>
                <a:cubicBezTo>
                  <a:pt x="2433" y="57"/>
                  <a:pt x="1814" y="309"/>
                  <a:pt x="1640" y="450"/>
                </a:cubicBezTo>
                <a:cubicBezTo>
                  <a:pt x="1466" y="591"/>
                  <a:pt x="1383" y="888"/>
                  <a:pt x="1308" y="965"/>
                </a:cubicBezTo>
                <a:lnTo>
                  <a:pt x="1159" y="965"/>
                </a:lnTo>
                <a:cubicBezTo>
                  <a:pt x="1078" y="870"/>
                  <a:pt x="1013" y="546"/>
                  <a:pt x="820" y="396"/>
                </a:cubicBezTo>
                <a:cubicBezTo>
                  <a:pt x="583" y="207"/>
                  <a:pt x="189" y="142"/>
                  <a:pt x="0" y="64"/>
                </a:cubicBezTo>
                <a:close/>
              </a:path>
            </a:pathLst>
          </a:custGeom>
          <a:gradFill rotWithShape="1">
            <a:gsLst>
              <a:gs pos="0">
                <a:schemeClr val="bg1">
                  <a:lumMod val="75000"/>
                </a:schemeClr>
              </a:gs>
              <a:gs pos="100000">
                <a:srgbClr val="FFFFFF"/>
              </a:gs>
            </a:gsLst>
            <a:lin ang="5400000" scaled="1"/>
          </a:gradFill>
          <a:ln w="3175" cap="flat" cmpd="sng">
            <a:noFill/>
            <a:prstDash val="solid"/>
            <a:round/>
          </a:ln>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49" name="Rectangle 62"/>
          <p:cNvSpPr>
            <a:spLocks noChangeArrowheads="1"/>
          </p:cNvSpPr>
          <p:nvPr/>
        </p:nvSpPr>
        <p:spPr bwMode="auto">
          <a:xfrm>
            <a:off x="4226547" y="1573558"/>
            <a:ext cx="3784600" cy="1354138"/>
          </a:xfrm>
          <a:prstGeom prst="rect">
            <a:avLst/>
          </a:prstGeom>
          <a:solidFill>
            <a:srgbClr val="FFFFFF"/>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50" name="Text Box 60"/>
          <p:cNvSpPr txBox="1">
            <a:spLocks noChangeArrowheads="1"/>
          </p:cNvSpPr>
          <p:nvPr/>
        </p:nvSpPr>
        <p:spPr bwMode="auto">
          <a:xfrm>
            <a:off x="4280166" y="1578252"/>
            <a:ext cx="365196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NAT translation table</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WAN side addr        LAN side addr</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51" name="Line 63"/>
          <p:cNvSpPr>
            <a:spLocks noChangeShapeType="1"/>
          </p:cNvSpPr>
          <p:nvPr/>
        </p:nvSpPr>
        <p:spPr bwMode="auto">
          <a:xfrm flipV="1">
            <a:off x="4226547" y="1946621"/>
            <a:ext cx="3790950" cy="11112"/>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52" name="Line 64"/>
          <p:cNvSpPr>
            <a:spLocks noChangeShapeType="1"/>
          </p:cNvSpPr>
          <p:nvPr/>
        </p:nvSpPr>
        <p:spPr bwMode="auto">
          <a:xfrm flipV="1">
            <a:off x="4240834" y="2224433"/>
            <a:ext cx="3749675" cy="11113"/>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53" name="Line 65"/>
          <p:cNvSpPr>
            <a:spLocks noChangeShapeType="1"/>
          </p:cNvSpPr>
          <p:nvPr/>
        </p:nvSpPr>
        <p:spPr bwMode="auto">
          <a:xfrm>
            <a:off x="6350622" y="1968846"/>
            <a:ext cx="3175" cy="955675"/>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54" name="Text Box 61"/>
          <p:cNvSpPr txBox="1">
            <a:spLocks noChangeArrowheads="1"/>
          </p:cNvSpPr>
          <p:nvPr/>
        </p:nvSpPr>
        <p:spPr bwMode="auto">
          <a:xfrm>
            <a:off x="4450607" y="2243483"/>
            <a:ext cx="336823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138.76.29.7, 5001   10.0.0.1, 3345</a:t>
            </a:r>
            <a:endParaRPr kumimoji="0" lang="en-US" altLang="en-US" sz="1800" b="0" i="0" u="none" strike="noStrike" kern="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                                         ……</a:t>
            </a: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nvGrpSpPr>
          <p:cNvPr id="155" name="Group 135"/>
          <p:cNvGrpSpPr/>
          <p:nvPr/>
        </p:nvGrpSpPr>
        <p:grpSpPr bwMode="auto">
          <a:xfrm>
            <a:off x="6647484" y="3634133"/>
            <a:ext cx="2784475" cy="1638300"/>
            <a:chOff x="3002" y="2417"/>
            <a:chExt cx="1754" cy="1032"/>
          </a:xfrm>
        </p:grpSpPr>
        <p:sp>
          <p:nvSpPr>
            <p:cNvPr id="156" name="Rectangle 91"/>
            <p:cNvSpPr>
              <a:spLocks noChangeArrowheads="1"/>
            </p:cNvSpPr>
            <p:nvPr/>
          </p:nvSpPr>
          <p:spPr bwMode="auto">
            <a:xfrm>
              <a:off x="3002" y="3051"/>
              <a:ext cx="1175" cy="256"/>
            </a:xfrm>
            <a:prstGeom prst="rect">
              <a:avLst/>
            </a:prstGeom>
            <a:solidFill>
              <a:srgbClr val="FFFFFF"/>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57" name="Text Box 92"/>
            <p:cNvSpPr txBox="1">
              <a:spLocks noChangeArrowheads="1"/>
            </p:cNvSpPr>
            <p:nvPr/>
          </p:nvSpPr>
          <p:spPr bwMode="auto">
            <a:xfrm>
              <a:off x="3104" y="3042"/>
              <a:ext cx="1112"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S: 128.119.40.186, 80 </a:t>
              </a:r>
              <a:endParaRPr kumimoji="0" lang="en-US" altLang="en-US" sz="12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D: 10.0.0.1, 3345</a:t>
              </a:r>
              <a:endParaRPr kumimoji="0" lang="en-US" altLang="en-US" sz="12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2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nvGrpSpPr>
            <p:cNvPr id="158" name="Group 93"/>
            <p:cNvGrpSpPr/>
            <p:nvPr/>
          </p:nvGrpSpPr>
          <p:grpSpPr bwMode="auto">
            <a:xfrm>
              <a:off x="3054" y="3007"/>
              <a:ext cx="51" cy="99"/>
              <a:chOff x="5508" y="1599"/>
              <a:chExt cx="48" cy="99"/>
            </a:xfrm>
          </p:grpSpPr>
          <p:sp>
            <p:nvSpPr>
              <p:cNvPr id="167" name="Freeform 94"/>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rgbClr val="FFFFFF"/>
              </a:soli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68" name="Line 95"/>
              <p:cNvSpPr>
                <a:spLocks noChangeShapeType="1"/>
              </p:cNvSpPr>
              <p:nvPr/>
            </p:nvSpPr>
            <p:spPr bwMode="auto">
              <a:xfrm flipH="1">
                <a:off x="5512" y="1608"/>
                <a:ext cx="22" cy="68"/>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69" name="Line 96"/>
              <p:cNvSpPr>
                <a:spLocks noChangeShapeType="1"/>
              </p:cNvSpPr>
              <p:nvPr/>
            </p:nvSpPr>
            <p:spPr bwMode="auto">
              <a:xfrm flipH="1">
                <a:off x="5536" y="1620"/>
                <a:ext cx="20" cy="68"/>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grpSp>
          <p:nvGrpSpPr>
            <p:cNvPr id="159" name="Group 97"/>
            <p:cNvGrpSpPr/>
            <p:nvPr/>
          </p:nvGrpSpPr>
          <p:grpSpPr bwMode="auto">
            <a:xfrm>
              <a:off x="3059" y="3248"/>
              <a:ext cx="51" cy="99"/>
              <a:chOff x="5508" y="1599"/>
              <a:chExt cx="48" cy="99"/>
            </a:xfrm>
          </p:grpSpPr>
          <p:sp>
            <p:nvSpPr>
              <p:cNvPr id="164" name="Freeform 98"/>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rgbClr val="FFFFFF"/>
              </a:soli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65" name="Line 99"/>
              <p:cNvSpPr>
                <a:spLocks noChangeShapeType="1"/>
              </p:cNvSpPr>
              <p:nvPr/>
            </p:nvSpPr>
            <p:spPr bwMode="auto">
              <a:xfrm flipH="1">
                <a:off x="5512" y="1608"/>
                <a:ext cx="22" cy="68"/>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66" name="Line 100"/>
              <p:cNvSpPr>
                <a:spLocks noChangeShapeType="1"/>
              </p:cNvSpPr>
              <p:nvPr/>
            </p:nvSpPr>
            <p:spPr bwMode="auto">
              <a:xfrm flipH="1">
                <a:off x="5536" y="1620"/>
                <a:ext cx="20" cy="68"/>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sp>
          <p:nvSpPr>
            <p:cNvPr id="160" name="Freeform 101"/>
            <p:cNvSpPr/>
            <p:nvPr/>
          </p:nvSpPr>
          <p:spPr bwMode="auto">
            <a:xfrm>
              <a:off x="4179" y="2417"/>
              <a:ext cx="577" cy="768"/>
            </a:xfrm>
            <a:custGeom>
              <a:avLst/>
              <a:gdLst>
                <a:gd name="T0" fmla="*/ 577 w 577"/>
                <a:gd name="T1" fmla="*/ 0 h 768"/>
                <a:gd name="T2" fmla="*/ 342 w 577"/>
                <a:gd name="T3" fmla="*/ 0 h 768"/>
                <a:gd name="T4" fmla="*/ 342 w 577"/>
                <a:gd name="T5" fmla="*/ 768 h 768"/>
                <a:gd name="T6" fmla="*/ 0 w 577"/>
                <a:gd name="T7" fmla="*/ 760 h 768"/>
                <a:gd name="T8" fmla="*/ 0 60000 65536"/>
                <a:gd name="T9" fmla="*/ 0 60000 65536"/>
                <a:gd name="T10" fmla="*/ 0 60000 65536"/>
                <a:gd name="T11" fmla="*/ 0 60000 65536"/>
                <a:gd name="T12" fmla="*/ 0 w 577"/>
                <a:gd name="T13" fmla="*/ 0 h 768"/>
                <a:gd name="T14" fmla="*/ 577 w 577"/>
                <a:gd name="T15" fmla="*/ 768 h 768"/>
              </a:gdLst>
              <a:ahLst/>
              <a:cxnLst>
                <a:cxn ang="T8">
                  <a:pos x="T0" y="T1"/>
                </a:cxn>
                <a:cxn ang="T9">
                  <a:pos x="T2" y="T3"/>
                </a:cxn>
                <a:cxn ang="T10">
                  <a:pos x="T4" y="T5"/>
                </a:cxn>
                <a:cxn ang="T11">
                  <a:pos x="T6" y="T7"/>
                </a:cxn>
              </a:cxnLst>
              <a:rect l="T12" t="T13" r="T14" b="T15"/>
              <a:pathLst>
                <a:path w="577" h="768">
                  <a:moveTo>
                    <a:pt x="577" y="0"/>
                  </a:moveTo>
                  <a:lnTo>
                    <a:pt x="342" y="0"/>
                  </a:lnTo>
                  <a:lnTo>
                    <a:pt x="342" y="768"/>
                  </a:lnTo>
                  <a:lnTo>
                    <a:pt x="0" y="760"/>
                  </a:lnTo>
                </a:path>
              </a:pathLst>
            </a:custGeom>
            <a:noFill/>
            <a:ln w="28575" cap="flat" cmpd="sng">
              <a:solidFill>
                <a:srgbClr val="000000"/>
              </a:solidFill>
              <a:prstDash val="solid"/>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nvGrpSpPr>
            <p:cNvPr id="161" name="Group 102"/>
            <p:cNvGrpSpPr/>
            <p:nvPr/>
          </p:nvGrpSpPr>
          <p:grpSpPr bwMode="auto">
            <a:xfrm>
              <a:off x="4240" y="3061"/>
              <a:ext cx="218" cy="231"/>
              <a:chOff x="5140" y="400"/>
              <a:chExt cx="218" cy="231"/>
            </a:xfrm>
          </p:grpSpPr>
          <p:sp>
            <p:nvSpPr>
              <p:cNvPr id="162" name="Oval 103"/>
              <p:cNvSpPr>
                <a:spLocks noChangeArrowheads="1"/>
              </p:cNvSpPr>
              <p:nvPr/>
            </p:nvSpPr>
            <p:spPr bwMode="auto">
              <a:xfrm>
                <a:off x="5140" y="410"/>
                <a:ext cx="218" cy="218"/>
              </a:xfrm>
              <a:prstGeom prst="ellipse">
                <a:avLst/>
              </a:prstGeom>
              <a:solidFill>
                <a:srgbClr val="FFFFFF"/>
              </a:solidFill>
              <a:ln w="9525">
                <a:solidFill>
                  <a:srgbClr val="CC0000"/>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63" name="Text Box 104"/>
              <p:cNvSpPr txBox="1">
                <a:spLocks noChangeArrowheads="1"/>
              </p:cNvSpPr>
              <p:nvPr/>
            </p:nvSpPr>
            <p:spPr bwMode="auto">
              <a:xfrm>
                <a:off x="5154" y="400"/>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4</a:t>
                </a:r>
                <a:endParaRPr kumimoji="0" lang="en-US" altLang="en-US" sz="1800" b="0" i="0" u="none" strike="noStrike" kern="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grpSp>
      </p:grpSp>
      <p:grpSp>
        <p:nvGrpSpPr>
          <p:cNvPr id="170" name="Group 108"/>
          <p:cNvGrpSpPr/>
          <p:nvPr/>
        </p:nvGrpSpPr>
        <p:grpSpPr bwMode="auto">
          <a:xfrm>
            <a:off x="3413747" y="3851621"/>
            <a:ext cx="2497137" cy="566737"/>
            <a:chOff x="1026" y="3559"/>
            <a:chExt cx="1573" cy="357"/>
          </a:xfrm>
        </p:grpSpPr>
        <p:grpSp>
          <p:nvGrpSpPr>
            <p:cNvPr id="171" name="Group 68"/>
            <p:cNvGrpSpPr/>
            <p:nvPr/>
          </p:nvGrpSpPr>
          <p:grpSpPr bwMode="auto">
            <a:xfrm>
              <a:off x="1412" y="3559"/>
              <a:ext cx="1187" cy="357"/>
              <a:chOff x="4381" y="786"/>
              <a:chExt cx="1108" cy="357"/>
            </a:xfrm>
          </p:grpSpPr>
          <p:sp>
            <p:nvSpPr>
              <p:cNvPr id="176" name="Rectangle 69"/>
              <p:cNvSpPr>
                <a:spLocks noChangeArrowheads="1"/>
              </p:cNvSpPr>
              <p:nvPr/>
            </p:nvSpPr>
            <p:spPr bwMode="auto">
              <a:xfrm>
                <a:off x="4385" y="830"/>
                <a:ext cx="1104" cy="256"/>
              </a:xfrm>
              <a:prstGeom prst="rect">
                <a:avLst/>
              </a:prstGeom>
              <a:solidFill>
                <a:srgbClr val="FFFFFF"/>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77" name="Text Box 70"/>
              <p:cNvSpPr txBox="1">
                <a:spLocks noChangeArrowheads="1"/>
              </p:cNvSpPr>
              <p:nvPr/>
            </p:nvSpPr>
            <p:spPr bwMode="auto">
              <a:xfrm>
                <a:off x="4381" y="813"/>
                <a:ext cx="1045"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S: 138.76.29.7, 5001</a:t>
                </a:r>
                <a:endParaRPr kumimoji="0" lang="en-US" altLang="en-US" sz="12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D: 128.119.40.186, 80</a:t>
                </a:r>
                <a:endParaRPr kumimoji="0" lang="en-US" altLang="en-US" sz="12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nvGrpSpPr>
              <p:cNvPr id="178" name="Group 71"/>
              <p:cNvGrpSpPr/>
              <p:nvPr/>
            </p:nvGrpSpPr>
            <p:grpSpPr bwMode="auto">
              <a:xfrm>
                <a:off x="5394" y="786"/>
                <a:ext cx="48" cy="99"/>
                <a:chOff x="5508" y="1599"/>
                <a:chExt cx="48" cy="99"/>
              </a:xfrm>
            </p:grpSpPr>
            <p:sp>
              <p:nvSpPr>
                <p:cNvPr id="183" name="Freeform 72"/>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rgbClr val="FFFFFF"/>
                </a:soli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84" name="Line 73"/>
                <p:cNvSpPr>
                  <a:spLocks noChangeShapeType="1"/>
                </p:cNvSpPr>
                <p:nvPr/>
              </p:nvSpPr>
              <p:spPr bwMode="auto">
                <a:xfrm flipH="1">
                  <a:off x="5512" y="1608"/>
                  <a:ext cx="21" cy="68"/>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85" name="Line 74"/>
                <p:cNvSpPr>
                  <a:spLocks noChangeShapeType="1"/>
                </p:cNvSpPr>
                <p:nvPr/>
              </p:nvSpPr>
              <p:spPr bwMode="auto">
                <a:xfrm flipH="1">
                  <a:off x="5536" y="1620"/>
                  <a:ext cx="21" cy="68"/>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grpSp>
            <p:nvGrpSpPr>
              <p:cNvPr id="179" name="Group 75"/>
              <p:cNvGrpSpPr/>
              <p:nvPr/>
            </p:nvGrpSpPr>
            <p:grpSpPr bwMode="auto">
              <a:xfrm>
                <a:off x="5382" y="1044"/>
                <a:ext cx="48" cy="99"/>
                <a:chOff x="5508" y="1599"/>
                <a:chExt cx="48" cy="99"/>
              </a:xfrm>
            </p:grpSpPr>
            <p:sp>
              <p:nvSpPr>
                <p:cNvPr id="180" name="Freeform 76"/>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rgbClr val="FFFFFF"/>
                </a:soli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81" name="Line 77"/>
                <p:cNvSpPr>
                  <a:spLocks noChangeShapeType="1"/>
                </p:cNvSpPr>
                <p:nvPr/>
              </p:nvSpPr>
              <p:spPr bwMode="auto">
                <a:xfrm flipH="1">
                  <a:off x="5510" y="1608"/>
                  <a:ext cx="21" cy="68"/>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82" name="Line 78"/>
                <p:cNvSpPr>
                  <a:spLocks noChangeShapeType="1"/>
                </p:cNvSpPr>
                <p:nvPr/>
              </p:nvSpPr>
              <p:spPr bwMode="auto">
                <a:xfrm flipH="1">
                  <a:off x="5536" y="1620"/>
                  <a:ext cx="21" cy="68"/>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grpSp>
        <p:sp>
          <p:nvSpPr>
            <p:cNvPr id="172" name="Line 79"/>
            <p:cNvSpPr>
              <a:spLocks noChangeShapeType="1"/>
            </p:cNvSpPr>
            <p:nvPr/>
          </p:nvSpPr>
          <p:spPr bwMode="auto">
            <a:xfrm flipH="1">
              <a:off x="1026" y="3729"/>
              <a:ext cx="376" cy="0"/>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nvGrpSpPr>
            <p:cNvPr id="173" name="Group 105"/>
            <p:cNvGrpSpPr/>
            <p:nvPr/>
          </p:nvGrpSpPr>
          <p:grpSpPr bwMode="auto">
            <a:xfrm>
              <a:off x="1143" y="3613"/>
              <a:ext cx="218" cy="231"/>
              <a:chOff x="5140" y="400"/>
              <a:chExt cx="218" cy="231"/>
            </a:xfrm>
          </p:grpSpPr>
          <p:sp>
            <p:nvSpPr>
              <p:cNvPr id="174" name="Oval 106"/>
              <p:cNvSpPr>
                <a:spLocks noChangeArrowheads="1"/>
              </p:cNvSpPr>
              <p:nvPr/>
            </p:nvSpPr>
            <p:spPr bwMode="auto">
              <a:xfrm>
                <a:off x="5140" y="410"/>
                <a:ext cx="218" cy="218"/>
              </a:xfrm>
              <a:prstGeom prst="ellipse">
                <a:avLst/>
              </a:prstGeom>
              <a:solidFill>
                <a:srgbClr val="FFFFFF"/>
              </a:solidFill>
              <a:ln w="9525">
                <a:solidFill>
                  <a:srgbClr val="FF0000"/>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75" name="Text Box 107"/>
              <p:cNvSpPr txBox="1">
                <a:spLocks noChangeArrowheads="1"/>
              </p:cNvSpPr>
              <p:nvPr/>
            </p:nvSpPr>
            <p:spPr bwMode="auto">
              <a:xfrm>
                <a:off x="5154" y="400"/>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2</a:t>
                </a:r>
                <a:endParaRPr kumimoji="0" lang="en-US" altLang="en-US" sz="1800" b="0" i="0" u="none" strike="noStrike" kern="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grpSp>
      </p:grpSp>
      <p:grpSp>
        <p:nvGrpSpPr>
          <p:cNvPr id="186" name="Group 112"/>
          <p:cNvGrpSpPr/>
          <p:nvPr/>
        </p:nvGrpSpPr>
        <p:grpSpPr bwMode="auto">
          <a:xfrm>
            <a:off x="570534" y="1870421"/>
            <a:ext cx="6465888" cy="2052637"/>
            <a:chOff x="-826" y="1306"/>
            <a:chExt cx="4073" cy="1293"/>
          </a:xfrm>
        </p:grpSpPr>
        <p:sp>
          <p:nvSpPr>
            <p:cNvPr id="187" name="Text Box 82"/>
            <p:cNvSpPr txBox="1">
              <a:spLocks noChangeArrowheads="1"/>
            </p:cNvSpPr>
            <p:nvPr/>
          </p:nvSpPr>
          <p:spPr bwMode="auto">
            <a:xfrm>
              <a:off x="-826" y="1306"/>
              <a:ext cx="1986" cy="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85000"/>
                </a:lnSpc>
                <a:spcBef>
                  <a:spcPct val="0"/>
                </a:spcBef>
                <a:spcAft>
                  <a:spcPct val="0"/>
                </a:spcAft>
                <a:buClrTx/>
                <a:buSzTx/>
                <a:buFontTx/>
                <a:buNone/>
                <a:defRPr/>
              </a:pPr>
              <a:r>
                <a:rPr kumimoji="0" lang="en-US" altLang="en-US" sz="2000" b="1" i="1" u="none" strike="noStrike" kern="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2:</a:t>
              </a:r>
              <a:r>
                <a:rPr kumimoji="0" lang="en-US" altLang="en-US" sz="2000" b="0" i="0" u="none" strike="noStrike" kern="0" cap="none" spc="0" normalizeH="0" baseline="0" noProof="0" dirty="0">
                  <a:ln>
                    <a:noFill/>
                  </a:ln>
                  <a:solidFill>
                    <a:srgbClr val="FF0000"/>
                  </a:solidFill>
                  <a:effectLst/>
                  <a:uLnTx/>
                  <a:uFillTx/>
                  <a:latin typeface="Calibri" panose="020F0502020204030204"/>
                  <a:ea typeface="MS PGothic" panose="020B0600070205080204" pitchFamily="34" charset="-128"/>
                  <a:cs typeface="+mn-cs"/>
                </a:rPr>
                <a:t> </a:t>
              </a:r>
              <a:r>
                <a:rPr kumimoji="0" lang="en-US" altLang="en-US" sz="2000" b="0" i="0"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NAT router changes datagram source address from 10.0.0.1, 3345 to 138.76.29.7, 5001,</a:t>
              </a:r>
              <a:endParaRPr kumimoji="0" lang="en-US" altLang="en-US" sz="2000" b="0" i="0"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endParaRPr>
            </a:p>
            <a:p>
              <a:pPr marL="0" marR="0" lvl="0" indent="0" algn="l" defTabSz="914400" rtl="0" eaLnBrk="0" fontAlgn="base" latinLnBrk="0" hangingPunct="0">
                <a:lnSpc>
                  <a:spcPct val="85000"/>
                </a:lnSpc>
                <a:spcBef>
                  <a:spcPct val="0"/>
                </a:spcBef>
                <a:spcAft>
                  <a:spcPct val="0"/>
                </a:spcAft>
                <a:buClrTx/>
                <a:buSzTx/>
                <a:buFontTx/>
                <a:buNone/>
                <a:defRPr/>
              </a:pPr>
              <a:r>
                <a:rPr kumimoji="0" lang="en-US" altLang="en-US" sz="2000" b="0" i="0"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updates table</a:t>
              </a:r>
              <a:endParaRPr kumimoji="0" lang="en-US" altLang="en-US" sz="1800" b="0" i="0"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endParaRPr>
            </a:p>
          </p:txBody>
        </p:sp>
        <p:sp>
          <p:nvSpPr>
            <p:cNvPr id="188" name="Line 83"/>
            <p:cNvSpPr>
              <a:spLocks noChangeShapeType="1"/>
            </p:cNvSpPr>
            <p:nvPr/>
          </p:nvSpPr>
          <p:spPr bwMode="auto">
            <a:xfrm>
              <a:off x="1285" y="2243"/>
              <a:ext cx="147" cy="356"/>
            </a:xfrm>
            <a:prstGeom prst="line">
              <a:avLst/>
            </a:prstGeom>
            <a:noFill/>
            <a:ln w="12700">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89" name="Line 110"/>
            <p:cNvSpPr>
              <a:spLocks noChangeShapeType="1"/>
            </p:cNvSpPr>
            <p:nvPr/>
          </p:nvSpPr>
          <p:spPr bwMode="auto">
            <a:xfrm flipV="1">
              <a:off x="1275" y="1788"/>
              <a:ext cx="663" cy="455"/>
            </a:xfrm>
            <a:prstGeom prst="line">
              <a:avLst/>
            </a:prstGeom>
            <a:noFill/>
            <a:ln w="12700">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90" name="Line 111"/>
            <p:cNvSpPr>
              <a:spLocks noChangeShapeType="1"/>
            </p:cNvSpPr>
            <p:nvPr/>
          </p:nvSpPr>
          <p:spPr bwMode="auto">
            <a:xfrm flipV="1">
              <a:off x="1275" y="1751"/>
              <a:ext cx="1972" cy="491"/>
            </a:xfrm>
            <a:prstGeom prst="line">
              <a:avLst/>
            </a:prstGeom>
            <a:noFill/>
            <a:ln w="12700">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grpSp>
        <p:nvGrpSpPr>
          <p:cNvPr id="191" name="Group 129"/>
          <p:cNvGrpSpPr/>
          <p:nvPr/>
        </p:nvGrpSpPr>
        <p:grpSpPr bwMode="auto">
          <a:xfrm>
            <a:off x="3242297" y="4880321"/>
            <a:ext cx="2471737" cy="703262"/>
            <a:chOff x="1163" y="3752"/>
            <a:chExt cx="1557" cy="443"/>
          </a:xfrm>
        </p:grpSpPr>
        <p:sp>
          <p:nvSpPr>
            <p:cNvPr id="192" name="Rectangle 115"/>
            <p:cNvSpPr>
              <a:spLocks noChangeArrowheads="1"/>
            </p:cNvSpPr>
            <p:nvPr/>
          </p:nvSpPr>
          <p:spPr bwMode="auto">
            <a:xfrm>
              <a:off x="1163" y="3796"/>
              <a:ext cx="1183" cy="256"/>
            </a:xfrm>
            <a:prstGeom prst="rect">
              <a:avLst/>
            </a:prstGeom>
            <a:solidFill>
              <a:srgbClr val="FFFFFF"/>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93" name="Text Box 116"/>
            <p:cNvSpPr txBox="1">
              <a:spLocks noChangeArrowheads="1"/>
            </p:cNvSpPr>
            <p:nvPr/>
          </p:nvSpPr>
          <p:spPr bwMode="auto">
            <a:xfrm>
              <a:off x="1281" y="3788"/>
              <a:ext cx="1120"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S: 128.119.40.186, 80 </a:t>
              </a:r>
              <a:endParaRPr kumimoji="0" lang="en-US" altLang="en-US" sz="12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D: 138.76.29.7, 5001</a:t>
              </a:r>
              <a:endParaRPr kumimoji="0" lang="en-US" altLang="en-US" sz="12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2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nvGrpSpPr>
            <p:cNvPr id="194" name="Group 117"/>
            <p:cNvGrpSpPr/>
            <p:nvPr/>
          </p:nvGrpSpPr>
          <p:grpSpPr bwMode="auto">
            <a:xfrm>
              <a:off x="1214" y="3752"/>
              <a:ext cx="52" cy="99"/>
              <a:chOff x="5508" y="1599"/>
              <a:chExt cx="48" cy="99"/>
            </a:xfrm>
          </p:grpSpPr>
          <p:sp>
            <p:nvSpPr>
              <p:cNvPr id="203" name="Freeform 118"/>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rgbClr val="FFFFFF"/>
              </a:soli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204" name="Line 119"/>
              <p:cNvSpPr>
                <a:spLocks noChangeShapeType="1"/>
              </p:cNvSpPr>
              <p:nvPr/>
            </p:nvSpPr>
            <p:spPr bwMode="auto">
              <a:xfrm flipH="1">
                <a:off x="5512" y="1608"/>
                <a:ext cx="20" cy="68"/>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205" name="Line 120"/>
              <p:cNvSpPr>
                <a:spLocks noChangeShapeType="1"/>
              </p:cNvSpPr>
              <p:nvPr/>
            </p:nvSpPr>
            <p:spPr bwMode="auto">
              <a:xfrm flipH="1">
                <a:off x="5536" y="1620"/>
                <a:ext cx="20" cy="68"/>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grpSp>
          <p:nvGrpSpPr>
            <p:cNvPr id="195" name="Group 121"/>
            <p:cNvGrpSpPr/>
            <p:nvPr/>
          </p:nvGrpSpPr>
          <p:grpSpPr bwMode="auto">
            <a:xfrm>
              <a:off x="1193" y="3984"/>
              <a:ext cx="52" cy="99"/>
              <a:chOff x="5508" y="1599"/>
              <a:chExt cx="48" cy="99"/>
            </a:xfrm>
          </p:grpSpPr>
          <p:sp>
            <p:nvSpPr>
              <p:cNvPr id="200" name="Freeform 122"/>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rgbClr val="FFFFFF"/>
              </a:soli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201" name="Line 123"/>
              <p:cNvSpPr>
                <a:spLocks noChangeShapeType="1"/>
              </p:cNvSpPr>
              <p:nvPr/>
            </p:nvSpPr>
            <p:spPr bwMode="auto">
              <a:xfrm flipH="1">
                <a:off x="5512" y="1608"/>
                <a:ext cx="20" cy="68"/>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202" name="Line 124"/>
              <p:cNvSpPr>
                <a:spLocks noChangeShapeType="1"/>
              </p:cNvSpPr>
              <p:nvPr/>
            </p:nvSpPr>
            <p:spPr bwMode="auto">
              <a:xfrm flipH="1">
                <a:off x="5536" y="1620"/>
                <a:ext cx="20" cy="68"/>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sp>
          <p:nvSpPr>
            <p:cNvPr id="196" name="Line 125"/>
            <p:cNvSpPr>
              <a:spLocks noChangeShapeType="1"/>
            </p:cNvSpPr>
            <p:nvPr/>
          </p:nvSpPr>
          <p:spPr bwMode="auto">
            <a:xfrm flipH="1">
              <a:off x="2344" y="3931"/>
              <a:ext cx="376" cy="0"/>
            </a:xfrm>
            <a:prstGeom prst="line">
              <a:avLst/>
            </a:prstGeom>
            <a:noFill/>
            <a:ln w="19050">
              <a:solidFill>
                <a:srgbClr val="000000"/>
              </a:solidFill>
              <a:round/>
              <a:head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nvGrpSpPr>
            <p:cNvPr id="197" name="Group 126"/>
            <p:cNvGrpSpPr/>
            <p:nvPr/>
          </p:nvGrpSpPr>
          <p:grpSpPr bwMode="auto">
            <a:xfrm>
              <a:off x="2409" y="3815"/>
              <a:ext cx="218" cy="231"/>
              <a:chOff x="5140" y="400"/>
              <a:chExt cx="218" cy="231"/>
            </a:xfrm>
          </p:grpSpPr>
          <p:sp>
            <p:nvSpPr>
              <p:cNvPr id="198" name="Oval 127"/>
              <p:cNvSpPr>
                <a:spLocks noChangeArrowheads="1"/>
              </p:cNvSpPr>
              <p:nvPr/>
            </p:nvSpPr>
            <p:spPr bwMode="auto">
              <a:xfrm>
                <a:off x="5140" y="410"/>
                <a:ext cx="218" cy="218"/>
              </a:xfrm>
              <a:prstGeom prst="ellipse">
                <a:avLst/>
              </a:prstGeom>
              <a:solidFill>
                <a:srgbClr val="FFFFFF"/>
              </a:solidFill>
              <a:ln w="9525">
                <a:solidFill>
                  <a:srgbClr val="CC0000"/>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199" name="Text Box 128"/>
              <p:cNvSpPr txBox="1">
                <a:spLocks noChangeArrowheads="1"/>
              </p:cNvSpPr>
              <p:nvPr/>
            </p:nvSpPr>
            <p:spPr bwMode="auto">
              <a:xfrm>
                <a:off x="5154" y="400"/>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3</a:t>
                </a:r>
                <a:endParaRPr kumimoji="0" lang="en-US" altLang="en-US" sz="1800" b="0" i="0" u="none" strike="noStrike" kern="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endParaRPr>
              </a:p>
            </p:txBody>
          </p:sp>
        </p:grpSp>
      </p:grpSp>
      <p:sp>
        <p:nvSpPr>
          <p:cNvPr id="206" name="Text Box 131"/>
          <p:cNvSpPr txBox="1">
            <a:spLocks noChangeArrowheads="1"/>
          </p:cNvSpPr>
          <p:nvPr/>
        </p:nvSpPr>
        <p:spPr bwMode="auto">
          <a:xfrm>
            <a:off x="3146424" y="5435532"/>
            <a:ext cx="3559175" cy="6178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85000"/>
              </a:lnSpc>
              <a:spcBef>
                <a:spcPct val="0"/>
              </a:spcBef>
              <a:spcAft>
                <a:spcPct val="0"/>
              </a:spcAft>
              <a:buClrTx/>
              <a:buSzTx/>
              <a:buFontTx/>
              <a:buNone/>
              <a:defRPr/>
            </a:pPr>
            <a:r>
              <a:rPr kumimoji="0" lang="en-US" altLang="en-US" sz="2000" b="1" i="1" u="none" strike="noStrike" kern="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3:</a:t>
            </a:r>
            <a:r>
              <a:rPr kumimoji="0" lang="en-US" altLang="en-US" sz="2000" b="0" i="0" u="none" strike="noStrike" kern="0" cap="none" spc="0" normalizeH="0" baseline="0" noProof="0" dirty="0">
                <a:ln>
                  <a:noFill/>
                </a:ln>
                <a:solidFill>
                  <a:srgbClr val="FF0000"/>
                </a:solidFill>
                <a:effectLst/>
                <a:uLnTx/>
                <a:uFillTx/>
                <a:latin typeface="Calibri" panose="020F0502020204030204"/>
                <a:ea typeface="MS PGothic" panose="020B0600070205080204" pitchFamily="34" charset="-128"/>
                <a:cs typeface="+mn-cs"/>
              </a:rPr>
              <a:t> </a:t>
            </a:r>
            <a:r>
              <a:rPr kumimoji="0" lang="en-US" altLang="en-US" sz="2000" b="0" i="0"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reply arrives, destination address: 138.76.29.7, 5001</a:t>
            </a:r>
            <a:endParaRPr kumimoji="0" lang="en-US" altLang="en-US" sz="2000" b="0" i="0" u="none" strike="noStrike" kern="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endParaRPr>
          </a:p>
        </p:txBody>
      </p:sp>
      <p:sp>
        <p:nvSpPr>
          <p:cNvPr id="227" name="Text Box 12"/>
          <p:cNvSpPr txBox="1">
            <a:spLocks noChangeArrowheads="1"/>
          </p:cNvSpPr>
          <p:nvPr/>
        </p:nvSpPr>
        <p:spPr bwMode="auto">
          <a:xfrm>
            <a:off x="9442128" y="3445831"/>
            <a:ext cx="85953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10.0.0.1</a:t>
            </a:r>
            <a:endParaRPr kumimoji="0" lang="en-US" altLang="en-US" sz="16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228" name="Text Box 13"/>
          <p:cNvSpPr txBox="1">
            <a:spLocks noChangeArrowheads="1"/>
          </p:cNvSpPr>
          <p:nvPr/>
        </p:nvSpPr>
        <p:spPr bwMode="auto">
          <a:xfrm>
            <a:off x="9387377" y="4139110"/>
            <a:ext cx="85953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10.0.0.2</a:t>
            </a:r>
            <a:endParaRPr kumimoji="0" lang="en-US" altLang="en-US" sz="16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sp>
        <p:nvSpPr>
          <p:cNvPr id="229" name="Text Box 14"/>
          <p:cNvSpPr txBox="1">
            <a:spLocks noChangeArrowheads="1"/>
          </p:cNvSpPr>
          <p:nvPr/>
        </p:nvSpPr>
        <p:spPr bwMode="auto">
          <a:xfrm>
            <a:off x="9361024" y="4861740"/>
            <a:ext cx="85953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rPr>
              <a:t>10.0.0.3</a:t>
            </a:r>
            <a:endParaRPr kumimoji="0" lang="en-US" altLang="en-US" sz="1600" b="0" i="0" u="none" strike="noStrike" kern="0" cap="none" spc="0" normalizeH="0" baseline="0" noProof="0" dirty="0">
              <a:ln>
                <a:noFill/>
              </a:ln>
              <a:solidFill>
                <a:srgbClr val="000000"/>
              </a:solidFill>
              <a:effectLst/>
              <a:uLnTx/>
              <a:uFillTx/>
              <a:latin typeface="Calibri" panose="020F0502020204030204"/>
              <a:ea typeface="MS PGothic" panose="020B0600070205080204" pitchFamily="34" charset="-128"/>
              <a:cs typeface="+mn-cs"/>
            </a:endParaRPr>
          </a:p>
        </p:txBody>
      </p:sp>
      <p:grpSp>
        <p:nvGrpSpPr>
          <p:cNvPr id="230" name="Group 107"/>
          <p:cNvGrpSpPr/>
          <p:nvPr/>
        </p:nvGrpSpPr>
        <p:grpSpPr bwMode="auto">
          <a:xfrm flipH="1">
            <a:off x="10194143" y="3285987"/>
            <a:ext cx="641350" cy="558800"/>
            <a:chOff x="-44" y="1473"/>
            <a:chExt cx="981" cy="1105"/>
          </a:xfrm>
        </p:grpSpPr>
        <p:pic>
          <p:nvPicPr>
            <p:cNvPr id="231" name="Picture 108"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2" name="Freeform 109"/>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233" name="Group 110"/>
          <p:cNvGrpSpPr/>
          <p:nvPr/>
        </p:nvGrpSpPr>
        <p:grpSpPr bwMode="auto">
          <a:xfrm flipH="1">
            <a:off x="10120943" y="3976903"/>
            <a:ext cx="641350" cy="558800"/>
            <a:chOff x="-44" y="1473"/>
            <a:chExt cx="981" cy="1105"/>
          </a:xfrm>
        </p:grpSpPr>
        <p:pic>
          <p:nvPicPr>
            <p:cNvPr id="234" name="Picture 111"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5" name="Freeform 112"/>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236" name="Group 113"/>
          <p:cNvGrpSpPr/>
          <p:nvPr/>
        </p:nvGrpSpPr>
        <p:grpSpPr bwMode="auto">
          <a:xfrm flipH="1">
            <a:off x="10140169" y="4685809"/>
            <a:ext cx="641350" cy="558800"/>
            <a:chOff x="-44" y="1473"/>
            <a:chExt cx="981" cy="1105"/>
          </a:xfrm>
        </p:grpSpPr>
        <p:pic>
          <p:nvPicPr>
            <p:cNvPr id="237" name="Picture 114"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8" name="Freeform 115"/>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cxnSp>
        <p:nvCxnSpPr>
          <p:cNvPr id="239" name="Straight Connector 238"/>
          <p:cNvCxnSpPr/>
          <p:nvPr/>
        </p:nvCxnSpPr>
        <p:spPr>
          <a:xfrm>
            <a:off x="9963568" y="3732745"/>
            <a:ext cx="29351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p:nvCxnSpPr>
        <p:spPr>
          <a:xfrm>
            <a:off x="9891178" y="4418545"/>
            <a:ext cx="29351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p:nvCxnSpPr>
        <p:spPr>
          <a:xfrm>
            <a:off x="9910228" y="5134825"/>
            <a:ext cx="29351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3937552" y="4333461"/>
            <a:ext cx="3034748" cy="304800"/>
            <a:chOff x="2454675" y="2927412"/>
            <a:chExt cx="4705166" cy="431082"/>
          </a:xfrm>
        </p:grpSpPr>
        <p:cxnSp>
          <p:nvCxnSpPr>
            <p:cNvPr id="246" name="Straight Connector 245"/>
            <p:cNvCxnSpPr/>
            <p:nvPr/>
          </p:nvCxnSpPr>
          <p:spPr>
            <a:xfrm>
              <a:off x="2454675" y="3124940"/>
              <a:ext cx="470516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47" name="Group 246"/>
            <p:cNvGrpSpPr/>
            <p:nvPr/>
          </p:nvGrpSpPr>
          <p:grpSpPr>
            <a:xfrm>
              <a:off x="5427861" y="2927412"/>
              <a:ext cx="1040553" cy="431082"/>
              <a:chOff x="7493876" y="2774731"/>
              <a:chExt cx="1481958" cy="894622"/>
            </a:xfrm>
          </p:grpSpPr>
          <p:sp>
            <p:nvSpPr>
              <p:cNvPr id="248" name="Freeform 247"/>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49" name="Oval 248"/>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50" name="Group 249"/>
              <p:cNvGrpSpPr/>
              <p:nvPr/>
            </p:nvGrpSpPr>
            <p:grpSpPr>
              <a:xfrm>
                <a:off x="7713663" y="2848339"/>
                <a:ext cx="1042107" cy="425543"/>
                <a:chOff x="7786941" y="2884917"/>
                <a:chExt cx="897649" cy="353919"/>
              </a:xfrm>
            </p:grpSpPr>
            <p:sp>
              <p:nvSpPr>
                <p:cNvPr id="251" name="Freeform 250"/>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52" name="Freeform 251"/>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53" name="Freeform 252"/>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54" name="Freeform 253"/>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cxnSp>
        <p:nvCxnSpPr>
          <p:cNvPr id="255" name="Straight Arrow Connector 254"/>
          <p:cNvCxnSpPr/>
          <p:nvPr/>
        </p:nvCxnSpPr>
        <p:spPr>
          <a:xfrm flipV="1">
            <a:off x="5701553" y="4503542"/>
            <a:ext cx="0" cy="27383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6" name="Straight Arrow Connector 255"/>
          <p:cNvCxnSpPr/>
          <p:nvPr/>
        </p:nvCxnSpPr>
        <p:spPr>
          <a:xfrm>
            <a:off x="6577649" y="4166958"/>
            <a:ext cx="0" cy="27383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2"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wipe(right)">
                                      <p:cBhvr>
                                        <p:cTn id="7" dur="1000"/>
                                        <p:tgtEl>
                                          <p:spTgt spid="125"/>
                                        </p:tgtEl>
                                      </p:cBhvr>
                                    </p:animEffect>
                                  </p:childTnLst>
                                </p:cTn>
                              </p:par>
                            </p:childTnLst>
                          </p:cTn>
                        </p:par>
                        <p:par>
                          <p:cTn id="8" fill="hold">
                            <p:stCondLst>
                              <p:cond delay="1000"/>
                            </p:stCondLst>
                            <p:childTnLst>
                              <p:par>
                                <p:cTn id="9" presetID="1" presetClass="entr" presetSubtype="0" fill="hold" nodeType="afterEffect">
                                  <p:stCondLst>
                                    <p:cond delay="0"/>
                                  </p:stCondLst>
                                  <p:childTnLst>
                                    <p:set>
                                      <p:cBhvr>
                                        <p:cTn id="10" dur="1" fill="hold">
                                          <p:stCondLst>
                                            <p:cond delay="0"/>
                                          </p:stCondLst>
                                        </p:cTn>
                                        <p:tgtEl>
                                          <p:spTgt spid="145"/>
                                        </p:tgtEl>
                                        <p:attrNameLst>
                                          <p:attrName>style.visibility</p:attrName>
                                        </p:attrNameLst>
                                      </p:cBhvr>
                                      <p:to>
                                        <p:strVal val="visible"/>
                                      </p:to>
                                    </p:set>
                                  </p:childTnLst>
                                  <p:subTnLst>
                                    <p:set>
                                      <p:cBhvr override="childStyle">
                                        <p:cTn dur="1" fill="hold" display="0" masterRel="nextClick" afterEffect="1"/>
                                        <p:tgtEl>
                                          <p:spTgt spid="145"/>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22" presetClass="entr" presetSubtype="2" fill="hold" nodeType="clickEffect">
                                  <p:stCondLst>
                                    <p:cond delay="0"/>
                                  </p:stCondLst>
                                  <p:childTnLst>
                                    <p:set>
                                      <p:cBhvr>
                                        <p:cTn id="14" dur="1" fill="hold">
                                          <p:stCondLst>
                                            <p:cond delay="0"/>
                                          </p:stCondLst>
                                        </p:cTn>
                                        <p:tgtEl>
                                          <p:spTgt spid="170"/>
                                        </p:tgtEl>
                                        <p:attrNameLst>
                                          <p:attrName>style.visibility</p:attrName>
                                        </p:attrNameLst>
                                      </p:cBhvr>
                                      <p:to>
                                        <p:strVal val="visible"/>
                                      </p:to>
                                    </p:set>
                                    <p:animEffect transition="in" filter="wipe(right)">
                                      <p:cBhvr>
                                        <p:cTn id="15" dur="1000"/>
                                        <p:tgtEl>
                                          <p:spTgt spid="170"/>
                                        </p:tgtEl>
                                      </p:cBhvr>
                                    </p:animEffect>
                                  </p:childTnLst>
                                </p:cTn>
                              </p:par>
                            </p:childTnLst>
                          </p:cTn>
                        </p:par>
                        <p:par>
                          <p:cTn id="16" fill="hold">
                            <p:stCondLst>
                              <p:cond delay="1000"/>
                            </p:stCondLst>
                            <p:childTnLst>
                              <p:par>
                                <p:cTn id="17" presetID="1" presetClass="entr" presetSubtype="0" fill="hold" grpId="0" nodeType="afterEffect">
                                  <p:stCondLst>
                                    <p:cond delay="0"/>
                                  </p:stCondLst>
                                  <p:childTnLst>
                                    <p:set>
                                      <p:cBhvr>
                                        <p:cTn id="18" dur="1" fill="hold">
                                          <p:stCondLst>
                                            <p:cond delay="0"/>
                                          </p:stCondLst>
                                        </p:cTn>
                                        <p:tgtEl>
                                          <p:spTgt spid="154"/>
                                        </p:tgtEl>
                                        <p:attrNameLst>
                                          <p:attrName>style.visibility</p:attrName>
                                        </p:attrNameLst>
                                      </p:cBhvr>
                                      <p:to>
                                        <p:strVal val="visible"/>
                                      </p:to>
                                    </p:set>
                                  </p:childTnLst>
                                </p:cTn>
                              </p:par>
                            </p:childTnLst>
                          </p:cTn>
                        </p:par>
                        <p:par>
                          <p:cTn id="19" fill="hold">
                            <p:stCondLst>
                              <p:cond delay="1000"/>
                            </p:stCondLst>
                            <p:childTnLst>
                              <p:par>
                                <p:cTn id="20" presetID="1" presetClass="entr" presetSubtype="0" fill="hold" nodeType="afterEffect">
                                  <p:stCondLst>
                                    <p:cond delay="0"/>
                                  </p:stCondLst>
                                  <p:childTnLst>
                                    <p:set>
                                      <p:cBhvr>
                                        <p:cTn id="21" dur="1" fill="hold">
                                          <p:stCondLst>
                                            <p:cond delay="0"/>
                                          </p:stCondLst>
                                        </p:cTn>
                                        <p:tgtEl>
                                          <p:spTgt spid="186"/>
                                        </p:tgtEl>
                                        <p:attrNameLst>
                                          <p:attrName>style.visibility</p:attrName>
                                        </p:attrNameLst>
                                      </p:cBhvr>
                                      <p:to>
                                        <p:strVal val="visible"/>
                                      </p:to>
                                    </p:set>
                                  </p:childTnLst>
                                  <p:subTnLst>
                                    <p:set>
                                      <p:cBhvr override="childStyle">
                                        <p:cTn dur="1" fill="hold" display="0" masterRel="nextClick" afterEffect="1"/>
                                        <p:tgtEl>
                                          <p:spTgt spid="186"/>
                                        </p:tgtEl>
                                        <p:attrNameLst>
                                          <p:attrName>style.visibility</p:attrName>
                                        </p:attrNameLst>
                                      </p:cBhvr>
                                      <p:to>
                                        <p:strVal val="hidden"/>
                                      </p:to>
                                    </p:set>
                                  </p:sub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191"/>
                                        </p:tgtEl>
                                        <p:attrNameLst>
                                          <p:attrName>style.visibility</p:attrName>
                                        </p:attrNameLst>
                                      </p:cBhvr>
                                      <p:to>
                                        <p:strVal val="visible"/>
                                      </p:to>
                                    </p:set>
                                    <p:animEffect transition="in" filter="wipe(left)">
                                      <p:cBhvr>
                                        <p:cTn id="26" dur="1000"/>
                                        <p:tgtEl>
                                          <p:spTgt spid="191"/>
                                        </p:tgtEl>
                                      </p:cBhvr>
                                    </p:animEffect>
                                  </p:childTnLst>
                                </p:cTn>
                              </p:par>
                            </p:childTnLst>
                          </p:cTn>
                        </p:par>
                        <p:par>
                          <p:cTn id="27" fill="hold">
                            <p:stCondLst>
                              <p:cond delay="1000"/>
                            </p:stCondLst>
                            <p:childTnLst>
                              <p:par>
                                <p:cTn id="28" presetID="1" presetClass="entr" presetSubtype="0" fill="hold" grpId="0" nodeType="afterEffect">
                                  <p:stCondLst>
                                    <p:cond delay="0"/>
                                  </p:stCondLst>
                                  <p:childTnLst>
                                    <p:set>
                                      <p:cBhvr>
                                        <p:cTn id="29" dur="1" fill="hold">
                                          <p:stCondLst>
                                            <p:cond delay="0"/>
                                          </p:stCondLst>
                                        </p:cTn>
                                        <p:tgtEl>
                                          <p:spTgt spid="206"/>
                                        </p:tgtEl>
                                        <p:attrNameLst>
                                          <p:attrName>style.visibility</p:attrName>
                                        </p:attrNameLst>
                                      </p:cBhvr>
                                      <p:to>
                                        <p:strVal val="visible"/>
                                      </p:to>
                                    </p:set>
                                  </p:childTnLst>
                                  <p:subTnLst>
                                    <p:set>
                                      <p:cBhvr override="childStyle">
                                        <p:cTn dur="1" fill="hold" display="0" masterRel="nextClick" afterEffect="1"/>
                                        <p:tgtEl>
                                          <p:spTgt spid="206"/>
                                        </p:tgtEl>
                                        <p:attrNameLst>
                                          <p:attrName>style.visibility</p:attrName>
                                        </p:attrNameLst>
                                      </p:cBhvr>
                                      <p:to>
                                        <p:strVal val="hidden"/>
                                      </p:to>
                                    </p:set>
                                  </p:subTnLst>
                                </p:cTn>
                              </p:par>
                            </p:childTnLst>
                          </p:cTn>
                        </p:par>
                      </p:childTnLst>
                    </p:cTn>
                  </p:par>
                  <p:par>
                    <p:cTn id="30" fill="hold">
                      <p:stCondLst>
                        <p:cond delay="indefinite"/>
                      </p:stCondLst>
                      <p:childTnLst>
                        <p:par>
                          <p:cTn id="31" fill="hold">
                            <p:stCondLst>
                              <p:cond delay="0"/>
                            </p:stCondLst>
                            <p:childTnLst>
                              <p:par>
                                <p:cTn id="32" presetID="22" presetClass="entr" presetSubtype="8" fill="hold" nodeType="clickEffect">
                                  <p:stCondLst>
                                    <p:cond delay="0"/>
                                  </p:stCondLst>
                                  <p:childTnLst>
                                    <p:set>
                                      <p:cBhvr>
                                        <p:cTn id="33" dur="1" fill="hold">
                                          <p:stCondLst>
                                            <p:cond delay="0"/>
                                          </p:stCondLst>
                                        </p:cTn>
                                        <p:tgtEl>
                                          <p:spTgt spid="155"/>
                                        </p:tgtEl>
                                        <p:attrNameLst>
                                          <p:attrName>style.visibility</p:attrName>
                                        </p:attrNameLst>
                                      </p:cBhvr>
                                      <p:to>
                                        <p:strVal val="visible"/>
                                      </p:to>
                                    </p:set>
                                    <p:animEffect transition="in" filter="wipe(left)">
                                      <p:cBhvr>
                                        <p:cTn id="34" dur="1000"/>
                                        <p:tgtEl>
                                          <p:spTgt spid="1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4" grpId="0"/>
      <p:bldP spid="206"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3"/>
          <p:cNvSpPr txBox="1">
            <a:spLocks noChangeArrowheads="1"/>
          </p:cNvSpPr>
          <p:nvPr/>
        </p:nvSpPr>
        <p:spPr>
          <a:xfrm>
            <a:off x="604425" y="1435933"/>
            <a:ext cx="11097244" cy="519015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71805" marR="0" lvl="0" indent="-341630" algn="l" defTabSz="914400" rtl="0" eaLnBrk="1" fontAlgn="auto" latinLnBrk="0" hangingPunct="1">
              <a:lnSpc>
                <a:spcPct val="100000"/>
              </a:lnSpc>
              <a:spcBef>
                <a:spcPts val="600"/>
              </a:spcBef>
              <a:spcAft>
                <a:spcPts val="0"/>
              </a:spcAft>
              <a:buClr>
                <a:srgbClr val="0000A3"/>
              </a:buClr>
              <a:buSzTx/>
              <a:buFont typeface="Wingdings" panose="05000000000000000000" pitchFamily="2" charset="2"/>
              <a:buChar char="§"/>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NAT has been controversial:</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695325" marR="0" lvl="1" indent="-231775" algn="l" defTabSz="914400" rtl="0" eaLnBrk="1" fontAlgn="auto" latinLnBrk="0" hangingPunct="1">
              <a:lnSpc>
                <a:spcPct val="100000"/>
              </a:lnSpc>
              <a:spcBef>
                <a:spcPts val="600"/>
              </a:spcBef>
              <a:spcAft>
                <a:spcPts val="0"/>
              </a:spcAft>
              <a:buClr>
                <a:srgbClr val="0000A8"/>
              </a:buClr>
              <a:buSzTx/>
              <a:buFont typeface="Arial" panose="020B0604020202020204" pitchFamily="34" charset="0"/>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routers “should” only process up to layer 3</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695325" marR="0" lvl="1" indent="-231775" algn="l" defTabSz="914400" rtl="0" eaLnBrk="1" fontAlgn="auto" latinLnBrk="0" hangingPunct="1">
              <a:lnSpc>
                <a:spcPct val="100000"/>
              </a:lnSpc>
              <a:spcBef>
                <a:spcPts val="600"/>
              </a:spcBef>
              <a:spcAft>
                <a:spcPts val="0"/>
              </a:spcAft>
              <a:buClr>
                <a:srgbClr val="0000A8"/>
              </a:buClr>
              <a:buSzTx/>
              <a:buFont typeface="Arial" panose="020B0604020202020204" pitchFamily="34" charset="0"/>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address “shortage” should be solved by IPv6</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695325" marR="0" lvl="1" indent="-231775" algn="l" defTabSz="914400" rtl="0" eaLnBrk="1" fontAlgn="auto" latinLnBrk="0" hangingPunct="1">
              <a:lnSpc>
                <a:spcPct val="100000"/>
              </a:lnSpc>
              <a:spcBef>
                <a:spcPts val="600"/>
              </a:spcBef>
              <a:spcAft>
                <a:spcPts val="0"/>
              </a:spcAft>
              <a:buClr>
                <a:srgbClr val="0000A8"/>
              </a:buClr>
              <a:buSzTx/>
              <a:buFont typeface="Arial" panose="020B0604020202020204" pitchFamily="34" charset="0"/>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violates end-to-end argument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(port # manipulation by network-layer device)</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695325" marR="0" lvl="1" indent="-231775" algn="l" defTabSz="914400" rtl="0" eaLnBrk="1" fontAlgn="auto" latinLnBrk="0" hangingPunct="1">
              <a:lnSpc>
                <a:spcPct val="100000"/>
              </a:lnSpc>
              <a:spcBef>
                <a:spcPts val="600"/>
              </a:spcBef>
              <a:spcAft>
                <a:spcPts val="0"/>
              </a:spcAft>
              <a:buClr>
                <a:srgbClr val="0000A8"/>
              </a:buClr>
              <a:buSzTx/>
              <a:buFont typeface="Arial" panose="020B0604020202020204" pitchFamily="34" charset="0"/>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NAT traversal: what if client wants to connect to server behind NAT?</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471805" marR="0" lvl="0" indent="-341630" algn="l" defTabSz="914400" rtl="0" eaLnBrk="1" fontAlgn="auto" latinLnBrk="0" hangingPunct="1">
              <a:lnSpc>
                <a:spcPct val="100000"/>
              </a:lnSpc>
              <a:spcBef>
                <a:spcPts val="600"/>
              </a:spcBef>
              <a:spcAft>
                <a:spcPts val="0"/>
              </a:spcAft>
              <a:buClr>
                <a:srgbClr val="0000A3"/>
              </a:buClr>
              <a:buSzTx/>
              <a:buFont typeface="Wingdings" panose="05000000000000000000" pitchFamily="2" charset="2"/>
              <a:buChar char="§"/>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but NAT is here to stay:</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695325" marR="0" lvl="1" indent="-231775" algn="l" defTabSz="914400" rtl="0" eaLnBrk="1" fontAlgn="auto" latinLnBrk="0" hangingPunct="1">
              <a:lnSpc>
                <a:spcPct val="100000"/>
              </a:lnSpc>
              <a:spcBef>
                <a:spcPts val="600"/>
              </a:spcBef>
              <a:spcAft>
                <a:spcPts val="0"/>
              </a:spcAft>
              <a:buClr>
                <a:srgbClr val="0000A8"/>
              </a:buClr>
              <a:buSzTx/>
              <a:buFont typeface="Arial" panose="020B0604020202020204" pitchFamily="34" charset="0"/>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extensively used in home and institutional nets, 4G/5G cellular  nets</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11" name="Title 2"/>
          <p:cNvSpPr>
            <a:spLocks noGrp="1"/>
          </p:cNvSpPr>
          <p:nvPr>
            <p:ph type="title"/>
          </p:nvPr>
        </p:nvSpPr>
        <p:spPr>
          <a:xfrm>
            <a:off x="703288" y="281163"/>
            <a:ext cx="10515600" cy="1067951"/>
          </a:xfrm>
        </p:spPr>
        <p:txBody>
          <a:bodyPr>
            <a:normAutofit/>
          </a:bodyPr>
          <a:lstStyle/>
          <a:p>
            <a:r>
              <a:rPr lang="en-US" sz="4800" dirty="0"/>
              <a:t>NAT: network address translation</a:t>
            </a:r>
            <a:endParaRPr lang="en-US" sz="4800" dirty="0"/>
          </a:p>
        </p:txBody>
      </p:sp>
      <p:sp>
        <p:nvSpPr>
          <p:cNvPr id="4"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1">
                                            <p:txEl>
                                              <p:pRg st="0" end="0"/>
                                            </p:txEl>
                                          </p:spTgt>
                                        </p:tgtEl>
                                        <p:attrNameLst>
                                          <p:attrName>style.visibility</p:attrName>
                                        </p:attrNameLst>
                                      </p:cBhvr>
                                      <p:to>
                                        <p:strVal val="visible"/>
                                      </p:to>
                                    </p:set>
                                    <p:animEffect transition="in" filter="dissolve">
                                      <p:cBhvr>
                                        <p:cTn id="7" dur="500"/>
                                        <p:tgtEl>
                                          <p:spTgt spid="81">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1">
                                            <p:txEl>
                                              <p:pRg st="1" end="1"/>
                                            </p:txEl>
                                          </p:spTgt>
                                        </p:tgtEl>
                                        <p:attrNameLst>
                                          <p:attrName>style.visibility</p:attrName>
                                        </p:attrNameLst>
                                      </p:cBhvr>
                                      <p:to>
                                        <p:strVal val="visible"/>
                                      </p:to>
                                    </p:set>
                                    <p:animEffect transition="in" filter="dissolve">
                                      <p:cBhvr>
                                        <p:cTn id="10" dur="500"/>
                                        <p:tgtEl>
                                          <p:spTgt spid="81">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1">
                                            <p:txEl>
                                              <p:pRg st="2" end="2"/>
                                            </p:txEl>
                                          </p:spTgt>
                                        </p:tgtEl>
                                        <p:attrNameLst>
                                          <p:attrName>style.visibility</p:attrName>
                                        </p:attrNameLst>
                                      </p:cBhvr>
                                      <p:to>
                                        <p:strVal val="visible"/>
                                      </p:to>
                                    </p:set>
                                    <p:animEffect transition="in" filter="dissolve">
                                      <p:cBhvr>
                                        <p:cTn id="13" dur="500"/>
                                        <p:tgtEl>
                                          <p:spTgt spid="81">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81">
                                            <p:txEl>
                                              <p:pRg st="3" end="3"/>
                                            </p:txEl>
                                          </p:spTgt>
                                        </p:tgtEl>
                                        <p:attrNameLst>
                                          <p:attrName>style.visibility</p:attrName>
                                        </p:attrNameLst>
                                      </p:cBhvr>
                                      <p:to>
                                        <p:strVal val="visible"/>
                                      </p:to>
                                    </p:set>
                                    <p:animEffect transition="in" filter="dissolve">
                                      <p:cBhvr>
                                        <p:cTn id="16" dur="500"/>
                                        <p:tgtEl>
                                          <p:spTgt spid="81">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81">
                                            <p:txEl>
                                              <p:pRg st="4" end="4"/>
                                            </p:txEl>
                                          </p:spTgt>
                                        </p:tgtEl>
                                        <p:attrNameLst>
                                          <p:attrName>style.visibility</p:attrName>
                                        </p:attrNameLst>
                                      </p:cBhvr>
                                      <p:to>
                                        <p:strVal val="visible"/>
                                      </p:to>
                                    </p:set>
                                    <p:animEffect transition="in" filter="dissolve">
                                      <p:cBhvr>
                                        <p:cTn id="19" dur="500"/>
                                        <p:tgtEl>
                                          <p:spTgt spid="81">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grpId="0" nodeType="clickEffect">
                                  <p:stCondLst>
                                    <p:cond delay="0"/>
                                  </p:stCondLst>
                                  <p:childTnLst>
                                    <p:set>
                                      <p:cBhvr>
                                        <p:cTn id="23" dur="1" fill="hold">
                                          <p:stCondLst>
                                            <p:cond delay="0"/>
                                          </p:stCondLst>
                                        </p:cTn>
                                        <p:tgtEl>
                                          <p:spTgt spid="81">
                                            <p:txEl>
                                              <p:pRg st="5" end="5"/>
                                            </p:txEl>
                                          </p:spTgt>
                                        </p:tgtEl>
                                        <p:attrNameLst>
                                          <p:attrName>style.visibility</p:attrName>
                                        </p:attrNameLst>
                                      </p:cBhvr>
                                      <p:to>
                                        <p:strVal val="visible"/>
                                      </p:to>
                                    </p:set>
                                    <p:animEffect transition="in" filter="dissolve">
                                      <p:cBhvr>
                                        <p:cTn id="24" dur="500"/>
                                        <p:tgtEl>
                                          <p:spTgt spid="81">
                                            <p:txEl>
                                              <p:pRg st="5" end="5"/>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81">
                                            <p:txEl>
                                              <p:pRg st="6" end="6"/>
                                            </p:txEl>
                                          </p:spTgt>
                                        </p:tgtEl>
                                        <p:attrNameLst>
                                          <p:attrName>style.visibility</p:attrName>
                                        </p:attrNameLst>
                                      </p:cBhvr>
                                      <p:to>
                                        <p:strVal val="visible"/>
                                      </p:to>
                                    </p:set>
                                    <p:animEffect transition="in" filter="dissolve">
                                      <p:cBhvr>
                                        <p:cTn id="27" dur="500"/>
                                        <p:tgtEl>
                                          <p:spTgt spid="8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build="p"/>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3"/>
          <p:cNvSpPr txBox="1">
            <a:spLocks noChangeArrowheads="1"/>
          </p:cNvSpPr>
          <p:nvPr/>
        </p:nvSpPr>
        <p:spPr>
          <a:xfrm>
            <a:off x="604425" y="1435933"/>
            <a:ext cx="11097244" cy="519015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71805" marR="0" lvl="0" indent="-34163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S PGothic" panose="020B0600070205080204" pitchFamily="34" charset="-128"/>
              </a:rPr>
              <a:t>initial motivation:</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32-bit IPv4 address space would be completely allocated  </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471805" marR="0" lvl="0" indent="-34163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additional motivation:</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speed processing/forwarding: 40-byte fixed length header</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e</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MS PGothic" panose="020B0600070205080204" pitchFamily="34" charset="-128"/>
                <a:cs typeface="+mn-cs"/>
              </a:rPr>
              <a:t>nable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 different network-layer treatment of “flows”</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11" name="Title 2"/>
          <p:cNvSpPr>
            <a:spLocks noGrp="1"/>
          </p:cNvSpPr>
          <p:nvPr>
            <p:ph type="title"/>
          </p:nvPr>
        </p:nvSpPr>
        <p:spPr>
          <a:xfrm>
            <a:off x="703288" y="281163"/>
            <a:ext cx="10515600" cy="1067951"/>
          </a:xfrm>
        </p:spPr>
        <p:txBody>
          <a:bodyPr>
            <a:normAutofit/>
          </a:bodyPr>
          <a:lstStyle/>
          <a:p>
            <a:r>
              <a:rPr lang="en-US" sz="4800" dirty="0"/>
              <a:t>IPv6: motivation</a:t>
            </a:r>
            <a:endParaRPr lang="en-US" sz="4800" dirty="0"/>
          </a:p>
        </p:txBody>
      </p:sp>
      <p:sp>
        <p:nvSpPr>
          <p:cNvPr id="4"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1">
                                            <p:txEl>
                                              <p:pRg st="0" end="0"/>
                                            </p:txEl>
                                          </p:spTgt>
                                        </p:tgtEl>
                                        <p:attrNameLst>
                                          <p:attrName>style.visibility</p:attrName>
                                        </p:attrNameLst>
                                      </p:cBhvr>
                                      <p:to>
                                        <p:strVal val="visible"/>
                                      </p:to>
                                    </p:set>
                                    <p:animEffect transition="in" filter="dissolve">
                                      <p:cBhvr>
                                        <p:cTn id="7" dur="500"/>
                                        <p:tgtEl>
                                          <p:spTgt spid="8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1">
                                            <p:txEl>
                                              <p:pRg st="1" end="1"/>
                                            </p:txEl>
                                          </p:spTgt>
                                        </p:tgtEl>
                                        <p:attrNameLst>
                                          <p:attrName>style.visibility</p:attrName>
                                        </p:attrNameLst>
                                      </p:cBhvr>
                                      <p:to>
                                        <p:strVal val="visible"/>
                                      </p:to>
                                    </p:set>
                                    <p:animEffect transition="in" filter="dissolve">
                                      <p:cBhvr>
                                        <p:cTn id="12" dur="500"/>
                                        <p:tgtEl>
                                          <p:spTgt spid="81">
                                            <p:txEl>
                                              <p:pRg st="1" end="1"/>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1">
                                            <p:txEl>
                                              <p:pRg st="2" end="2"/>
                                            </p:txEl>
                                          </p:spTgt>
                                        </p:tgtEl>
                                        <p:attrNameLst>
                                          <p:attrName>style.visibility</p:attrName>
                                        </p:attrNameLst>
                                      </p:cBhvr>
                                      <p:to>
                                        <p:strVal val="visible"/>
                                      </p:to>
                                    </p:set>
                                    <p:animEffect transition="in" filter="dissolve">
                                      <p:cBhvr>
                                        <p:cTn id="15" dur="500"/>
                                        <p:tgtEl>
                                          <p:spTgt spid="81">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1">
                                            <p:txEl>
                                              <p:pRg st="3" end="3"/>
                                            </p:txEl>
                                          </p:spTgt>
                                        </p:tgtEl>
                                        <p:attrNameLst>
                                          <p:attrName>style.visibility</p:attrName>
                                        </p:attrNameLst>
                                      </p:cBhvr>
                                      <p:to>
                                        <p:strVal val="visible"/>
                                      </p:to>
                                    </p:set>
                                    <p:animEffect transition="in" filter="dissolve">
                                      <p:cBhvr>
                                        <p:cTn id="20" dur="500"/>
                                        <p:tgtEl>
                                          <p:spTgt spid="8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79543"/>
            <a:ext cx="10515600" cy="894622"/>
          </a:xfrm>
        </p:spPr>
        <p:txBody>
          <a:bodyPr>
            <a:normAutofit/>
          </a:bodyPr>
          <a:lstStyle/>
          <a:p>
            <a:r>
              <a:rPr lang="en-US" sz="4800" dirty="0"/>
              <a:t>Per-router control plane</a:t>
            </a:r>
            <a:endParaRPr lang="en-US" sz="4800" dirty="0"/>
          </a:p>
        </p:txBody>
      </p:sp>
      <p:sp>
        <p:nvSpPr>
          <p:cNvPr id="4" name="TextBox 257"/>
          <p:cNvSpPr txBox="1">
            <a:spLocks noChangeArrowheads="1"/>
          </p:cNvSpPr>
          <p:nvPr/>
        </p:nvSpPr>
        <p:spPr bwMode="auto">
          <a:xfrm>
            <a:off x="780773" y="1101105"/>
            <a:ext cx="10987157"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Individual routing algorithm components </a:t>
            </a:r>
            <a:r>
              <a:rPr kumimoji="0" lang="en-US" altLang="en-US" sz="3200" b="0" i="1" u="none" strike="noStrike" kern="1200" cap="none" spc="0" normalizeH="0" baseline="0" noProof="0" dirty="0">
                <a:ln>
                  <a:noFill/>
                </a:ln>
                <a:solidFill>
                  <a:srgbClr val="000090"/>
                </a:solidFill>
                <a:effectLst/>
                <a:uLnTx/>
                <a:uFillTx/>
                <a:latin typeface="Calibri" panose="020F0502020204030204"/>
                <a:ea typeface="MS PGothic" panose="020B0600070205080204" pitchFamily="34" charset="-128"/>
                <a:cs typeface="+mn-cs"/>
              </a:rPr>
              <a:t>in each and every router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interact in the control plane</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238" name="Freeform 2"/>
          <p:cNvSpPr/>
          <p:nvPr/>
        </p:nvSpPr>
        <p:spPr bwMode="auto">
          <a:xfrm>
            <a:off x="4182648" y="5476945"/>
            <a:ext cx="4027487" cy="939800"/>
          </a:xfrm>
          <a:custGeom>
            <a:avLst/>
            <a:gdLst>
              <a:gd name="T0" fmla="*/ 2147483647 w 10001"/>
              <a:gd name="T1" fmla="*/ 2147483647 h 10125"/>
              <a:gd name="T2" fmla="*/ 2147483647 w 10001"/>
              <a:gd name="T3" fmla="*/ 2147483647 h 10125"/>
              <a:gd name="T4" fmla="*/ 2147483647 w 10001"/>
              <a:gd name="T5" fmla="*/ 2147483647 h 10125"/>
              <a:gd name="T6" fmla="*/ 2147483647 w 10001"/>
              <a:gd name="T7" fmla="*/ 0 h 10125"/>
              <a:gd name="T8" fmla="*/ 2147483647 w 10001"/>
              <a:gd name="T9" fmla="*/ 2147483647 h 10125"/>
              <a:gd name="T10" fmla="*/ 2147483647 w 10001"/>
              <a:gd name="T11" fmla="*/ 2147483647 h 10125"/>
              <a:gd name="T12" fmla="*/ 2147483647 w 10001"/>
              <a:gd name="T13" fmla="*/ 2147483647 h 10125"/>
              <a:gd name="T14" fmla="*/ 2147483647 w 10001"/>
              <a:gd name="T15" fmla="*/ 2147483647 h 10125"/>
              <a:gd name="T16" fmla="*/ 2147483647 w 10001"/>
              <a:gd name="T17" fmla="*/ 2147483647 h 10125"/>
              <a:gd name="T18" fmla="*/ 2147483647 w 10001"/>
              <a:gd name="T19" fmla="*/ 2147483647 h 10125"/>
              <a:gd name="T20" fmla="*/ 2147483647 w 10001"/>
              <a:gd name="T21" fmla="*/ 2147483647 h 10125"/>
              <a:gd name="T22" fmla="*/ 2147483647 w 10001"/>
              <a:gd name="T23" fmla="*/ 2147483647 h 10125"/>
              <a:gd name="T24" fmla="*/ 2147483647 w 10001"/>
              <a:gd name="T25" fmla="*/ 2147483647 h 10125"/>
              <a:gd name="T26" fmla="*/ 2147483647 w 10001"/>
              <a:gd name="T27" fmla="*/ 2147483647 h 10125"/>
              <a:gd name="T28" fmla="*/ 2147483647 w 10001"/>
              <a:gd name="T29" fmla="*/ 2147483647 h 101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001" h="10125">
                <a:moveTo>
                  <a:pt x="4" y="4039"/>
                </a:moveTo>
                <a:cubicBezTo>
                  <a:pt x="-29" y="2271"/>
                  <a:pt x="194" y="2100"/>
                  <a:pt x="715" y="1595"/>
                </a:cubicBezTo>
                <a:cubicBezTo>
                  <a:pt x="1236" y="1089"/>
                  <a:pt x="2417" y="1272"/>
                  <a:pt x="3130" y="1006"/>
                </a:cubicBezTo>
                <a:cubicBezTo>
                  <a:pt x="3843" y="740"/>
                  <a:pt x="4397" y="0"/>
                  <a:pt x="4995" y="0"/>
                </a:cubicBezTo>
                <a:cubicBezTo>
                  <a:pt x="5593" y="1"/>
                  <a:pt x="6206" y="926"/>
                  <a:pt x="6720" y="1009"/>
                </a:cubicBezTo>
                <a:cubicBezTo>
                  <a:pt x="7234" y="1092"/>
                  <a:pt x="7536" y="241"/>
                  <a:pt x="8082" y="497"/>
                </a:cubicBezTo>
                <a:cubicBezTo>
                  <a:pt x="8628" y="756"/>
                  <a:pt x="9854" y="442"/>
                  <a:pt x="9989" y="2989"/>
                </a:cubicBezTo>
                <a:cubicBezTo>
                  <a:pt x="10124" y="5536"/>
                  <a:pt x="9098" y="5742"/>
                  <a:pt x="8599" y="6797"/>
                </a:cubicBezTo>
                <a:cubicBezTo>
                  <a:pt x="8100" y="7852"/>
                  <a:pt x="7544" y="8981"/>
                  <a:pt x="6995" y="9322"/>
                </a:cubicBezTo>
                <a:cubicBezTo>
                  <a:pt x="6446" y="9663"/>
                  <a:pt x="5793" y="8957"/>
                  <a:pt x="5307" y="8843"/>
                </a:cubicBezTo>
                <a:cubicBezTo>
                  <a:pt x="4819" y="8726"/>
                  <a:pt x="4628" y="10048"/>
                  <a:pt x="4371" y="9912"/>
                </a:cubicBezTo>
                <a:cubicBezTo>
                  <a:pt x="4114" y="9775"/>
                  <a:pt x="3505" y="10355"/>
                  <a:pt x="3140" y="10019"/>
                </a:cubicBezTo>
                <a:cubicBezTo>
                  <a:pt x="2774" y="9683"/>
                  <a:pt x="2820" y="8138"/>
                  <a:pt x="2179" y="7895"/>
                </a:cubicBezTo>
                <a:cubicBezTo>
                  <a:pt x="1586" y="6800"/>
                  <a:pt x="1549" y="8137"/>
                  <a:pt x="1187" y="7495"/>
                </a:cubicBezTo>
                <a:cubicBezTo>
                  <a:pt x="825" y="6852"/>
                  <a:pt x="-7" y="6157"/>
                  <a:pt x="4" y="4039"/>
                </a:cubicBezTo>
                <a:close/>
              </a:path>
            </a:pathLst>
          </a:custGeom>
          <a:solidFill>
            <a:srgbClr val="66CCFF"/>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239" name="Straight Connector 238"/>
          <p:cNvCxnSpPr/>
          <p:nvPr/>
        </p:nvCxnSpPr>
        <p:spPr>
          <a:xfrm flipV="1">
            <a:off x="4812885" y="5629345"/>
            <a:ext cx="1316038" cy="131762"/>
          </a:xfrm>
          <a:prstGeom prst="line">
            <a:avLst/>
          </a:prstGeom>
          <a:noFill/>
          <a:ln w="12700" cap="flat" cmpd="sng" algn="ctr">
            <a:solidFill>
              <a:srgbClr val="000000"/>
            </a:solidFill>
            <a:prstDash val="solid"/>
          </a:ln>
          <a:effectLst/>
        </p:spPr>
      </p:cxnSp>
      <p:cxnSp>
        <p:nvCxnSpPr>
          <p:cNvPr id="240" name="Straight Connector 239"/>
          <p:cNvCxnSpPr/>
          <p:nvPr/>
        </p:nvCxnSpPr>
        <p:spPr>
          <a:xfrm>
            <a:off x="4701760" y="5815082"/>
            <a:ext cx="2259013" cy="300038"/>
          </a:xfrm>
          <a:prstGeom prst="line">
            <a:avLst/>
          </a:prstGeom>
          <a:noFill/>
          <a:ln w="12700" cap="flat" cmpd="sng" algn="ctr">
            <a:solidFill>
              <a:srgbClr val="000000"/>
            </a:solidFill>
            <a:prstDash val="solid"/>
          </a:ln>
          <a:effectLst/>
        </p:spPr>
      </p:cxnSp>
      <p:cxnSp>
        <p:nvCxnSpPr>
          <p:cNvPr id="241" name="Straight Connector 240"/>
          <p:cNvCxnSpPr/>
          <p:nvPr/>
        </p:nvCxnSpPr>
        <p:spPr>
          <a:xfrm>
            <a:off x="4714460" y="5921445"/>
            <a:ext cx="714375" cy="274637"/>
          </a:xfrm>
          <a:prstGeom prst="line">
            <a:avLst/>
          </a:prstGeom>
          <a:noFill/>
          <a:ln w="12700" cap="flat" cmpd="sng" algn="ctr">
            <a:solidFill>
              <a:srgbClr val="000000"/>
            </a:solidFill>
            <a:prstDash val="solid"/>
          </a:ln>
          <a:effectLst/>
        </p:spPr>
      </p:cxnSp>
      <p:cxnSp>
        <p:nvCxnSpPr>
          <p:cNvPr id="242" name="Straight Connector 241"/>
          <p:cNvCxnSpPr/>
          <p:nvPr/>
        </p:nvCxnSpPr>
        <p:spPr>
          <a:xfrm flipV="1">
            <a:off x="5732048" y="6115120"/>
            <a:ext cx="1247775" cy="80962"/>
          </a:xfrm>
          <a:prstGeom prst="line">
            <a:avLst/>
          </a:prstGeom>
          <a:noFill/>
          <a:ln w="12700" cap="flat" cmpd="sng" algn="ctr">
            <a:solidFill>
              <a:srgbClr val="000000"/>
            </a:solidFill>
            <a:prstDash val="solid"/>
          </a:ln>
          <a:effectLst/>
        </p:spPr>
      </p:cxnSp>
      <p:cxnSp>
        <p:nvCxnSpPr>
          <p:cNvPr id="243" name="Straight Connector 242"/>
          <p:cNvCxnSpPr/>
          <p:nvPr/>
        </p:nvCxnSpPr>
        <p:spPr>
          <a:xfrm>
            <a:off x="6392448" y="5661095"/>
            <a:ext cx="1057275" cy="123825"/>
          </a:xfrm>
          <a:prstGeom prst="line">
            <a:avLst/>
          </a:prstGeom>
          <a:noFill/>
          <a:ln w="12700" cap="flat" cmpd="sng" algn="ctr">
            <a:solidFill>
              <a:srgbClr val="000000"/>
            </a:solidFill>
            <a:prstDash val="solid"/>
          </a:ln>
          <a:effectLst/>
        </p:spPr>
      </p:cxnSp>
      <p:cxnSp>
        <p:nvCxnSpPr>
          <p:cNvPr id="244" name="Straight Connector 243"/>
          <p:cNvCxnSpPr/>
          <p:nvPr/>
        </p:nvCxnSpPr>
        <p:spPr>
          <a:xfrm flipV="1">
            <a:off x="5676485" y="5815082"/>
            <a:ext cx="1790700" cy="300038"/>
          </a:xfrm>
          <a:prstGeom prst="line">
            <a:avLst/>
          </a:prstGeom>
          <a:noFill/>
          <a:ln w="12700" cap="flat" cmpd="sng" algn="ctr">
            <a:solidFill>
              <a:srgbClr val="000000"/>
            </a:solidFill>
            <a:prstDash val="solid"/>
          </a:ln>
          <a:effectLst/>
        </p:spPr>
      </p:cxnSp>
      <p:cxnSp>
        <p:nvCxnSpPr>
          <p:cNvPr id="245" name="Straight Connector 244"/>
          <p:cNvCxnSpPr/>
          <p:nvPr/>
        </p:nvCxnSpPr>
        <p:spPr>
          <a:xfrm flipV="1">
            <a:off x="7003635" y="5843657"/>
            <a:ext cx="588963" cy="271463"/>
          </a:xfrm>
          <a:prstGeom prst="line">
            <a:avLst/>
          </a:prstGeom>
          <a:noFill/>
          <a:ln w="12700" cap="flat" cmpd="sng" algn="ctr">
            <a:solidFill>
              <a:srgbClr val="000000"/>
            </a:solidFill>
            <a:prstDash val="solid"/>
          </a:ln>
          <a:effectLst/>
        </p:spPr>
      </p:cxnSp>
      <p:cxnSp>
        <p:nvCxnSpPr>
          <p:cNvPr id="246" name="Straight Connector 245"/>
          <p:cNvCxnSpPr/>
          <p:nvPr/>
        </p:nvCxnSpPr>
        <p:spPr>
          <a:xfrm>
            <a:off x="6146385" y="5629345"/>
            <a:ext cx="814388" cy="400050"/>
          </a:xfrm>
          <a:prstGeom prst="line">
            <a:avLst/>
          </a:prstGeom>
          <a:noFill/>
          <a:ln w="12700" cap="flat" cmpd="sng" algn="ctr">
            <a:solidFill>
              <a:srgbClr val="000000"/>
            </a:solidFill>
            <a:prstDash val="solid"/>
          </a:ln>
          <a:effectLst/>
        </p:spPr>
      </p:cxnSp>
      <p:grpSp>
        <p:nvGrpSpPr>
          <p:cNvPr id="247" name="Group 7"/>
          <p:cNvGrpSpPr/>
          <p:nvPr/>
        </p:nvGrpSpPr>
        <p:grpSpPr bwMode="auto">
          <a:xfrm>
            <a:off x="5271673" y="6054795"/>
            <a:ext cx="563562" cy="293687"/>
            <a:chOff x="1871277" y="1576300"/>
            <a:chExt cx="1128371" cy="437861"/>
          </a:xfrm>
        </p:grpSpPr>
        <p:sp>
          <p:nvSpPr>
            <p:cNvPr id="248" name="Oval 247"/>
            <p:cNvSpPr>
              <a:spLocks noChangeArrowheads="1"/>
            </p:cNvSpPr>
            <p:nvPr/>
          </p:nvSpPr>
          <p:spPr bwMode="auto">
            <a:xfrm flipV="1">
              <a:off x="1874455" y="1694641"/>
              <a:ext cx="1125193" cy="319520"/>
            </a:xfrm>
            <a:prstGeom prst="ellipse">
              <a:avLst/>
            </a:prstGeom>
            <a:gradFill rotWithShape="1">
              <a:gsLst>
                <a:gs pos="0">
                  <a:srgbClr val="262699"/>
                </a:gs>
                <a:gs pos="53000">
                  <a:srgbClr val="8585E0"/>
                </a:gs>
                <a:gs pos="100000">
                  <a:srgbClr val="262699"/>
                </a:gs>
              </a:gsLst>
              <a:lin ang="0" scaled="1"/>
            </a:gra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249" name="Rectangle 248"/>
            <p:cNvSpPr/>
            <p:nvPr/>
          </p:nvSpPr>
          <p:spPr bwMode="auto">
            <a:xfrm>
              <a:off x="1871277" y="1739610"/>
              <a:ext cx="1128371" cy="115975"/>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250" name="Oval 249"/>
            <p:cNvSpPr>
              <a:spLocks noChangeArrowheads="1"/>
            </p:cNvSpPr>
            <p:nvPr/>
          </p:nvSpPr>
          <p:spPr bwMode="auto">
            <a:xfrm flipV="1">
              <a:off x="1871277" y="1576300"/>
              <a:ext cx="1125193" cy="319520"/>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251" name="Freeform 250"/>
            <p:cNvSpPr/>
            <p:nvPr/>
          </p:nvSpPr>
          <p:spPr bwMode="auto">
            <a:xfrm>
              <a:off x="2160521" y="1673339"/>
              <a:ext cx="546704" cy="160944"/>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252" name="Freeform 251"/>
            <p:cNvSpPr/>
            <p:nvPr/>
          </p:nvSpPr>
          <p:spPr bwMode="auto">
            <a:xfrm>
              <a:off x="2103307" y="1633104"/>
              <a:ext cx="661131" cy="111240"/>
            </a:xfrm>
            <a:custGeom>
              <a:avLst/>
              <a:gdLst>
                <a:gd name="T0" fmla="*/ 0 w 3723451"/>
                <a:gd name="T1" fmla="*/ 27215 h 932950"/>
                <a:gd name="T2" fmla="*/ 116331 w 3723451"/>
                <a:gd name="T3" fmla="*/ 321 h 932950"/>
                <a:gd name="T4" fmla="*/ 329509 w 3723451"/>
                <a:gd name="T5" fmla="*/ 62069 h 932950"/>
                <a:gd name="T6" fmla="*/ 532884 w 3723451"/>
                <a:gd name="T7" fmla="*/ 0 h 932950"/>
                <a:gd name="T8" fmla="*/ 661131 w 3723451"/>
                <a:gd name="T9" fmla="*/ 24699 h 932950"/>
                <a:gd name="T10" fmla="*/ 565716 w 3723451"/>
                <a:gd name="T11" fmla="*/ 55071 h 932950"/>
                <a:gd name="T12" fmla="*/ 534996 w 3723451"/>
                <a:gd name="T13" fmla="*/ 46883 h 932950"/>
                <a:gd name="T14" fmla="*/ 333255 w 3723451"/>
                <a:gd name="T15" fmla="*/ 111240 h 932950"/>
                <a:gd name="T16" fmla="*/ 126353 w 3723451"/>
                <a:gd name="T17" fmla="*/ 49250 h 932950"/>
                <a:gd name="T18" fmla="*/ 92901 w 3723451"/>
                <a:gd name="T19" fmla="*/ 55941 h 932950"/>
                <a:gd name="T20" fmla="*/ 0 w 3723451"/>
                <a:gd name="T21" fmla="*/ 27215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53" name="Freeform 252"/>
            <p:cNvSpPr/>
            <p:nvPr/>
          </p:nvSpPr>
          <p:spPr bwMode="auto">
            <a:xfrm>
              <a:off x="2538765" y="1727776"/>
              <a:ext cx="241567" cy="97039"/>
            </a:xfrm>
            <a:custGeom>
              <a:avLst/>
              <a:gdLst>
                <a:gd name="T0" fmla="*/ 0 w 1366596"/>
                <a:gd name="T1" fmla="*/ 0 h 809868"/>
                <a:gd name="T2" fmla="*/ 241567 w 1366596"/>
                <a:gd name="T3" fmla="*/ 74985 h 809868"/>
                <a:gd name="T4" fmla="*/ 152911 w 1366596"/>
                <a:gd name="T5" fmla="*/ 97039 h 809868"/>
                <a:gd name="T6" fmla="*/ 813 w 1366596"/>
                <a:gd name="T7" fmla="*/ 51276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54" name="Freeform 253"/>
            <p:cNvSpPr/>
            <p:nvPr/>
          </p:nvSpPr>
          <p:spPr bwMode="auto">
            <a:xfrm>
              <a:off x="2090593" y="1730143"/>
              <a:ext cx="238389" cy="97040"/>
            </a:xfrm>
            <a:custGeom>
              <a:avLst/>
              <a:gdLst>
                <a:gd name="T0" fmla="*/ 235135 w 1348191"/>
                <a:gd name="T1" fmla="*/ 0 h 791462"/>
                <a:gd name="T2" fmla="*/ 238389 w 1348191"/>
                <a:gd name="T3" fmla="*/ 46827 h 791462"/>
                <a:gd name="T4" fmla="*/ 86243 w 1348191"/>
                <a:gd name="T5" fmla="*/ 97040 h 791462"/>
                <a:gd name="T6" fmla="*/ 0 w 1348191"/>
                <a:gd name="T7" fmla="*/ 75037 h 791462"/>
                <a:gd name="T8" fmla="*/ 235135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255" name="Straight Connector 254"/>
            <p:cNvCxnSpPr>
              <a:cxnSpLocks noChangeShapeType="1"/>
              <a:endCxn id="250" idx="2"/>
            </p:cNvCxnSpPr>
            <p:nvPr/>
          </p:nvCxnSpPr>
          <p:spPr bwMode="auto">
            <a:xfrm flipH="1" flipV="1">
              <a:off x="1871277" y="1737244"/>
              <a:ext cx="3178" cy="123075"/>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256" name="Straight Connector 255"/>
            <p:cNvCxnSpPr>
              <a:cxnSpLocks noChangeShapeType="1"/>
            </p:cNvCxnSpPr>
            <p:nvPr/>
          </p:nvCxnSpPr>
          <p:spPr bwMode="auto">
            <a:xfrm flipH="1" flipV="1">
              <a:off x="2996470" y="1734876"/>
              <a:ext cx="3178" cy="123075"/>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257" name="Group 327"/>
          <p:cNvGrpSpPr/>
          <p:nvPr/>
        </p:nvGrpSpPr>
        <p:grpSpPr bwMode="auto">
          <a:xfrm>
            <a:off x="5966998" y="5513457"/>
            <a:ext cx="565150" cy="292100"/>
            <a:chOff x="1871277" y="1576300"/>
            <a:chExt cx="1128371" cy="437861"/>
          </a:xfrm>
        </p:grpSpPr>
        <p:sp>
          <p:nvSpPr>
            <p:cNvPr id="258" name="Oval 257"/>
            <p:cNvSpPr>
              <a:spLocks noChangeArrowheads="1"/>
            </p:cNvSpPr>
            <p:nvPr/>
          </p:nvSpPr>
          <p:spPr bwMode="auto">
            <a:xfrm flipV="1">
              <a:off x="1874446" y="1692905"/>
              <a:ext cx="1125202" cy="321256"/>
            </a:xfrm>
            <a:prstGeom prst="ellipse">
              <a:avLst/>
            </a:prstGeom>
            <a:gradFill rotWithShape="1">
              <a:gsLst>
                <a:gs pos="0">
                  <a:srgbClr val="262699"/>
                </a:gs>
                <a:gs pos="53000">
                  <a:srgbClr val="8585E0"/>
                </a:gs>
                <a:gs pos="100000">
                  <a:srgbClr val="262699"/>
                </a:gs>
              </a:gsLst>
              <a:lin ang="0" scaled="1"/>
            </a:gra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259" name="Rectangle 258"/>
            <p:cNvSpPr/>
            <p:nvPr/>
          </p:nvSpPr>
          <p:spPr bwMode="auto">
            <a:xfrm>
              <a:off x="1871277" y="1740499"/>
              <a:ext cx="1128371" cy="114225"/>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260" name="Oval 259"/>
            <p:cNvSpPr>
              <a:spLocks noChangeArrowheads="1"/>
            </p:cNvSpPr>
            <p:nvPr/>
          </p:nvSpPr>
          <p:spPr bwMode="auto">
            <a:xfrm flipV="1">
              <a:off x="1871277" y="1576300"/>
              <a:ext cx="1125200" cy="321257"/>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261" name="Freeform 260"/>
            <p:cNvSpPr/>
            <p:nvPr/>
          </p:nvSpPr>
          <p:spPr bwMode="auto">
            <a:xfrm>
              <a:off x="2159708" y="1673868"/>
              <a:ext cx="548339" cy="159438"/>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262" name="Freeform 261"/>
            <p:cNvSpPr/>
            <p:nvPr/>
          </p:nvSpPr>
          <p:spPr bwMode="auto">
            <a:xfrm>
              <a:off x="2102655" y="1633412"/>
              <a:ext cx="662444" cy="111846"/>
            </a:xfrm>
            <a:custGeom>
              <a:avLst/>
              <a:gdLst>
                <a:gd name="T0" fmla="*/ 0 w 3723451"/>
                <a:gd name="T1" fmla="*/ 27363 h 932950"/>
                <a:gd name="T2" fmla="*/ 116562 w 3723451"/>
                <a:gd name="T3" fmla="*/ 322 h 932950"/>
                <a:gd name="T4" fmla="*/ 330164 w 3723451"/>
                <a:gd name="T5" fmla="*/ 62407 h 932950"/>
                <a:gd name="T6" fmla="*/ 533943 w 3723451"/>
                <a:gd name="T7" fmla="*/ 0 h 932950"/>
                <a:gd name="T8" fmla="*/ 662444 w 3723451"/>
                <a:gd name="T9" fmla="*/ 24834 h 932950"/>
                <a:gd name="T10" fmla="*/ 566839 w 3723451"/>
                <a:gd name="T11" fmla="*/ 55371 h 932950"/>
                <a:gd name="T12" fmla="*/ 536059 w 3723451"/>
                <a:gd name="T13" fmla="*/ 47138 h 932950"/>
                <a:gd name="T14" fmla="*/ 333917 w 3723451"/>
                <a:gd name="T15" fmla="*/ 111846 h 932950"/>
                <a:gd name="T16" fmla="*/ 126604 w 3723451"/>
                <a:gd name="T17" fmla="*/ 49519 h 932950"/>
                <a:gd name="T18" fmla="*/ 93086 w 3723451"/>
                <a:gd name="T19" fmla="*/ 56246 h 932950"/>
                <a:gd name="T20" fmla="*/ 0 w 3723451"/>
                <a:gd name="T21" fmla="*/ 27363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63" name="Freeform 262"/>
            <p:cNvSpPr/>
            <p:nvPr/>
          </p:nvSpPr>
          <p:spPr bwMode="auto">
            <a:xfrm>
              <a:off x="2536889" y="1728599"/>
              <a:ext cx="244057" cy="97568"/>
            </a:xfrm>
            <a:custGeom>
              <a:avLst/>
              <a:gdLst>
                <a:gd name="T0" fmla="*/ 0 w 1366596"/>
                <a:gd name="T1" fmla="*/ 0 h 809868"/>
                <a:gd name="T2" fmla="*/ 244057 w 1366596"/>
                <a:gd name="T3" fmla="*/ 75393 h 809868"/>
                <a:gd name="T4" fmla="*/ 154487 w 1366596"/>
                <a:gd name="T5" fmla="*/ 97568 h 809868"/>
                <a:gd name="T6" fmla="*/ 822 w 1366596"/>
                <a:gd name="T7" fmla="*/ 51556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64" name="Freeform 263"/>
            <p:cNvSpPr/>
            <p:nvPr/>
          </p:nvSpPr>
          <p:spPr bwMode="auto">
            <a:xfrm>
              <a:off x="2089977" y="1730980"/>
              <a:ext cx="240888" cy="95187"/>
            </a:xfrm>
            <a:custGeom>
              <a:avLst/>
              <a:gdLst>
                <a:gd name="T0" fmla="*/ 237599 w 1348191"/>
                <a:gd name="T1" fmla="*/ 0 h 791462"/>
                <a:gd name="T2" fmla="*/ 240888 w 1348191"/>
                <a:gd name="T3" fmla="*/ 45933 h 791462"/>
                <a:gd name="T4" fmla="*/ 87147 w 1348191"/>
                <a:gd name="T5" fmla="*/ 95187 h 791462"/>
                <a:gd name="T6" fmla="*/ 0 w 1348191"/>
                <a:gd name="T7" fmla="*/ 73604 h 791462"/>
                <a:gd name="T8" fmla="*/ 237599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265" name="Straight Connector 264"/>
            <p:cNvCxnSpPr>
              <a:cxnSpLocks noChangeShapeType="1"/>
              <a:endCxn id="260" idx="2"/>
            </p:cNvCxnSpPr>
            <p:nvPr/>
          </p:nvCxnSpPr>
          <p:spPr bwMode="auto">
            <a:xfrm flipH="1" flipV="1">
              <a:off x="1871277" y="1735739"/>
              <a:ext cx="3169" cy="123743"/>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266" name="Straight Connector 265"/>
            <p:cNvCxnSpPr>
              <a:cxnSpLocks noChangeShapeType="1"/>
            </p:cNvCxnSpPr>
            <p:nvPr/>
          </p:nvCxnSpPr>
          <p:spPr bwMode="auto">
            <a:xfrm flipH="1" flipV="1">
              <a:off x="2996477" y="1733359"/>
              <a:ext cx="3171" cy="123743"/>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267" name="Group 337"/>
          <p:cNvGrpSpPr/>
          <p:nvPr/>
        </p:nvGrpSpPr>
        <p:grpSpPr bwMode="auto">
          <a:xfrm>
            <a:off x="6609935" y="5967482"/>
            <a:ext cx="563563" cy="293688"/>
            <a:chOff x="1871277" y="1576300"/>
            <a:chExt cx="1128371" cy="437861"/>
          </a:xfrm>
        </p:grpSpPr>
        <p:sp>
          <p:nvSpPr>
            <p:cNvPr id="268" name="Oval 267"/>
            <p:cNvSpPr>
              <a:spLocks noChangeArrowheads="1"/>
            </p:cNvSpPr>
            <p:nvPr/>
          </p:nvSpPr>
          <p:spPr bwMode="auto">
            <a:xfrm flipV="1">
              <a:off x="1874457" y="1694641"/>
              <a:ext cx="1125191" cy="319520"/>
            </a:xfrm>
            <a:prstGeom prst="ellipse">
              <a:avLst/>
            </a:prstGeom>
            <a:gradFill rotWithShape="1">
              <a:gsLst>
                <a:gs pos="0">
                  <a:srgbClr val="262699"/>
                </a:gs>
                <a:gs pos="53000">
                  <a:srgbClr val="8585E0"/>
                </a:gs>
                <a:gs pos="100000">
                  <a:srgbClr val="262699"/>
                </a:gs>
              </a:gsLst>
              <a:lin ang="0" scaled="1"/>
            </a:gra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269" name="Rectangle 268"/>
            <p:cNvSpPr/>
            <p:nvPr/>
          </p:nvSpPr>
          <p:spPr bwMode="auto">
            <a:xfrm>
              <a:off x="1871277" y="1739611"/>
              <a:ext cx="1128371" cy="115973"/>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270" name="Oval 269"/>
            <p:cNvSpPr>
              <a:spLocks noChangeArrowheads="1"/>
            </p:cNvSpPr>
            <p:nvPr/>
          </p:nvSpPr>
          <p:spPr bwMode="auto">
            <a:xfrm flipV="1">
              <a:off x="1871277" y="1576300"/>
              <a:ext cx="1125191" cy="319520"/>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271" name="Freeform 270"/>
            <p:cNvSpPr/>
            <p:nvPr/>
          </p:nvSpPr>
          <p:spPr bwMode="auto">
            <a:xfrm>
              <a:off x="2160522" y="1673340"/>
              <a:ext cx="546703"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272" name="Freeform 271"/>
            <p:cNvSpPr/>
            <p:nvPr/>
          </p:nvSpPr>
          <p:spPr bwMode="auto">
            <a:xfrm>
              <a:off x="2103309" y="1633103"/>
              <a:ext cx="661129" cy="111241"/>
            </a:xfrm>
            <a:custGeom>
              <a:avLst/>
              <a:gdLst>
                <a:gd name="T0" fmla="*/ 0 w 3723451"/>
                <a:gd name="T1" fmla="*/ 27215 h 932950"/>
                <a:gd name="T2" fmla="*/ 116330 w 3723451"/>
                <a:gd name="T3" fmla="*/ 321 h 932950"/>
                <a:gd name="T4" fmla="*/ 329508 w 3723451"/>
                <a:gd name="T5" fmla="*/ 62070 h 932950"/>
                <a:gd name="T6" fmla="*/ 532883 w 3723451"/>
                <a:gd name="T7" fmla="*/ 0 h 932950"/>
                <a:gd name="T8" fmla="*/ 661129 w 3723451"/>
                <a:gd name="T9" fmla="*/ 24700 h 932950"/>
                <a:gd name="T10" fmla="*/ 565714 w 3723451"/>
                <a:gd name="T11" fmla="*/ 55072 h 932950"/>
                <a:gd name="T12" fmla="*/ 534995 w 3723451"/>
                <a:gd name="T13" fmla="*/ 46883 h 932950"/>
                <a:gd name="T14" fmla="*/ 333254 w 3723451"/>
                <a:gd name="T15" fmla="*/ 111241 h 932950"/>
                <a:gd name="T16" fmla="*/ 126353 w 3723451"/>
                <a:gd name="T17" fmla="*/ 49251 h 932950"/>
                <a:gd name="T18" fmla="*/ 92901 w 3723451"/>
                <a:gd name="T19" fmla="*/ 55941 h 932950"/>
                <a:gd name="T20" fmla="*/ 0 w 3723451"/>
                <a:gd name="T21" fmla="*/ 27215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73" name="Freeform 272"/>
            <p:cNvSpPr/>
            <p:nvPr/>
          </p:nvSpPr>
          <p:spPr bwMode="auto">
            <a:xfrm>
              <a:off x="2538763" y="1727776"/>
              <a:ext cx="241567" cy="97040"/>
            </a:xfrm>
            <a:custGeom>
              <a:avLst/>
              <a:gdLst>
                <a:gd name="T0" fmla="*/ 0 w 1366596"/>
                <a:gd name="T1" fmla="*/ 0 h 809868"/>
                <a:gd name="T2" fmla="*/ 241567 w 1366596"/>
                <a:gd name="T3" fmla="*/ 74985 h 809868"/>
                <a:gd name="T4" fmla="*/ 152911 w 1366596"/>
                <a:gd name="T5" fmla="*/ 97040 h 809868"/>
                <a:gd name="T6" fmla="*/ 813 w 1366596"/>
                <a:gd name="T7" fmla="*/ 51277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74" name="Freeform 273"/>
            <p:cNvSpPr/>
            <p:nvPr/>
          </p:nvSpPr>
          <p:spPr bwMode="auto">
            <a:xfrm>
              <a:off x="2090595" y="1730144"/>
              <a:ext cx="238387" cy="97039"/>
            </a:xfrm>
            <a:custGeom>
              <a:avLst/>
              <a:gdLst>
                <a:gd name="T0" fmla="*/ 235133 w 1348191"/>
                <a:gd name="T1" fmla="*/ 0 h 791462"/>
                <a:gd name="T2" fmla="*/ 238387 w 1348191"/>
                <a:gd name="T3" fmla="*/ 46827 h 791462"/>
                <a:gd name="T4" fmla="*/ 86242 w 1348191"/>
                <a:gd name="T5" fmla="*/ 97039 h 791462"/>
                <a:gd name="T6" fmla="*/ 0 w 1348191"/>
                <a:gd name="T7" fmla="*/ 75036 h 791462"/>
                <a:gd name="T8" fmla="*/ 235133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275" name="Straight Connector 274"/>
            <p:cNvCxnSpPr>
              <a:cxnSpLocks noChangeShapeType="1"/>
              <a:endCxn id="270" idx="2"/>
            </p:cNvCxnSpPr>
            <p:nvPr/>
          </p:nvCxnSpPr>
          <p:spPr bwMode="auto">
            <a:xfrm flipH="1" flipV="1">
              <a:off x="1871277" y="1737243"/>
              <a:ext cx="3180" cy="123074"/>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276" name="Straight Connector 275"/>
            <p:cNvCxnSpPr>
              <a:cxnSpLocks noChangeShapeType="1"/>
            </p:cNvCxnSpPr>
            <p:nvPr/>
          </p:nvCxnSpPr>
          <p:spPr bwMode="auto">
            <a:xfrm flipH="1" flipV="1">
              <a:off x="2996468" y="1734877"/>
              <a:ext cx="3180" cy="123074"/>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277" name="Group 347"/>
          <p:cNvGrpSpPr/>
          <p:nvPr/>
        </p:nvGrpSpPr>
        <p:grpSpPr bwMode="auto">
          <a:xfrm>
            <a:off x="7332248" y="5653157"/>
            <a:ext cx="565150" cy="293688"/>
            <a:chOff x="1871277" y="1576300"/>
            <a:chExt cx="1128371" cy="437861"/>
          </a:xfrm>
        </p:grpSpPr>
        <p:sp>
          <p:nvSpPr>
            <p:cNvPr id="278" name="Oval 277"/>
            <p:cNvSpPr>
              <a:spLocks noChangeArrowheads="1"/>
            </p:cNvSpPr>
            <p:nvPr/>
          </p:nvSpPr>
          <p:spPr bwMode="auto">
            <a:xfrm flipV="1">
              <a:off x="1874446" y="1694641"/>
              <a:ext cx="1125202" cy="319520"/>
            </a:xfrm>
            <a:prstGeom prst="ellipse">
              <a:avLst/>
            </a:prstGeom>
            <a:gradFill rotWithShape="1">
              <a:gsLst>
                <a:gs pos="0">
                  <a:srgbClr val="262699"/>
                </a:gs>
                <a:gs pos="53000">
                  <a:srgbClr val="8585E0"/>
                </a:gs>
                <a:gs pos="100000">
                  <a:srgbClr val="262699"/>
                </a:gs>
              </a:gsLst>
              <a:lin ang="0" scaled="1"/>
            </a:gra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279" name="Rectangle 278"/>
            <p:cNvSpPr/>
            <p:nvPr/>
          </p:nvSpPr>
          <p:spPr bwMode="auto">
            <a:xfrm>
              <a:off x="1871277" y="1739611"/>
              <a:ext cx="1128371" cy="115973"/>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280" name="Oval 279"/>
            <p:cNvSpPr>
              <a:spLocks noChangeArrowheads="1"/>
            </p:cNvSpPr>
            <p:nvPr/>
          </p:nvSpPr>
          <p:spPr bwMode="auto">
            <a:xfrm flipV="1">
              <a:off x="1871277" y="1576300"/>
              <a:ext cx="1125200" cy="319520"/>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281" name="Freeform 280"/>
            <p:cNvSpPr/>
            <p:nvPr/>
          </p:nvSpPr>
          <p:spPr bwMode="auto">
            <a:xfrm>
              <a:off x="2159708" y="1673340"/>
              <a:ext cx="548339"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282" name="Freeform 281"/>
            <p:cNvSpPr/>
            <p:nvPr/>
          </p:nvSpPr>
          <p:spPr bwMode="auto">
            <a:xfrm>
              <a:off x="2102655" y="1633103"/>
              <a:ext cx="662444" cy="111241"/>
            </a:xfrm>
            <a:custGeom>
              <a:avLst/>
              <a:gdLst>
                <a:gd name="T0" fmla="*/ 0 w 3723451"/>
                <a:gd name="T1" fmla="*/ 27215 h 932950"/>
                <a:gd name="T2" fmla="*/ 116562 w 3723451"/>
                <a:gd name="T3" fmla="*/ 321 h 932950"/>
                <a:gd name="T4" fmla="*/ 330164 w 3723451"/>
                <a:gd name="T5" fmla="*/ 62070 h 932950"/>
                <a:gd name="T6" fmla="*/ 533943 w 3723451"/>
                <a:gd name="T7" fmla="*/ 0 h 932950"/>
                <a:gd name="T8" fmla="*/ 662444 w 3723451"/>
                <a:gd name="T9" fmla="*/ 24700 h 932950"/>
                <a:gd name="T10" fmla="*/ 566839 w 3723451"/>
                <a:gd name="T11" fmla="*/ 55072 h 932950"/>
                <a:gd name="T12" fmla="*/ 536059 w 3723451"/>
                <a:gd name="T13" fmla="*/ 46883 h 932950"/>
                <a:gd name="T14" fmla="*/ 333917 w 3723451"/>
                <a:gd name="T15" fmla="*/ 111241 h 932950"/>
                <a:gd name="T16" fmla="*/ 126604 w 3723451"/>
                <a:gd name="T17" fmla="*/ 49251 h 932950"/>
                <a:gd name="T18" fmla="*/ 93086 w 3723451"/>
                <a:gd name="T19" fmla="*/ 55941 h 932950"/>
                <a:gd name="T20" fmla="*/ 0 w 3723451"/>
                <a:gd name="T21" fmla="*/ 27215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83" name="Freeform 282"/>
            <p:cNvSpPr/>
            <p:nvPr/>
          </p:nvSpPr>
          <p:spPr bwMode="auto">
            <a:xfrm>
              <a:off x="2536889" y="1727776"/>
              <a:ext cx="244057" cy="97040"/>
            </a:xfrm>
            <a:custGeom>
              <a:avLst/>
              <a:gdLst>
                <a:gd name="T0" fmla="*/ 0 w 1366596"/>
                <a:gd name="T1" fmla="*/ 0 h 809868"/>
                <a:gd name="T2" fmla="*/ 244057 w 1366596"/>
                <a:gd name="T3" fmla="*/ 74985 h 809868"/>
                <a:gd name="T4" fmla="*/ 154487 w 1366596"/>
                <a:gd name="T5" fmla="*/ 97040 h 809868"/>
                <a:gd name="T6" fmla="*/ 822 w 1366596"/>
                <a:gd name="T7" fmla="*/ 51277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84" name="Freeform 283"/>
            <p:cNvSpPr/>
            <p:nvPr/>
          </p:nvSpPr>
          <p:spPr bwMode="auto">
            <a:xfrm>
              <a:off x="2089977" y="1730144"/>
              <a:ext cx="240888" cy="97039"/>
            </a:xfrm>
            <a:custGeom>
              <a:avLst/>
              <a:gdLst>
                <a:gd name="T0" fmla="*/ 237599 w 1348191"/>
                <a:gd name="T1" fmla="*/ 0 h 791462"/>
                <a:gd name="T2" fmla="*/ 240888 w 1348191"/>
                <a:gd name="T3" fmla="*/ 46827 h 791462"/>
                <a:gd name="T4" fmla="*/ 87147 w 1348191"/>
                <a:gd name="T5" fmla="*/ 97039 h 791462"/>
                <a:gd name="T6" fmla="*/ 0 w 1348191"/>
                <a:gd name="T7" fmla="*/ 75036 h 791462"/>
                <a:gd name="T8" fmla="*/ 237599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285" name="Straight Connector 284"/>
            <p:cNvCxnSpPr>
              <a:cxnSpLocks noChangeShapeType="1"/>
              <a:endCxn id="280" idx="2"/>
            </p:cNvCxnSpPr>
            <p:nvPr/>
          </p:nvCxnSpPr>
          <p:spPr bwMode="auto">
            <a:xfrm flipH="1" flipV="1">
              <a:off x="1871277" y="1737243"/>
              <a:ext cx="3169" cy="123074"/>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286" name="Straight Connector 285"/>
            <p:cNvCxnSpPr>
              <a:cxnSpLocks noChangeShapeType="1"/>
            </p:cNvCxnSpPr>
            <p:nvPr/>
          </p:nvCxnSpPr>
          <p:spPr bwMode="auto">
            <a:xfrm flipH="1" flipV="1">
              <a:off x="2996477" y="1734877"/>
              <a:ext cx="3171" cy="123074"/>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287" name="Group 286"/>
          <p:cNvGrpSpPr/>
          <p:nvPr/>
        </p:nvGrpSpPr>
        <p:grpSpPr bwMode="auto">
          <a:xfrm>
            <a:off x="3347623" y="2370207"/>
            <a:ext cx="5270500" cy="3805238"/>
            <a:chOff x="1757805" y="2331054"/>
            <a:chExt cx="5270058" cy="3804634"/>
          </a:xfrm>
        </p:grpSpPr>
        <p:sp>
          <p:nvSpPr>
            <p:cNvPr id="288" name="Freeform 287"/>
            <p:cNvSpPr/>
            <p:nvPr/>
          </p:nvSpPr>
          <p:spPr>
            <a:xfrm>
              <a:off x="1776853" y="4829382"/>
              <a:ext cx="1220685" cy="920604"/>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1" fmla="*/ 139870 w 1040633"/>
                <a:gd name="connsiteY0-2" fmla="*/ 1191723 h 1219697"/>
                <a:gd name="connsiteX1-3" fmla="*/ 0 w 1040633"/>
                <a:gd name="connsiteY1-4" fmla="*/ 0 h 1219697"/>
                <a:gd name="connsiteX2-5" fmla="*/ 1040633 w 1040633"/>
                <a:gd name="connsiteY2-6" fmla="*/ 16785 h 1219697"/>
                <a:gd name="connsiteX3-7" fmla="*/ 833625 w 1040633"/>
                <a:gd name="connsiteY3-8" fmla="*/ 1219697 h 1219697"/>
                <a:gd name="connsiteX4-9" fmla="*/ 139870 w 1040633"/>
                <a:gd name="connsiteY4-10" fmla="*/ 1191723 h 1219697"/>
                <a:gd name="connsiteX0-11" fmla="*/ 139870 w 1040633"/>
                <a:gd name="connsiteY0-12" fmla="*/ 1191723 h 1219697"/>
                <a:gd name="connsiteX1-13" fmla="*/ 0 w 1040633"/>
                <a:gd name="connsiteY1-14" fmla="*/ 0 h 1219697"/>
                <a:gd name="connsiteX2-15" fmla="*/ 1040633 w 1040633"/>
                <a:gd name="connsiteY2-16" fmla="*/ 16785 h 1219697"/>
                <a:gd name="connsiteX3-17" fmla="*/ 833625 w 1040633"/>
                <a:gd name="connsiteY3-18" fmla="*/ 1219697 h 1219697"/>
                <a:gd name="connsiteX4-19" fmla="*/ 139870 w 1040633"/>
                <a:gd name="connsiteY4-20" fmla="*/ 1191723 h 1219697"/>
                <a:gd name="connsiteX0-21" fmla="*/ 139870 w 1040633"/>
                <a:gd name="connsiteY0-22" fmla="*/ 1191723 h 1219697"/>
                <a:gd name="connsiteX1-23" fmla="*/ 0 w 1040633"/>
                <a:gd name="connsiteY1-24" fmla="*/ 0 h 1219697"/>
                <a:gd name="connsiteX2-25" fmla="*/ 1040633 w 1040633"/>
                <a:gd name="connsiteY2-26" fmla="*/ 16785 h 1219697"/>
                <a:gd name="connsiteX3-27" fmla="*/ 833625 w 1040633"/>
                <a:gd name="connsiteY3-28" fmla="*/ 1219697 h 1219697"/>
                <a:gd name="connsiteX4-29" fmla="*/ 139870 w 1040633"/>
                <a:gd name="connsiteY4-30" fmla="*/ 1191723 h 1219697"/>
                <a:gd name="connsiteX0-31" fmla="*/ 139870 w 1040633"/>
                <a:gd name="connsiteY0-32" fmla="*/ 1191723 h 1219697"/>
                <a:gd name="connsiteX1-33" fmla="*/ 0 w 1040633"/>
                <a:gd name="connsiteY1-34" fmla="*/ 0 h 1219697"/>
                <a:gd name="connsiteX2-35" fmla="*/ 1040633 w 1040633"/>
                <a:gd name="connsiteY2-36" fmla="*/ 16785 h 1219697"/>
                <a:gd name="connsiteX3-37" fmla="*/ 833625 w 1040633"/>
                <a:gd name="connsiteY3-38" fmla="*/ 1219697 h 1219697"/>
                <a:gd name="connsiteX4-39" fmla="*/ 139870 w 1040633"/>
                <a:gd name="connsiteY4-40" fmla="*/ 1191723 h 1219697"/>
                <a:gd name="connsiteX0-41" fmla="*/ 139870 w 1040633"/>
                <a:gd name="connsiteY0-42" fmla="*/ 1191723 h 1219697"/>
                <a:gd name="connsiteX1-43" fmla="*/ 0 w 1040633"/>
                <a:gd name="connsiteY1-44" fmla="*/ 0 h 1219697"/>
                <a:gd name="connsiteX2-45" fmla="*/ 1040633 w 1040633"/>
                <a:gd name="connsiteY2-46" fmla="*/ 16785 h 1219697"/>
                <a:gd name="connsiteX3-47" fmla="*/ 833625 w 1040633"/>
                <a:gd name="connsiteY3-48" fmla="*/ 1219697 h 1219697"/>
                <a:gd name="connsiteX4-49" fmla="*/ 418712 w 1040633"/>
                <a:gd name="connsiteY4-50" fmla="*/ 1189324 h 1219697"/>
                <a:gd name="connsiteX5" fmla="*/ 139870 w 1040633"/>
                <a:gd name="connsiteY5" fmla="*/ 1191723 h 1219697"/>
                <a:gd name="connsiteX0-51" fmla="*/ 139870 w 1040633"/>
                <a:gd name="connsiteY0-52" fmla="*/ 1191723 h 1355926"/>
                <a:gd name="connsiteX1-53" fmla="*/ 0 w 1040633"/>
                <a:gd name="connsiteY1-54" fmla="*/ 0 h 1355926"/>
                <a:gd name="connsiteX2-55" fmla="*/ 1040633 w 1040633"/>
                <a:gd name="connsiteY2-56" fmla="*/ 16785 h 1355926"/>
                <a:gd name="connsiteX3-57" fmla="*/ 833625 w 1040633"/>
                <a:gd name="connsiteY3-58" fmla="*/ 1219697 h 1355926"/>
                <a:gd name="connsiteX4-59" fmla="*/ 139870 w 1040633"/>
                <a:gd name="connsiteY4-60" fmla="*/ 1191723 h 1355926"/>
                <a:gd name="connsiteX0-61" fmla="*/ 139870 w 1040633"/>
                <a:gd name="connsiteY0-62" fmla="*/ 1191723 h 1289901"/>
                <a:gd name="connsiteX1-63" fmla="*/ 0 w 1040633"/>
                <a:gd name="connsiteY1-64" fmla="*/ 0 h 1289901"/>
                <a:gd name="connsiteX2-65" fmla="*/ 1040633 w 1040633"/>
                <a:gd name="connsiteY2-66" fmla="*/ 16785 h 1289901"/>
                <a:gd name="connsiteX3-67" fmla="*/ 833625 w 1040633"/>
                <a:gd name="connsiteY3-68" fmla="*/ 1219697 h 1289901"/>
                <a:gd name="connsiteX4-69" fmla="*/ 139870 w 1040633"/>
                <a:gd name="connsiteY4-70" fmla="*/ 1191723 h 1289901"/>
                <a:gd name="connsiteX0-71" fmla="*/ 139870 w 1040633"/>
                <a:gd name="connsiteY0-72" fmla="*/ 1191723 h 1219697"/>
                <a:gd name="connsiteX1-73" fmla="*/ 0 w 1040633"/>
                <a:gd name="connsiteY1-74" fmla="*/ 0 h 1219697"/>
                <a:gd name="connsiteX2-75" fmla="*/ 1040633 w 1040633"/>
                <a:gd name="connsiteY2-76" fmla="*/ 16785 h 1219697"/>
                <a:gd name="connsiteX3-77" fmla="*/ 833625 w 1040633"/>
                <a:gd name="connsiteY3-78" fmla="*/ 1219697 h 1219697"/>
                <a:gd name="connsiteX4-79" fmla="*/ 139870 w 1040633"/>
                <a:gd name="connsiteY4-80" fmla="*/ 1191723 h 1219697"/>
                <a:gd name="connsiteX0-81" fmla="*/ 139870 w 1040633"/>
                <a:gd name="connsiteY0-82" fmla="*/ 1191723 h 1191723"/>
                <a:gd name="connsiteX1-83" fmla="*/ 0 w 1040633"/>
                <a:gd name="connsiteY1-84" fmla="*/ 0 h 1191723"/>
                <a:gd name="connsiteX2-85" fmla="*/ 1040633 w 1040633"/>
                <a:gd name="connsiteY2-86" fmla="*/ 16785 h 1191723"/>
                <a:gd name="connsiteX3-87" fmla="*/ 671988 w 1040633"/>
                <a:gd name="connsiteY3-88" fmla="*/ 1158121 h 1191723"/>
                <a:gd name="connsiteX4-89" fmla="*/ 139870 w 1040633"/>
                <a:gd name="connsiteY4-90" fmla="*/ 1191723 h 1191723"/>
                <a:gd name="connsiteX0-91" fmla="*/ 363082 w 1040633"/>
                <a:gd name="connsiteY0-92" fmla="*/ 1160935 h 1160935"/>
                <a:gd name="connsiteX1-93" fmla="*/ 0 w 1040633"/>
                <a:gd name="connsiteY1-94" fmla="*/ 0 h 1160935"/>
                <a:gd name="connsiteX2-95" fmla="*/ 1040633 w 1040633"/>
                <a:gd name="connsiteY2-96" fmla="*/ 16785 h 1160935"/>
                <a:gd name="connsiteX3-97" fmla="*/ 671988 w 1040633"/>
                <a:gd name="connsiteY3-98" fmla="*/ 1158121 h 1160935"/>
                <a:gd name="connsiteX4-99" fmla="*/ 363082 w 1040633"/>
                <a:gd name="connsiteY4-100" fmla="*/ 1160935 h 1160935"/>
                <a:gd name="connsiteX0-101" fmla="*/ 363082 w 1040633"/>
                <a:gd name="connsiteY0-102" fmla="*/ 1160935 h 1160935"/>
                <a:gd name="connsiteX1-103" fmla="*/ 0 w 1040633"/>
                <a:gd name="connsiteY1-104" fmla="*/ 0 h 1160935"/>
                <a:gd name="connsiteX2-105" fmla="*/ 1040633 w 1040633"/>
                <a:gd name="connsiteY2-106" fmla="*/ 16785 h 1160935"/>
                <a:gd name="connsiteX3-107" fmla="*/ 671988 w 1040633"/>
                <a:gd name="connsiteY3-108" fmla="*/ 1158121 h 1160935"/>
                <a:gd name="connsiteX4-109" fmla="*/ 363082 w 1040633"/>
                <a:gd name="connsiteY4-110" fmla="*/ 1160935 h 1160935"/>
                <a:gd name="connsiteX0-111" fmla="*/ 363082 w 1040633"/>
                <a:gd name="connsiteY0-112" fmla="*/ 1160935 h 1160935"/>
                <a:gd name="connsiteX1-113" fmla="*/ 0 w 1040633"/>
                <a:gd name="connsiteY1-114" fmla="*/ 0 h 1160935"/>
                <a:gd name="connsiteX2-115" fmla="*/ 1040633 w 1040633"/>
                <a:gd name="connsiteY2-116" fmla="*/ 16785 h 1160935"/>
                <a:gd name="connsiteX3-117" fmla="*/ 671988 w 1040633"/>
                <a:gd name="connsiteY3-118" fmla="*/ 1158121 h 1160935"/>
                <a:gd name="connsiteX4-119" fmla="*/ 363082 w 1040633"/>
                <a:gd name="connsiteY4-120" fmla="*/ 1160935 h 1160935"/>
                <a:gd name="connsiteX0-121" fmla="*/ 363082 w 1040633"/>
                <a:gd name="connsiteY0-122" fmla="*/ 1160935 h 1160935"/>
                <a:gd name="connsiteX1-123" fmla="*/ 0 w 1040633"/>
                <a:gd name="connsiteY1-124" fmla="*/ 0 h 1160935"/>
                <a:gd name="connsiteX2-125" fmla="*/ 1040633 w 1040633"/>
                <a:gd name="connsiteY2-126" fmla="*/ 16785 h 1160935"/>
                <a:gd name="connsiteX3-127" fmla="*/ 671988 w 1040633"/>
                <a:gd name="connsiteY3-128" fmla="*/ 1158121 h 1160935"/>
                <a:gd name="connsiteX4-129" fmla="*/ 363082 w 1040633"/>
                <a:gd name="connsiteY4-130" fmla="*/ 1160935 h 1160935"/>
                <a:gd name="connsiteX0-131" fmla="*/ 363082 w 1040633"/>
                <a:gd name="connsiteY0-132" fmla="*/ 1160935 h 1160935"/>
                <a:gd name="connsiteX1-133" fmla="*/ 0 w 1040633"/>
                <a:gd name="connsiteY1-134" fmla="*/ 0 h 1160935"/>
                <a:gd name="connsiteX2-135" fmla="*/ 1040633 w 1040633"/>
                <a:gd name="connsiteY2-136" fmla="*/ 16785 h 1160935"/>
                <a:gd name="connsiteX3-137" fmla="*/ 671988 w 1040633"/>
                <a:gd name="connsiteY3-138" fmla="*/ 1158121 h 1160935"/>
                <a:gd name="connsiteX4-139" fmla="*/ 363082 w 1040633"/>
                <a:gd name="connsiteY4-140" fmla="*/ 1160935 h 1160935"/>
                <a:gd name="connsiteX0-141" fmla="*/ 363082 w 1040633"/>
                <a:gd name="connsiteY0-142" fmla="*/ 1160935 h 1160935"/>
                <a:gd name="connsiteX1-143" fmla="*/ 0 w 1040633"/>
                <a:gd name="connsiteY1-144" fmla="*/ 0 h 1160935"/>
                <a:gd name="connsiteX2-145" fmla="*/ 1040633 w 1040633"/>
                <a:gd name="connsiteY2-146" fmla="*/ 16785 h 1160935"/>
                <a:gd name="connsiteX3-147" fmla="*/ 671988 w 1040633"/>
                <a:gd name="connsiteY3-148" fmla="*/ 1158121 h 1160935"/>
                <a:gd name="connsiteX4-149" fmla="*/ 363082 w 1040633"/>
                <a:gd name="connsiteY4-150" fmla="*/ 1160935 h 1160935"/>
                <a:gd name="connsiteX0-151" fmla="*/ 363082 w 1040633"/>
                <a:gd name="connsiteY0-152" fmla="*/ 1160935 h 1160935"/>
                <a:gd name="connsiteX1-153" fmla="*/ 0 w 1040633"/>
                <a:gd name="connsiteY1-154" fmla="*/ 0 h 1160935"/>
                <a:gd name="connsiteX2-155" fmla="*/ 1040633 w 1040633"/>
                <a:gd name="connsiteY2-156" fmla="*/ 16785 h 1160935"/>
                <a:gd name="connsiteX3-157" fmla="*/ 671988 w 1040633"/>
                <a:gd name="connsiteY3-158" fmla="*/ 1158121 h 1160935"/>
                <a:gd name="connsiteX4-159" fmla="*/ 363082 w 1040633"/>
                <a:gd name="connsiteY4-160" fmla="*/ 1160935 h 1160935"/>
                <a:gd name="connsiteX0-161" fmla="*/ 363082 w 1040633"/>
                <a:gd name="connsiteY0-162" fmla="*/ 1160935 h 1160935"/>
                <a:gd name="connsiteX1-163" fmla="*/ 0 w 1040633"/>
                <a:gd name="connsiteY1-164" fmla="*/ 0 h 1160935"/>
                <a:gd name="connsiteX2-165" fmla="*/ 1040633 w 1040633"/>
                <a:gd name="connsiteY2-166" fmla="*/ 16785 h 1160935"/>
                <a:gd name="connsiteX3-167" fmla="*/ 569478 w 1040633"/>
                <a:gd name="connsiteY3-168" fmla="*/ 1158121 h 1160935"/>
                <a:gd name="connsiteX4-169" fmla="*/ 363082 w 1040633"/>
                <a:gd name="connsiteY4-170" fmla="*/ 1160935 h 1160935"/>
                <a:gd name="connsiteX0-171" fmla="*/ 363082 w 1040633"/>
                <a:gd name="connsiteY0-172" fmla="*/ 1160935 h 1160935"/>
                <a:gd name="connsiteX1-173" fmla="*/ 0 w 1040633"/>
                <a:gd name="connsiteY1-174" fmla="*/ 0 h 1160935"/>
                <a:gd name="connsiteX2-175" fmla="*/ 1040633 w 1040633"/>
                <a:gd name="connsiteY2-176" fmla="*/ 16785 h 1160935"/>
                <a:gd name="connsiteX3-177" fmla="*/ 569478 w 1040633"/>
                <a:gd name="connsiteY3-178" fmla="*/ 1158121 h 1160935"/>
                <a:gd name="connsiteX4-179" fmla="*/ 363082 w 1040633"/>
                <a:gd name="connsiteY4-180" fmla="*/ 1160935 h 1160935"/>
                <a:gd name="connsiteX0-181" fmla="*/ 448507 w 1040633"/>
                <a:gd name="connsiteY0-182" fmla="*/ 1160935 h 1160935"/>
                <a:gd name="connsiteX1-183" fmla="*/ 0 w 1040633"/>
                <a:gd name="connsiteY1-184" fmla="*/ 0 h 1160935"/>
                <a:gd name="connsiteX2-185" fmla="*/ 1040633 w 1040633"/>
                <a:gd name="connsiteY2-186" fmla="*/ 16785 h 1160935"/>
                <a:gd name="connsiteX3-187" fmla="*/ 569478 w 1040633"/>
                <a:gd name="connsiteY3-188" fmla="*/ 1158121 h 1160935"/>
                <a:gd name="connsiteX4-189" fmla="*/ 448507 w 1040633"/>
                <a:gd name="connsiteY4-190" fmla="*/ 1160935 h 1160935"/>
                <a:gd name="connsiteX0-191" fmla="*/ 448507 w 1040633"/>
                <a:gd name="connsiteY0-192" fmla="*/ 1160935 h 1160935"/>
                <a:gd name="connsiteX1-193" fmla="*/ 0 w 1040633"/>
                <a:gd name="connsiteY1-194" fmla="*/ 0 h 1160935"/>
                <a:gd name="connsiteX2-195" fmla="*/ 1040633 w 1040633"/>
                <a:gd name="connsiteY2-196" fmla="*/ 16785 h 1160935"/>
                <a:gd name="connsiteX3-197" fmla="*/ 569478 w 1040633"/>
                <a:gd name="connsiteY3-198" fmla="*/ 1158121 h 1160935"/>
                <a:gd name="connsiteX4-199" fmla="*/ 448507 w 1040633"/>
                <a:gd name="connsiteY4-200" fmla="*/ 1160935 h 1160935"/>
                <a:gd name="connsiteX0-201" fmla="*/ 448507 w 1040633"/>
                <a:gd name="connsiteY0-202" fmla="*/ 1160935 h 1160935"/>
                <a:gd name="connsiteX1-203" fmla="*/ 0 w 1040633"/>
                <a:gd name="connsiteY1-204" fmla="*/ 0 h 1160935"/>
                <a:gd name="connsiteX2-205" fmla="*/ 1040633 w 1040633"/>
                <a:gd name="connsiteY2-206" fmla="*/ 16785 h 1160935"/>
                <a:gd name="connsiteX3-207" fmla="*/ 569478 w 1040633"/>
                <a:gd name="connsiteY3-208" fmla="*/ 1158121 h 1160935"/>
                <a:gd name="connsiteX4-209" fmla="*/ 448507 w 1040633"/>
                <a:gd name="connsiteY4-210" fmla="*/ 1160935 h 1160935"/>
                <a:gd name="connsiteX0-211" fmla="*/ 448507 w 1325315"/>
                <a:gd name="connsiteY0-212" fmla="*/ 1160935 h 1160935"/>
                <a:gd name="connsiteX1-213" fmla="*/ 0 w 1325315"/>
                <a:gd name="connsiteY1-214" fmla="*/ 0 h 1160935"/>
                <a:gd name="connsiteX2-215" fmla="*/ 1040633 w 1325315"/>
                <a:gd name="connsiteY2-216" fmla="*/ 16785 h 1160935"/>
                <a:gd name="connsiteX3-217" fmla="*/ 1214315 w 1325315"/>
                <a:gd name="connsiteY3-218" fmla="*/ 1064597 h 1160935"/>
                <a:gd name="connsiteX4-219" fmla="*/ 448507 w 1325315"/>
                <a:gd name="connsiteY4-220" fmla="*/ 1160935 h 1160935"/>
                <a:gd name="connsiteX0-221" fmla="*/ 448507 w 1214315"/>
                <a:gd name="connsiteY0-222" fmla="*/ 1160935 h 1160935"/>
                <a:gd name="connsiteX1-223" fmla="*/ 0 w 1214315"/>
                <a:gd name="connsiteY1-224" fmla="*/ 0 h 1160935"/>
                <a:gd name="connsiteX2-225" fmla="*/ 1040633 w 1214315"/>
                <a:gd name="connsiteY2-226" fmla="*/ 16785 h 1160935"/>
                <a:gd name="connsiteX3-227" fmla="*/ 1214315 w 1214315"/>
                <a:gd name="connsiteY3-228" fmla="*/ 1064597 h 1160935"/>
                <a:gd name="connsiteX4-229" fmla="*/ 448507 w 1214315"/>
                <a:gd name="connsiteY4-230" fmla="*/ 1160935 h 1160935"/>
                <a:gd name="connsiteX0-231" fmla="*/ 448507 w 1214315"/>
                <a:gd name="connsiteY0-232" fmla="*/ 1160935 h 1160935"/>
                <a:gd name="connsiteX1-233" fmla="*/ 0 w 1214315"/>
                <a:gd name="connsiteY1-234" fmla="*/ 0 h 1160935"/>
                <a:gd name="connsiteX2-235" fmla="*/ 1040633 w 1214315"/>
                <a:gd name="connsiteY2-236" fmla="*/ 16785 h 1160935"/>
                <a:gd name="connsiteX3-237" fmla="*/ 1214315 w 1214315"/>
                <a:gd name="connsiteY3-238" fmla="*/ 1064597 h 1160935"/>
                <a:gd name="connsiteX4-239" fmla="*/ 448507 w 1214315"/>
                <a:gd name="connsiteY4-240" fmla="*/ 1160935 h 1160935"/>
                <a:gd name="connsiteX0-241" fmla="*/ 1053964 w 1214315"/>
                <a:gd name="connsiteY0-242" fmla="*/ 1136323 h 1136323"/>
                <a:gd name="connsiteX1-243" fmla="*/ 0 w 1214315"/>
                <a:gd name="connsiteY1-244" fmla="*/ 0 h 1136323"/>
                <a:gd name="connsiteX2-245" fmla="*/ 1040633 w 1214315"/>
                <a:gd name="connsiteY2-246" fmla="*/ 16785 h 1136323"/>
                <a:gd name="connsiteX3-247" fmla="*/ 1214315 w 1214315"/>
                <a:gd name="connsiteY3-248" fmla="*/ 1064597 h 1136323"/>
                <a:gd name="connsiteX4-249" fmla="*/ 1053964 w 1214315"/>
                <a:gd name="connsiteY4-250" fmla="*/ 1136323 h 1136323"/>
                <a:gd name="connsiteX0-251" fmla="*/ 1053964 w 1214315"/>
                <a:gd name="connsiteY0-252" fmla="*/ 1136323 h 1136323"/>
                <a:gd name="connsiteX1-253" fmla="*/ 0 w 1214315"/>
                <a:gd name="connsiteY1-254" fmla="*/ 0 h 1136323"/>
                <a:gd name="connsiteX2-255" fmla="*/ 1040633 w 1214315"/>
                <a:gd name="connsiteY2-256" fmla="*/ 16785 h 1136323"/>
                <a:gd name="connsiteX3-257" fmla="*/ 1214315 w 1214315"/>
                <a:gd name="connsiteY3-258" fmla="*/ 1064597 h 1136323"/>
                <a:gd name="connsiteX4-259" fmla="*/ 1053964 w 1214315"/>
                <a:gd name="connsiteY4-260" fmla="*/ 1136323 h 1136323"/>
                <a:gd name="connsiteX0-261" fmla="*/ 1053964 w 1214315"/>
                <a:gd name="connsiteY0-262" fmla="*/ 1136323 h 1136323"/>
                <a:gd name="connsiteX1-263" fmla="*/ 0 w 1214315"/>
                <a:gd name="connsiteY1-264" fmla="*/ 0 h 1136323"/>
                <a:gd name="connsiteX2-265" fmla="*/ 1040633 w 1214315"/>
                <a:gd name="connsiteY2-266" fmla="*/ 16785 h 1136323"/>
                <a:gd name="connsiteX3-267" fmla="*/ 1214315 w 1214315"/>
                <a:gd name="connsiteY3-268" fmla="*/ 1064597 h 1136323"/>
                <a:gd name="connsiteX4-269" fmla="*/ 1053964 w 1214315"/>
                <a:gd name="connsiteY4-270" fmla="*/ 1136323 h 1136323"/>
                <a:gd name="connsiteX0-271" fmla="*/ 1060159 w 1220510"/>
                <a:gd name="connsiteY0-272" fmla="*/ 1119627 h 1119627"/>
                <a:gd name="connsiteX1-273" fmla="*/ 0 w 1220510"/>
                <a:gd name="connsiteY1-274" fmla="*/ 249694 h 1119627"/>
                <a:gd name="connsiteX2-275" fmla="*/ 1046828 w 1220510"/>
                <a:gd name="connsiteY2-276" fmla="*/ 89 h 1119627"/>
                <a:gd name="connsiteX3-277" fmla="*/ 1220510 w 1220510"/>
                <a:gd name="connsiteY3-278" fmla="*/ 1047901 h 1119627"/>
                <a:gd name="connsiteX4-279" fmla="*/ 1060159 w 1220510"/>
                <a:gd name="connsiteY4-280" fmla="*/ 1119627 h 1119627"/>
                <a:gd name="connsiteX0-281" fmla="*/ 1060159 w 1220510"/>
                <a:gd name="connsiteY0-282" fmla="*/ 1119627 h 1119627"/>
                <a:gd name="connsiteX1-283" fmla="*/ 0 w 1220510"/>
                <a:gd name="connsiteY1-284" fmla="*/ 249694 h 1119627"/>
                <a:gd name="connsiteX2-285" fmla="*/ 1046828 w 1220510"/>
                <a:gd name="connsiteY2-286" fmla="*/ 89 h 1119627"/>
                <a:gd name="connsiteX3-287" fmla="*/ 1220510 w 1220510"/>
                <a:gd name="connsiteY3-288" fmla="*/ 1047901 h 1119627"/>
                <a:gd name="connsiteX4-289" fmla="*/ 1060159 w 1220510"/>
                <a:gd name="connsiteY4-290" fmla="*/ 1119627 h 1119627"/>
                <a:gd name="connsiteX0-291" fmla="*/ 1060159 w 1220510"/>
                <a:gd name="connsiteY0-292" fmla="*/ 1119627 h 1119627"/>
                <a:gd name="connsiteX1-293" fmla="*/ 0 w 1220510"/>
                <a:gd name="connsiteY1-294" fmla="*/ 249694 h 1119627"/>
                <a:gd name="connsiteX2-295" fmla="*/ 1046828 w 1220510"/>
                <a:gd name="connsiteY2-296" fmla="*/ 89 h 1119627"/>
                <a:gd name="connsiteX3-297" fmla="*/ 1220510 w 1220510"/>
                <a:gd name="connsiteY3-298" fmla="*/ 1047901 h 1119627"/>
                <a:gd name="connsiteX4-299" fmla="*/ 1060159 w 1220510"/>
                <a:gd name="connsiteY4-300" fmla="*/ 1119627 h 1119627"/>
                <a:gd name="connsiteX0-301" fmla="*/ 1060159 w 1220510"/>
                <a:gd name="connsiteY0-302" fmla="*/ 921649 h 921649"/>
                <a:gd name="connsiteX1-303" fmla="*/ 0 w 1220510"/>
                <a:gd name="connsiteY1-304" fmla="*/ 51716 h 921649"/>
                <a:gd name="connsiteX2-305" fmla="*/ 1059218 w 1220510"/>
                <a:gd name="connsiteY2-306" fmla="*/ 355 h 921649"/>
                <a:gd name="connsiteX3-307" fmla="*/ 1220510 w 1220510"/>
                <a:gd name="connsiteY3-308" fmla="*/ 849923 h 921649"/>
                <a:gd name="connsiteX4-309" fmla="*/ 1060159 w 1220510"/>
                <a:gd name="connsiteY4-310" fmla="*/ 921649 h 921649"/>
                <a:gd name="connsiteX0-311" fmla="*/ 1060159 w 1220510"/>
                <a:gd name="connsiteY0-312" fmla="*/ 921649 h 921649"/>
                <a:gd name="connsiteX1-313" fmla="*/ 0 w 1220510"/>
                <a:gd name="connsiteY1-314" fmla="*/ 51716 h 921649"/>
                <a:gd name="connsiteX2-315" fmla="*/ 1059218 w 1220510"/>
                <a:gd name="connsiteY2-316" fmla="*/ 355 h 921649"/>
                <a:gd name="connsiteX3-317" fmla="*/ 1220510 w 1220510"/>
                <a:gd name="connsiteY3-318" fmla="*/ 849923 h 921649"/>
                <a:gd name="connsiteX4-319" fmla="*/ 1060159 w 1220510"/>
                <a:gd name="connsiteY4-320" fmla="*/ 921649 h 921649"/>
                <a:gd name="connsiteX0-321" fmla="*/ 1060159 w 1220510"/>
                <a:gd name="connsiteY0-322" fmla="*/ 921649 h 921649"/>
                <a:gd name="connsiteX1-323" fmla="*/ 0 w 1220510"/>
                <a:gd name="connsiteY1-324" fmla="*/ 51716 h 921649"/>
                <a:gd name="connsiteX2-325" fmla="*/ 1059218 w 1220510"/>
                <a:gd name="connsiteY2-326" fmla="*/ 355 h 921649"/>
                <a:gd name="connsiteX3-327" fmla="*/ 1220510 w 1220510"/>
                <a:gd name="connsiteY3-328" fmla="*/ 849923 h 921649"/>
                <a:gd name="connsiteX4-329" fmla="*/ 1060159 w 1220510"/>
                <a:gd name="connsiteY4-330" fmla="*/ 921649 h 92164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0510" h="921649">
                  <a:moveTo>
                    <a:pt x="1060159" y="921649"/>
                  </a:moveTo>
                  <a:cubicBezTo>
                    <a:pt x="166591" y="183345"/>
                    <a:pt x="908943" y="790884"/>
                    <a:pt x="0" y="51716"/>
                  </a:cubicBezTo>
                  <a:cubicBezTo>
                    <a:pt x="346878" y="57311"/>
                    <a:pt x="712340" y="-5240"/>
                    <a:pt x="1059218" y="355"/>
                  </a:cubicBezTo>
                  <a:cubicBezTo>
                    <a:pt x="1192967" y="751903"/>
                    <a:pt x="1090859" y="157699"/>
                    <a:pt x="1220510" y="849923"/>
                  </a:cubicBezTo>
                  <a:cubicBezTo>
                    <a:pt x="1126090" y="855456"/>
                    <a:pt x="1222187" y="863235"/>
                    <a:pt x="1060159" y="921649"/>
                  </a:cubicBezTo>
                  <a:close/>
                </a:path>
              </a:pathLst>
            </a:custGeom>
            <a:gradFill rotWithShape="1">
              <a:gsLst>
                <a:gs pos="0">
                  <a:srgbClr val="FFFFFF">
                    <a:lumMod val="95000"/>
                  </a:srgbClr>
                </a:gs>
                <a:gs pos="100000">
                  <a:srgbClr val="FFFFFF">
                    <a:lumMod val="75000"/>
                  </a:srgbClr>
                </a:gs>
              </a:gsLst>
              <a:lin ang="16200000" scaled="0"/>
            </a:gradFill>
            <a:ln w="9525" cap="flat" cmpd="sng" algn="ctr">
              <a:solidFill>
                <a:srgbClr val="FFFFFF">
                  <a:lumMod val="75000"/>
                </a:srgbClr>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289" name="Freeform 288"/>
            <p:cNvSpPr/>
            <p:nvPr/>
          </p:nvSpPr>
          <p:spPr>
            <a:xfrm>
              <a:off x="6102428" y="4916682"/>
              <a:ext cx="925435" cy="757117"/>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1" fmla="*/ 139870 w 1040633"/>
                <a:gd name="connsiteY0-2" fmla="*/ 1191723 h 1219697"/>
                <a:gd name="connsiteX1-3" fmla="*/ 0 w 1040633"/>
                <a:gd name="connsiteY1-4" fmla="*/ 0 h 1219697"/>
                <a:gd name="connsiteX2-5" fmla="*/ 1040633 w 1040633"/>
                <a:gd name="connsiteY2-6" fmla="*/ 16785 h 1219697"/>
                <a:gd name="connsiteX3-7" fmla="*/ 833625 w 1040633"/>
                <a:gd name="connsiteY3-8" fmla="*/ 1219697 h 1219697"/>
                <a:gd name="connsiteX4-9" fmla="*/ 139870 w 1040633"/>
                <a:gd name="connsiteY4-10" fmla="*/ 1191723 h 1219697"/>
                <a:gd name="connsiteX0-11" fmla="*/ 139870 w 1040633"/>
                <a:gd name="connsiteY0-12" fmla="*/ 1191723 h 1219697"/>
                <a:gd name="connsiteX1-13" fmla="*/ 0 w 1040633"/>
                <a:gd name="connsiteY1-14" fmla="*/ 0 h 1219697"/>
                <a:gd name="connsiteX2-15" fmla="*/ 1040633 w 1040633"/>
                <a:gd name="connsiteY2-16" fmla="*/ 16785 h 1219697"/>
                <a:gd name="connsiteX3-17" fmla="*/ 833625 w 1040633"/>
                <a:gd name="connsiteY3-18" fmla="*/ 1219697 h 1219697"/>
                <a:gd name="connsiteX4-19" fmla="*/ 139870 w 1040633"/>
                <a:gd name="connsiteY4-20" fmla="*/ 1191723 h 1219697"/>
                <a:gd name="connsiteX0-21" fmla="*/ 139870 w 1040633"/>
                <a:gd name="connsiteY0-22" fmla="*/ 1191723 h 1219697"/>
                <a:gd name="connsiteX1-23" fmla="*/ 0 w 1040633"/>
                <a:gd name="connsiteY1-24" fmla="*/ 0 h 1219697"/>
                <a:gd name="connsiteX2-25" fmla="*/ 1040633 w 1040633"/>
                <a:gd name="connsiteY2-26" fmla="*/ 16785 h 1219697"/>
                <a:gd name="connsiteX3-27" fmla="*/ 833625 w 1040633"/>
                <a:gd name="connsiteY3-28" fmla="*/ 1219697 h 1219697"/>
                <a:gd name="connsiteX4-29" fmla="*/ 139870 w 1040633"/>
                <a:gd name="connsiteY4-30" fmla="*/ 1191723 h 1219697"/>
                <a:gd name="connsiteX0-31" fmla="*/ 139870 w 1040633"/>
                <a:gd name="connsiteY0-32" fmla="*/ 1191723 h 1219697"/>
                <a:gd name="connsiteX1-33" fmla="*/ 0 w 1040633"/>
                <a:gd name="connsiteY1-34" fmla="*/ 0 h 1219697"/>
                <a:gd name="connsiteX2-35" fmla="*/ 1040633 w 1040633"/>
                <a:gd name="connsiteY2-36" fmla="*/ 16785 h 1219697"/>
                <a:gd name="connsiteX3-37" fmla="*/ 833625 w 1040633"/>
                <a:gd name="connsiteY3-38" fmla="*/ 1219697 h 1219697"/>
                <a:gd name="connsiteX4-39" fmla="*/ 139870 w 1040633"/>
                <a:gd name="connsiteY4-40" fmla="*/ 1191723 h 1219697"/>
                <a:gd name="connsiteX0-41" fmla="*/ 139870 w 1040633"/>
                <a:gd name="connsiteY0-42" fmla="*/ 1191723 h 1219697"/>
                <a:gd name="connsiteX1-43" fmla="*/ 0 w 1040633"/>
                <a:gd name="connsiteY1-44" fmla="*/ 0 h 1219697"/>
                <a:gd name="connsiteX2-45" fmla="*/ 1040633 w 1040633"/>
                <a:gd name="connsiteY2-46" fmla="*/ 16785 h 1219697"/>
                <a:gd name="connsiteX3-47" fmla="*/ 833625 w 1040633"/>
                <a:gd name="connsiteY3-48" fmla="*/ 1219697 h 1219697"/>
                <a:gd name="connsiteX4-49" fmla="*/ 418712 w 1040633"/>
                <a:gd name="connsiteY4-50" fmla="*/ 1189324 h 1219697"/>
                <a:gd name="connsiteX5" fmla="*/ 139870 w 1040633"/>
                <a:gd name="connsiteY5" fmla="*/ 1191723 h 1219697"/>
                <a:gd name="connsiteX0-51" fmla="*/ 139870 w 1040633"/>
                <a:gd name="connsiteY0-52" fmla="*/ 1191723 h 1355926"/>
                <a:gd name="connsiteX1-53" fmla="*/ 0 w 1040633"/>
                <a:gd name="connsiteY1-54" fmla="*/ 0 h 1355926"/>
                <a:gd name="connsiteX2-55" fmla="*/ 1040633 w 1040633"/>
                <a:gd name="connsiteY2-56" fmla="*/ 16785 h 1355926"/>
                <a:gd name="connsiteX3-57" fmla="*/ 833625 w 1040633"/>
                <a:gd name="connsiteY3-58" fmla="*/ 1219697 h 1355926"/>
                <a:gd name="connsiteX4-59" fmla="*/ 139870 w 1040633"/>
                <a:gd name="connsiteY4-60" fmla="*/ 1191723 h 1355926"/>
                <a:gd name="connsiteX0-61" fmla="*/ 139870 w 1040633"/>
                <a:gd name="connsiteY0-62" fmla="*/ 1191723 h 1289901"/>
                <a:gd name="connsiteX1-63" fmla="*/ 0 w 1040633"/>
                <a:gd name="connsiteY1-64" fmla="*/ 0 h 1289901"/>
                <a:gd name="connsiteX2-65" fmla="*/ 1040633 w 1040633"/>
                <a:gd name="connsiteY2-66" fmla="*/ 16785 h 1289901"/>
                <a:gd name="connsiteX3-67" fmla="*/ 833625 w 1040633"/>
                <a:gd name="connsiteY3-68" fmla="*/ 1219697 h 1289901"/>
                <a:gd name="connsiteX4-69" fmla="*/ 139870 w 1040633"/>
                <a:gd name="connsiteY4-70" fmla="*/ 1191723 h 1289901"/>
                <a:gd name="connsiteX0-71" fmla="*/ 139870 w 1040633"/>
                <a:gd name="connsiteY0-72" fmla="*/ 1191723 h 1219697"/>
                <a:gd name="connsiteX1-73" fmla="*/ 0 w 1040633"/>
                <a:gd name="connsiteY1-74" fmla="*/ 0 h 1219697"/>
                <a:gd name="connsiteX2-75" fmla="*/ 1040633 w 1040633"/>
                <a:gd name="connsiteY2-76" fmla="*/ 16785 h 1219697"/>
                <a:gd name="connsiteX3-77" fmla="*/ 833625 w 1040633"/>
                <a:gd name="connsiteY3-78" fmla="*/ 1219697 h 1219697"/>
                <a:gd name="connsiteX4-79" fmla="*/ 139870 w 1040633"/>
                <a:gd name="connsiteY4-80" fmla="*/ 1191723 h 1219697"/>
                <a:gd name="connsiteX0-81" fmla="*/ 139870 w 1040633"/>
                <a:gd name="connsiteY0-82" fmla="*/ 1191723 h 1191723"/>
                <a:gd name="connsiteX1-83" fmla="*/ 0 w 1040633"/>
                <a:gd name="connsiteY1-84" fmla="*/ 0 h 1191723"/>
                <a:gd name="connsiteX2-85" fmla="*/ 1040633 w 1040633"/>
                <a:gd name="connsiteY2-86" fmla="*/ 16785 h 1191723"/>
                <a:gd name="connsiteX3-87" fmla="*/ 671988 w 1040633"/>
                <a:gd name="connsiteY3-88" fmla="*/ 1158121 h 1191723"/>
                <a:gd name="connsiteX4-89" fmla="*/ 139870 w 1040633"/>
                <a:gd name="connsiteY4-90" fmla="*/ 1191723 h 1191723"/>
                <a:gd name="connsiteX0-91" fmla="*/ 363082 w 1040633"/>
                <a:gd name="connsiteY0-92" fmla="*/ 1160935 h 1160935"/>
                <a:gd name="connsiteX1-93" fmla="*/ 0 w 1040633"/>
                <a:gd name="connsiteY1-94" fmla="*/ 0 h 1160935"/>
                <a:gd name="connsiteX2-95" fmla="*/ 1040633 w 1040633"/>
                <a:gd name="connsiteY2-96" fmla="*/ 16785 h 1160935"/>
                <a:gd name="connsiteX3-97" fmla="*/ 671988 w 1040633"/>
                <a:gd name="connsiteY3-98" fmla="*/ 1158121 h 1160935"/>
                <a:gd name="connsiteX4-99" fmla="*/ 363082 w 1040633"/>
                <a:gd name="connsiteY4-100" fmla="*/ 1160935 h 1160935"/>
                <a:gd name="connsiteX0-101" fmla="*/ 363082 w 1040633"/>
                <a:gd name="connsiteY0-102" fmla="*/ 1160935 h 1160935"/>
                <a:gd name="connsiteX1-103" fmla="*/ 0 w 1040633"/>
                <a:gd name="connsiteY1-104" fmla="*/ 0 h 1160935"/>
                <a:gd name="connsiteX2-105" fmla="*/ 1040633 w 1040633"/>
                <a:gd name="connsiteY2-106" fmla="*/ 16785 h 1160935"/>
                <a:gd name="connsiteX3-107" fmla="*/ 671988 w 1040633"/>
                <a:gd name="connsiteY3-108" fmla="*/ 1158121 h 1160935"/>
                <a:gd name="connsiteX4-109" fmla="*/ 363082 w 1040633"/>
                <a:gd name="connsiteY4-110" fmla="*/ 1160935 h 1160935"/>
                <a:gd name="connsiteX0-111" fmla="*/ 363082 w 1040633"/>
                <a:gd name="connsiteY0-112" fmla="*/ 1160935 h 1160935"/>
                <a:gd name="connsiteX1-113" fmla="*/ 0 w 1040633"/>
                <a:gd name="connsiteY1-114" fmla="*/ 0 h 1160935"/>
                <a:gd name="connsiteX2-115" fmla="*/ 1040633 w 1040633"/>
                <a:gd name="connsiteY2-116" fmla="*/ 16785 h 1160935"/>
                <a:gd name="connsiteX3-117" fmla="*/ 671988 w 1040633"/>
                <a:gd name="connsiteY3-118" fmla="*/ 1158121 h 1160935"/>
                <a:gd name="connsiteX4-119" fmla="*/ 363082 w 1040633"/>
                <a:gd name="connsiteY4-120" fmla="*/ 1160935 h 1160935"/>
                <a:gd name="connsiteX0-121" fmla="*/ 363082 w 1040633"/>
                <a:gd name="connsiteY0-122" fmla="*/ 1160935 h 1160935"/>
                <a:gd name="connsiteX1-123" fmla="*/ 0 w 1040633"/>
                <a:gd name="connsiteY1-124" fmla="*/ 0 h 1160935"/>
                <a:gd name="connsiteX2-125" fmla="*/ 1040633 w 1040633"/>
                <a:gd name="connsiteY2-126" fmla="*/ 16785 h 1160935"/>
                <a:gd name="connsiteX3-127" fmla="*/ 671988 w 1040633"/>
                <a:gd name="connsiteY3-128" fmla="*/ 1158121 h 1160935"/>
                <a:gd name="connsiteX4-129" fmla="*/ 363082 w 1040633"/>
                <a:gd name="connsiteY4-130" fmla="*/ 1160935 h 1160935"/>
                <a:gd name="connsiteX0-131" fmla="*/ 363082 w 1040633"/>
                <a:gd name="connsiteY0-132" fmla="*/ 1160935 h 1160935"/>
                <a:gd name="connsiteX1-133" fmla="*/ 0 w 1040633"/>
                <a:gd name="connsiteY1-134" fmla="*/ 0 h 1160935"/>
                <a:gd name="connsiteX2-135" fmla="*/ 1040633 w 1040633"/>
                <a:gd name="connsiteY2-136" fmla="*/ 16785 h 1160935"/>
                <a:gd name="connsiteX3-137" fmla="*/ 671988 w 1040633"/>
                <a:gd name="connsiteY3-138" fmla="*/ 1158121 h 1160935"/>
                <a:gd name="connsiteX4-139" fmla="*/ 363082 w 1040633"/>
                <a:gd name="connsiteY4-140" fmla="*/ 1160935 h 1160935"/>
                <a:gd name="connsiteX0-141" fmla="*/ 363082 w 1040633"/>
                <a:gd name="connsiteY0-142" fmla="*/ 1160935 h 1160935"/>
                <a:gd name="connsiteX1-143" fmla="*/ 0 w 1040633"/>
                <a:gd name="connsiteY1-144" fmla="*/ 0 h 1160935"/>
                <a:gd name="connsiteX2-145" fmla="*/ 1040633 w 1040633"/>
                <a:gd name="connsiteY2-146" fmla="*/ 16785 h 1160935"/>
                <a:gd name="connsiteX3-147" fmla="*/ 671988 w 1040633"/>
                <a:gd name="connsiteY3-148" fmla="*/ 1158121 h 1160935"/>
                <a:gd name="connsiteX4-149" fmla="*/ 363082 w 1040633"/>
                <a:gd name="connsiteY4-150" fmla="*/ 1160935 h 1160935"/>
                <a:gd name="connsiteX0-151" fmla="*/ 363082 w 1040633"/>
                <a:gd name="connsiteY0-152" fmla="*/ 1160935 h 1160935"/>
                <a:gd name="connsiteX1-153" fmla="*/ 0 w 1040633"/>
                <a:gd name="connsiteY1-154" fmla="*/ 0 h 1160935"/>
                <a:gd name="connsiteX2-155" fmla="*/ 1040633 w 1040633"/>
                <a:gd name="connsiteY2-156" fmla="*/ 16785 h 1160935"/>
                <a:gd name="connsiteX3-157" fmla="*/ 671988 w 1040633"/>
                <a:gd name="connsiteY3-158" fmla="*/ 1158121 h 1160935"/>
                <a:gd name="connsiteX4-159" fmla="*/ 363082 w 1040633"/>
                <a:gd name="connsiteY4-160" fmla="*/ 1160935 h 1160935"/>
                <a:gd name="connsiteX0-161" fmla="*/ 363082 w 778664"/>
                <a:gd name="connsiteY0-162" fmla="*/ 1160935 h 1160935"/>
                <a:gd name="connsiteX1-163" fmla="*/ 0 w 778664"/>
                <a:gd name="connsiteY1-164" fmla="*/ 0 h 1160935"/>
                <a:gd name="connsiteX2-165" fmla="*/ 778664 w 778664"/>
                <a:gd name="connsiteY2-166" fmla="*/ 130682 h 1160935"/>
                <a:gd name="connsiteX3-167" fmla="*/ 671988 w 778664"/>
                <a:gd name="connsiteY3-168" fmla="*/ 1158121 h 1160935"/>
                <a:gd name="connsiteX4-169" fmla="*/ 363082 w 778664"/>
                <a:gd name="connsiteY4-170" fmla="*/ 1160935 h 1160935"/>
                <a:gd name="connsiteX0-171" fmla="*/ 363082 w 778664"/>
                <a:gd name="connsiteY0-172" fmla="*/ 1160935 h 1160935"/>
                <a:gd name="connsiteX1-173" fmla="*/ 0 w 778664"/>
                <a:gd name="connsiteY1-174" fmla="*/ 0 h 1160935"/>
                <a:gd name="connsiteX2-175" fmla="*/ 778664 w 778664"/>
                <a:gd name="connsiteY2-176" fmla="*/ 130682 h 1160935"/>
                <a:gd name="connsiteX3-177" fmla="*/ 694768 w 778664"/>
                <a:gd name="connsiteY3-178" fmla="*/ 1112562 h 1160935"/>
                <a:gd name="connsiteX4-179" fmla="*/ 363082 w 778664"/>
                <a:gd name="connsiteY4-180" fmla="*/ 1160935 h 1160935"/>
                <a:gd name="connsiteX0-181" fmla="*/ 363082 w 778664"/>
                <a:gd name="connsiteY0-182" fmla="*/ 1160935 h 1160935"/>
                <a:gd name="connsiteX1-183" fmla="*/ 0 w 778664"/>
                <a:gd name="connsiteY1-184" fmla="*/ 0 h 1160935"/>
                <a:gd name="connsiteX2-185" fmla="*/ 778664 w 778664"/>
                <a:gd name="connsiteY2-186" fmla="*/ 130682 h 1160935"/>
                <a:gd name="connsiteX3-187" fmla="*/ 694768 w 778664"/>
                <a:gd name="connsiteY3-188" fmla="*/ 1112562 h 1160935"/>
                <a:gd name="connsiteX4-189" fmla="*/ 363082 w 778664"/>
                <a:gd name="connsiteY4-190" fmla="*/ 1160935 h 1160935"/>
                <a:gd name="connsiteX0-191" fmla="*/ 397252 w 778664"/>
                <a:gd name="connsiteY0-192" fmla="*/ 1103987 h 1112562"/>
                <a:gd name="connsiteX1-193" fmla="*/ 0 w 778664"/>
                <a:gd name="connsiteY1-194" fmla="*/ 0 h 1112562"/>
                <a:gd name="connsiteX2-195" fmla="*/ 778664 w 778664"/>
                <a:gd name="connsiteY2-196" fmla="*/ 130682 h 1112562"/>
                <a:gd name="connsiteX3-197" fmla="*/ 694768 w 778664"/>
                <a:gd name="connsiteY3-198" fmla="*/ 1112562 h 1112562"/>
                <a:gd name="connsiteX4-199" fmla="*/ 397252 w 778664"/>
                <a:gd name="connsiteY4-200" fmla="*/ 1103987 h 1112562"/>
                <a:gd name="connsiteX0-201" fmla="*/ 397252 w 778664"/>
                <a:gd name="connsiteY0-202" fmla="*/ 1103987 h 1112562"/>
                <a:gd name="connsiteX1-203" fmla="*/ 0 w 778664"/>
                <a:gd name="connsiteY1-204" fmla="*/ 0 h 1112562"/>
                <a:gd name="connsiteX2-205" fmla="*/ 778664 w 778664"/>
                <a:gd name="connsiteY2-206" fmla="*/ 130682 h 1112562"/>
                <a:gd name="connsiteX3-207" fmla="*/ 694768 w 778664"/>
                <a:gd name="connsiteY3-208" fmla="*/ 1112562 h 1112562"/>
                <a:gd name="connsiteX4-209" fmla="*/ 397252 w 778664"/>
                <a:gd name="connsiteY4-210" fmla="*/ 1103987 h 1112562"/>
                <a:gd name="connsiteX0-211" fmla="*/ 397252 w 778664"/>
                <a:gd name="connsiteY0-212" fmla="*/ 1103987 h 1112562"/>
                <a:gd name="connsiteX1-213" fmla="*/ 0 w 778664"/>
                <a:gd name="connsiteY1-214" fmla="*/ 0 h 1112562"/>
                <a:gd name="connsiteX2-215" fmla="*/ 778664 w 778664"/>
                <a:gd name="connsiteY2-216" fmla="*/ 130682 h 1112562"/>
                <a:gd name="connsiteX3-217" fmla="*/ 694768 w 778664"/>
                <a:gd name="connsiteY3-218" fmla="*/ 1112562 h 1112562"/>
                <a:gd name="connsiteX4-219" fmla="*/ 397252 w 778664"/>
                <a:gd name="connsiteY4-220" fmla="*/ 1103987 h 1112562"/>
                <a:gd name="connsiteX0-221" fmla="*/ 123893 w 505305"/>
                <a:gd name="connsiteY0-222" fmla="*/ 973305 h 981880"/>
                <a:gd name="connsiteX1-223" fmla="*/ 0 w 505305"/>
                <a:gd name="connsiteY1-224" fmla="*/ 28773 h 981880"/>
                <a:gd name="connsiteX2-225" fmla="*/ 505305 w 505305"/>
                <a:gd name="connsiteY2-226" fmla="*/ 0 h 981880"/>
                <a:gd name="connsiteX3-227" fmla="*/ 421409 w 505305"/>
                <a:gd name="connsiteY3-228" fmla="*/ 981880 h 981880"/>
                <a:gd name="connsiteX4-229" fmla="*/ 123893 w 505305"/>
                <a:gd name="connsiteY4-230" fmla="*/ 973305 h 981880"/>
                <a:gd name="connsiteX0-231" fmla="*/ 123893 w 505305"/>
                <a:gd name="connsiteY0-232" fmla="*/ 973305 h 981880"/>
                <a:gd name="connsiteX1-233" fmla="*/ 0 w 505305"/>
                <a:gd name="connsiteY1-234" fmla="*/ 28773 h 981880"/>
                <a:gd name="connsiteX2-235" fmla="*/ 505305 w 505305"/>
                <a:gd name="connsiteY2-236" fmla="*/ 0 h 981880"/>
                <a:gd name="connsiteX3-237" fmla="*/ 421409 w 505305"/>
                <a:gd name="connsiteY3-238" fmla="*/ 981880 h 981880"/>
                <a:gd name="connsiteX4-239" fmla="*/ 123893 w 505305"/>
                <a:gd name="connsiteY4-240" fmla="*/ 973305 h 981880"/>
                <a:gd name="connsiteX0-241" fmla="*/ 123893 w 505305"/>
                <a:gd name="connsiteY0-242" fmla="*/ 973305 h 981880"/>
                <a:gd name="connsiteX1-243" fmla="*/ 0 w 505305"/>
                <a:gd name="connsiteY1-244" fmla="*/ 28773 h 981880"/>
                <a:gd name="connsiteX2-245" fmla="*/ 505305 w 505305"/>
                <a:gd name="connsiteY2-246" fmla="*/ 0 h 981880"/>
                <a:gd name="connsiteX3-247" fmla="*/ 421409 w 505305"/>
                <a:gd name="connsiteY3-248" fmla="*/ 981880 h 981880"/>
                <a:gd name="connsiteX4-249" fmla="*/ 123893 w 505305"/>
                <a:gd name="connsiteY4-250" fmla="*/ 973305 h 981880"/>
                <a:gd name="connsiteX0-251" fmla="*/ 123893 w 505305"/>
                <a:gd name="connsiteY0-252" fmla="*/ 973305 h 981880"/>
                <a:gd name="connsiteX1-253" fmla="*/ 0 w 505305"/>
                <a:gd name="connsiteY1-254" fmla="*/ 28773 h 981880"/>
                <a:gd name="connsiteX2-255" fmla="*/ 505305 w 505305"/>
                <a:gd name="connsiteY2-256" fmla="*/ 0 h 981880"/>
                <a:gd name="connsiteX3-257" fmla="*/ 421409 w 505305"/>
                <a:gd name="connsiteY3-258" fmla="*/ 981880 h 981880"/>
                <a:gd name="connsiteX4-259" fmla="*/ 123893 w 505305"/>
                <a:gd name="connsiteY4-260" fmla="*/ 973305 h 981880"/>
                <a:gd name="connsiteX0-261" fmla="*/ 118198 w 499610"/>
                <a:gd name="connsiteY0-262" fmla="*/ 973305 h 981880"/>
                <a:gd name="connsiteX1-263" fmla="*/ 0 w 499610"/>
                <a:gd name="connsiteY1-264" fmla="*/ 11688 h 981880"/>
                <a:gd name="connsiteX2-265" fmla="*/ 499610 w 499610"/>
                <a:gd name="connsiteY2-266" fmla="*/ 0 h 981880"/>
                <a:gd name="connsiteX3-267" fmla="*/ 415714 w 499610"/>
                <a:gd name="connsiteY3-268" fmla="*/ 981880 h 981880"/>
                <a:gd name="connsiteX4-269" fmla="*/ 118198 w 499610"/>
                <a:gd name="connsiteY4-270" fmla="*/ 973305 h 981880"/>
                <a:gd name="connsiteX0-271" fmla="*/ 118198 w 499610"/>
                <a:gd name="connsiteY0-272" fmla="*/ 973305 h 981880"/>
                <a:gd name="connsiteX1-273" fmla="*/ 0 w 499610"/>
                <a:gd name="connsiteY1-274" fmla="*/ 11688 h 981880"/>
                <a:gd name="connsiteX2-275" fmla="*/ 499610 w 499610"/>
                <a:gd name="connsiteY2-276" fmla="*/ 0 h 981880"/>
                <a:gd name="connsiteX3-277" fmla="*/ 415714 w 499610"/>
                <a:gd name="connsiteY3-278" fmla="*/ 981880 h 981880"/>
                <a:gd name="connsiteX4-279" fmla="*/ 118198 w 499610"/>
                <a:gd name="connsiteY4-280" fmla="*/ 973305 h 981880"/>
                <a:gd name="connsiteX0-281" fmla="*/ 118198 w 499610"/>
                <a:gd name="connsiteY0-282" fmla="*/ 973305 h 981880"/>
                <a:gd name="connsiteX1-283" fmla="*/ 0 w 499610"/>
                <a:gd name="connsiteY1-284" fmla="*/ 11688 h 981880"/>
                <a:gd name="connsiteX2-285" fmla="*/ 499610 w 499610"/>
                <a:gd name="connsiteY2-286" fmla="*/ 0 h 981880"/>
                <a:gd name="connsiteX3-287" fmla="*/ 415714 w 499610"/>
                <a:gd name="connsiteY3-288" fmla="*/ 981880 h 981880"/>
                <a:gd name="connsiteX4-289" fmla="*/ 118198 w 499610"/>
                <a:gd name="connsiteY4-290" fmla="*/ 973305 h 981880"/>
                <a:gd name="connsiteX0-291" fmla="*/ 118198 w 499610"/>
                <a:gd name="connsiteY0-292" fmla="*/ 973305 h 981880"/>
                <a:gd name="connsiteX1-293" fmla="*/ 0 w 499610"/>
                <a:gd name="connsiteY1-294" fmla="*/ 11688 h 981880"/>
                <a:gd name="connsiteX2-295" fmla="*/ 499610 w 499610"/>
                <a:gd name="connsiteY2-296" fmla="*/ 0 h 981880"/>
                <a:gd name="connsiteX3-297" fmla="*/ 415714 w 499610"/>
                <a:gd name="connsiteY3-298" fmla="*/ 981880 h 981880"/>
                <a:gd name="connsiteX4-299" fmla="*/ 118198 w 499610"/>
                <a:gd name="connsiteY4-300" fmla="*/ 973305 h 981880"/>
                <a:gd name="connsiteX0-301" fmla="*/ 118198 w 499610"/>
                <a:gd name="connsiteY0-302" fmla="*/ 973305 h 981880"/>
                <a:gd name="connsiteX1-303" fmla="*/ 0 w 499610"/>
                <a:gd name="connsiteY1-304" fmla="*/ 11688 h 981880"/>
                <a:gd name="connsiteX2-305" fmla="*/ 499610 w 499610"/>
                <a:gd name="connsiteY2-306" fmla="*/ 0 h 981880"/>
                <a:gd name="connsiteX3-307" fmla="*/ 415714 w 499610"/>
                <a:gd name="connsiteY3-308" fmla="*/ 981880 h 981880"/>
                <a:gd name="connsiteX4-309" fmla="*/ 118198 w 499610"/>
                <a:gd name="connsiteY4-310" fmla="*/ 973305 h 981880"/>
                <a:gd name="connsiteX0-311" fmla="*/ 118198 w 499610"/>
                <a:gd name="connsiteY0-312" fmla="*/ 973305 h 976186"/>
                <a:gd name="connsiteX1-313" fmla="*/ 0 w 499610"/>
                <a:gd name="connsiteY1-314" fmla="*/ 11688 h 976186"/>
                <a:gd name="connsiteX2-315" fmla="*/ 499610 w 499610"/>
                <a:gd name="connsiteY2-316" fmla="*/ 0 h 976186"/>
                <a:gd name="connsiteX3-317" fmla="*/ 273339 w 499610"/>
                <a:gd name="connsiteY3-318" fmla="*/ 976186 h 976186"/>
                <a:gd name="connsiteX4-319" fmla="*/ 118198 w 499610"/>
                <a:gd name="connsiteY4-320" fmla="*/ 973305 h 976186"/>
                <a:gd name="connsiteX0-321" fmla="*/ 118198 w 499610"/>
                <a:gd name="connsiteY0-322" fmla="*/ 973305 h 976186"/>
                <a:gd name="connsiteX1-323" fmla="*/ 0 w 499610"/>
                <a:gd name="connsiteY1-324" fmla="*/ 11688 h 976186"/>
                <a:gd name="connsiteX2-325" fmla="*/ 499610 w 499610"/>
                <a:gd name="connsiteY2-326" fmla="*/ 0 h 976186"/>
                <a:gd name="connsiteX3-327" fmla="*/ 273339 w 499610"/>
                <a:gd name="connsiteY3-328" fmla="*/ 976186 h 976186"/>
                <a:gd name="connsiteX4-329" fmla="*/ 118198 w 499610"/>
                <a:gd name="connsiteY4-330" fmla="*/ 973305 h 976186"/>
                <a:gd name="connsiteX0-331" fmla="*/ 197928 w 499610"/>
                <a:gd name="connsiteY0-332" fmla="*/ 973305 h 976186"/>
                <a:gd name="connsiteX1-333" fmla="*/ 0 w 499610"/>
                <a:gd name="connsiteY1-334" fmla="*/ 11688 h 976186"/>
                <a:gd name="connsiteX2-335" fmla="*/ 499610 w 499610"/>
                <a:gd name="connsiteY2-336" fmla="*/ 0 h 976186"/>
                <a:gd name="connsiteX3-337" fmla="*/ 273339 w 499610"/>
                <a:gd name="connsiteY3-338" fmla="*/ 976186 h 976186"/>
                <a:gd name="connsiteX4-339" fmla="*/ 197928 w 499610"/>
                <a:gd name="connsiteY4-340" fmla="*/ 973305 h 976186"/>
                <a:gd name="connsiteX0-341" fmla="*/ 197928 w 499610"/>
                <a:gd name="connsiteY0-342" fmla="*/ 973305 h 976186"/>
                <a:gd name="connsiteX1-343" fmla="*/ 0 w 499610"/>
                <a:gd name="connsiteY1-344" fmla="*/ 11688 h 976186"/>
                <a:gd name="connsiteX2-345" fmla="*/ 499610 w 499610"/>
                <a:gd name="connsiteY2-346" fmla="*/ 0 h 976186"/>
                <a:gd name="connsiteX3-347" fmla="*/ 273339 w 499610"/>
                <a:gd name="connsiteY3-348" fmla="*/ 976186 h 976186"/>
                <a:gd name="connsiteX4-349" fmla="*/ 197928 w 499610"/>
                <a:gd name="connsiteY4-350" fmla="*/ 973305 h 976186"/>
                <a:gd name="connsiteX0-351" fmla="*/ 197928 w 499610"/>
                <a:gd name="connsiteY0-352" fmla="*/ 973305 h 976186"/>
                <a:gd name="connsiteX1-353" fmla="*/ 0 w 499610"/>
                <a:gd name="connsiteY1-354" fmla="*/ 11688 h 976186"/>
                <a:gd name="connsiteX2-355" fmla="*/ 499610 w 499610"/>
                <a:gd name="connsiteY2-356" fmla="*/ 0 h 976186"/>
                <a:gd name="connsiteX3-357" fmla="*/ 273339 w 499610"/>
                <a:gd name="connsiteY3-358" fmla="*/ 976186 h 976186"/>
                <a:gd name="connsiteX4-359" fmla="*/ 197928 w 499610"/>
                <a:gd name="connsiteY4-360" fmla="*/ 973305 h 976186"/>
                <a:gd name="connsiteX0-361" fmla="*/ 197928 w 499610"/>
                <a:gd name="connsiteY0-362" fmla="*/ 973305 h 976186"/>
                <a:gd name="connsiteX1-363" fmla="*/ 0 w 499610"/>
                <a:gd name="connsiteY1-364" fmla="*/ 11688 h 976186"/>
                <a:gd name="connsiteX2-365" fmla="*/ 499610 w 499610"/>
                <a:gd name="connsiteY2-366" fmla="*/ 0 h 976186"/>
                <a:gd name="connsiteX3-367" fmla="*/ 273339 w 499610"/>
                <a:gd name="connsiteY3-368" fmla="*/ 976186 h 976186"/>
                <a:gd name="connsiteX4-369" fmla="*/ 197928 w 499610"/>
                <a:gd name="connsiteY4-370" fmla="*/ 973305 h 976186"/>
                <a:gd name="connsiteX0-371" fmla="*/ 23004 w 954755"/>
                <a:gd name="connsiteY0-372" fmla="*/ 943771 h 976186"/>
                <a:gd name="connsiteX1-373" fmla="*/ 455145 w 954755"/>
                <a:gd name="connsiteY1-374" fmla="*/ 11688 h 976186"/>
                <a:gd name="connsiteX2-375" fmla="*/ 954755 w 954755"/>
                <a:gd name="connsiteY2-376" fmla="*/ 0 h 976186"/>
                <a:gd name="connsiteX3-377" fmla="*/ 728484 w 954755"/>
                <a:gd name="connsiteY3-378" fmla="*/ 976186 h 976186"/>
                <a:gd name="connsiteX4-379" fmla="*/ 23004 w 954755"/>
                <a:gd name="connsiteY4-380" fmla="*/ 943771 h 976186"/>
                <a:gd name="connsiteX0-381" fmla="*/ 0 w 931751"/>
                <a:gd name="connsiteY0-382" fmla="*/ 943771 h 976186"/>
                <a:gd name="connsiteX1-383" fmla="*/ 432141 w 931751"/>
                <a:gd name="connsiteY1-384" fmla="*/ 11688 h 976186"/>
                <a:gd name="connsiteX2-385" fmla="*/ 931751 w 931751"/>
                <a:gd name="connsiteY2-386" fmla="*/ 0 h 976186"/>
                <a:gd name="connsiteX3-387" fmla="*/ 705480 w 931751"/>
                <a:gd name="connsiteY3-388" fmla="*/ 976186 h 976186"/>
                <a:gd name="connsiteX4-389" fmla="*/ 0 w 931751"/>
                <a:gd name="connsiteY4-390" fmla="*/ 943771 h 976186"/>
                <a:gd name="connsiteX0-391" fmla="*/ 0 w 931751"/>
                <a:gd name="connsiteY0-392" fmla="*/ 943771 h 976186"/>
                <a:gd name="connsiteX1-393" fmla="*/ 432141 w 931751"/>
                <a:gd name="connsiteY1-394" fmla="*/ 11688 h 976186"/>
                <a:gd name="connsiteX2-395" fmla="*/ 931751 w 931751"/>
                <a:gd name="connsiteY2-396" fmla="*/ 0 h 976186"/>
                <a:gd name="connsiteX3-397" fmla="*/ 705480 w 931751"/>
                <a:gd name="connsiteY3-398" fmla="*/ 976186 h 976186"/>
                <a:gd name="connsiteX4-399" fmla="*/ 0 w 931751"/>
                <a:gd name="connsiteY4-400" fmla="*/ 943771 h 976186"/>
                <a:gd name="connsiteX0-401" fmla="*/ 0 w 931751"/>
                <a:gd name="connsiteY0-402" fmla="*/ 943771 h 976186"/>
                <a:gd name="connsiteX1-403" fmla="*/ 432141 w 931751"/>
                <a:gd name="connsiteY1-404" fmla="*/ 11688 h 976186"/>
                <a:gd name="connsiteX2-405" fmla="*/ 931751 w 931751"/>
                <a:gd name="connsiteY2-406" fmla="*/ 0 h 976186"/>
                <a:gd name="connsiteX3-407" fmla="*/ 705480 w 931751"/>
                <a:gd name="connsiteY3-408" fmla="*/ 976186 h 976186"/>
                <a:gd name="connsiteX4-409" fmla="*/ 0 w 931751"/>
                <a:gd name="connsiteY4-410" fmla="*/ 943771 h 976186"/>
                <a:gd name="connsiteX0-411" fmla="*/ 0 w 931751"/>
                <a:gd name="connsiteY0-412" fmla="*/ 943771 h 966342"/>
                <a:gd name="connsiteX1-413" fmla="*/ 432141 w 931751"/>
                <a:gd name="connsiteY1-414" fmla="*/ 11688 h 966342"/>
                <a:gd name="connsiteX2-415" fmla="*/ 931751 w 931751"/>
                <a:gd name="connsiteY2-416" fmla="*/ 0 h 966342"/>
                <a:gd name="connsiteX3-417" fmla="*/ 183705 w 931751"/>
                <a:gd name="connsiteY3-418" fmla="*/ 966342 h 966342"/>
                <a:gd name="connsiteX4-419" fmla="*/ 0 w 931751"/>
                <a:gd name="connsiteY4-420" fmla="*/ 943771 h 966342"/>
                <a:gd name="connsiteX0-421" fmla="*/ 0 w 931751"/>
                <a:gd name="connsiteY0-422" fmla="*/ 943771 h 966342"/>
                <a:gd name="connsiteX1-423" fmla="*/ 432141 w 931751"/>
                <a:gd name="connsiteY1-424" fmla="*/ 11688 h 966342"/>
                <a:gd name="connsiteX2-425" fmla="*/ 931751 w 931751"/>
                <a:gd name="connsiteY2-426" fmla="*/ 0 h 966342"/>
                <a:gd name="connsiteX3-427" fmla="*/ 183705 w 931751"/>
                <a:gd name="connsiteY3-428" fmla="*/ 966342 h 966342"/>
                <a:gd name="connsiteX4-429" fmla="*/ 0 w 931751"/>
                <a:gd name="connsiteY4-430" fmla="*/ 943771 h 966342"/>
                <a:gd name="connsiteX0-431" fmla="*/ 0 w 931751"/>
                <a:gd name="connsiteY0-432" fmla="*/ 943771 h 966342"/>
                <a:gd name="connsiteX1-433" fmla="*/ 432141 w 931751"/>
                <a:gd name="connsiteY1-434" fmla="*/ 11688 h 966342"/>
                <a:gd name="connsiteX2-435" fmla="*/ 931751 w 931751"/>
                <a:gd name="connsiteY2-436" fmla="*/ 0 h 966342"/>
                <a:gd name="connsiteX3-437" fmla="*/ 183705 w 931751"/>
                <a:gd name="connsiteY3-438" fmla="*/ 966342 h 966342"/>
                <a:gd name="connsiteX4-439" fmla="*/ 0 w 931751"/>
                <a:gd name="connsiteY4-440" fmla="*/ 943771 h 966342"/>
                <a:gd name="connsiteX0-441" fmla="*/ 0 w 956363"/>
                <a:gd name="connsiteY0-442" fmla="*/ 932083 h 954654"/>
                <a:gd name="connsiteX1-443" fmla="*/ 432141 w 956363"/>
                <a:gd name="connsiteY1-444" fmla="*/ 0 h 954654"/>
                <a:gd name="connsiteX2-445" fmla="*/ 956363 w 956363"/>
                <a:gd name="connsiteY2-446" fmla="*/ 12924 h 954654"/>
                <a:gd name="connsiteX3-447" fmla="*/ 183705 w 956363"/>
                <a:gd name="connsiteY3-448" fmla="*/ 954654 h 954654"/>
                <a:gd name="connsiteX4-449" fmla="*/ 0 w 956363"/>
                <a:gd name="connsiteY4-450" fmla="*/ 932083 h 954654"/>
                <a:gd name="connsiteX0-451" fmla="*/ 0 w 956363"/>
                <a:gd name="connsiteY0-452" fmla="*/ 919226 h 941797"/>
                <a:gd name="connsiteX1-453" fmla="*/ 405840 w 956363"/>
                <a:gd name="connsiteY1-454" fmla="*/ 197551 h 941797"/>
                <a:gd name="connsiteX2-455" fmla="*/ 956363 w 956363"/>
                <a:gd name="connsiteY2-456" fmla="*/ 67 h 941797"/>
                <a:gd name="connsiteX3-457" fmla="*/ 183705 w 956363"/>
                <a:gd name="connsiteY3-458" fmla="*/ 941797 h 941797"/>
                <a:gd name="connsiteX4-459" fmla="*/ 0 w 956363"/>
                <a:gd name="connsiteY4-460" fmla="*/ 919226 h 941797"/>
                <a:gd name="connsiteX0-461" fmla="*/ 0 w 956363"/>
                <a:gd name="connsiteY0-462" fmla="*/ 919226 h 941797"/>
                <a:gd name="connsiteX1-463" fmla="*/ 405840 w 956363"/>
                <a:gd name="connsiteY1-464" fmla="*/ 197551 h 941797"/>
                <a:gd name="connsiteX2-465" fmla="*/ 956363 w 956363"/>
                <a:gd name="connsiteY2-466" fmla="*/ 67 h 941797"/>
                <a:gd name="connsiteX3-467" fmla="*/ 183705 w 956363"/>
                <a:gd name="connsiteY3-468" fmla="*/ 941797 h 941797"/>
                <a:gd name="connsiteX4-469" fmla="*/ 0 w 956363"/>
                <a:gd name="connsiteY4-470" fmla="*/ 919226 h 941797"/>
                <a:gd name="connsiteX0-471" fmla="*/ 0 w 956363"/>
                <a:gd name="connsiteY0-472" fmla="*/ 919226 h 941797"/>
                <a:gd name="connsiteX1-473" fmla="*/ 405840 w 956363"/>
                <a:gd name="connsiteY1-474" fmla="*/ 197551 h 941797"/>
                <a:gd name="connsiteX2-475" fmla="*/ 956363 w 956363"/>
                <a:gd name="connsiteY2-476" fmla="*/ 67 h 941797"/>
                <a:gd name="connsiteX3-477" fmla="*/ 183705 w 956363"/>
                <a:gd name="connsiteY3-478" fmla="*/ 941797 h 941797"/>
                <a:gd name="connsiteX4-479" fmla="*/ 0 w 956363"/>
                <a:gd name="connsiteY4-480" fmla="*/ 919226 h 941797"/>
                <a:gd name="connsiteX0-481" fmla="*/ 0 w 926304"/>
                <a:gd name="connsiteY0-482" fmla="*/ 735614 h 758185"/>
                <a:gd name="connsiteX1-483" fmla="*/ 405840 w 926304"/>
                <a:gd name="connsiteY1-484" fmla="*/ 13939 h 758185"/>
                <a:gd name="connsiteX2-485" fmla="*/ 926304 w 926304"/>
                <a:gd name="connsiteY2-486" fmla="*/ 563 h 758185"/>
                <a:gd name="connsiteX3-487" fmla="*/ 183705 w 926304"/>
                <a:gd name="connsiteY3-488" fmla="*/ 758185 h 758185"/>
                <a:gd name="connsiteX4-489" fmla="*/ 0 w 926304"/>
                <a:gd name="connsiteY4-490" fmla="*/ 735614 h 758185"/>
                <a:gd name="connsiteX0-491" fmla="*/ 0 w 926304"/>
                <a:gd name="connsiteY0-492" fmla="*/ 735614 h 758185"/>
                <a:gd name="connsiteX1-493" fmla="*/ 405840 w 926304"/>
                <a:gd name="connsiteY1-494" fmla="*/ 13939 h 758185"/>
                <a:gd name="connsiteX2-495" fmla="*/ 926304 w 926304"/>
                <a:gd name="connsiteY2-496" fmla="*/ 563 h 758185"/>
                <a:gd name="connsiteX3-497" fmla="*/ 183705 w 926304"/>
                <a:gd name="connsiteY3-498" fmla="*/ 758185 h 758185"/>
                <a:gd name="connsiteX4-499" fmla="*/ 0 w 926304"/>
                <a:gd name="connsiteY4-500" fmla="*/ 735614 h 758185"/>
                <a:gd name="connsiteX0-501" fmla="*/ 0 w 926304"/>
                <a:gd name="connsiteY0-502" fmla="*/ 735614 h 758185"/>
                <a:gd name="connsiteX1-503" fmla="*/ 405840 w 926304"/>
                <a:gd name="connsiteY1-504" fmla="*/ 13939 h 758185"/>
                <a:gd name="connsiteX2-505" fmla="*/ 926304 w 926304"/>
                <a:gd name="connsiteY2-506" fmla="*/ 563 h 758185"/>
                <a:gd name="connsiteX3-507" fmla="*/ 183705 w 926304"/>
                <a:gd name="connsiteY3-508" fmla="*/ 758185 h 758185"/>
                <a:gd name="connsiteX4-509" fmla="*/ 0 w 926304"/>
                <a:gd name="connsiteY4-510" fmla="*/ 735614 h 758185"/>
                <a:gd name="connsiteX0-511" fmla="*/ 0 w 926304"/>
                <a:gd name="connsiteY0-512" fmla="*/ 735614 h 758185"/>
                <a:gd name="connsiteX1-513" fmla="*/ 405840 w 926304"/>
                <a:gd name="connsiteY1-514" fmla="*/ 13939 h 758185"/>
                <a:gd name="connsiteX2-515" fmla="*/ 926304 w 926304"/>
                <a:gd name="connsiteY2-516" fmla="*/ 563 h 758185"/>
                <a:gd name="connsiteX3-517" fmla="*/ 183705 w 926304"/>
                <a:gd name="connsiteY3-518" fmla="*/ 758185 h 758185"/>
                <a:gd name="connsiteX4-519" fmla="*/ 0 w 926304"/>
                <a:gd name="connsiteY4-520" fmla="*/ 735614 h 75818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26304" h="758185">
                  <a:moveTo>
                    <a:pt x="0" y="735614"/>
                  </a:moveTo>
                  <a:cubicBezTo>
                    <a:pt x="309918" y="169731"/>
                    <a:pt x="59088" y="622691"/>
                    <a:pt x="405840" y="13939"/>
                  </a:cubicBezTo>
                  <a:cubicBezTo>
                    <a:pt x="580581" y="18247"/>
                    <a:pt x="751563" y="-3745"/>
                    <a:pt x="926304" y="563"/>
                  </a:cubicBezTo>
                  <a:cubicBezTo>
                    <a:pt x="312762" y="607705"/>
                    <a:pt x="474902" y="459041"/>
                    <a:pt x="183705" y="758185"/>
                  </a:cubicBezTo>
                  <a:cubicBezTo>
                    <a:pt x="49420" y="729549"/>
                    <a:pt x="196198" y="734148"/>
                    <a:pt x="0" y="735614"/>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solidFill>
                <a:srgbClr val="FFFFFF">
                  <a:lumMod val="75000"/>
                </a:srgbClr>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290" name="Freeform 289"/>
            <p:cNvSpPr/>
            <p:nvPr/>
          </p:nvSpPr>
          <p:spPr>
            <a:xfrm>
              <a:off x="5288109" y="4937315"/>
              <a:ext cx="725426" cy="1099963"/>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1" fmla="*/ 139870 w 1040633"/>
                <a:gd name="connsiteY0-2" fmla="*/ 1191723 h 1219697"/>
                <a:gd name="connsiteX1-3" fmla="*/ 0 w 1040633"/>
                <a:gd name="connsiteY1-4" fmla="*/ 0 h 1219697"/>
                <a:gd name="connsiteX2-5" fmla="*/ 1040633 w 1040633"/>
                <a:gd name="connsiteY2-6" fmla="*/ 16785 h 1219697"/>
                <a:gd name="connsiteX3-7" fmla="*/ 833625 w 1040633"/>
                <a:gd name="connsiteY3-8" fmla="*/ 1219697 h 1219697"/>
                <a:gd name="connsiteX4-9" fmla="*/ 139870 w 1040633"/>
                <a:gd name="connsiteY4-10" fmla="*/ 1191723 h 1219697"/>
                <a:gd name="connsiteX0-11" fmla="*/ 139870 w 1040633"/>
                <a:gd name="connsiteY0-12" fmla="*/ 1191723 h 1219697"/>
                <a:gd name="connsiteX1-13" fmla="*/ 0 w 1040633"/>
                <a:gd name="connsiteY1-14" fmla="*/ 0 h 1219697"/>
                <a:gd name="connsiteX2-15" fmla="*/ 1040633 w 1040633"/>
                <a:gd name="connsiteY2-16" fmla="*/ 16785 h 1219697"/>
                <a:gd name="connsiteX3-17" fmla="*/ 833625 w 1040633"/>
                <a:gd name="connsiteY3-18" fmla="*/ 1219697 h 1219697"/>
                <a:gd name="connsiteX4-19" fmla="*/ 139870 w 1040633"/>
                <a:gd name="connsiteY4-20" fmla="*/ 1191723 h 1219697"/>
                <a:gd name="connsiteX0-21" fmla="*/ 139870 w 1040633"/>
                <a:gd name="connsiteY0-22" fmla="*/ 1191723 h 1219697"/>
                <a:gd name="connsiteX1-23" fmla="*/ 0 w 1040633"/>
                <a:gd name="connsiteY1-24" fmla="*/ 0 h 1219697"/>
                <a:gd name="connsiteX2-25" fmla="*/ 1040633 w 1040633"/>
                <a:gd name="connsiteY2-26" fmla="*/ 16785 h 1219697"/>
                <a:gd name="connsiteX3-27" fmla="*/ 833625 w 1040633"/>
                <a:gd name="connsiteY3-28" fmla="*/ 1219697 h 1219697"/>
                <a:gd name="connsiteX4-29" fmla="*/ 139870 w 1040633"/>
                <a:gd name="connsiteY4-30" fmla="*/ 1191723 h 1219697"/>
                <a:gd name="connsiteX0-31" fmla="*/ 139870 w 1040633"/>
                <a:gd name="connsiteY0-32" fmla="*/ 1191723 h 1219697"/>
                <a:gd name="connsiteX1-33" fmla="*/ 0 w 1040633"/>
                <a:gd name="connsiteY1-34" fmla="*/ 0 h 1219697"/>
                <a:gd name="connsiteX2-35" fmla="*/ 1040633 w 1040633"/>
                <a:gd name="connsiteY2-36" fmla="*/ 16785 h 1219697"/>
                <a:gd name="connsiteX3-37" fmla="*/ 833625 w 1040633"/>
                <a:gd name="connsiteY3-38" fmla="*/ 1219697 h 1219697"/>
                <a:gd name="connsiteX4-39" fmla="*/ 139870 w 1040633"/>
                <a:gd name="connsiteY4-40" fmla="*/ 1191723 h 1219697"/>
                <a:gd name="connsiteX0-41" fmla="*/ 139870 w 1040633"/>
                <a:gd name="connsiteY0-42" fmla="*/ 1191723 h 1219697"/>
                <a:gd name="connsiteX1-43" fmla="*/ 0 w 1040633"/>
                <a:gd name="connsiteY1-44" fmla="*/ 0 h 1219697"/>
                <a:gd name="connsiteX2-45" fmla="*/ 1040633 w 1040633"/>
                <a:gd name="connsiteY2-46" fmla="*/ 16785 h 1219697"/>
                <a:gd name="connsiteX3-47" fmla="*/ 833625 w 1040633"/>
                <a:gd name="connsiteY3-48" fmla="*/ 1219697 h 1219697"/>
                <a:gd name="connsiteX4-49" fmla="*/ 418712 w 1040633"/>
                <a:gd name="connsiteY4-50" fmla="*/ 1189324 h 1219697"/>
                <a:gd name="connsiteX5" fmla="*/ 139870 w 1040633"/>
                <a:gd name="connsiteY5" fmla="*/ 1191723 h 1219697"/>
                <a:gd name="connsiteX0-51" fmla="*/ 139870 w 1040633"/>
                <a:gd name="connsiteY0-52" fmla="*/ 1191723 h 1355926"/>
                <a:gd name="connsiteX1-53" fmla="*/ 0 w 1040633"/>
                <a:gd name="connsiteY1-54" fmla="*/ 0 h 1355926"/>
                <a:gd name="connsiteX2-55" fmla="*/ 1040633 w 1040633"/>
                <a:gd name="connsiteY2-56" fmla="*/ 16785 h 1355926"/>
                <a:gd name="connsiteX3-57" fmla="*/ 833625 w 1040633"/>
                <a:gd name="connsiteY3-58" fmla="*/ 1219697 h 1355926"/>
                <a:gd name="connsiteX4-59" fmla="*/ 139870 w 1040633"/>
                <a:gd name="connsiteY4-60" fmla="*/ 1191723 h 1355926"/>
                <a:gd name="connsiteX0-61" fmla="*/ 139870 w 1040633"/>
                <a:gd name="connsiteY0-62" fmla="*/ 1191723 h 1289901"/>
                <a:gd name="connsiteX1-63" fmla="*/ 0 w 1040633"/>
                <a:gd name="connsiteY1-64" fmla="*/ 0 h 1289901"/>
                <a:gd name="connsiteX2-65" fmla="*/ 1040633 w 1040633"/>
                <a:gd name="connsiteY2-66" fmla="*/ 16785 h 1289901"/>
                <a:gd name="connsiteX3-67" fmla="*/ 833625 w 1040633"/>
                <a:gd name="connsiteY3-68" fmla="*/ 1219697 h 1289901"/>
                <a:gd name="connsiteX4-69" fmla="*/ 139870 w 1040633"/>
                <a:gd name="connsiteY4-70" fmla="*/ 1191723 h 1289901"/>
                <a:gd name="connsiteX0-71" fmla="*/ 139870 w 1040633"/>
                <a:gd name="connsiteY0-72" fmla="*/ 1191723 h 1219697"/>
                <a:gd name="connsiteX1-73" fmla="*/ 0 w 1040633"/>
                <a:gd name="connsiteY1-74" fmla="*/ 0 h 1219697"/>
                <a:gd name="connsiteX2-75" fmla="*/ 1040633 w 1040633"/>
                <a:gd name="connsiteY2-76" fmla="*/ 16785 h 1219697"/>
                <a:gd name="connsiteX3-77" fmla="*/ 833625 w 1040633"/>
                <a:gd name="connsiteY3-78" fmla="*/ 1219697 h 1219697"/>
                <a:gd name="connsiteX4-79" fmla="*/ 139870 w 1040633"/>
                <a:gd name="connsiteY4-80" fmla="*/ 1191723 h 1219697"/>
                <a:gd name="connsiteX0-81" fmla="*/ 139870 w 1040633"/>
                <a:gd name="connsiteY0-82" fmla="*/ 1191723 h 1191723"/>
                <a:gd name="connsiteX1-83" fmla="*/ 0 w 1040633"/>
                <a:gd name="connsiteY1-84" fmla="*/ 0 h 1191723"/>
                <a:gd name="connsiteX2-85" fmla="*/ 1040633 w 1040633"/>
                <a:gd name="connsiteY2-86" fmla="*/ 16785 h 1191723"/>
                <a:gd name="connsiteX3-87" fmla="*/ 671988 w 1040633"/>
                <a:gd name="connsiteY3-88" fmla="*/ 1158121 h 1191723"/>
                <a:gd name="connsiteX4-89" fmla="*/ 139870 w 1040633"/>
                <a:gd name="connsiteY4-90" fmla="*/ 1191723 h 1191723"/>
                <a:gd name="connsiteX0-91" fmla="*/ 363082 w 1040633"/>
                <a:gd name="connsiteY0-92" fmla="*/ 1160935 h 1160935"/>
                <a:gd name="connsiteX1-93" fmla="*/ 0 w 1040633"/>
                <a:gd name="connsiteY1-94" fmla="*/ 0 h 1160935"/>
                <a:gd name="connsiteX2-95" fmla="*/ 1040633 w 1040633"/>
                <a:gd name="connsiteY2-96" fmla="*/ 16785 h 1160935"/>
                <a:gd name="connsiteX3-97" fmla="*/ 671988 w 1040633"/>
                <a:gd name="connsiteY3-98" fmla="*/ 1158121 h 1160935"/>
                <a:gd name="connsiteX4-99" fmla="*/ 363082 w 1040633"/>
                <a:gd name="connsiteY4-100" fmla="*/ 1160935 h 1160935"/>
                <a:gd name="connsiteX0-101" fmla="*/ 363082 w 1040633"/>
                <a:gd name="connsiteY0-102" fmla="*/ 1160935 h 1160935"/>
                <a:gd name="connsiteX1-103" fmla="*/ 0 w 1040633"/>
                <a:gd name="connsiteY1-104" fmla="*/ 0 h 1160935"/>
                <a:gd name="connsiteX2-105" fmla="*/ 1040633 w 1040633"/>
                <a:gd name="connsiteY2-106" fmla="*/ 16785 h 1160935"/>
                <a:gd name="connsiteX3-107" fmla="*/ 671988 w 1040633"/>
                <a:gd name="connsiteY3-108" fmla="*/ 1158121 h 1160935"/>
                <a:gd name="connsiteX4-109" fmla="*/ 363082 w 1040633"/>
                <a:gd name="connsiteY4-110" fmla="*/ 1160935 h 1160935"/>
                <a:gd name="connsiteX0-111" fmla="*/ 363082 w 1040633"/>
                <a:gd name="connsiteY0-112" fmla="*/ 1160935 h 1160935"/>
                <a:gd name="connsiteX1-113" fmla="*/ 0 w 1040633"/>
                <a:gd name="connsiteY1-114" fmla="*/ 0 h 1160935"/>
                <a:gd name="connsiteX2-115" fmla="*/ 1040633 w 1040633"/>
                <a:gd name="connsiteY2-116" fmla="*/ 16785 h 1160935"/>
                <a:gd name="connsiteX3-117" fmla="*/ 671988 w 1040633"/>
                <a:gd name="connsiteY3-118" fmla="*/ 1158121 h 1160935"/>
                <a:gd name="connsiteX4-119" fmla="*/ 363082 w 1040633"/>
                <a:gd name="connsiteY4-120" fmla="*/ 1160935 h 1160935"/>
                <a:gd name="connsiteX0-121" fmla="*/ 363082 w 1040633"/>
                <a:gd name="connsiteY0-122" fmla="*/ 1160935 h 1160935"/>
                <a:gd name="connsiteX1-123" fmla="*/ 0 w 1040633"/>
                <a:gd name="connsiteY1-124" fmla="*/ 0 h 1160935"/>
                <a:gd name="connsiteX2-125" fmla="*/ 1040633 w 1040633"/>
                <a:gd name="connsiteY2-126" fmla="*/ 16785 h 1160935"/>
                <a:gd name="connsiteX3-127" fmla="*/ 671988 w 1040633"/>
                <a:gd name="connsiteY3-128" fmla="*/ 1158121 h 1160935"/>
                <a:gd name="connsiteX4-129" fmla="*/ 363082 w 1040633"/>
                <a:gd name="connsiteY4-130" fmla="*/ 1160935 h 1160935"/>
                <a:gd name="connsiteX0-131" fmla="*/ 363082 w 1040633"/>
                <a:gd name="connsiteY0-132" fmla="*/ 1160935 h 1160935"/>
                <a:gd name="connsiteX1-133" fmla="*/ 0 w 1040633"/>
                <a:gd name="connsiteY1-134" fmla="*/ 0 h 1160935"/>
                <a:gd name="connsiteX2-135" fmla="*/ 1040633 w 1040633"/>
                <a:gd name="connsiteY2-136" fmla="*/ 16785 h 1160935"/>
                <a:gd name="connsiteX3-137" fmla="*/ 671988 w 1040633"/>
                <a:gd name="connsiteY3-138" fmla="*/ 1158121 h 1160935"/>
                <a:gd name="connsiteX4-139" fmla="*/ 363082 w 1040633"/>
                <a:gd name="connsiteY4-140" fmla="*/ 1160935 h 1160935"/>
                <a:gd name="connsiteX0-141" fmla="*/ 363082 w 1040633"/>
                <a:gd name="connsiteY0-142" fmla="*/ 1160935 h 1160935"/>
                <a:gd name="connsiteX1-143" fmla="*/ 0 w 1040633"/>
                <a:gd name="connsiteY1-144" fmla="*/ 0 h 1160935"/>
                <a:gd name="connsiteX2-145" fmla="*/ 1040633 w 1040633"/>
                <a:gd name="connsiteY2-146" fmla="*/ 16785 h 1160935"/>
                <a:gd name="connsiteX3-147" fmla="*/ 671988 w 1040633"/>
                <a:gd name="connsiteY3-148" fmla="*/ 1158121 h 1160935"/>
                <a:gd name="connsiteX4-149" fmla="*/ 363082 w 1040633"/>
                <a:gd name="connsiteY4-150" fmla="*/ 1160935 h 1160935"/>
                <a:gd name="connsiteX0-151" fmla="*/ 363082 w 1040633"/>
                <a:gd name="connsiteY0-152" fmla="*/ 1160935 h 1160935"/>
                <a:gd name="connsiteX1-153" fmla="*/ 0 w 1040633"/>
                <a:gd name="connsiteY1-154" fmla="*/ 0 h 1160935"/>
                <a:gd name="connsiteX2-155" fmla="*/ 1040633 w 1040633"/>
                <a:gd name="connsiteY2-156" fmla="*/ 16785 h 1160935"/>
                <a:gd name="connsiteX3-157" fmla="*/ 671988 w 1040633"/>
                <a:gd name="connsiteY3-158" fmla="*/ 1158121 h 1160935"/>
                <a:gd name="connsiteX4-159" fmla="*/ 363082 w 1040633"/>
                <a:gd name="connsiteY4-160" fmla="*/ 1160935 h 1160935"/>
                <a:gd name="connsiteX0-161" fmla="*/ 363082 w 778664"/>
                <a:gd name="connsiteY0-162" fmla="*/ 1160935 h 1160935"/>
                <a:gd name="connsiteX1-163" fmla="*/ 0 w 778664"/>
                <a:gd name="connsiteY1-164" fmla="*/ 0 h 1160935"/>
                <a:gd name="connsiteX2-165" fmla="*/ 778664 w 778664"/>
                <a:gd name="connsiteY2-166" fmla="*/ 130682 h 1160935"/>
                <a:gd name="connsiteX3-167" fmla="*/ 671988 w 778664"/>
                <a:gd name="connsiteY3-168" fmla="*/ 1158121 h 1160935"/>
                <a:gd name="connsiteX4-169" fmla="*/ 363082 w 778664"/>
                <a:gd name="connsiteY4-170" fmla="*/ 1160935 h 1160935"/>
                <a:gd name="connsiteX0-171" fmla="*/ 363082 w 778664"/>
                <a:gd name="connsiteY0-172" fmla="*/ 1160935 h 1160935"/>
                <a:gd name="connsiteX1-173" fmla="*/ 0 w 778664"/>
                <a:gd name="connsiteY1-174" fmla="*/ 0 h 1160935"/>
                <a:gd name="connsiteX2-175" fmla="*/ 778664 w 778664"/>
                <a:gd name="connsiteY2-176" fmla="*/ 130682 h 1160935"/>
                <a:gd name="connsiteX3-177" fmla="*/ 694768 w 778664"/>
                <a:gd name="connsiteY3-178" fmla="*/ 1112562 h 1160935"/>
                <a:gd name="connsiteX4-179" fmla="*/ 363082 w 778664"/>
                <a:gd name="connsiteY4-180" fmla="*/ 1160935 h 1160935"/>
                <a:gd name="connsiteX0-181" fmla="*/ 363082 w 778664"/>
                <a:gd name="connsiteY0-182" fmla="*/ 1160935 h 1160935"/>
                <a:gd name="connsiteX1-183" fmla="*/ 0 w 778664"/>
                <a:gd name="connsiteY1-184" fmla="*/ 0 h 1160935"/>
                <a:gd name="connsiteX2-185" fmla="*/ 778664 w 778664"/>
                <a:gd name="connsiteY2-186" fmla="*/ 130682 h 1160935"/>
                <a:gd name="connsiteX3-187" fmla="*/ 694768 w 778664"/>
                <a:gd name="connsiteY3-188" fmla="*/ 1112562 h 1160935"/>
                <a:gd name="connsiteX4-189" fmla="*/ 363082 w 778664"/>
                <a:gd name="connsiteY4-190" fmla="*/ 1160935 h 1160935"/>
                <a:gd name="connsiteX0-191" fmla="*/ 397252 w 778664"/>
                <a:gd name="connsiteY0-192" fmla="*/ 1103987 h 1112562"/>
                <a:gd name="connsiteX1-193" fmla="*/ 0 w 778664"/>
                <a:gd name="connsiteY1-194" fmla="*/ 0 h 1112562"/>
                <a:gd name="connsiteX2-195" fmla="*/ 778664 w 778664"/>
                <a:gd name="connsiteY2-196" fmla="*/ 130682 h 1112562"/>
                <a:gd name="connsiteX3-197" fmla="*/ 694768 w 778664"/>
                <a:gd name="connsiteY3-198" fmla="*/ 1112562 h 1112562"/>
                <a:gd name="connsiteX4-199" fmla="*/ 397252 w 778664"/>
                <a:gd name="connsiteY4-200" fmla="*/ 1103987 h 1112562"/>
                <a:gd name="connsiteX0-201" fmla="*/ 397252 w 778664"/>
                <a:gd name="connsiteY0-202" fmla="*/ 1103987 h 1112562"/>
                <a:gd name="connsiteX1-203" fmla="*/ 0 w 778664"/>
                <a:gd name="connsiteY1-204" fmla="*/ 0 h 1112562"/>
                <a:gd name="connsiteX2-205" fmla="*/ 778664 w 778664"/>
                <a:gd name="connsiteY2-206" fmla="*/ 130682 h 1112562"/>
                <a:gd name="connsiteX3-207" fmla="*/ 694768 w 778664"/>
                <a:gd name="connsiteY3-208" fmla="*/ 1112562 h 1112562"/>
                <a:gd name="connsiteX4-209" fmla="*/ 397252 w 778664"/>
                <a:gd name="connsiteY4-210" fmla="*/ 1103987 h 1112562"/>
                <a:gd name="connsiteX0-211" fmla="*/ 397252 w 778664"/>
                <a:gd name="connsiteY0-212" fmla="*/ 1103987 h 1112562"/>
                <a:gd name="connsiteX1-213" fmla="*/ 0 w 778664"/>
                <a:gd name="connsiteY1-214" fmla="*/ 0 h 1112562"/>
                <a:gd name="connsiteX2-215" fmla="*/ 778664 w 778664"/>
                <a:gd name="connsiteY2-216" fmla="*/ 130682 h 1112562"/>
                <a:gd name="connsiteX3-217" fmla="*/ 694768 w 778664"/>
                <a:gd name="connsiteY3-218" fmla="*/ 1112562 h 1112562"/>
                <a:gd name="connsiteX4-219" fmla="*/ 397252 w 778664"/>
                <a:gd name="connsiteY4-220" fmla="*/ 1103987 h 1112562"/>
                <a:gd name="connsiteX0-221" fmla="*/ 123893 w 505305"/>
                <a:gd name="connsiteY0-222" fmla="*/ 973305 h 981880"/>
                <a:gd name="connsiteX1-223" fmla="*/ 0 w 505305"/>
                <a:gd name="connsiteY1-224" fmla="*/ 28773 h 981880"/>
                <a:gd name="connsiteX2-225" fmla="*/ 505305 w 505305"/>
                <a:gd name="connsiteY2-226" fmla="*/ 0 h 981880"/>
                <a:gd name="connsiteX3-227" fmla="*/ 421409 w 505305"/>
                <a:gd name="connsiteY3-228" fmla="*/ 981880 h 981880"/>
                <a:gd name="connsiteX4-229" fmla="*/ 123893 w 505305"/>
                <a:gd name="connsiteY4-230" fmla="*/ 973305 h 981880"/>
                <a:gd name="connsiteX0-231" fmla="*/ 123893 w 505305"/>
                <a:gd name="connsiteY0-232" fmla="*/ 973305 h 981880"/>
                <a:gd name="connsiteX1-233" fmla="*/ 0 w 505305"/>
                <a:gd name="connsiteY1-234" fmla="*/ 28773 h 981880"/>
                <a:gd name="connsiteX2-235" fmla="*/ 505305 w 505305"/>
                <a:gd name="connsiteY2-236" fmla="*/ 0 h 981880"/>
                <a:gd name="connsiteX3-237" fmla="*/ 421409 w 505305"/>
                <a:gd name="connsiteY3-238" fmla="*/ 981880 h 981880"/>
                <a:gd name="connsiteX4-239" fmla="*/ 123893 w 505305"/>
                <a:gd name="connsiteY4-240" fmla="*/ 973305 h 981880"/>
                <a:gd name="connsiteX0-241" fmla="*/ 123893 w 505305"/>
                <a:gd name="connsiteY0-242" fmla="*/ 973305 h 981880"/>
                <a:gd name="connsiteX1-243" fmla="*/ 0 w 505305"/>
                <a:gd name="connsiteY1-244" fmla="*/ 28773 h 981880"/>
                <a:gd name="connsiteX2-245" fmla="*/ 505305 w 505305"/>
                <a:gd name="connsiteY2-246" fmla="*/ 0 h 981880"/>
                <a:gd name="connsiteX3-247" fmla="*/ 421409 w 505305"/>
                <a:gd name="connsiteY3-248" fmla="*/ 981880 h 981880"/>
                <a:gd name="connsiteX4-249" fmla="*/ 123893 w 505305"/>
                <a:gd name="connsiteY4-250" fmla="*/ 973305 h 981880"/>
                <a:gd name="connsiteX0-251" fmla="*/ 123893 w 505305"/>
                <a:gd name="connsiteY0-252" fmla="*/ 973305 h 981880"/>
                <a:gd name="connsiteX1-253" fmla="*/ 0 w 505305"/>
                <a:gd name="connsiteY1-254" fmla="*/ 28773 h 981880"/>
                <a:gd name="connsiteX2-255" fmla="*/ 505305 w 505305"/>
                <a:gd name="connsiteY2-256" fmla="*/ 0 h 981880"/>
                <a:gd name="connsiteX3-257" fmla="*/ 421409 w 505305"/>
                <a:gd name="connsiteY3-258" fmla="*/ 981880 h 981880"/>
                <a:gd name="connsiteX4-259" fmla="*/ 123893 w 505305"/>
                <a:gd name="connsiteY4-260" fmla="*/ 973305 h 981880"/>
                <a:gd name="connsiteX0-261" fmla="*/ 118198 w 499610"/>
                <a:gd name="connsiteY0-262" fmla="*/ 973305 h 981880"/>
                <a:gd name="connsiteX1-263" fmla="*/ 0 w 499610"/>
                <a:gd name="connsiteY1-264" fmla="*/ 11688 h 981880"/>
                <a:gd name="connsiteX2-265" fmla="*/ 499610 w 499610"/>
                <a:gd name="connsiteY2-266" fmla="*/ 0 h 981880"/>
                <a:gd name="connsiteX3-267" fmla="*/ 415714 w 499610"/>
                <a:gd name="connsiteY3-268" fmla="*/ 981880 h 981880"/>
                <a:gd name="connsiteX4-269" fmla="*/ 118198 w 499610"/>
                <a:gd name="connsiteY4-270" fmla="*/ 973305 h 981880"/>
                <a:gd name="connsiteX0-271" fmla="*/ 118198 w 499610"/>
                <a:gd name="connsiteY0-272" fmla="*/ 973305 h 981880"/>
                <a:gd name="connsiteX1-273" fmla="*/ 0 w 499610"/>
                <a:gd name="connsiteY1-274" fmla="*/ 11688 h 981880"/>
                <a:gd name="connsiteX2-275" fmla="*/ 499610 w 499610"/>
                <a:gd name="connsiteY2-276" fmla="*/ 0 h 981880"/>
                <a:gd name="connsiteX3-277" fmla="*/ 415714 w 499610"/>
                <a:gd name="connsiteY3-278" fmla="*/ 981880 h 981880"/>
                <a:gd name="connsiteX4-279" fmla="*/ 118198 w 499610"/>
                <a:gd name="connsiteY4-280" fmla="*/ 973305 h 981880"/>
                <a:gd name="connsiteX0-281" fmla="*/ 118198 w 499610"/>
                <a:gd name="connsiteY0-282" fmla="*/ 973305 h 981880"/>
                <a:gd name="connsiteX1-283" fmla="*/ 0 w 499610"/>
                <a:gd name="connsiteY1-284" fmla="*/ 11688 h 981880"/>
                <a:gd name="connsiteX2-285" fmla="*/ 499610 w 499610"/>
                <a:gd name="connsiteY2-286" fmla="*/ 0 h 981880"/>
                <a:gd name="connsiteX3-287" fmla="*/ 415714 w 499610"/>
                <a:gd name="connsiteY3-288" fmla="*/ 981880 h 981880"/>
                <a:gd name="connsiteX4-289" fmla="*/ 118198 w 499610"/>
                <a:gd name="connsiteY4-290" fmla="*/ 973305 h 981880"/>
                <a:gd name="connsiteX0-291" fmla="*/ 118198 w 499610"/>
                <a:gd name="connsiteY0-292" fmla="*/ 973305 h 981880"/>
                <a:gd name="connsiteX1-293" fmla="*/ 0 w 499610"/>
                <a:gd name="connsiteY1-294" fmla="*/ 11688 h 981880"/>
                <a:gd name="connsiteX2-295" fmla="*/ 499610 w 499610"/>
                <a:gd name="connsiteY2-296" fmla="*/ 0 h 981880"/>
                <a:gd name="connsiteX3-297" fmla="*/ 415714 w 499610"/>
                <a:gd name="connsiteY3-298" fmla="*/ 981880 h 981880"/>
                <a:gd name="connsiteX4-299" fmla="*/ 118198 w 499610"/>
                <a:gd name="connsiteY4-300" fmla="*/ 973305 h 981880"/>
                <a:gd name="connsiteX0-301" fmla="*/ 118198 w 499610"/>
                <a:gd name="connsiteY0-302" fmla="*/ 973305 h 981880"/>
                <a:gd name="connsiteX1-303" fmla="*/ 0 w 499610"/>
                <a:gd name="connsiteY1-304" fmla="*/ 11688 h 981880"/>
                <a:gd name="connsiteX2-305" fmla="*/ 499610 w 499610"/>
                <a:gd name="connsiteY2-306" fmla="*/ 0 h 981880"/>
                <a:gd name="connsiteX3-307" fmla="*/ 415714 w 499610"/>
                <a:gd name="connsiteY3-308" fmla="*/ 981880 h 981880"/>
                <a:gd name="connsiteX4-309" fmla="*/ 118198 w 499610"/>
                <a:gd name="connsiteY4-310" fmla="*/ 973305 h 981880"/>
                <a:gd name="connsiteX0-311" fmla="*/ 118198 w 499610"/>
                <a:gd name="connsiteY0-312" fmla="*/ 973305 h 976186"/>
                <a:gd name="connsiteX1-313" fmla="*/ 0 w 499610"/>
                <a:gd name="connsiteY1-314" fmla="*/ 11688 h 976186"/>
                <a:gd name="connsiteX2-315" fmla="*/ 499610 w 499610"/>
                <a:gd name="connsiteY2-316" fmla="*/ 0 h 976186"/>
                <a:gd name="connsiteX3-317" fmla="*/ 273339 w 499610"/>
                <a:gd name="connsiteY3-318" fmla="*/ 976186 h 976186"/>
                <a:gd name="connsiteX4-319" fmla="*/ 118198 w 499610"/>
                <a:gd name="connsiteY4-320" fmla="*/ 973305 h 976186"/>
                <a:gd name="connsiteX0-321" fmla="*/ 118198 w 499610"/>
                <a:gd name="connsiteY0-322" fmla="*/ 973305 h 976186"/>
                <a:gd name="connsiteX1-323" fmla="*/ 0 w 499610"/>
                <a:gd name="connsiteY1-324" fmla="*/ 11688 h 976186"/>
                <a:gd name="connsiteX2-325" fmla="*/ 499610 w 499610"/>
                <a:gd name="connsiteY2-326" fmla="*/ 0 h 976186"/>
                <a:gd name="connsiteX3-327" fmla="*/ 273339 w 499610"/>
                <a:gd name="connsiteY3-328" fmla="*/ 976186 h 976186"/>
                <a:gd name="connsiteX4-329" fmla="*/ 118198 w 499610"/>
                <a:gd name="connsiteY4-330" fmla="*/ 973305 h 976186"/>
                <a:gd name="connsiteX0-331" fmla="*/ 197928 w 499610"/>
                <a:gd name="connsiteY0-332" fmla="*/ 973305 h 976186"/>
                <a:gd name="connsiteX1-333" fmla="*/ 0 w 499610"/>
                <a:gd name="connsiteY1-334" fmla="*/ 11688 h 976186"/>
                <a:gd name="connsiteX2-335" fmla="*/ 499610 w 499610"/>
                <a:gd name="connsiteY2-336" fmla="*/ 0 h 976186"/>
                <a:gd name="connsiteX3-337" fmla="*/ 273339 w 499610"/>
                <a:gd name="connsiteY3-338" fmla="*/ 976186 h 976186"/>
                <a:gd name="connsiteX4-339" fmla="*/ 197928 w 499610"/>
                <a:gd name="connsiteY4-340" fmla="*/ 973305 h 976186"/>
                <a:gd name="connsiteX0-341" fmla="*/ 197928 w 499610"/>
                <a:gd name="connsiteY0-342" fmla="*/ 973305 h 976186"/>
                <a:gd name="connsiteX1-343" fmla="*/ 0 w 499610"/>
                <a:gd name="connsiteY1-344" fmla="*/ 11688 h 976186"/>
                <a:gd name="connsiteX2-345" fmla="*/ 499610 w 499610"/>
                <a:gd name="connsiteY2-346" fmla="*/ 0 h 976186"/>
                <a:gd name="connsiteX3-347" fmla="*/ 273339 w 499610"/>
                <a:gd name="connsiteY3-348" fmla="*/ 976186 h 976186"/>
                <a:gd name="connsiteX4-349" fmla="*/ 197928 w 499610"/>
                <a:gd name="connsiteY4-350" fmla="*/ 973305 h 976186"/>
                <a:gd name="connsiteX0-351" fmla="*/ 197928 w 499610"/>
                <a:gd name="connsiteY0-352" fmla="*/ 973305 h 976186"/>
                <a:gd name="connsiteX1-353" fmla="*/ 0 w 499610"/>
                <a:gd name="connsiteY1-354" fmla="*/ 11688 h 976186"/>
                <a:gd name="connsiteX2-355" fmla="*/ 499610 w 499610"/>
                <a:gd name="connsiteY2-356" fmla="*/ 0 h 976186"/>
                <a:gd name="connsiteX3-357" fmla="*/ 273339 w 499610"/>
                <a:gd name="connsiteY3-358" fmla="*/ 976186 h 976186"/>
                <a:gd name="connsiteX4-359" fmla="*/ 197928 w 499610"/>
                <a:gd name="connsiteY4-360" fmla="*/ 973305 h 976186"/>
                <a:gd name="connsiteX0-361" fmla="*/ 197928 w 499610"/>
                <a:gd name="connsiteY0-362" fmla="*/ 973305 h 976186"/>
                <a:gd name="connsiteX1-363" fmla="*/ 0 w 499610"/>
                <a:gd name="connsiteY1-364" fmla="*/ 11688 h 976186"/>
                <a:gd name="connsiteX2-365" fmla="*/ 499610 w 499610"/>
                <a:gd name="connsiteY2-366" fmla="*/ 0 h 976186"/>
                <a:gd name="connsiteX3-367" fmla="*/ 273339 w 499610"/>
                <a:gd name="connsiteY3-368" fmla="*/ 976186 h 976186"/>
                <a:gd name="connsiteX4-369" fmla="*/ 197928 w 499610"/>
                <a:gd name="connsiteY4-370" fmla="*/ 973305 h 976186"/>
                <a:gd name="connsiteX0-371" fmla="*/ 27977 w 802211"/>
                <a:gd name="connsiteY0-372" fmla="*/ 815791 h 976186"/>
                <a:gd name="connsiteX1-373" fmla="*/ 302601 w 802211"/>
                <a:gd name="connsiteY1-374" fmla="*/ 11688 h 976186"/>
                <a:gd name="connsiteX2-375" fmla="*/ 802211 w 802211"/>
                <a:gd name="connsiteY2-376" fmla="*/ 0 h 976186"/>
                <a:gd name="connsiteX3-377" fmla="*/ 575940 w 802211"/>
                <a:gd name="connsiteY3-378" fmla="*/ 976186 h 976186"/>
                <a:gd name="connsiteX4-379" fmla="*/ 27977 w 802211"/>
                <a:gd name="connsiteY4-380" fmla="*/ 815791 h 976186"/>
                <a:gd name="connsiteX0-381" fmla="*/ 27977 w 802211"/>
                <a:gd name="connsiteY0-382" fmla="*/ 815791 h 815791"/>
                <a:gd name="connsiteX1-383" fmla="*/ 302601 w 802211"/>
                <a:gd name="connsiteY1-384" fmla="*/ 11688 h 815791"/>
                <a:gd name="connsiteX2-385" fmla="*/ 802211 w 802211"/>
                <a:gd name="connsiteY2-386" fmla="*/ 0 h 815791"/>
                <a:gd name="connsiteX3-387" fmla="*/ 236294 w 802211"/>
                <a:gd name="connsiteY3-388" fmla="*/ 808828 h 815791"/>
                <a:gd name="connsiteX4-389" fmla="*/ 27977 w 802211"/>
                <a:gd name="connsiteY4-390" fmla="*/ 815791 h 815791"/>
                <a:gd name="connsiteX0-391" fmla="*/ 27977 w 802211"/>
                <a:gd name="connsiteY0-392" fmla="*/ 815791 h 815791"/>
                <a:gd name="connsiteX1-393" fmla="*/ 302601 w 802211"/>
                <a:gd name="connsiteY1-394" fmla="*/ 11688 h 815791"/>
                <a:gd name="connsiteX2-395" fmla="*/ 802211 w 802211"/>
                <a:gd name="connsiteY2-396" fmla="*/ 0 h 815791"/>
                <a:gd name="connsiteX3-397" fmla="*/ 236294 w 802211"/>
                <a:gd name="connsiteY3-398" fmla="*/ 808828 h 815791"/>
                <a:gd name="connsiteX4-399" fmla="*/ 27977 w 802211"/>
                <a:gd name="connsiteY4-400" fmla="*/ 815791 h 815791"/>
                <a:gd name="connsiteX0-401" fmla="*/ 27977 w 802211"/>
                <a:gd name="connsiteY0-402" fmla="*/ 815791 h 815791"/>
                <a:gd name="connsiteX1-403" fmla="*/ 302601 w 802211"/>
                <a:gd name="connsiteY1-404" fmla="*/ 11688 h 815791"/>
                <a:gd name="connsiteX2-405" fmla="*/ 802211 w 802211"/>
                <a:gd name="connsiteY2-406" fmla="*/ 0 h 815791"/>
                <a:gd name="connsiteX3-407" fmla="*/ 236294 w 802211"/>
                <a:gd name="connsiteY3-408" fmla="*/ 808828 h 815791"/>
                <a:gd name="connsiteX4-409" fmla="*/ 27977 w 802211"/>
                <a:gd name="connsiteY4-410" fmla="*/ 815791 h 815791"/>
                <a:gd name="connsiteX0-411" fmla="*/ 27977 w 802211"/>
                <a:gd name="connsiteY0-412" fmla="*/ 828714 h 828714"/>
                <a:gd name="connsiteX1-413" fmla="*/ 302601 w 802211"/>
                <a:gd name="connsiteY1-414" fmla="*/ 0 h 828714"/>
                <a:gd name="connsiteX2-415" fmla="*/ 802211 w 802211"/>
                <a:gd name="connsiteY2-416" fmla="*/ 12923 h 828714"/>
                <a:gd name="connsiteX3-417" fmla="*/ 236294 w 802211"/>
                <a:gd name="connsiteY3-418" fmla="*/ 821751 h 828714"/>
                <a:gd name="connsiteX4-419" fmla="*/ 27977 w 802211"/>
                <a:gd name="connsiteY4-420" fmla="*/ 828714 h 828714"/>
                <a:gd name="connsiteX0-421" fmla="*/ 56213 w 830447"/>
                <a:gd name="connsiteY0-422" fmla="*/ 828714 h 828714"/>
                <a:gd name="connsiteX1-423" fmla="*/ 330837 w 830447"/>
                <a:gd name="connsiteY1-424" fmla="*/ 0 h 828714"/>
                <a:gd name="connsiteX2-425" fmla="*/ 830447 w 830447"/>
                <a:gd name="connsiteY2-426" fmla="*/ 12923 h 828714"/>
                <a:gd name="connsiteX3-427" fmla="*/ 264530 w 830447"/>
                <a:gd name="connsiteY3-428" fmla="*/ 821751 h 828714"/>
                <a:gd name="connsiteX4-429" fmla="*/ 56213 w 830447"/>
                <a:gd name="connsiteY4-430" fmla="*/ 828714 h 828714"/>
                <a:gd name="connsiteX0-431" fmla="*/ 64130 w 789139"/>
                <a:gd name="connsiteY0-432" fmla="*/ 794258 h 821751"/>
                <a:gd name="connsiteX1-433" fmla="*/ 289529 w 789139"/>
                <a:gd name="connsiteY1-434" fmla="*/ 0 h 821751"/>
                <a:gd name="connsiteX2-435" fmla="*/ 789139 w 789139"/>
                <a:gd name="connsiteY2-436" fmla="*/ 12923 h 821751"/>
                <a:gd name="connsiteX3-437" fmla="*/ 223222 w 789139"/>
                <a:gd name="connsiteY3-438" fmla="*/ 821751 h 821751"/>
                <a:gd name="connsiteX4-439" fmla="*/ 64130 w 789139"/>
                <a:gd name="connsiteY4-440" fmla="*/ 794258 h 821751"/>
                <a:gd name="connsiteX0-441" fmla="*/ 0 w 725009"/>
                <a:gd name="connsiteY0-442" fmla="*/ 794258 h 821751"/>
                <a:gd name="connsiteX1-443" fmla="*/ 225399 w 725009"/>
                <a:gd name="connsiteY1-444" fmla="*/ 0 h 821751"/>
                <a:gd name="connsiteX2-445" fmla="*/ 725009 w 725009"/>
                <a:gd name="connsiteY2-446" fmla="*/ 12923 h 821751"/>
                <a:gd name="connsiteX3-447" fmla="*/ 159092 w 725009"/>
                <a:gd name="connsiteY3-448" fmla="*/ 821751 h 821751"/>
                <a:gd name="connsiteX4-449" fmla="*/ 0 w 725009"/>
                <a:gd name="connsiteY4-450" fmla="*/ 794258 h 821751"/>
                <a:gd name="connsiteX0-451" fmla="*/ 0 w 725009"/>
                <a:gd name="connsiteY0-452" fmla="*/ 1203768 h 1231261"/>
                <a:gd name="connsiteX1-453" fmla="*/ 225399 w 725009"/>
                <a:gd name="connsiteY1-454" fmla="*/ 0 h 1231261"/>
                <a:gd name="connsiteX2-455" fmla="*/ 725009 w 725009"/>
                <a:gd name="connsiteY2-456" fmla="*/ 422433 h 1231261"/>
                <a:gd name="connsiteX3-457" fmla="*/ 159092 w 725009"/>
                <a:gd name="connsiteY3-458" fmla="*/ 1231261 h 1231261"/>
                <a:gd name="connsiteX4-459" fmla="*/ 0 w 725009"/>
                <a:gd name="connsiteY4-460" fmla="*/ 1203768 h 1231261"/>
                <a:gd name="connsiteX0-461" fmla="*/ 0 w 725009"/>
                <a:gd name="connsiteY0-462" fmla="*/ 1217334 h 1244827"/>
                <a:gd name="connsiteX1-463" fmla="*/ 225399 w 725009"/>
                <a:gd name="connsiteY1-464" fmla="*/ 13566 h 1244827"/>
                <a:gd name="connsiteX2-465" fmla="*/ 725009 w 725009"/>
                <a:gd name="connsiteY2-466" fmla="*/ 571 h 1244827"/>
                <a:gd name="connsiteX3-467" fmla="*/ 159092 w 725009"/>
                <a:gd name="connsiteY3-468" fmla="*/ 1244827 h 1244827"/>
                <a:gd name="connsiteX4-469" fmla="*/ 0 w 725009"/>
                <a:gd name="connsiteY4-470" fmla="*/ 1217334 h 1244827"/>
                <a:gd name="connsiteX0-471" fmla="*/ 0 w 725009"/>
                <a:gd name="connsiteY0-472" fmla="*/ 1217334 h 1244827"/>
                <a:gd name="connsiteX1-473" fmla="*/ 225399 w 725009"/>
                <a:gd name="connsiteY1-474" fmla="*/ 13566 h 1244827"/>
                <a:gd name="connsiteX2-475" fmla="*/ 725009 w 725009"/>
                <a:gd name="connsiteY2-476" fmla="*/ 571 h 1244827"/>
                <a:gd name="connsiteX3-477" fmla="*/ 159092 w 725009"/>
                <a:gd name="connsiteY3-478" fmla="*/ 1244827 h 1244827"/>
                <a:gd name="connsiteX4-479" fmla="*/ 0 w 725009"/>
                <a:gd name="connsiteY4-480" fmla="*/ 1217334 h 1244827"/>
                <a:gd name="connsiteX0-481" fmla="*/ 0 w 725009"/>
                <a:gd name="connsiteY0-482" fmla="*/ 1217334 h 1244827"/>
                <a:gd name="connsiteX1-483" fmla="*/ 225399 w 725009"/>
                <a:gd name="connsiteY1-484" fmla="*/ 13566 h 1244827"/>
                <a:gd name="connsiteX2-485" fmla="*/ 725009 w 725009"/>
                <a:gd name="connsiteY2-486" fmla="*/ 571 h 1244827"/>
                <a:gd name="connsiteX3-487" fmla="*/ 159092 w 725009"/>
                <a:gd name="connsiteY3-488" fmla="*/ 1244827 h 1244827"/>
                <a:gd name="connsiteX4-489" fmla="*/ 0 w 725009"/>
                <a:gd name="connsiteY4-490" fmla="*/ 1217334 h 1244827"/>
                <a:gd name="connsiteX0-491" fmla="*/ 0 w 725009"/>
                <a:gd name="connsiteY0-492" fmla="*/ 1217334 h 1244827"/>
                <a:gd name="connsiteX1-493" fmla="*/ 225399 w 725009"/>
                <a:gd name="connsiteY1-494" fmla="*/ 13566 h 1244827"/>
                <a:gd name="connsiteX2-495" fmla="*/ 725009 w 725009"/>
                <a:gd name="connsiteY2-496" fmla="*/ 571 h 1244827"/>
                <a:gd name="connsiteX3-497" fmla="*/ 159092 w 725009"/>
                <a:gd name="connsiteY3-498" fmla="*/ 1244827 h 1244827"/>
                <a:gd name="connsiteX4-499" fmla="*/ 0 w 725009"/>
                <a:gd name="connsiteY4-500" fmla="*/ 1217334 h 1244827"/>
                <a:gd name="connsiteX0-501" fmla="*/ 0 w 725009"/>
                <a:gd name="connsiteY0-502" fmla="*/ 1217334 h 1244827"/>
                <a:gd name="connsiteX1-503" fmla="*/ 225399 w 725009"/>
                <a:gd name="connsiteY1-504" fmla="*/ 13566 h 1244827"/>
                <a:gd name="connsiteX2-505" fmla="*/ 725009 w 725009"/>
                <a:gd name="connsiteY2-506" fmla="*/ 571 h 1244827"/>
                <a:gd name="connsiteX3-507" fmla="*/ 159092 w 725009"/>
                <a:gd name="connsiteY3-508" fmla="*/ 1244827 h 1244827"/>
                <a:gd name="connsiteX4-509" fmla="*/ 0 w 725009"/>
                <a:gd name="connsiteY4-510" fmla="*/ 1217334 h 1244827"/>
                <a:gd name="connsiteX0-511" fmla="*/ 0 w 725009"/>
                <a:gd name="connsiteY0-512" fmla="*/ 1217334 h 1244827"/>
                <a:gd name="connsiteX1-513" fmla="*/ 225399 w 725009"/>
                <a:gd name="connsiteY1-514" fmla="*/ 13566 h 1244827"/>
                <a:gd name="connsiteX2-515" fmla="*/ 725009 w 725009"/>
                <a:gd name="connsiteY2-516" fmla="*/ 571 h 1244827"/>
                <a:gd name="connsiteX3-517" fmla="*/ 159092 w 725009"/>
                <a:gd name="connsiteY3-518" fmla="*/ 1244827 h 1244827"/>
                <a:gd name="connsiteX4-519" fmla="*/ 0 w 725009"/>
                <a:gd name="connsiteY4-520" fmla="*/ 1217334 h 1244827"/>
                <a:gd name="connsiteX0-521" fmla="*/ 0 w 725009"/>
                <a:gd name="connsiteY0-522" fmla="*/ 1203768 h 1231261"/>
                <a:gd name="connsiteX1-523" fmla="*/ 225399 w 725009"/>
                <a:gd name="connsiteY1-524" fmla="*/ 0 h 1231261"/>
                <a:gd name="connsiteX2-525" fmla="*/ 725009 w 725009"/>
                <a:gd name="connsiteY2-526" fmla="*/ 129782 h 1231261"/>
                <a:gd name="connsiteX3-527" fmla="*/ 159092 w 725009"/>
                <a:gd name="connsiteY3-528" fmla="*/ 1231261 h 1231261"/>
                <a:gd name="connsiteX4-529" fmla="*/ 0 w 725009"/>
                <a:gd name="connsiteY4-530" fmla="*/ 1203768 h 1231261"/>
                <a:gd name="connsiteX0-531" fmla="*/ 0 w 725009"/>
                <a:gd name="connsiteY0-532" fmla="*/ 1203768 h 1231261"/>
                <a:gd name="connsiteX1-533" fmla="*/ 225399 w 725009"/>
                <a:gd name="connsiteY1-534" fmla="*/ 0 h 1231261"/>
                <a:gd name="connsiteX2-535" fmla="*/ 725009 w 725009"/>
                <a:gd name="connsiteY2-536" fmla="*/ 129782 h 1231261"/>
                <a:gd name="connsiteX3-537" fmla="*/ 159092 w 725009"/>
                <a:gd name="connsiteY3-538" fmla="*/ 1231261 h 1231261"/>
                <a:gd name="connsiteX4-539" fmla="*/ 0 w 725009"/>
                <a:gd name="connsiteY4-540" fmla="*/ 1203768 h 1231261"/>
                <a:gd name="connsiteX0-541" fmla="*/ 0 w 725009"/>
                <a:gd name="connsiteY0-542" fmla="*/ 1203768 h 1231261"/>
                <a:gd name="connsiteX1-543" fmla="*/ 225399 w 725009"/>
                <a:gd name="connsiteY1-544" fmla="*/ 0 h 1231261"/>
                <a:gd name="connsiteX2-545" fmla="*/ 725009 w 725009"/>
                <a:gd name="connsiteY2-546" fmla="*/ 129782 h 1231261"/>
                <a:gd name="connsiteX3-547" fmla="*/ 159092 w 725009"/>
                <a:gd name="connsiteY3-548" fmla="*/ 1231261 h 1231261"/>
                <a:gd name="connsiteX4-549" fmla="*/ 0 w 725009"/>
                <a:gd name="connsiteY4-550" fmla="*/ 1203768 h 1231261"/>
                <a:gd name="connsiteX0-551" fmla="*/ 0 w 725497"/>
                <a:gd name="connsiteY0-552" fmla="*/ 1279028 h 1306521"/>
                <a:gd name="connsiteX1-553" fmla="*/ 225399 w 725497"/>
                <a:gd name="connsiteY1-554" fmla="*/ 75260 h 1306521"/>
                <a:gd name="connsiteX2-555" fmla="*/ 396193 w 725497"/>
                <a:gd name="connsiteY2-556" fmla="*/ 156799 h 1306521"/>
                <a:gd name="connsiteX3-557" fmla="*/ 725009 w 725497"/>
                <a:gd name="connsiteY3-558" fmla="*/ 205042 h 1306521"/>
                <a:gd name="connsiteX4-559" fmla="*/ 159092 w 725497"/>
                <a:gd name="connsiteY4-560" fmla="*/ 1306521 h 1306521"/>
                <a:gd name="connsiteX5-561" fmla="*/ 0 w 725497"/>
                <a:gd name="connsiteY5-562" fmla="*/ 1279028 h 1306521"/>
                <a:gd name="connsiteX0-563" fmla="*/ 0 w 725239"/>
                <a:gd name="connsiteY0-564" fmla="*/ 1295668 h 1323161"/>
                <a:gd name="connsiteX1-565" fmla="*/ 225399 w 725239"/>
                <a:gd name="connsiteY1-566" fmla="*/ 91900 h 1323161"/>
                <a:gd name="connsiteX2-567" fmla="*/ 725009 w 725239"/>
                <a:gd name="connsiteY2-568" fmla="*/ 221682 h 1323161"/>
                <a:gd name="connsiteX3-569" fmla="*/ 159092 w 725239"/>
                <a:gd name="connsiteY3-570" fmla="*/ 1323161 h 1323161"/>
                <a:gd name="connsiteX4-571" fmla="*/ 0 w 725239"/>
                <a:gd name="connsiteY4-572" fmla="*/ 1295668 h 1323161"/>
                <a:gd name="connsiteX0-573" fmla="*/ 0 w 725221"/>
                <a:gd name="connsiteY0-574" fmla="*/ 1210552 h 1238045"/>
                <a:gd name="connsiteX1-575" fmla="*/ 191583 w 725221"/>
                <a:gd name="connsiteY1-576" fmla="*/ 153319 h 1238045"/>
                <a:gd name="connsiteX2-577" fmla="*/ 725009 w 725221"/>
                <a:gd name="connsiteY2-578" fmla="*/ 136566 h 1238045"/>
                <a:gd name="connsiteX3-579" fmla="*/ 159092 w 725221"/>
                <a:gd name="connsiteY3-580" fmla="*/ 1238045 h 1238045"/>
                <a:gd name="connsiteX4-581" fmla="*/ 0 w 725221"/>
                <a:gd name="connsiteY4-582" fmla="*/ 1210552 h 1238045"/>
                <a:gd name="connsiteX0-583" fmla="*/ 0 w 725305"/>
                <a:gd name="connsiteY0-584" fmla="*/ 1158512 h 1186005"/>
                <a:gd name="connsiteX1-585" fmla="*/ 191583 w 725305"/>
                <a:gd name="connsiteY1-586" fmla="*/ 101279 h 1186005"/>
                <a:gd name="connsiteX2-587" fmla="*/ 725009 w 725305"/>
                <a:gd name="connsiteY2-588" fmla="*/ 84526 h 1186005"/>
                <a:gd name="connsiteX3-589" fmla="*/ 159092 w 725305"/>
                <a:gd name="connsiteY3-590" fmla="*/ 1186005 h 1186005"/>
                <a:gd name="connsiteX4-591" fmla="*/ 0 w 725305"/>
                <a:gd name="connsiteY4-592" fmla="*/ 1158512 h 1186005"/>
                <a:gd name="connsiteX0-593" fmla="*/ 0 w 725009"/>
                <a:gd name="connsiteY0-594" fmla="*/ 1073986 h 1101479"/>
                <a:gd name="connsiteX1-595" fmla="*/ 191583 w 725009"/>
                <a:gd name="connsiteY1-596" fmla="*/ 16753 h 1101479"/>
                <a:gd name="connsiteX2-597" fmla="*/ 725009 w 725009"/>
                <a:gd name="connsiteY2-598" fmla="*/ 0 h 1101479"/>
                <a:gd name="connsiteX3-599" fmla="*/ 159092 w 725009"/>
                <a:gd name="connsiteY3-600" fmla="*/ 1101479 h 1101479"/>
                <a:gd name="connsiteX4-601" fmla="*/ 0 w 725009"/>
                <a:gd name="connsiteY4-602" fmla="*/ 1073986 h 1101479"/>
                <a:gd name="connsiteX0-603" fmla="*/ 0 w 725009"/>
                <a:gd name="connsiteY0-604" fmla="*/ 1073986 h 1101479"/>
                <a:gd name="connsiteX1-605" fmla="*/ 206612 w 725009"/>
                <a:gd name="connsiteY1-606" fmla="*/ 1724 h 1101479"/>
                <a:gd name="connsiteX2-607" fmla="*/ 725009 w 725009"/>
                <a:gd name="connsiteY2-608" fmla="*/ 0 h 1101479"/>
                <a:gd name="connsiteX3-609" fmla="*/ 159092 w 725009"/>
                <a:gd name="connsiteY3-610" fmla="*/ 1101479 h 1101479"/>
                <a:gd name="connsiteX4-611" fmla="*/ 0 w 725009"/>
                <a:gd name="connsiteY4-612" fmla="*/ 1073986 h 1101479"/>
                <a:gd name="connsiteX0-613" fmla="*/ 0 w 725009"/>
                <a:gd name="connsiteY0-614" fmla="*/ 1073986 h 1101479"/>
                <a:gd name="connsiteX1-615" fmla="*/ 206612 w 725009"/>
                <a:gd name="connsiteY1-616" fmla="*/ 1724 h 1101479"/>
                <a:gd name="connsiteX2-617" fmla="*/ 725009 w 725009"/>
                <a:gd name="connsiteY2-618" fmla="*/ 0 h 1101479"/>
                <a:gd name="connsiteX3-619" fmla="*/ 159092 w 725009"/>
                <a:gd name="connsiteY3-620" fmla="*/ 1101479 h 1101479"/>
                <a:gd name="connsiteX4-621" fmla="*/ 0 w 725009"/>
                <a:gd name="connsiteY4-622" fmla="*/ 1073986 h 1101479"/>
                <a:gd name="connsiteX0-623" fmla="*/ 0 w 725009"/>
                <a:gd name="connsiteY0-624" fmla="*/ 1073986 h 1101479"/>
                <a:gd name="connsiteX1-625" fmla="*/ 206612 w 725009"/>
                <a:gd name="connsiteY1-626" fmla="*/ 1724 h 1101479"/>
                <a:gd name="connsiteX2-627" fmla="*/ 725009 w 725009"/>
                <a:gd name="connsiteY2-628" fmla="*/ 0 h 1101479"/>
                <a:gd name="connsiteX3-629" fmla="*/ 159092 w 725009"/>
                <a:gd name="connsiteY3-630" fmla="*/ 1101479 h 1101479"/>
                <a:gd name="connsiteX4-631" fmla="*/ 0 w 725009"/>
                <a:gd name="connsiteY4-632" fmla="*/ 1073986 h 11014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25009" h="1101479">
                  <a:moveTo>
                    <a:pt x="0" y="1073986"/>
                  </a:moveTo>
                  <a:cubicBezTo>
                    <a:pt x="95638" y="589814"/>
                    <a:pt x="96800" y="618448"/>
                    <a:pt x="206612" y="1724"/>
                  </a:cubicBezTo>
                  <a:cubicBezTo>
                    <a:pt x="451440" y="14348"/>
                    <a:pt x="499346" y="35256"/>
                    <a:pt x="725009" y="0"/>
                  </a:cubicBezTo>
                  <a:cubicBezTo>
                    <a:pt x="326141" y="749497"/>
                    <a:pt x="642687" y="159790"/>
                    <a:pt x="159092" y="1101479"/>
                  </a:cubicBezTo>
                  <a:cubicBezTo>
                    <a:pt x="24807" y="1072843"/>
                    <a:pt x="92525" y="1088071"/>
                    <a:pt x="0" y="1073986"/>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solidFill>
                <a:srgbClr val="FFFFFF">
                  <a:lumMod val="75000"/>
                </a:srgbClr>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291" name="Freeform 290"/>
            <p:cNvSpPr/>
            <p:nvPr/>
          </p:nvSpPr>
          <p:spPr>
            <a:xfrm>
              <a:off x="4300767" y="4956362"/>
              <a:ext cx="514307" cy="577758"/>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1" fmla="*/ 139870 w 1040633"/>
                <a:gd name="connsiteY0-2" fmla="*/ 1191723 h 1219697"/>
                <a:gd name="connsiteX1-3" fmla="*/ 0 w 1040633"/>
                <a:gd name="connsiteY1-4" fmla="*/ 0 h 1219697"/>
                <a:gd name="connsiteX2-5" fmla="*/ 1040633 w 1040633"/>
                <a:gd name="connsiteY2-6" fmla="*/ 16785 h 1219697"/>
                <a:gd name="connsiteX3-7" fmla="*/ 833625 w 1040633"/>
                <a:gd name="connsiteY3-8" fmla="*/ 1219697 h 1219697"/>
                <a:gd name="connsiteX4-9" fmla="*/ 139870 w 1040633"/>
                <a:gd name="connsiteY4-10" fmla="*/ 1191723 h 1219697"/>
                <a:gd name="connsiteX0-11" fmla="*/ 139870 w 1040633"/>
                <a:gd name="connsiteY0-12" fmla="*/ 1191723 h 1219697"/>
                <a:gd name="connsiteX1-13" fmla="*/ 0 w 1040633"/>
                <a:gd name="connsiteY1-14" fmla="*/ 0 h 1219697"/>
                <a:gd name="connsiteX2-15" fmla="*/ 1040633 w 1040633"/>
                <a:gd name="connsiteY2-16" fmla="*/ 16785 h 1219697"/>
                <a:gd name="connsiteX3-17" fmla="*/ 833625 w 1040633"/>
                <a:gd name="connsiteY3-18" fmla="*/ 1219697 h 1219697"/>
                <a:gd name="connsiteX4-19" fmla="*/ 139870 w 1040633"/>
                <a:gd name="connsiteY4-20" fmla="*/ 1191723 h 1219697"/>
                <a:gd name="connsiteX0-21" fmla="*/ 139870 w 1040633"/>
                <a:gd name="connsiteY0-22" fmla="*/ 1191723 h 1219697"/>
                <a:gd name="connsiteX1-23" fmla="*/ 0 w 1040633"/>
                <a:gd name="connsiteY1-24" fmla="*/ 0 h 1219697"/>
                <a:gd name="connsiteX2-25" fmla="*/ 1040633 w 1040633"/>
                <a:gd name="connsiteY2-26" fmla="*/ 16785 h 1219697"/>
                <a:gd name="connsiteX3-27" fmla="*/ 833625 w 1040633"/>
                <a:gd name="connsiteY3-28" fmla="*/ 1219697 h 1219697"/>
                <a:gd name="connsiteX4-29" fmla="*/ 139870 w 1040633"/>
                <a:gd name="connsiteY4-30" fmla="*/ 1191723 h 1219697"/>
                <a:gd name="connsiteX0-31" fmla="*/ 139870 w 1040633"/>
                <a:gd name="connsiteY0-32" fmla="*/ 1191723 h 1219697"/>
                <a:gd name="connsiteX1-33" fmla="*/ 0 w 1040633"/>
                <a:gd name="connsiteY1-34" fmla="*/ 0 h 1219697"/>
                <a:gd name="connsiteX2-35" fmla="*/ 1040633 w 1040633"/>
                <a:gd name="connsiteY2-36" fmla="*/ 16785 h 1219697"/>
                <a:gd name="connsiteX3-37" fmla="*/ 833625 w 1040633"/>
                <a:gd name="connsiteY3-38" fmla="*/ 1219697 h 1219697"/>
                <a:gd name="connsiteX4-39" fmla="*/ 139870 w 1040633"/>
                <a:gd name="connsiteY4-40" fmla="*/ 1191723 h 1219697"/>
                <a:gd name="connsiteX0-41" fmla="*/ 139870 w 1040633"/>
                <a:gd name="connsiteY0-42" fmla="*/ 1191723 h 1219697"/>
                <a:gd name="connsiteX1-43" fmla="*/ 0 w 1040633"/>
                <a:gd name="connsiteY1-44" fmla="*/ 0 h 1219697"/>
                <a:gd name="connsiteX2-45" fmla="*/ 1040633 w 1040633"/>
                <a:gd name="connsiteY2-46" fmla="*/ 16785 h 1219697"/>
                <a:gd name="connsiteX3-47" fmla="*/ 833625 w 1040633"/>
                <a:gd name="connsiteY3-48" fmla="*/ 1219697 h 1219697"/>
                <a:gd name="connsiteX4-49" fmla="*/ 418712 w 1040633"/>
                <a:gd name="connsiteY4-50" fmla="*/ 1189324 h 1219697"/>
                <a:gd name="connsiteX5" fmla="*/ 139870 w 1040633"/>
                <a:gd name="connsiteY5" fmla="*/ 1191723 h 1219697"/>
                <a:gd name="connsiteX0-51" fmla="*/ 139870 w 1040633"/>
                <a:gd name="connsiteY0-52" fmla="*/ 1191723 h 1355926"/>
                <a:gd name="connsiteX1-53" fmla="*/ 0 w 1040633"/>
                <a:gd name="connsiteY1-54" fmla="*/ 0 h 1355926"/>
                <a:gd name="connsiteX2-55" fmla="*/ 1040633 w 1040633"/>
                <a:gd name="connsiteY2-56" fmla="*/ 16785 h 1355926"/>
                <a:gd name="connsiteX3-57" fmla="*/ 833625 w 1040633"/>
                <a:gd name="connsiteY3-58" fmla="*/ 1219697 h 1355926"/>
                <a:gd name="connsiteX4-59" fmla="*/ 139870 w 1040633"/>
                <a:gd name="connsiteY4-60" fmla="*/ 1191723 h 1355926"/>
                <a:gd name="connsiteX0-61" fmla="*/ 139870 w 1040633"/>
                <a:gd name="connsiteY0-62" fmla="*/ 1191723 h 1289901"/>
                <a:gd name="connsiteX1-63" fmla="*/ 0 w 1040633"/>
                <a:gd name="connsiteY1-64" fmla="*/ 0 h 1289901"/>
                <a:gd name="connsiteX2-65" fmla="*/ 1040633 w 1040633"/>
                <a:gd name="connsiteY2-66" fmla="*/ 16785 h 1289901"/>
                <a:gd name="connsiteX3-67" fmla="*/ 833625 w 1040633"/>
                <a:gd name="connsiteY3-68" fmla="*/ 1219697 h 1289901"/>
                <a:gd name="connsiteX4-69" fmla="*/ 139870 w 1040633"/>
                <a:gd name="connsiteY4-70" fmla="*/ 1191723 h 1289901"/>
                <a:gd name="connsiteX0-71" fmla="*/ 139870 w 1040633"/>
                <a:gd name="connsiteY0-72" fmla="*/ 1191723 h 1219697"/>
                <a:gd name="connsiteX1-73" fmla="*/ 0 w 1040633"/>
                <a:gd name="connsiteY1-74" fmla="*/ 0 h 1219697"/>
                <a:gd name="connsiteX2-75" fmla="*/ 1040633 w 1040633"/>
                <a:gd name="connsiteY2-76" fmla="*/ 16785 h 1219697"/>
                <a:gd name="connsiteX3-77" fmla="*/ 833625 w 1040633"/>
                <a:gd name="connsiteY3-78" fmla="*/ 1219697 h 1219697"/>
                <a:gd name="connsiteX4-79" fmla="*/ 139870 w 1040633"/>
                <a:gd name="connsiteY4-80" fmla="*/ 1191723 h 1219697"/>
                <a:gd name="connsiteX0-81" fmla="*/ 139870 w 1040633"/>
                <a:gd name="connsiteY0-82" fmla="*/ 1191723 h 1191723"/>
                <a:gd name="connsiteX1-83" fmla="*/ 0 w 1040633"/>
                <a:gd name="connsiteY1-84" fmla="*/ 0 h 1191723"/>
                <a:gd name="connsiteX2-85" fmla="*/ 1040633 w 1040633"/>
                <a:gd name="connsiteY2-86" fmla="*/ 16785 h 1191723"/>
                <a:gd name="connsiteX3-87" fmla="*/ 671988 w 1040633"/>
                <a:gd name="connsiteY3-88" fmla="*/ 1158121 h 1191723"/>
                <a:gd name="connsiteX4-89" fmla="*/ 139870 w 1040633"/>
                <a:gd name="connsiteY4-90" fmla="*/ 1191723 h 1191723"/>
                <a:gd name="connsiteX0-91" fmla="*/ 363082 w 1040633"/>
                <a:gd name="connsiteY0-92" fmla="*/ 1160935 h 1160935"/>
                <a:gd name="connsiteX1-93" fmla="*/ 0 w 1040633"/>
                <a:gd name="connsiteY1-94" fmla="*/ 0 h 1160935"/>
                <a:gd name="connsiteX2-95" fmla="*/ 1040633 w 1040633"/>
                <a:gd name="connsiteY2-96" fmla="*/ 16785 h 1160935"/>
                <a:gd name="connsiteX3-97" fmla="*/ 671988 w 1040633"/>
                <a:gd name="connsiteY3-98" fmla="*/ 1158121 h 1160935"/>
                <a:gd name="connsiteX4-99" fmla="*/ 363082 w 1040633"/>
                <a:gd name="connsiteY4-100" fmla="*/ 1160935 h 1160935"/>
                <a:gd name="connsiteX0-101" fmla="*/ 363082 w 1040633"/>
                <a:gd name="connsiteY0-102" fmla="*/ 1160935 h 1160935"/>
                <a:gd name="connsiteX1-103" fmla="*/ 0 w 1040633"/>
                <a:gd name="connsiteY1-104" fmla="*/ 0 h 1160935"/>
                <a:gd name="connsiteX2-105" fmla="*/ 1040633 w 1040633"/>
                <a:gd name="connsiteY2-106" fmla="*/ 16785 h 1160935"/>
                <a:gd name="connsiteX3-107" fmla="*/ 671988 w 1040633"/>
                <a:gd name="connsiteY3-108" fmla="*/ 1158121 h 1160935"/>
                <a:gd name="connsiteX4-109" fmla="*/ 363082 w 1040633"/>
                <a:gd name="connsiteY4-110" fmla="*/ 1160935 h 1160935"/>
                <a:gd name="connsiteX0-111" fmla="*/ 363082 w 1040633"/>
                <a:gd name="connsiteY0-112" fmla="*/ 1160935 h 1160935"/>
                <a:gd name="connsiteX1-113" fmla="*/ 0 w 1040633"/>
                <a:gd name="connsiteY1-114" fmla="*/ 0 h 1160935"/>
                <a:gd name="connsiteX2-115" fmla="*/ 1040633 w 1040633"/>
                <a:gd name="connsiteY2-116" fmla="*/ 16785 h 1160935"/>
                <a:gd name="connsiteX3-117" fmla="*/ 671988 w 1040633"/>
                <a:gd name="connsiteY3-118" fmla="*/ 1158121 h 1160935"/>
                <a:gd name="connsiteX4-119" fmla="*/ 363082 w 1040633"/>
                <a:gd name="connsiteY4-120" fmla="*/ 1160935 h 1160935"/>
                <a:gd name="connsiteX0-121" fmla="*/ 363082 w 1040633"/>
                <a:gd name="connsiteY0-122" fmla="*/ 1160935 h 1160935"/>
                <a:gd name="connsiteX1-123" fmla="*/ 0 w 1040633"/>
                <a:gd name="connsiteY1-124" fmla="*/ 0 h 1160935"/>
                <a:gd name="connsiteX2-125" fmla="*/ 1040633 w 1040633"/>
                <a:gd name="connsiteY2-126" fmla="*/ 16785 h 1160935"/>
                <a:gd name="connsiteX3-127" fmla="*/ 671988 w 1040633"/>
                <a:gd name="connsiteY3-128" fmla="*/ 1158121 h 1160935"/>
                <a:gd name="connsiteX4-129" fmla="*/ 363082 w 1040633"/>
                <a:gd name="connsiteY4-130" fmla="*/ 1160935 h 1160935"/>
                <a:gd name="connsiteX0-131" fmla="*/ 363082 w 1040633"/>
                <a:gd name="connsiteY0-132" fmla="*/ 1160935 h 1160935"/>
                <a:gd name="connsiteX1-133" fmla="*/ 0 w 1040633"/>
                <a:gd name="connsiteY1-134" fmla="*/ 0 h 1160935"/>
                <a:gd name="connsiteX2-135" fmla="*/ 1040633 w 1040633"/>
                <a:gd name="connsiteY2-136" fmla="*/ 16785 h 1160935"/>
                <a:gd name="connsiteX3-137" fmla="*/ 671988 w 1040633"/>
                <a:gd name="connsiteY3-138" fmla="*/ 1158121 h 1160935"/>
                <a:gd name="connsiteX4-139" fmla="*/ 363082 w 1040633"/>
                <a:gd name="connsiteY4-140" fmla="*/ 1160935 h 1160935"/>
                <a:gd name="connsiteX0-141" fmla="*/ 363082 w 1040633"/>
                <a:gd name="connsiteY0-142" fmla="*/ 1160935 h 1160935"/>
                <a:gd name="connsiteX1-143" fmla="*/ 0 w 1040633"/>
                <a:gd name="connsiteY1-144" fmla="*/ 0 h 1160935"/>
                <a:gd name="connsiteX2-145" fmla="*/ 1040633 w 1040633"/>
                <a:gd name="connsiteY2-146" fmla="*/ 16785 h 1160935"/>
                <a:gd name="connsiteX3-147" fmla="*/ 671988 w 1040633"/>
                <a:gd name="connsiteY3-148" fmla="*/ 1158121 h 1160935"/>
                <a:gd name="connsiteX4-149" fmla="*/ 363082 w 1040633"/>
                <a:gd name="connsiteY4-150" fmla="*/ 1160935 h 1160935"/>
                <a:gd name="connsiteX0-151" fmla="*/ 363082 w 1040633"/>
                <a:gd name="connsiteY0-152" fmla="*/ 1160935 h 1160935"/>
                <a:gd name="connsiteX1-153" fmla="*/ 0 w 1040633"/>
                <a:gd name="connsiteY1-154" fmla="*/ 0 h 1160935"/>
                <a:gd name="connsiteX2-155" fmla="*/ 1040633 w 1040633"/>
                <a:gd name="connsiteY2-156" fmla="*/ 16785 h 1160935"/>
                <a:gd name="connsiteX3-157" fmla="*/ 671988 w 1040633"/>
                <a:gd name="connsiteY3-158" fmla="*/ 1158121 h 1160935"/>
                <a:gd name="connsiteX4-159" fmla="*/ 363082 w 1040633"/>
                <a:gd name="connsiteY4-160" fmla="*/ 1160935 h 1160935"/>
                <a:gd name="connsiteX0-161" fmla="*/ 363082 w 778664"/>
                <a:gd name="connsiteY0-162" fmla="*/ 1160935 h 1160935"/>
                <a:gd name="connsiteX1-163" fmla="*/ 0 w 778664"/>
                <a:gd name="connsiteY1-164" fmla="*/ 0 h 1160935"/>
                <a:gd name="connsiteX2-165" fmla="*/ 778664 w 778664"/>
                <a:gd name="connsiteY2-166" fmla="*/ 130682 h 1160935"/>
                <a:gd name="connsiteX3-167" fmla="*/ 671988 w 778664"/>
                <a:gd name="connsiteY3-168" fmla="*/ 1158121 h 1160935"/>
                <a:gd name="connsiteX4-169" fmla="*/ 363082 w 778664"/>
                <a:gd name="connsiteY4-170" fmla="*/ 1160935 h 1160935"/>
                <a:gd name="connsiteX0-171" fmla="*/ 363082 w 778664"/>
                <a:gd name="connsiteY0-172" fmla="*/ 1160935 h 1160935"/>
                <a:gd name="connsiteX1-173" fmla="*/ 0 w 778664"/>
                <a:gd name="connsiteY1-174" fmla="*/ 0 h 1160935"/>
                <a:gd name="connsiteX2-175" fmla="*/ 778664 w 778664"/>
                <a:gd name="connsiteY2-176" fmla="*/ 130682 h 1160935"/>
                <a:gd name="connsiteX3-177" fmla="*/ 694768 w 778664"/>
                <a:gd name="connsiteY3-178" fmla="*/ 1112562 h 1160935"/>
                <a:gd name="connsiteX4-179" fmla="*/ 363082 w 778664"/>
                <a:gd name="connsiteY4-180" fmla="*/ 1160935 h 1160935"/>
                <a:gd name="connsiteX0-181" fmla="*/ 363082 w 778664"/>
                <a:gd name="connsiteY0-182" fmla="*/ 1160935 h 1160935"/>
                <a:gd name="connsiteX1-183" fmla="*/ 0 w 778664"/>
                <a:gd name="connsiteY1-184" fmla="*/ 0 h 1160935"/>
                <a:gd name="connsiteX2-185" fmla="*/ 778664 w 778664"/>
                <a:gd name="connsiteY2-186" fmla="*/ 130682 h 1160935"/>
                <a:gd name="connsiteX3-187" fmla="*/ 694768 w 778664"/>
                <a:gd name="connsiteY3-188" fmla="*/ 1112562 h 1160935"/>
                <a:gd name="connsiteX4-189" fmla="*/ 363082 w 778664"/>
                <a:gd name="connsiteY4-190" fmla="*/ 1160935 h 1160935"/>
                <a:gd name="connsiteX0-191" fmla="*/ 397252 w 778664"/>
                <a:gd name="connsiteY0-192" fmla="*/ 1103987 h 1112562"/>
                <a:gd name="connsiteX1-193" fmla="*/ 0 w 778664"/>
                <a:gd name="connsiteY1-194" fmla="*/ 0 h 1112562"/>
                <a:gd name="connsiteX2-195" fmla="*/ 778664 w 778664"/>
                <a:gd name="connsiteY2-196" fmla="*/ 130682 h 1112562"/>
                <a:gd name="connsiteX3-197" fmla="*/ 694768 w 778664"/>
                <a:gd name="connsiteY3-198" fmla="*/ 1112562 h 1112562"/>
                <a:gd name="connsiteX4-199" fmla="*/ 397252 w 778664"/>
                <a:gd name="connsiteY4-200" fmla="*/ 1103987 h 1112562"/>
                <a:gd name="connsiteX0-201" fmla="*/ 397252 w 778664"/>
                <a:gd name="connsiteY0-202" fmla="*/ 1103987 h 1112562"/>
                <a:gd name="connsiteX1-203" fmla="*/ 0 w 778664"/>
                <a:gd name="connsiteY1-204" fmla="*/ 0 h 1112562"/>
                <a:gd name="connsiteX2-205" fmla="*/ 778664 w 778664"/>
                <a:gd name="connsiteY2-206" fmla="*/ 130682 h 1112562"/>
                <a:gd name="connsiteX3-207" fmla="*/ 694768 w 778664"/>
                <a:gd name="connsiteY3-208" fmla="*/ 1112562 h 1112562"/>
                <a:gd name="connsiteX4-209" fmla="*/ 397252 w 778664"/>
                <a:gd name="connsiteY4-210" fmla="*/ 1103987 h 1112562"/>
                <a:gd name="connsiteX0-211" fmla="*/ 397252 w 778664"/>
                <a:gd name="connsiteY0-212" fmla="*/ 1103987 h 1112562"/>
                <a:gd name="connsiteX1-213" fmla="*/ 0 w 778664"/>
                <a:gd name="connsiteY1-214" fmla="*/ 0 h 1112562"/>
                <a:gd name="connsiteX2-215" fmla="*/ 778664 w 778664"/>
                <a:gd name="connsiteY2-216" fmla="*/ 130682 h 1112562"/>
                <a:gd name="connsiteX3-217" fmla="*/ 694768 w 778664"/>
                <a:gd name="connsiteY3-218" fmla="*/ 1112562 h 1112562"/>
                <a:gd name="connsiteX4-219" fmla="*/ 397252 w 778664"/>
                <a:gd name="connsiteY4-220" fmla="*/ 1103987 h 1112562"/>
                <a:gd name="connsiteX0-221" fmla="*/ 123893 w 505305"/>
                <a:gd name="connsiteY0-222" fmla="*/ 973305 h 981880"/>
                <a:gd name="connsiteX1-223" fmla="*/ 0 w 505305"/>
                <a:gd name="connsiteY1-224" fmla="*/ 28773 h 981880"/>
                <a:gd name="connsiteX2-225" fmla="*/ 505305 w 505305"/>
                <a:gd name="connsiteY2-226" fmla="*/ 0 h 981880"/>
                <a:gd name="connsiteX3-227" fmla="*/ 421409 w 505305"/>
                <a:gd name="connsiteY3-228" fmla="*/ 981880 h 981880"/>
                <a:gd name="connsiteX4-229" fmla="*/ 123893 w 505305"/>
                <a:gd name="connsiteY4-230" fmla="*/ 973305 h 981880"/>
                <a:gd name="connsiteX0-231" fmla="*/ 123893 w 505305"/>
                <a:gd name="connsiteY0-232" fmla="*/ 973305 h 981880"/>
                <a:gd name="connsiteX1-233" fmla="*/ 0 w 505305"/>
                <a:gd name="connsiteY1-234" fmla="*/ 28773 h 981880"/>
                <a:gd name="connsiteX2-235" fmla="*/ 505305 w 505305"/>
                <a:gd name="connsiteY2-236" fmla="*/ 0 h 981880"/>
                <a:gd name="connsiteX3-237" fmla="*/ 421409 w 505305"/>
                <a:gd name="connsiteY3-238" fmla="*/ 981880 h 981880"/>
                <a:gd name="connsiteX4-239" fmla="*/ 123893 w 505305"/>
                <a:gd name="connsiteY4-240" fmla="*/ 973305 h 981880"/>
                <a:gd name="connsiteX0-241" fmla="*/ 123893 w 505305"/>
                <a:gd name="connsiteY0-242" fmla="*/ 973305 h 981880"/>
                <a:gd name="connsiteX1-243" fmla="*/ 0 w 505305"/>
                <a:gd name="connsiteY1-244" fmla="*/ 28773 h 981880"/>
                <a:gd name="connsiteX2-245" fmla="*/ 505305 w 505305"/>
                <a:gd name="connsiteY2-246" fmla="*/ 0 h 981880"/>
                <a:gd name="connsiteX3-247" fmla="*/ 421409 w 505305"/>
                <a:gd name="connsiteY3-248" fmla="*/ 981880 h 981880"/>
                <a:gd name="connsiteX4-249" fmla="*/ 123893 w 505305"/>
                <a:gd name="connsiteY4-250" fmla="*/ 973305 h 981880"/>
                <a:gd name="connsiteX0-251" fmla="*/ 123893 w 505305"/>
                <a:gd name="connsiteY0-252" fmla="*/ 973305 h 981880"/>
                <a:gd name="connsiteX1-253" fmla="*/ 0 w 505305"/>
                <a:gd name="connsiteY1-254" fmla="*/ 28773 h 981880"/>
                <a:gd name="connsiteX2-255" fmla="*/ 505305 w 505305"/>
                <a:gd name="connsiteY2-256" fmla="*/ 0 h 981880"/>
                <a:gd name="connsiteX3-257" fmla="*/ 421409 w 505305"/>
                <a:gd name="connsiteY3-258" fmla="*/ 981880 h 981880"/>
                <a:gd name="connsiteX4-259" fmla="*/ 123893 w 505305"/>
                <a:gd name="connsiteY4-260" fmla="*/ 973305 h 981880"/>
                <a:gd name="connsiteX0-261" fmla="*/ 118198 w 499610"/>
                <a:gd name="connsiteY0-262" fmla="*/ 973305 h 981880"/>
                <a:gd name="connsiteX1-263" fmla="*/ 0 w 499610"/>
                <a:gd name="connsiteY1-264" fmla="*/ 11688 h 981880"/>
                <a:gd name="connsiteX2-265" fmla="*/ 499610 w 499610"/>
                <a:gd name="connsiteY2-266" fmla="*/ 0 h 981880"/>
                <a:gd name="connsiteX3-267" fmla="*/ 415714 w 499610"/>
                <a:gd name="connsiteY3-268" fmla="*/ 981880 h 981880"/>
                <a:gd name="connsiteX4-269" fmla="*/ 118198 w 499610"/>
                <a:gd name="connsiteY4-270" fmla="*/ 973305 h 981880"/>
                <a:gd name="connsiteX0-271" fmla="*/ 118198 w 499610"/>
                <a:gd name="connsiteY0-272" fmla="*/ 973305 h 981880"/>
                <a:gd name="connsiteX1-273" fmla="*/ 0 w 499610"/>
                <a:gd name="connsiteY1-274" fmla="*/ 11688 h 981880"/>
                <a:gd name="connsiteX2-275" fmla="*/ 499610 w 499610"/>
                <a:gd name="connsiteY2-276" fmla="*/ 0 h 981880"/>
                <a:gd name="connsiteX3-277" fmla="*/ 415714 w 499610"/>
                <a:gd name="connsiteY3-278" fmla="*/ 981880 h 981880"/>
                <a:gd name="connsiteX4-279" fmla="*/ 118198 w 499610"/>
                <a:gd name="connsiteY4-280" fmla="*/ 973305 h 981880"/>
                <a:gd name="connsiteX0-281" fmla="*/ 118198 w 499610"/>
                <a:gd name="connsiteY0-282" fmla="*/ 973305 h 981880"/>
                <a:gd name="connsiteX1-283" fmla="*/ 0 w 499610"/>
                <a:gd name="connsiteY1-284" fmla="*/ 11688 h 981880"/>
                <a:gd name="connsiteX2-285" fmla="*/ 499610 w 499610"/>
                <a:gd name="connsiteY2-286" fmla="*/ 0 h 981880"/>
                <a:gd name="connsiteX3-287" fmla="*/ 415714 w 499610"/>
                <a:gd name="connsiteY3-288" fmla="*/ 981880 h 981880"/>
                <a:gd name="connsiteX4-289" fmla="*/ 118198 w 499610"/>
                <a:gd name="connsiteY4-290" fmla="*/ 973305 h 981880"/>
                <a:gd name="connsiteX0-291" fmla="*/ 118198 w 499610"/>
                <a:gd name="connsiteY0-292" fmla="*/ 973305 h 981880"/>
                <a:gd name="connsiteX1-293" fmla="*/ 0 w 499610"/>
                <a:gd name="connsiteY1-294" fmla="*/ 11688 h 981880"/>
                <a:gd name="connsiteX2-295" fmla="*/ 499610 w 499610"/>
                <a:gd name="connsiteY2-296" fmla="*/ 0 h 981880"/>
                <a:gd name="connsiteX3-297" fmla="*/ 415714 w 499610"/>
                <a:gd name="connsiteY3-298" fmla="*/ 981880 h 981880"/>
                <a:gd name="connsiteX4-299" fmla="*/ 118198 w 499610"/>
                <a:gd name="connsiteY4-300" fmla="*/ 973305 h 981880"/>
                <a:gd name="connsiteX0-301" fmla="*/ 118198 w 499610"/>
                <a:gd name="connsiteY0-302" fmla="*/ 973305 h 981880"/>
                <a:gd name="connsiteX1-303" fmla="*/ 0 w 499610"/>
                <a:gd name="connsiteY1-304" fmla="*/ 11688 h 981880"/>
                <a:gd name="connsiteX2-305" fmla="*/ 499610 w 499610"/>
                <a:gd name="connsiteY2-306" fmla="*/ 0 h 981880"/>
                <a:gd name="connsiteX3-307" fmla="*/ 415714 w 499610"/>
                <a:gd name="connsiteY3-308" fmla="*/ 981880 h 981880"/>
                <a:gd name="connsiteX4-309" fmla="*/ 118198 w 499610"/>
                <a:gd name="connsiteY4-310" fmla="*/ 973305 h 981880"/>
                <a:gd name="connsiteX0-311" fmla="*/ 118198 w 499610"/>
                <a:gd name="connsiteY0-312" fmla="*/ 973305 h 976186"/>
                <a:gd name="connsiteX1-313" fmla="*/ 0 w 499610"/>
                <a:gd name="connsiteY1-314" fmla="*/ 11688 h 976186"/>
                <a:gd name="connsiteX2-315" fmla="*/ 499610 w 499610"/>
                <a:gd name="connsiteY2-316" fmla="*/ 0 h 976186"/>
                <a:gd name="connsiteX3-317" fmla="*/ 273339 w 499610"/>
                <a:gd name="connsiteY3-318" fmla="*/ 976186 h 976186"/>
                <a:gd name="connsiteX4-319" fmla="*/ 118198 w 499610"/>
                <a:gd name="connsiteY4-320" fmla="*/ 973305 h 976186"/>
                <a:gd name="connsiteX0-321" fmla="*/ 118198 w 499610"/>
                <a:gd name="connsiteY0-322" fmla="*/ 973305 h 976186"/>
                <a:gd name="connsiteX1-323" fmla="*/ 0 w 499610"/>
                <a:gd name="connsiteY1-324" fmla="*/ 11688 h 976186"/>
                <a:gd name="connsiteX2-325" fmla="*/ 499610 w 499610"/>
                <a:gd name="connsiteY2-326" fmla="*/ 0 h 976186"/>
                <a:gd name="connsiteX3-327" fmla="*/ 273339 w 499610"/>
                <a:gd name="connsiteY3-328" fmla="*/ 976186 h 976186"/>
                <a:gd name="connsiteX4-329" fmla="*/ 118198 w 499610"/>
                <a:gd name="connsiteY4-330" fmla="*/ 973305 h 976186"/>
                <a:gd name="connsiteX0-331" fmla="*/ 197928 w 499610"/>
                <a:gd name="connsiteY0-332" fmla="*/ 973305 h 976186"/>
                <a:gd name="connsiteX1-333" fmla="*/ 0 w 499610"/>
                <a:gd name="connsiteY1-334" fmla="*/ 11688 h 976186"/>
                <a:gd name="connsiteX2-335" fmla="*/ 499610 w 499610"/>
                <a:gd name="connsiteY2-336" fmla="*/ 0 h 976186"/>
                <a:gd name="connsiteX3-337" fmla="*/ 273339 w 499610"/>
                <a:gd name="connsiteY3-338" fmla="*/ 976186 h 976186"/>
                <a:gd name="connsiteX4-339" fmla="*/ 197928 w 499610"/>
                <a:gd name="connsiteY4-340" fmla="*/ 973305 h 976186"/>
                <a:gd name="connsiteX0-341" fmla="*/ 197928 w 499610"/>
                <a:gd name="connsiteY0-342" fmla="*/ 973305 h 976186"/>
                <a:gd name="connsiteX1-343" fmla="*/ 0 w 499610"/>
                <a:gd name="connsiteY1-344" fmla="*/ 11688 h 976186"/>
                <a:gd name="connsiteX2-345" fmla="*/ 499610 w 499610"/>
                <a:gd name="connsiteY2-346" fmla="*/ 0 h 976186"/>
                <a:gd name="connsiteX3-347" fmla="*/ 273339 w 499610"/>
                <a:gd name="connsiteY3-348" fmla="*/ 976186 h 976186"/>
                <a:gd name="connsiteX4-349" fmla="*/ 197928 w 499610"/>
                <a:gd name="connsiteY4-350" fmla="*/ 973305 h 976186"/>
                <a:gd name="connsiteX0-351" fmla="*/ 197928 w 499610"/>
                <a:gd name="connsiteY0-352" fmla="*/ 973305 h 976186"/>
                <a:gd name="connsiteX1-353" fmla="*/ 0 w 499610"/>
                <a:gd name="connsiteY1-354" fmla="*/ 11688 h 976186"/>
                <a:gd name="connsiteX2-355" fmla="*/ 499610 w 499610"/>
                <a:gd name="connsiteY2-356" fmla="*/ 0 h 976186"/>
                <a:gd name="connsiteX3-357" fmla="*/ 273339 w 499610"/>
                <a:gd name="connsiteY3-358" fmla="*/ 976186 h 976186"/>
                <a:gd name="connsiteX4-359" fmla="*/ 197928 w 499610"/>
                <a:gd name="connsiteY4-360" fmla="*/ 973305 h 976186"/>
                <a:gd name="connsiteX0-361" fmla="*/ 197928 w 499610"/>
                <a:gd name="connsiteY0-362" fmla="*/ 973305 h 976186"/>
                <a:gd name="connsiteX1-363" fmla="*/ 0 w 499610"/>
                <a:gd name="connsiteY1-364" fmla="*/ 11688 h 976186"/>
                <a:gd name="connsiteX2-365" fmla="*/ 499610 w 499610"/>
                <a:gd name="connsiteY2-366" fmla="*/ 0 h 976186"/>
                <a:gd name="connsiteX3-367" fmla="*/ 273339 w 499610"/>
                <a:gd name="connsiteY3-368" fmla="*/ 976186 h 976186"/>
                <a:gd name="connsiteX4-369" fmla="*/ 197928 w 499610"/>
                <a:gd name="connsiteY4-370" fmla="*/ 973305 h 976186"/>
                <a:gd name="connsiteX0-371" fmla="*/ 197928 w 503138"/>
                <a:gd name="connsiteY0-372" fmla="*/ 961687 h 964568"/>
                <a:gd name="connsiteX1-373" fmla="*/ 0 w 503138"/>
                <a:gd name="connsiteY1-374" fmla="*/ 70 h 964568"/>
                <a:gd name="connsiteX2-375" fmla="*/ 503138 w 503138"/>
                <a:gd name="connsiteY2-376" fmla="*/ 154187 h 964568"/>
                <a:gd name="connsiteX3-377" fmla="*/ 273339 w 503138"/>
                <a:gd name="connsiteY3-378" fmla="*/ 964568 h 964568"/>
                <a:gd name="connsiteX4-379" fmla="*/ 197928 w 503138"/>
                <a:gd name="connsiteY4-380" fmla="*/ 961687 h 964568"/>
                <a:gd name="connsiteX0-381" fmla="*/ 201456 w 506666"/>
                <a:gd name="connsiteY0-382" fmla="*/ 807500 h 810381"/>
                <a:gd name="connsiteX1-383" fmla="*/ 0 w 506666"/>
                <a:gd name="connsiteY1-384" fmla="*/ 15216 h 810381"/>
                <a:gd name="connsiteX2-385" fmla="*/ 506666 w 506666"/>
                <a:gd name="connsiteY2-386" fmla="*/ 0 h 810381"/>
                <a:gd name="connsiteX3-387" fmla="*/ 276867 w 506666"/>
                <a:gd name="connsiteY3-388" fmla="*/ 810381 h 810381"/>
                <a:gd name="connsiteX4-389" fmla="*/ 201456 w 506666"/>
                <a:gd name="connsiteY4-390" fmla="*/ 807500 h 810381"/>
                <a:gd name="connsiteX0-391" fmla="*/ 201456 w 506666"/>
                <a:gd name="connsiteY0-392" fmla="*/ 807500 h 811593"/>
                <a:gd name="connsiteX1-393" fmla="*/ 0 w 506666"/>
                <a:gd name="connsiteY1-394" fmla="*/ 15216 h 811593"/>
                <a:gd name="connsiteX2-395" fmla="*/ 506666 w 506666"/>
                <a:gd name="connsiteY2-396" fmla="*/ 0 h 811593"/>
                <a:gd name="connsiteX3-397" fmla="*/ 276867 w 506666"/>
                <a:gd name="connsiteY3-398" fmla="*/ 810381 h 811593"/>
                <a:gd name="connsiteX4-399" fmla="*/ 201456 w 506666"/>
                <a:gd name="connsiteY4-400" fmla="*/ 807500 h 811593"/>
                <a:gd name="connsiteX0-401" fmla="*/ 135576 w 506666"/>
                <a:gd name="connsiteY0-402" fmla="*/ 818480 h 818480"/>
                <a:gd name="connsiteX1-403" fmla="*/ 0 w 506666"/>
                <a:gd name="connsiteY1-404" fmla="*/ 15216 h 818480"/>
                <a:gd name="connsiteX2-405" fmla="*/ 506666 w 506666"/>
                <a:gd name="connsiteY2-406" fmla="*/ 0 h 818480"/>
                <a:gd name="connsiteX3-407" fmla="*/ 276867 w 506666"/>
                <a:gd name="connsiteY3-408" fmla="*/ 810381 h 818480"/>
                <a:gd name="connsiteX4-409" fmla="*/ 135576 w 506666"/>
                <a:gd name="connsiteY4-410" fmla="*/ 818480 h 818480"/>
                <a:gd name="connsiteX0-411" fmla="*/ 135576 w 506666"/>
                <a:gd name="connsiteY0-412" fmla="*/ 818480 h 818480"/>
                <a:gd name="connsiteX1-413" fmla="*/ 0 w 506666"/>
                <a:gd name="connsiteY1-414" fmla="*/ 15216 h 818480"/>
                <a:gd name="connsiteX2-415" fmla="*/ 506666 w 506666"/>
                <a:gd name="connsiteY2-416" fmla="*/ 0 h 818480"/>
                <a:gd name="connsiteX3-417" fmla="*/ 331766 w 506666"/>
                <a:gd name="connsiteY3-418" fmla="*/ 803061 h 818480"/>
                <a:gd name="connsiteX4-419" fmla="*/ 135576 w 506666"/>
                <a:gd name="connsiteY4-420" fmla="*/ 818480 h 818480"/>
                <a:gd name="connsiteX0-421" fmla="*/ 135576 w 506666"/>
                <a:gd name="connsiteY0-422" fmla="*/ 818480 h 818480"/>
                <a:gd name="connsiteX1-423" fmla="*/ 0 w 506666"/>
                <a:gd name="connsiteY1-424" fmla="*/ 15216 h 818480"/>
                <a:gd name="connsiteX2-425" fmla="*/ 506666 w 506666"/>
                <a:gd name="connsiteY2-426" fmla="*/ 0 h 818480"/>
                <a:gd name="connsiteX3-427" fmla="*/ 331766 w 506666"/>
                <a:gd name="connsiteY3-428" fmla="*/ 803061 h 818480"/>
                <a:gd name="connsiteX4-429" fmla="*/ 135576 w 506666"/>
                <a:gd name="connsiteY4-430" fmla="*/ 818480 h 818480"/>
                <a:gd name="connsiteX0-431" fmla="*/ 135576 w 506666"/>
                <a:gd name="connsiteY0-432" fmla="*/ 818480 h 818480"/>
                <a:gd name="connsiteX1-433" fmla="*/ 0 w 506666"/>
                <a:gd name="connsiteY1-434" fmla="*/ 15216 h 818480"/>
                <a:gd name="connsiteX2-435" fmla="*/ 506666 w 506666"/>
                <a:gd name="connsiteY2-436" fmla="*/ 0 h 818480"/>
                <a:gd name="connsiteX3-437" fmla="*/ 331766 w 506666"/>
                <a:gd name="connsiteY3-438" fmla="*/ 803061 h 818480"/>
                <a:gd name="connsiteX4-439" fmla="*/ 135576 w 506666"/>
                <a:gd name="connsiteY4-440" fmla="*/ 818480 h 818480"/>
                <a:gd name="connsiteX0-441" fmla="*/ 135576 w 506666"/>
                <a:gd name="connsiteY0-442" fmla="*/ 818480 h 818480"/>
                <a:gd name="connsiteX1-443" fmla="*/ 0 w 506666"/>
                <a:gd name="connsiteY1-444" fmla="*/ 7896 h 818480"/>
                <a:gd name="connsiteX2-445" fmla="*/ 506666 w 506666"/>
                <a:gd name="connsiteY2-446" fmla="*/ 0 h 818480"/>
                <a:gd name="connsiteX3-447" fmla="*/ 331766 w 506666"/>
                <a:gd name="connsiteY3-448" fmla="*/ 803061 h 818480"/>
                <a:gd name="connsiteX4-449" fmla="*/ 135576 w 506666"/>
                <a:gd name="connsiteY4-450" fmla="*/ 818480 h 818480"/>
                <a:gd name="connsiteX0-451" fmla="*/ 135576 w 506666"/>
                <a:gd name="connsiteY0-452" fmla="*/ 818480 h 818480"/>
                <a:gd name="connsiteX1-453" fmla="*/ 0 w 506666"/>
                <a:gd name="connsiteY1-454" fmla="*/ 7896 h 818480"/>
                <a:gd name="connsiteX2-455" fmla="*/ 506666 w 506666"/>
                <a:gd name="connsiteY2-456" fmla="*/ 0 h 818480"/>
                <a:gd name="connsiteX3-457" fmla="*/ 331766 w 506666"/>
                <a:gd name="connsiteY3-458" fmla="*/ 803061 h 818480"/>
                <a:gd name="connsiteX4-459" fmla="*/ 135576 w 506666"/>
                <a:gd name="connsiteY4-460" fmla="*/ 818480 h 818480"/>
                <a:gd name="connsiteX0-461" fmla="*/ 45472 w 559302"/>
                <a:gd name="connsiteY0-462" fmla="*/ 807500 h 807500"/>
                <a:gd name="connsiteX1-463" fmla="*/ 52636 w 559302"/>
                <a:gd name="connsiteY1-464" fmla="*/ 7896 h 807500"/>
                <a:gd name="connsiteX2-465" fmla="*/ 559302 w 559302"/>
                <a:gd name="connsiteY2-466" fmla="*/ 0 h 807500"/>
                <a:gd name="connsiteX3-467" fmla="*/ 384402 w 559302"/>
                <a:gd name="connsiteY3-468" fmla="*/ 803061 h 807500"/>
                <a:gd name="connsiteX4-469" fmla="*/ 45472 w 559302"/>
                <a:gd name="connsiteY4-470" fmla="*/ 807500 h 807500"/>
                <a:gd name="connsiteX0-471" fmla="*/ 21974 w 535804"/>
                <a:gd name="connsiteY0-472" fmla="*/ 807500 h 807500"/>
                <a:gd name="connsiteX1-473" fmla="*/ 29138 w 535804"/>
                <a:gd name="connsiteY1-474" fmla="*/ 7896 h 807500"/>
                <a:gd name="connsiteX2-475" fmla="*/ 535804 w 535804"/>
                <a:gd name="connsiteY2-476" fmla="*/ 0 h 807500"/>
                <a:gd name="connsiteX3-477" fmla="*/ 360904 w 535804"/>
                <a:gd name="connsiteY3-478" fmla="*/ 803061 h 807500"/>
                <a:gd name="connsiteX4-479" fmla="*/ 21974 w 535804"/>
                <a:gd name="connsiteY4-480" fmla="*/ 807500 h 807500"/>
                <a:gd name="connsiteX0-481" fmla="*/ 128256 w 506666"/>
                <a:gd name="connsiteY0-482" fmla="*/ 829461 h 829461"/>
                <a:gd name="connsiteX1-483" fmla="*/ 0 w 506666"/>
                <a:gd name="connsiteY1-484" fmla="*/ 7896 h 829461"/>
                <a:gd name="connsiteX2-485" fmla="*/ 506666 w 506666"/>
                <a:gd name="connsiteY2-486" fmla="*/ 0 h 829461"/>
                <a:gd name="connsiteX3-487" fmla="*/ 331766 w 506666"/>
                <a:gd name="connsiteY3-488" fmla="*/ 803061 h 829461"/>
                <a:gd name="connsiteX4-489" fmla="*/ 128256 w 506666"/>
                <a:gd name="connsiteY4-490" fmla="*/ 829461 h 829461"/>
                <a:gd name="connsiteX0-491" fmla="*/ 128256 w 506666"/>
                <a:gd name="connsiteY0-492" fmla="*/ 829461 h 829461"/>
                <a:gd name="connsiteX1-493" fmla="*/ 0 w 506666"/>
                <a:gd name="connsiteY1-494" fmla="*/ 7896 h 829461"/>
                <a:gd name="connsiteX2-495" fmla="*/ 506666 w 506666"/>
                <a:gd name="connsiteY2-496" fmla="*/ 0 h 829461"/>
                <a:gd name="connsiteX3-497" fmla="*/ 331766 w 506666"/>
                <a:gd name="connsiteY3-498" fmla="*/ 803061 h 829461"/>
                <a:gd name="connsiteX4-499" fmla="*/ 128256 w 506666"/>
                <a:gd name="connsiteY4-500" fmla="*/ 829461 h 829461"/>
                <a:gd name="connsiteX0-501" fmla="*/ 128256 w 506666"/>
                <a:gd name="connsiteY0-502" fmla="*/ 829461 h 829461"/>
                <a:gd name="connsiteX1-503" fmla="*/ 0 w 506666"/>
                <a:gd name="connsiteY1-504" fmla="*/ 7896 h 829461"/>
                <a:gd name="connsiteX2-505" fmla="*/ 506666 w 506666"/>
                <a:gd name="connsiteY2-506" fmla="*/ 0 h 829461"/>
                <a:gd name="connsiteX3-507" fmla="*/ 331766 w 506666"/>
                <a:gd name="connsiteY3-508" fmla="*/ 803061 h 829461"/>
                <a:gd name="connsiteX4-509" fmla="*/ 128256 w 506666"/>
                <a:gd name="connsiteY4-510" fmla="*/ 829461 h 829461"/>
                <a:gd name="connsiteX0-511" fmla="*/ 128256 w 506666"/>
                <a:gd name="connsiteY0-512" fmla="*/ 829461 h 830473"/>
                <a:gd name="connsiteX1-513" fmla="*/ 0 w 506666"/>
                <a:gd name="connsiteY1-514" fmla="*/ 7896 h 830473"/>
                <a:gd name="connsiteX2-515" fmla="*/ 506666 w 506666"/>
                <a:gd name="connsiteY2-516" fmla="*/ 0 h 830473"/>
                <a:gd name="connsiteX3-517" fmla="*/ 331766 w 506666"/>
                <a:gd name="connsiteY3-518" fmla="*/ 828681 h 830473"/>
                <a:gd name="connsiteX4-519" fmla="*/ 128256 w 506666"/>
                <a:gd name="connsiteY4-520" fmla="*/ 829461 h 830473"/>
                <a:gd name="connsiteX0-521" fmla="*/ 128256 w 506666"/>
                <a:gd name="connsiteY0-522" fmla="*/ 829461 h 830473"/>
                <a:gd name="connsiteX1-523" fmla="*/ 0 w 506666"/>
                <a:gd name="connsiteY1-524" fmla="*/ 7896 h 830473"/>
                <a:gd name="connsiteX2-525" fmla="*/ 506666 w 506666"/>
                <a:gd name="connsiteY2-526" fmla="*/ 0 h 830473"/>
                <a:gd name="connsiteX3-527" fmla="*/ 331766 w 506666"/>
                <a:gd name="connsiteY3-528" fmla="*/ 828681 h 830473"/>
                <a:gd name="connsiteX4-529" fmla="*/ 128256 w 506666"/>
                <a:gd name="connsiteY4-530" fmla="*/ 829461 h 830473"/>
                <a:gd name="connsiteX0-531" fmla="*/ 128256 w 506666"/>
                <a:gd name="connsiteY0-532" fmla="*/ 821565 h 822577"/>
                <a:gd name="connsiteX1-533" fmla="*/ 0 w 506666"/>
                <a:gd name="connsiteY1-534" fmla="*/ 0 h 822577"/>
                <a:gd name="connsiteX2-535" fmla="*/ 506666 w 506666"/>
                <a:gd name="connsiteY2-536" fmla="*/ 255115 h 822577"/>
                <a:gd name="connsiteX3-537" fmla="*/ 331766 w 506666"/>
                <a:gd name="connsiteY3-538" fmla="*/ 820785 h 822577"/>
                <a:gd name="connsiteX4-539" fmla="*/ 128256 w 506666"/>
                <a:gd name="connsiteY4-540" fmla="*/ 821565 h 822577"/>
                <a:gd name="connsiteX0-541" fmla="*/ 128256 w 506666"/>
                <a:gd name="connsiteY0-542" fmla="*/ 821565 h 822577"/>
                <a:gd name="connsiteX1-543" fmla="*/ 0 w 506666"/>
                <a:gd name="connsiteY1-544" fmla="*/ 0 h 822577"/>
                <a:gd name="connsiteX2-545" fmla="*/ 506666 w 506666"/>
                <a:gd name="connsiteY2-546" fmla="*/ 255115 h 822577"/>
                <a:gd name="connsiteX3-547" fmla="*/ 331766 w 506666"/>
                <a:gd name="connsiteY3-548" fmla="*/ 820785 h 822577"/>
                <a:gd name="connsiteX4-549" fmla="*/ 128256 w 506666"/>
                <a:gd name="connsiteY4-550" fmla="*/ 821565 h 822577"/>
                <a:gd name="connsiteX0-551" fmla="*/ 128256 w 506666"/>
                <a:gd name="connsiteY0-552" fmla="*/ 821565 h 822577"/>
                <a:gd name="connsiteX1-553" fmla="*/ 0 w 506666"/>
                <a:gd name="connsiteY1-554" fmla="*/ 0 h 822577"/>
                <a:gd name="connsiteX2-555" fmla="*/ 506666 w 506666"/>
                <a:gd name="connsiteY2-556" fmla="*/ 255115 h 822577"/>
                <a:gd name="connsiteX3-557" fmla="*/ 331766 w 506666"/>
                <a:gd name="connsiteY3-558" fmla="*/ 820785 h 822577"/>
                <a:gd name="connsiteX4-559" fmla="*/ 128256 w 506666"/>
                <a:gd name="connsiteY4-560" fmla="*/ 821565 h 822577"/>
                <a:gd name="connsiteX0-561" fmla="*/ 135770 w 514180"/>
                <a:gd name="connsiteY0-562" fmla="*/ 577341 h 578353"/>
                <a:gd name="connsiteX1-563" fmla="*/ 0 w 514180"/>
                <a:gd name="connsiteY1-564" fmla="*/ 0 h 578353"/>
                <a:gd name="connsiteX2-565" fmla="*/ 514180 w 514180"/>
                <a:gd name="connsiteY2-566" fmla="*/ 10891 h 578353"/>
                <a:gd name="connsiteX3-567" fmla="*/ 339280 w 514180"/>
                <a:gd name="connsiteY3-568" fmla="*/ 576561 h 578353"/>
                <a:gd name="connsiteX4-569" fmla="*/ 135770 w 514180"/>
                <a:gd name="connsiteY4-570" fmla="*/ 577341 h 578353"/>
                <a:gd name="connsiteX0-571" fmla="*/ 135770 w 514180"/>
                <a:gd name="connsiteY0-572" fmla="*/ 577341 h 578353"/>
                <a:gd name="connsiteX1-573" fmla="*/ 0 w 514180"/>
                <a:gd name="connsiteY1-574" fmla="*/ 0 h 578353"/>
                <a:gd name="connsiteX2-575" fmla="*/ 514180 w 514180"/>
                <a:gd name="connsiteY2-576" fmla="*/ 10891 h 578353"/>
                <a:gd name="connsiteX3-577" fmla="*/ 339280 w 514180"/>
                <a:gd name="connsiteY3-578" fmla="*/ 576561 h 578353"/>
                <a:gd name="connsiteX4-579" fmla="*/ 135770 w 514180"/>
                <a:gd name="connsiteY4-580" fmla="*/ 577341 h 578353"/>
                <a:gd name="connsiteX0-581" fmla="*/ 135770 w 514180"/>
                <a:gd name="connsiteY0-582" fmla="*/ 577341 h 578353"/>
                <a:gd name="connsiteX1-583" fmla="*/ 0 w 514180"/>
                <a:gd name="connsiteY1-584" fmla="*/ 0 h 578353"/>
                <a:gd name="connsiteX2-585" fmla="*/ 514180 w 514180"/>
                <a:gd name="connsiteY2-586" fmla="*/ 10891 h 578353"/>
                <a:gd name="connsiteX3-587" fmla="*/ 339280 w 514180"/>
                <a:gd name="connsiteY3-588" fmla="*/ 576561 h 578353"/>
                <a:gd name="connsiteX4-589" fmla="*/ 135770 w 514180"/>
                <a:gd name="connsiteY4-590" fmla="*/ 577341 h 5783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14180" h="578353">
                  <a:moveTo>
                    <a:pt x="135770" y="577341"/>
                  </a:moveTo>
                  <a:cubicBezTo>
                    <a:pt x="50587" y="214237"/>
                    <a:pt x="96631" y="442038"/>
                    <a:pt x="0" y="0"/>
                  </a:cubicBezTo>
                  <a:lnTo>
                    <a:pt x="514180" y="10891"/>
                  </a:lnTo>
                  <a:cubicBezTo>
                    <a:pt x="417353" y="348331"/>
                    <a:pt x="426658" y="280104"/>
                    <a:pt x="339280" y="576561"/>
                  </a:cubicBezTo>
                  <a:cubicBezTo>
                    <a:pt x="292835" y="580865"/>
                    <a:pt x="203869" y="575875"/>
                    <a:pt x="135770" y="577341"/>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solidFill>
                <a:srgbClr val="FFFFFF">
                  <a:lumMod val="75000"/>
                </a:srgbClr>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292" name="Freeform 291"/>
            <p:cNvSpPr/>
            <p:nvPr/>
          </p:nvSpPr>
          <p:spPr>
            <a:xfrm>
              <a:off x="3521369" y="4919856"/>
              <a:ext cx="593675" cy="1215832"/>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1" fmla="*/ 139870 w 1040633"/>
                <a:gd name="connsiteY0-2" fmla="*/ 1191723 h 1219697"/>
                <a:gd name="connsiteX1-3" fmla="*/ 0 w 1040633"/>
                <a:gd name="connsiteY1-4" fmla="*/ 0 h 1219697"/>
                <a:gd name="connsiteX2-5" fmla="*/ 1040633 w 1040633"/>
                <a:gd name="connsiteY2-6" fmla="*/ 16785 h 1219697"/>
                <a:gd name="connsiteX3-7" fmla="*/ 833625 w 1040633"/>
                <a:gd name="connsiteY3-8" fmla="*/ 1219697 h 1219697"/>
                <a:gd name="connsiteX4-9" fmla="*/ 139870 w 1040633"/>
                <a:gd name="connsiteY4-10" fmla="*/ 1191723 h 1219697"/>
                <a:gd name="connsiteX0-11" fmla="*/ 139870 w 1040633"/>
                <a:gd name="connsiteY0-12" fmla="*/ 1191723 h 1219697"/>
                <a:gd name="connsiteX1-13" fmla="*/ 0 w 1040633"/>
                <a:gd name="connsiteY1-14" fmla="*/ 0 h 1219697"/>
                <a:gd name="connsiteX2-15" fmla="*/ 1040633 w 1040633"/>
                <a:gd name="connsiteY2-16" fmla="*/ 16785 h 1219697"/>
                <a:gd name="connsiteX3-17" fmla="*/ 833625 w 1040633"/>
                <a:gd name="connsiteY3-18" fmla="*/ 1219697 h 1219697"/>
                <a:gd name="connsiteX4-19" fmla="*/ 139870 w 1040633"/>
                <a:gd name="connsiteY4-20" fmla="*/ 1191723 h 1219697"/>
                <a:gd name="connsiteX0-21" fmla="*/ 139870 w 1040633"/>
                <a:gd name="connsiteY0-22" fmla="*/ 1191723 h 1219697"/>
                <a:gd name="connsiteX1-23" fmla="*/ 0 w 1040633"/>
                <a:gd name="connsiteY1-24" fmla="*/ 0 h 1219697"/>
                <a:gd name="connsiteX2-25" fmla="*/ 1040633 w 1040633"/>
                <a:gd name="connsiteY2-26" fmla="*/ 16785 h 1219697"/>
                <a:gd name="connsiteX3-27" fmla="*/ 833625 w 1040633"/>
                <a:gd name="connsiteY3-28" fmla="*/ 1219697 h 1219697"/>
                <a:gd name="connsiteX4-29" fmla="*/ 139870 w 1040633"/>
                <a:gd name="connsiteY4-30" fmla="*/ 1191723 h 1219697"/>
                <a:gd name="connsiteX0-31" fmla="*/ 139870 w 1040633"/>
                <a:gd name="connsiteY0-32" fmla="*/ 1191723 h 1219697"/>
                <a:gd name="connsiteX1-33" fmla="*/ 0 w 1040633"/>
                <a:gd name="connsiteY1-34" fmla="*/ 0 h 1219697"/>
                <a:gd name="connsiteX2-35" fmla="*/ 1040633 w 1040633"/>
                <a:gd name="connsiteY2-36" fmla="*/ 16785 h 1219697"/>
                <a:gd name="connsiteX3-37" fmla="*/ 833625 w 1040633"/>
                <a:gd name="connsiteY3-38" fmla="*/ 1219697 h 1219697"/>
                <a:gd name="connsiteX4-39" fmla="*/ 139870 w 1040633"/>
                <a:gd name="connsiteY4-40" fmla="*/ 1191723 h 1219697"/>
                <a:gd name="connsiteX0-41" fmla="*/ 139870 w 1040633"/>
                <a:gd name="connsiteY0-42" fmla="*/ 1191723 h 1219697"/>
                <a:gd name="connsiteX1-43" fmla="*/ 0 w 1040633"/>
                <a:gd name="connsiteY1-44" fmla="*/ 0 h 1219697"/>
                <a:gd name="connsiteX2-45" fmla="*/ 1040633 w 1040633"/>
                <a:gd name="connsiteY2-46" fmla="*/ 16785 h 1219697"/>
                <a:gd name="connsiteX3-47" fmla="*/ 833625 w 1040633"/>
                <a:gd name="connsiteY3-48" fmla="*/ 1219697 h 1219697"/>
                <a:gd name="connsiteX4-49" fmla="*/ 418712 w 1040633"/>
                <a:gd name="connsiteY4-50" fmla="*/ 1189324 h 1219697"/>
                <a:gd name="connsiteX5" fmla="*/ 139870 w 1040633"/>
                <a:gd name="connsiteY5" fmla="*/ 1191723 h 1219697"/>
                <a:gd name="connsiteX0-51" fmla="*/ 139870 w 1040633"/>
                <a:gd name="connsiteY0-52" fmla="*/ 1191723 h 1355926"/>
                <a:gd name="connsiteX1-53" fmla="*/ 0 w 1040633"/>
                <a:gd name="connsiteY1-54" fmla="*/ 0 h 1355926"/>
                <a:gd name="connsiteX2-55" fmla="*/ 1040633 w 1040633"/>
                <a:gd name="connsiteY2-56" fmla="*/ 16785 h 1355926"/>
                <a:gd name="connsiteX3-57" fmla="*/ 833625 w 1040633"/>
                <a:gd name="connsiteY3-58" fmla="*/ 1219697 h 1355926"/>
                <a:gd name="connsiteX4-59" fmla="*/ 139870 w 1040633"/>
                <a:gd name="connsiteY4-60" fmla="*/ 1191723 h 1355926"/>
                <a:gd name="connsiteX0-61" fmla="*/ 139870 w 1040633"/>
                <a:gd name="connsiteY0-62" fmla="*/ 1191723 h 1289901"/>
                <a:gd name="connsiteX1-63" fmla="*/ 0 w 1040633"/>
                <a:gd name="connsiteY1-64" fmla="*/ 0 h 1289901"/>
                <a:gd name="connsiteX2-65" fmla="*/ 1040633 w 1040633"/>
                <a:gd name="connsiteY2-66" fmla="*/ 16785 h 1289901"/>
                <a:gd name="connsiteX3-67" fmla="*/ 833625 w 1040633"/>
                <a:gd name="connsiteY3-68" fmla="*/ 1219697 h 1289901"/>
                <a:gd name="connsiteX4-69" fmla="*/ 139870 w 1040633"/>
                <a:gd name="connsiteY4-70" fmla="*/ 1191723 h 1289901"/>
                <a:gd name="connsiteX0-71" fmla="*/ 139870 w 1040633"/>
                <a:gd name="connsiteY0-72" fmla="*/ 1191723 h 1219697"/>
                <a:gd name="connsiteX1-73" fmla="*/ 0 w 1040633"/>
                <a:gd name="connsiteY1-74" fmla="*/ 0 h 1219697"/>
                <a:gd name="connsiteX2-75" fmla="*/ 1040633 w 1040633"/>
                <a:gd name="connsiteY2-76" fmla="*/ 16785 h 1219697"/>
                <a:gd name="connsiteX3-77" fmla="*/ 833625 w 1040633"/>
                <a:gd name="connsiteY3-78" fmla="*/ 1219697 h 1219697"/>
                <a:gd name="connsiteX4-79" fmla="*/ 139870 w 1040633"/>
                <a:gd name="connsiteY4-80" fmla="*/ 1191723 h 1219697"/>
                <a:gd name="connsiteX0-81" fmla="*/ 139870 w 1040633"/>
                <a:gd name="connsiteY0-82" fmla="*/ 1191723 h 1191723"/>
                <a:gd name="connsiteX1-83" fmla="*/ 0 w 1040633"/>
                <a:gd name="connsiteY1-84" fmla="*/ 0 h 1191723"/>
                <a:gd name="connsiteX2-85" fmla="*/ 1040633 w 1040633"/>
                <a:gd name="connsiteY2-86" fmla="*/ 16785 h 1191723"/>
                <a:gd name="connsiteX3-87" fmla="*/ 671988 w 1040633"/>
                <a:gd name="connsiteY3-88" fmla="*/ 1158121 h 1191723"/>
                <a:gd name="connsiteX4-89" fmla="*/ 139870 w 1040633"/>
                <a:gd name="connsiteY4-90" fmla="*/ 1191723 h 1191723"/>
                <a:gd name="connsiteX0-91" fmla="*/ 363082 w 1040633"/>
                <a:gd name="connsiteY0-92" fmla="*/ 1160935 h 1160935"/>
                <a:gd name="connsiteX1-93" fmla="*/ 0 w 1040633"/>
                <a:gd name="connsiteY1-94" fmla="*/ 0 h 1160935"/>
                <a:gd name="connsiteX2-95" fmla="*/ 1040633 w 1040633"/>
                <a:gd name="connsiteY2-96" fmla="*/ 16785 h 1160935"/>
                <a:gd name="connsiteX3-97" fmla="*/ 671988 w 1040633"/>
                <a:gd name="connsiteY3-98" fmla="*/ 1158121 h 1160935"/>
                <a:gd name="connsiteX4-99" fmla="*/ 363082 w 1040633"/>
                <a:gd name="connsiteY4-100" fmla="*/ 1160935 h 1160935"/>
                <a:gd name="connsiteX0-101" fmla="*/ 363082 w 1040633"/>
                <a:gd name="connsiteY0-102" fmla="*/ 1160935 h 1160935"/>
                <a:gd name="connsiteX1-103" fmla="*/ 0 w 1040633"/>
                <a:gd name="connsiteY1-104" fmla="*/ 0 h 1160935"/>
                <a:gd name="connsiteX2-105" fmla="*/ 1040633 w 1040633"/>
                <a:gd name="connsiteY2-106" fmla="*/ 16785 h 1160935"/>
                <a:gd name="connsiteX3-107" fmla="*/ 671988 w 1040633"/>
                <a:gd name="connsiteY3-108" fmla="*/ 1158121 h 1160935"/>
                <a:gd name="connsiteX4-109" fmla="*/ 363082 w 1040633"/>
                <a:gd name="connsiteY4-110" fmla="*/ 1160935 h 1160935"/>
                <a:gd name="connsiteX0-111" fmla="*/ 363082 w 1040633"/>
                <a:gd name="connsiteY0-112" fmla="*/ 1160935 h 1160935"/>
                <a:gd name="connsiteX1-113" fmla="*/ 0 w 1040633"/>
                <a:gd name="connsiteY1-114" fmla="*/ 0 h 1160935"/>
                <a:gd name="connsiteX2-115" fmla="*/ 1040633 w 1040633"/>
                <a:gd name="connsiteY2-116" fmla="*/ 16785 h 1160935"/>
                <a:gd name="connsiteX3-117" fmla="*/ 671988 w 1040633"/>
                <a:gd name="connsiteY3-118" fmla="*/ 1158121 h 1160935"/>
                <a:gd name="connsiteX4-119" fmla="*/ 363082 w 1040633"/>
                <a:gd name="connsiteY4-120" fmla="*/ 1160935 h 1160935"/>
                <a:gd name="connsiteX0-121" fmla="*/ 363082 w 1040633"/>
                <a:gd name="connsiteY0-122" fmla="*/ 1160935 h 1160935"/>
                <a:gd name="connsiteX1-123" fmla="*/ 0 w 1040633"/>
                <a:gd name="connsiteY1-124" fmla="*/ 0 h 1160935"/>
                <a:gd name="connsiteX2-125" fmla="*/ 1040633 w 1040633"/>
                <a:gd name="connsiteY2-126" fmla="*/ 16785 h 1160935"/>
                <a:gd name="connsiteX3-127" fmla="*/ 671988 w 1040633"/>
                <a:gd name="connsiteY3-128" fmla="*/ 1158121 h 1160935"/>
                <a:gd name="connsiteX4-129" fmla="*/ 363082 w 1040633"/>
                <a:gd name="connsiteY4-130" fmla="*/ 1160935 h 1160935"/>
                <a:gd name="connsiteX0-131" fmla="*/ 363082 w 1040633"/>
                <a:gd name="connsiteY0-132" fmla="*/ 1160935 h 1160935"/>
                <a:gd name="connsiteX1-133" fmla="*/ 0 w 1040633"/>
                <a:gd name="connsiteY1-134" fmla="*/ 0 h 1160935"/>
                <a:gd name="connsiteX2-135" fmla="*/ 1040633 w 1040633"/>
                <a:gd name="connsiteY2-136" fmla="*/ 16785 h 1160935"/>
                <a:gd name="connsiteX3-137" fmla="*/ 671988 w 1040633"/>
                <a:gd name="connsiteY3-138" fmla="*/ 1158121 h 1160935"/>
                <a:gd name="connsiteX4-139" fmla="*/ 363082 w 1040633"/>
                <a:gd name="connsiteY4-140" fmla="*/ 1160935 h 1160935"/>
                <a:gd name="connsiteX0-141" fmla="*/ 363082 w 1040633"/>
                <a:gd name="connsiteY0-142" fmla="*/ 1160935 h 1160935"/>
                <a:gd name="connsiteX1-143" fmla="*/ 0 w 1040633"/>
                <a:gd name="connsiteY1-144" fmla="*/ 0 h 1160935"/>
                <a:gd name="connsiteX2-145" fmla="*/ 1040633 w 1040633"/>
                <a:gd name="connsiteY2-146" fmla="*/ 16785 h 1160935"/>
                <a:gd name="connsiteX3-147" fmla="*/ 671988 w 1040633"/>
                <a:gd name="connsiteY3-148" fmla="*/ 1158121 h 1160935"/>
                <a:gd name="connsiteX4-149" fmla="*/ 363082 w 1040633"/>
                <a:gd name="connsiteY4-150" fmla="*/ 1160935 h 1160935"/>
                <a:gd name="connsiteX0-151" fmla="*/ 363082 w 1040633"/>
                <a:gd name="connsiteY0-152" fmla="*/ 1160935 h 1160935"/>
                <a:gd name="connsiteX1-153" fmla="*/ 0 w 1040633"/>
                <a:gd name="connsiteY1-154" fmla="*/ 0 h 1160935"/>
                <a:gd name="connsiteX2-155" fmla="*/ 1040633 w 1040633"/>
                <a:gd name="connsiteY2-156" fmla="*/ 16785 h 1160935"/>
                <a:gd name="connsiteX3-157" fmla="*/ 671988 w 1040633"/>
                <a:gd name="connsiteY3-158" fmla="*/ 1158121 h 1160935"/>
                <a:gd name="connsiteX4-159" fmla="*/ 363082 w 1040633"/>
                <a:gd name="connsiteY4-160" fmla="*/ 1160935 h 1160935"/>
                <a:gd name="connsiteX0-161" fmla="*/ 363082 w 778664"/>
                <a:gd name="connsiteY0-162" fmla="*/ 1160935 h 1160935"/>
                <a:gd name="connsiteX1-163" fmla="*/ 0 w 778664"/>
                <a:gd name="connsiteY1-164" fmla="*/ 0 h 1160935"/>
                <a:gd name="connsiteX2-165" fmla="*/ 778664 w 778664"/>
                <a:gd name="connsiteY2-166" fmla="*/ 130682 h 1160935"/>
                <a:gd name="connsiteX3-167" fmla="*/ 671988 w 778664"/>
                <a:gd name="connsiteY3-168" fmla="*/ 1158121 h 1160935"/>
                <a:gd name="connsiteX4-169" fmla="*/ 363082 w 778664"/>
                <a:gd name="connsiteY4-170" fmla="*/ 1160935 h 1160935"/>
                <a:gd name="connsiteX0-171" fmla="*/ 363082 w 778664"/>
                <a:gd name="connsiteY0-172" fmla="*/ 1160935 h 1160935"/>
                <a:gd name="connsiteX1-173" fmla="*/ 0 w 778664"/>
                <a:gd name="connsiteY1-174" fmla="*/ 0 h 1160935"/>
                <a:gd name="connsiteX2-175" fmla="*/ 778664 w 778664"/>
                <a:gd name="connsiteY2-176" fmla="*/ 130682 h 1160935"/>
                <a:gd name="connsiteX3-177" fmla="*/ 694768 w 778664"/>
                <a:gd name="connsiteY3-178" fmla="*/ 1112562 h 1160935"/>
                <a:gd name="connsiteX4-179" fmla="*/ 363082 w 778664"/>
                <a:gd name="connsiteY4-180" fmla="*/ 1160935 h 1160935"/>
                <a:gd name="connsiteX0-181" fmla="*/ 363082 w 778664"/>
                <a:gd name="connsiteY0-182" fmla="*/ 1160935 h 1160935"/>
                <a:gd name="connsiteX1-183" fmla="*/ 0 w 778664"/>
                <a:gd name="connsiteY1-184" fmla="*/ 0 h 1160935"/>
                <a:gd name="connsiteX2-185" fmla="*/ 778664 w 778664"/>
                <a:gd name="connsiteY2-186" fmla="*/ 130682 h 1160935"/>
                <a:gd name="connsiteX3-187" fmla="*/ 694768 w 778664"/>
                <a:gd name="connsiteY3-188" fmla="*/ 1112562 h 1160935"/>
                <a:gd name="connsiteX4-189" fmla="*/ 363082 w 778664"/>
                <a:gd name="connsiteY4-190" fmla="*/ 1160935 h 1160935"/>
                <a:gd name="connsiteX0-191" fmla="*/ 397252 w 778664"/>
                <a:gd name="connsiteY0-192" fmla="*/ 1103987 h 1112562"/>
                <a:gd name="connsiteX1-193" fmla="*/ 0 w 778664"/>
                <a:gd name="connsiteY1-194" fmla="*/ 0 h 1112562"/>
                <a:gd name="connsiteX2-195" fmla="*/ 778664 w 778664"/>
                <a:gd name="connsiteY2-196" fmla="*/ 130682 h 1112562"/>
                <a:gd name="connsiteX3-197" fmla="*/ 694768 w 778664"/>
                <a:gd name="connsiteY3-198" fmla="*/ 1112562 h 1112562"/>
                <a:gd name="connsiteX4-199" fmla="*/ 397252 w 778664"/>
                <a:gd name="connsiteY4-200" fmla="*/ 1103987 h 1112562"/>
                <a:gd name="connsiteX0-201" fmla="*/ 397252 w 778664"/>
                <a:gd name="connsiteY0-202" fmla="*/ 1103987 h 1112562"/>
                <a:gd name="connsiteX1-203" fmla="*/ 0 w 778664"/>
                <a:gd name="connsiteY1-204" fmla="*/ 0 h 1112562"/>
                <a:gd name="connsiteX2-205" fmla="*/ 778664 w 778664"/>
                <a:gd name="connsiteY2-206" fmla="*/ 130682 h 1112562"/>
                <a:gd name="connsiteX3-207" fmla="*/ 694768 w 778664"/>
                <a:gd name="connsiteY3-208" fmla="*/ 1112562 h 1112562"/>
                <a:gd name="connsiteX4-209" fmla="*/ 397252 w 778664"/>
                <a:gd name="connsiteY4-210" fmla="*/ 1103987 h 1112562"/>
                <a:gd name="connsiteX0-211" fmla="*/ 397252 w 778664"/>
                <a:gd name="connsiteY0-212" fmla="*/ 1103987 h 1112562"/>
                <a:gd name="connsiteX1-213" fmla="*/ 0 w 778664"/>
                <a:gd name="connsiteY1-214" fmla="*/ 0 h 1112562"/>
                <a:gd name="connsiteX2-215" fmla="*/ 778664 w 778664"/>
                <a:gd name="connsiteY2-216" fmla="*/ 130682 h 1112562"/>
                <a:gd name="connsiteX3-217" fmla="*/ 694768 w 778664"/>
                <a:gd name="connsiteY3-218" fmla="*/ 1112562 h 1112562"/>
                <a:gd name="connsiteX4-219" fmla="*/ 397252 w 778664"/>
                <a:gd name="connsiteY4-220" fmla="*/ 1103987 h 1112562"/>
                <a:gd name="connsiteX0-221" fmla="*/ 123893 w 505305"/>
                <a:gd name="connsiteY0-222" fmla="*/ 973305 h 981880"/>
                <a:gd name="connsiteX1-223" fmla="*/ 0 w 505305"/>
                <a:gd name="connsiteY1-224" fmla="*/ 28773 h 981880"/>
                <a:gd name="connsiteX2-225" fmla="*/ 505305 w 505305"/>
                <a:gd name="connsiteY2-226" fmla="*/ 0 h 981880"/>
                <a:gd name="connsiteX3-227" fmla="*/ 421409 w 505305"/>
                <a:gd name="connsiteY3-228" fmla="*/ 981880 h 981880"/>
                <a:gd name="connsiteX4-229" fmla="*/ 123893 w 505305"/>
                <a:gd name="connsiteY4-230" fmla="*/ 973305 h 981880"/>
                <a:gd name="connsiteX0-231" fmla="*/ 123893 w 505305"/>
                <a:gd name="connsiteY0-232" fmla="*/ 973305 h 981880"/>
                <a:gd name="connsiteX1-233" fmla="*/ 0 w 505305"/>
                <a:gd name="connsiteY1-234" fmla="*/ 28773 h 981880"/>
                <a:gd name="connsiteX2-235" fmla="*/ 505305 w 505305"/>
                <a:gd name="connsiteY2-236" fmla="*/ 0 h 981880"/>
                <a:gd name="connsiteX3-237" fmla="*/ 421409 w 505305"/>
                <a:gd name="connsiteY3-238" fmla="*/ 981880 h 981880"/>
                <a:gd name="connsiteX4-239" fmla="*/ 123893 w 505305"/>
                <a:gd name="connsiteY4-240" fmla="*/ 973305 h 981880"/>
                <a:gd name="connsiteX0-241" fmla="*/ 123893 w 505305"/>
                <a:gd name="connsiteY0-242" fmla="*/ 973305 h 981880"/>
                <a:gd name="connsiteX1-243" fmla="*/ 0 w 505305"/>
                <a:gd name="connsiteY1-244" fmla="*/ 28773 h 981880"/>
                <a:gd name="connsiteX2-245" fmla="*/ 505305 w 505305"/>
                <a:gd name="connsiteY2-246" fmla="*/ 0 h 981880"/>
                <a:gd name="connsiteX3-247" fmla="*/ 421409 w 505305"/>
                <a:gd name="connsiteY3-248" fmla="*/ 981880 h 981880"/>
                <a:gd name="connsiteX4-249" fmla="*/ 123893 w 505305"/>
                <a:gd name="connsiteY4-250" fmla="*/ 973305 h 981880"/>
                <a:gd name="connsiteX0-251" fmla="*/ 123893 w 505305"/>
                <a:gd name="connsiteY0-252" fmla="*/ 973305 h 981880"/>
                <a:gd name="connsiteX1-253" fmla="*/ 0 w 505305"/>
                <a:gd name="connsiteY1-254" fmla="*/ 28773 h 981880"/>
                <a:gd name="connsiteX2-255" fmla="*/ 505305 w 505305"/>
                <a:gd name="connsiteY2-256" fmla="*/ 0 h 981880"/>
                <a:gd name="connsiteX3-257" fmla="*/ 421409 w 505305"/>
                <a:gd name="connsiteY3-258" fmla="*/ 981880 h 981880"/>
                <a:gd name="connsiteX4-259" fmla="*/ 123893 w 505305"/>
                <a:gd name="connsiteY4-260" fmla="*/ 973305 h 981880"/>
                <a:gd name="connsiteX0-261" fmla="*/ 118198 w 499610"/>
                <a:gd name="connsiteY0-262" fmla="*/ 973305 h 981880"/>
                <a:gd name="connsiteX1-263" fmla="*/ 0 w 499610"/>
                <a:gd name="connsiteY1-264" fmla="*/ 11688 h 981880"/>
                <a:gd name="connsiteX2-265" fmla="*/ 499610 w 499610"/>
                <a:gd name="connsiteY2-266" fmla="*/ 0 h 981880"/>
                <a:gd name="connsiteX3-267" fmla="*/ 415714 w 499610"/>
                <a:gd name="connsiteY3-268" fmla="*/ 981880 h 981880"/>
                <a:gd name="connsiteX4-269" fmla="*/ 118198 w 499610"/>
                <a:gd name="connsiteY4-270" fmla="*/ 973305 h 981880"/>
                <a:gd name="connsiteX0-271" fmla="*/ 118198 w 499610"/>
                <a:gd name="connsiteY0-272" fmla="*/ 973305 h 981880"/>
                <a:gd name="connsiteX1-273" fmla="*/ 0 w 499610"/>
                <a:gd name="connsiteY1-274" fmla="*/ 11688 h 981880"/>
                <a:gd name="connsiteX2-275" fmla="*/ 499610 w 499610"/>
                <a:gd name="connsiteY2-276" fmla="*/ 0 h 981880"/>
                <a:gd name="connsiteX3-277" fmla="*/ 415714 w 499610"/>
                <a:gd name="connsiteY3-278" fmla="*/ 981880 h 981880"/>
                <a:gd name="connsiteX4-279" fmla="*/ 118198 w 499610"/>
                <a:gd name="connsiteY4-280" fmla="*/ 973305 h 981880"/>
                <a:gd name="connsiteX0-281" fmla="*/ 118198 w 499610"/>
                <a:gd name="connsiteY0-282" fmla="*/ 973305 h 981880"/>
                <a:gd name="connsiteX1-283" fmla="*/ 0 w 499610"/>
                <a:gd name="connsiteY1-284" fmla="*/ 11688 h 981880"/>
                <a:gd name="connsiteX2-285" fmla="*/ 499610 w 499610"/>
                <a:gd name="connsiteY2-286" fmla="*/ 0 h 981880"/>
                <a:gd name="connsiteX3-287" fmla="*/ 415714 w 499610"/>
                <a:gd name="connsiteY3-288" fmla="*/ 981880 h 981880"/>
                <a:gd name="connsiteX4-289" fmla="*/ 118198 w 499610"/>
                <a:gd name="connsiteY4-290" fmla="*/ 973305 h 981880"/>
                <a:gd name="connsiteX0-291" fmla="*/ 118198 w 499610"/>
                <a:gd name="connsiteY0-292" fmla="*/ 973305 h 981880"/>
                <a:gd name="connsiteX1-293" fmla="*/ 0 w 499610"/>
                <a:gd name="connsiteY1-294" fmla="*/ 11688 h 981880"/>
                <a:gd name="connsiteX2-295" fmla="*/ 499610 w 499610"/>
                <a:gd name="connsiteY2-296" fmla="*/ 0 h 981880"/>
                <a:gd name="connsiteX3-297" fmla="*/ 415714 w 499610"/>
                <a:gd name="connsiteY3-298" fmla="*/ 981880 h 981880"/>
                <a:gd name="connsiteX4-299" fmla="*/ 118198 w 499610"/>
                <a:gd name="connsiteY4-300" fmla="*/ 973305 h 981880"/>
                <a:gd name="connsiteX0-301" fmla="*/ 118198 w 499610"/>
                <a:gd name="connsiteY0-302" fmla="*/ 973305 h 981880"/>
                <a:gd name="connsiteX1-303" fmla="*/ 0 w 499610"/>
                <a:gd name="connsiteY1-304" fmla="*/ 11688 h 981880"/>
                <a:gd name="connsiteX2-305" fmla="*/ 499610 w 499610"/>
                <a:gd name="connsiteY2-306" fmla="*/ 0 h 981880"/>
                <a:gd name="connsiteX3-307" fmla="*/ 415714 w 499610"/>
                <a:gd name="connsiteY3-308" fmla="*/ 981880 h 981880"/>
                <a:gd name="connsiteX4-309" fmla="*/ 118198 w 499610"/>
                <a:gd name="connsiteY4-310" fmla="*/ 973305 h 981880"/>
                <a:gd name="connsiteX0-311" fmla="*/ 118198 w 499610"/>
                <a:gd name="connsiteY0-312" fmla="*/ 973305 h 976186"/>
                <a:gd name="connsiteX1-313" fmla="*/ 0 w 499610"/>
                <a:gd name="connsiteY1-314" fmla="*/ 11688 h 976186"/>
                <a:gd name="connsiteX2-315" fmla="*/ 499610 w 499610"/>
                <a:gd name="connsiteY2-316" fmla="*/ 0 h 976186"/>
                <a:gd name="connsiteX3-317" fmla="*/ 273339 w 499610"/>
                <a:gd name="connsiteY3-318" fmla="*/ 976186 h 976186"/>
                <a:gd name="connsiteX4-319" fmla="*/ 118198 w 499610"/>
                <a:gd name="connsiteY4-320" fmla="*/ 973305 h 976186"/>
                <a:gd name="connsiteX0-321" fmla="*/ 118198 w 499610"/>
                <a:gd name="connsiteY0-322" fmla="*/ 973305 h 976186"/>
                <a:gd name="connsiteX1-323" fmla="*/ 0 w 499610"/>
                <a:gd name="connsiteY1-324" fmla="*/ 11688 h 976186"/>
                <a:gd name="connsiteX2-325" fmla="*/ 499610 w 499610"/>
                <a:gd name="connsiteY2-326" fmla="*/ 0 h 976186"/>
                <a:gd name="connsiteX3-327" fmla="*/ 273339 w 499610"/>
                <a:gd name="connsiteY3-328" fmla="*/ 976186 h 976186"/>
                <a:gd name="connsiteX4-329" fmla="*/ 118198 w 499610"/>
                <a:gd name="connsiteY4-330" fmla="*/ 973305 h 976186"/>
                <a:gd name="connsiteX0-331" fmla="*/ 197928 w 499610"/>
                <a:gd name="connsiteY0-332" fmla="*/ 973305 h 976186"/>
                <a:gd name="connsiteX1-333" fmla="*/ 0 w 499610"/>
                <a:gd name="connsiteY1-334" fmla="*/ 11688 h 976186"/>
                <a:gd name="connsiteX2-335" fmla="*/ 499610 w 499610"/>
                <a:gd name="connsiteY2-336" fmla="*/ 0 h 976186"/>
                <a:gd name="connsiteX3-337" fmla="*/ 273339 w 499610"/>
                <a:gd name="connsiteY3-338" fmla="*/ 976186 h 976186"/>
                <a:gd name="connsiteX4-339" fmla="*/ 197928 w 499610"/>
                <a:gd name="connsiteY4-340" fmla="*/ 973305 h 976186"/>
                <a:gd name="connsiteX0-341" fmla="*/ 197928 w 499610"/>
                <a:gd name="connsiteY0-342" fmla="*/ 973305 h 976186"/>
                <a:gd name="connsiteX1-343" fmla="*/ 0 w 499610"/>
                <a:gd name="connsiteY1-344" fmla="*/ 11688 h 976186"/>
                <a:gd name="connsiteX2-345" fmla="*/ 499610 w 499610"/>
                <a:gd name="connsiteY2-346" fmla="*/ 0 h 976186"/>
                <a:gd name="connsiteX3-347" fmla="*/ 273339 w 499610"/>
                <a:gd name="connsiteY3-348" fmla="*/ 976186 h 976186"/>
                <a:gd name="connsiteX4-349" fmla="*/ 197928 w 499610"/>
                <a:gd name="connsiteY4-350" fmla="*/ 973305 h 976186"/>
                <a:gd name="connsiteX0-351" fmla="*/ 197928 w 499610"/>
                <a:gd name="connsiteY0-352" fmla="*/ 973305 h 976186"/>
                <a:gd name="connsiteX1-353" fmla="*/ 0 w 499610"/>
                <a:gd name="connsiteY1-354" fmla="*/ 11688 h 976186"/>
                <a:gd name="connsiteX2-355" fmla="*/ 499610 w 499610"/>
                <a:gd name="connsiteY2-356" fmla="*/ 0 h 976186"/>
                <a:gd name="connsiteX3-357" fmla="*/ 273339 w 499610"/>
                <a:gd name="connsiteY3-358" fmla="*/ 976186 h 976186"/>
                <a:gd name="connsiteX4-359" fmla="*/ 197928 w 499610"/>
                <a:gd name="connsiteY4-360" fmla="*/ 973305 h 976186"/>
                <a:gd name="connsiteX0-361" fmla="*/ 197928 w 499610"/>
                <a:gd name="connsiteY0-362" fmla="*/ 973305 h 976186"/>
                <a:gd name="connsiteX1-363" fmla="*/ 0 w 499610"/>
                <a:gd name="connsiteY1-364" fmla="*/ 11688 h 976186"/>
                <a:gd name="connsiteX2-365" fmla="*/ 499610 w 499610"/>
                <a:gd name="connsiteY2-366" fmla="*/ 0 h 976186"/>
                <a:gd name="connsiteX3-367" fmla="*/ 273339 w 499610"/>
                <a:gd name="connsiteY3-368" fmla="*/ 976186 h 976186"/>
                <a:gd name="connsiteX4-369" fmla="*/ 197928 w 499610"/>
                <a:gd name="connsiteY4-370" fmla="*/ 973305 h 976186"/>
                <a:gd name="connsiteX0-371" fmla="*/ 197928 w 621064"/>
                <a:gd name="connsiteY0-372" fmla="*/ 973305 h 973305"/>
                <a:gd name="connsiteX1-373" fmla="*/ 0 w 621064"/>
                <a:gd name="connsiteY1-374" fmla="*/ 11688 h 973305"/>
                <a:gd name="connsiteX2-375" fmla="*/ 499610 w 621064"/>
                <a:gd name="connsiteY2-376" fmla="*/ 0 h 973305"/>
                <a:gd name="connsiteX3-377" fmla="*/ 558839 w 621064"/>
                <a:gd name="connsiteY3-378" fmla="*/ 754682 h 973305"/>
                <a:gd name="connsiteX4-379" fmla="*/ 197928 w 621064"/>
                <a:gd name="connsiteY4-380" fmla="*/ 973305 h 973305"/>
                <a:gd name="connsiteX0-381" fmla="*/ 197928 w 558839"/>
                <a:gd name="connsiteY0-382" fmla="*/ 973305 h 973305"/>
                <a:gd name="connsiteX1-383" fmla="*/ 0 w 558839"/>
                <a:gd name="connsiteY1-384" fmla="*/ 11688 h 973305"/>
                <a:gd name="connsiteX2-385" fmla="*/ 499610 w 558839"/>
                <a:gd name="connsiteY2-386" fmla="*/ 0 h 973305"/>
                <a:gd name="connsiteX3-387" fmla="*/ 558839 w 558839"/>
                <a:gd name="connsiteY3-388" fmla="*/ 754682 h 973305"/>
                <a:gd name="connsiteX4-389" fmla="*/ 197928 w 558839"/>
                <a:gd name="connsiteY4-390" fmla="*/ 973305 h 973305"/>
                <a:gd name="connsiteX0-391" fmla="*/ 197928 w 558839"/>
                <a:gd name="connsiteY0-392" fmla="*/ 973305 h 973305"/>
                <a:gd name="connsiteX1-393" fmla="*/ 0 w 558839"/>
                <a:gd name="connsiteY1-394" fmla="*/ 11688 h 973305"/>
                <a:gd name="connsiteX2-395" fmla="*/ 499610 w 558839"/>
                <a:gd name="connsiteY2-396" fmla="*/ 0 h 973305"/>
                <a:gd name="connsiteX3-397" fmla="*/ 558839 w 558839"/>
                <a:gd name="connsiteY3-398" fmla="*/ 754682 h 973305"/>
                <a:gd name="connsiteX4-399" fmla="*/ 197928 w 558839"/>
                <a:gd name="connsiteY4-400" fmla="*/ 973305 h 973305"/>
                <a:gd name="connsiteX0-401" fmla="*/ 370213 w 558839"/>
                <a:gd name="connsiteY0-402" fmla="*/ 796102 h 796102"/>
                <a:gd name="connsiteX1-403" fmla="*/ 0 w 558839"/>
                <a:gd name="connsiteY1-404" fmla="*/ 11688 h 796102"/>
                <a:gd name="connsiteX2-405" fmla="*/ 499610 w 558839"/>
                <a:gd name="connsiteY2-406" fmla="*/ 0 h 796102"/>
                <a:gd name="connsiteX3-407" fmla="*/ 558839 w 558839"/>
                <a:gd name="connsiteY3-408" fmla="*/ 754682 h 796102"/>
                <a:gd name="connsiteX4-409" fmla="*/ 370213 w 558839"/>
                <a:gd name="connsiteY4-410" fmla="*/ 796102 h 796102"/>
                <a:gd name="connsiteX0-411" fmla="*/ 370213 w 558839"/>
                <a:gd name="connsiteY0-412" fmla="*/ 796102 h 796102"/>
                <a:gd name="connsiteX1-413" fmla="*/ 0 w 558839"/>
                <a:gd name="connsiteY1-414" fmla="*/ 11688 h 796102"/>
                <a:gd name="connsiteX2-415" fmla="*/ 499610 w 558839"/>
                <a:gd name="connsiteY2-416" fmla="*/ 0 h 796102"/>
                <a:gd name="connsiteX3-417" fmla="*/ 558839 w 558839"/>
                <a:gd name="connsiteY3-418" fmla="*/ 754682 h 796102"/>
                <a:gd name="connsiteX4-419" fmla="*/ 370213 w 558839"/>
                <a:gd name="connsiteY4-420" fmla="*/ 796102 h 796102"/>
                <a:gd name="connsiteX0-421" fmla="*/ 370213 w 558839"/>
                <a:gd name="connsiteY0-422" fmla="*/ 796102 h 796102"/>
                <a:gd name="connsiteX1-423" fmla="*/ 0 w 558839"/>
                <a:gd name="connsiteY1-424" fmla="*/ 11688 h 796102"/>
                <a:gd name="connsiteX2-425" fmla="*/ 499610 w 558839"/>
                <a:gd name="connsiteY2-426" fmla="*/ 0 h 796102"/>
                <a:gd name="connsiteX3-427" fmla="*/ 558839 w 558839"/>
                <a:gd name="connsiteY3-428" fmla="*/ 754682 h 796102"/>
                <a:gd name="connsiteX4-429" fmla="*/ 370213 w 558839"/>
                <a:gd name="connsiteY4-430" fmla="*/ 796102 h 796102"/>
                <a:gd name="connsiteX0-431" fmla="*/ 370213 w 558839"/>
                <a:gd name="connsiteY0-432" fmla="*/ 1315828 h 1315828"/>
                <a:gd name="connsiteX1-433" fmla="*/ 0 w 558839"/>
                <a:gd name="connsiteY1-434" fmla="*/ 531414 h 1315828"/>
                <a:gd name="connsiteX2-435" fmla="*/ 506930 w 558839"/>
                <a:gd name="connsiteY2-436" fmla="*/ 0 h 1315828"/>
                <a:gd name="connsiteX3-437" fmla="*/ 558839 w 558839"/>
                <a:gd name="connsiteY3-438" fmla="*/ 1274408 h 1315828"/>
                <a:gd name="connsiteX4-439" fmla="*/ 370213 w 558839"/>
                <a:gd name="connsiteY4-440" fmla="*/ 1315828 h 1315828"/>
                <a:gd name="connsiteX0-441" fmla="*/ 384853 w 573479"/>
                <a:gd name="connsiteY0-442" fmla="*/ 1326654 h 1326654"/>
                <a:gd name="connsiteX1-443" fmla="*/ 0 w 573479"/>
                <a:gd name="connsiteY1-444" fmla="*/ 554 h 1326654"/>
                <a:gd name="connsiteX2-445" fmla="*/ 521570 w 573479"/>
                <a:gd name="connsiteY2-446" fmla="*/ 10826 h 1326654"/>
                <a:gd name="connsiteX3-447" fmla="*/ 573479 w 573479"/>
                <a:gd name="connsiteY3-448" fmla="*/ 1285234 h 1326654"/>
                <a:gd name="connsiteX4-449" fmla="*/ 384853 w 573479"/>
                <a:gd name="connsiteY4-450" fmla="*/ 1326654 h 1326654"/>
                <a:gd name="connsiteX0-451" fmla="*/ 384853 w 573479"/>
                <a:gd name="connsiteY0-452" fmla="*/ 1326654 h 1326654"/>
                <a:gd name="connsiteX1-453" fmla="*/ 0 w 573479"/>
                <a:gd name="connsiteY1-454" fmla="*/ 554 h 1326654"/>
                <a:gd name="connsiteX2-455" fmla="*/ 521570 w 573479"/>
                <a:gd name="connsiteY2-456" fmla="*/ 10826 h 1326654"/>
                <a:gd name="connsiteX3-457" fmla="*/ 573479 w 573479"/>
                <a:gd name="connsiteY3-458" fmla="*/ 1285234 h 1326654"/>
                <a:gd name="connsiteX4-459" fmla="*/ 384853 w 573479"/>
                <a:gd name="connsiteY4-460" fmla="*/ 1326654 h 1326654"/>
                <a:gd name="connsiteX0-461" fmla="*/ 384853 w 573479"/>
                <a:gd name="connsiteY0-462" fmla="*/ 1326654 h 1326654"/>
                <a:gd name="connsiteX1-463" fmla="*/ 0 w 573479"/>
                <a:gd name="connsiteY1-464" fmla="*/ 554 h 1326654"/>
                <a:gd name="connsiteX2-465" fmla="*/ 521570 w 573479"/>
                <a:gd name="connsiteY2-466" fmla="*/ 10826 h 1326654"/>
                <a:gd name="connsiteX3-467" fmla="*/ 573479 w 573479"/>
                <a:gd name="connsiteY3-468" fmla="*/ 1285234 h 1326654"/>
                <a:gd name="connsiteX4-469" fmla="*/ 384853 w 573479"/>
                <a:gd name="connsiteY4-470" fmla="*/ 1326654 h 1326654"/>
                <a:gd name="connsiteX0-471" fmla="*/ 384853 w 573479"/>
                <a:gd name="connsiteY0-472" fmla="*/ 1326654 h 1326654"/>
                <a:gd name="connsiteX1-473" fmla="*/ 0 w 573479"/>
                <a:gd name="connsiteY1-474" fmla="*/ 554 h 1326654"/>
                <a:gd name="connsiteX2-475" fmla="*/ 521570 w 573479"/>
                <a:gd name="connsiteY2-476" fmla="*/ 10826 h 1326654"/>
                <a:gd name="connsiteX3-477" fmla="*/ 573479 w 573479"/>
                <a:gd name="connsiteY3-478" fmla="*/ 1285234 h 1326654"/>
                <a:gd name="connsiteX4-479" fmla="*/ 384853 w 573479"/>
                <a:gd name="connsiteY4-480" fmla="*/ 1326654 h 1326654"/>
                <a:gd name="connsiteX0-481" fmla="*/ 384853 w 573479"/>
                <a:gd name="connsiteY0-482" fmla="*/ 1326654 h 1326654"/>
                <a:gd name="connsiteX1-483" fmla="*/ 0 w 573479"/>
                <a:gd name="connsiteY1-484" fmla="*/ 554 h 1326654"/>
                <a:gd name="connsiteX2-485" fmla="*/ 521570 w 573479"/>
                <a:gd name="connsiteY2-486" fmla="*/ 10826 h 1326654"/>
                <a:gd name="connsiteX3-487" fmla="*/ 573479 w 573479"/>
                <a:gd name="connsiteY3-488" fmla="*/ 1285234 h 1326654"/>
                <a:gd name="connsiteX4-489" fmla="*/ 384853 w 573479"/>
                <a:gd name="connsiteY4-490" fmla="*/ 1326654 h 1326654"/>
                <a:gd name="connsiteX0-491" fmla="*/ 384853 w 573479"/>
                <a:gd name="connsiteY0-492" fmla="*/ 1326654 h 1326654"/>
                <a:gd name="connsiteX1-493" fmla="*/ 0 w 573479"/>
                <a:gd name="connsiteY1-494" fmla="*/ 554 h 1326654"/>
                <a:gd name="connsiteX2-495" fmla="*/ 521570 w 573479"/>
                <a:gd name="connsiteY2-496" fmla="*/ 10826 h 1326654"/>
                <a:gd name="connsiteX3-497" fmla="*/ 573479 w 573479"/>
                <a:gd name="connsiteY3-498" fmla="*/ 1285234 h 1326654"/>
                <a:gd name="connsiteX4-499" fmla="*/ 384853 w 573479"/>
                <a:gd name="connsiteY4-500" fmla="*/ 1326654 h 1326654"/>
                <a:gd name="connsiteX0-501" fmla="*/ 384853 w 588119"/>
                <a:gd name="connsiteY0-502" fmla="*/ 1326654 h 1326654"/>
                <a:gd name="connsiteX1-503" fmla="*/ 0 w 588119"/>
                <a:gd name="connsiteY1-504" fmla="*/ 554 h 1326654"/>
                <a:gd name="connsiteX2-505" fmla="*/ 521570 w 588119"/>
                <a:gd name="connsiteY2-506" fmla="*/ 10826 h 1326654"/>
                <a:gd name="connsiteX3-507" fmla="*/ 588119 w 588119"/>
                <a:gd name="connsiteY3-508" fmla="*/ 1321835 h 1326654"/>
                <a:gd name="connsiteX4-509" fmla="*/ 384853 w 588119"/>
                <a:gd name="connsiteY4-510" fmla="*/ 1326654 h 1326654"/>
                <a:gd name="connsiteX0-511" fmla="*/ 384853 w 588119"/>
                <a:gd name="connsiteY0-512" fmla="*/ 1326654 h 1326654"/>
                <a:gd name="connsiteX1-513" fmla="*/ 0 w 588119"/>
                <a:gd name="connsiteY1-514" fmla="*/ 554 h 1326654"/>
                <a:gd name="connsiteX2-515" fmla="*/ 521570 w 588119"/>
                <a:gd name="connsiteY2-516" fmla="*/ 10826 h 1326654"/>
                <a:gd name="connsiteX3-517" fmla="*/ 588119 w 588119"/>
                <a:gd name="connsiteY3-518" fmla="*/ 1321835 h 1326654"/>
                <a:gd name="connsiteX4-519" fmla="*/ 384853 w 588119"/>
                <a:gd name="connsiteY4-520" fmla="*/ 1326654 h 1326654"/>
                <a:gd name="connsiteX0-521" fmla="*/ 384853 w 588119"/>
                <a:gd name="connsiteY0-522" fmla="*/ 1326148 h 1326148"/>
                <a:gd name="connsiteX1-523" fmla="*/ 0 w 588119"/>
                <a:gd name="connsiteY1-524" fmla="*/ 48 h 1326148"/>
                <a:gd name="connsiteX2-525" fmla="*/ 521570 w 588119"/>
                <a:gd name="connsiteY2-526" fmla="*/ 228243 h 1326148"/>
                <a:gd name="connsiteX3-527" fmla="*/ 588119 w 588119"/>
                <a:gd name="connsiteY3-528" fmla="*/ 1321329 h 1326148"/>
                <a:gd name="connsiteX4-529" fmla="*/ 384853 w 588119"/>
                <a:gd name="connsiteY4-530" fmla="*/ 1326148 h 1326148"/>
                <a:gd name="connsiteX0-531" fmla="*/ 384853 w 588119"/>
                <a:gd name="connsiteY0-532" fmla="*/ 1326148 h 1326148"/>
                <a:gd name="connsiteX1-533" fmla="*/ 0 w 588119"/>
                <a:gd name="connsiteY1-534" fmla="*/ 48 h 1326148"/>
                <a:gd name="connsiteX2-535" fmla="*/ 521570 w 588119"/>
                <a:gd name="connsiteY2-536" fmla="*/ 228243 h 1326148"/>
                <a:gd name="connsiteX3-537" fmla="*/ 588119 w 588119"/>
                <a:gd name="connsiteY3-538" fmla="*/ 1321329 h 1326148"/>
                <a:gd name="connsiteX4-539" fmla="*/ 384853 w 588119"/>
                <a:gd name="connsiteY4-540" fmla="*/ 1326148 h 1326148"/>
                <a:gd name="connsiteX0-541" fmla="*/ 384853 w 588119"/>
                <a:gd name="connsiteY0-542" fmla="*/ 1326148 h 1326148"/>
                <a:gd name="connsiteX1-543" fmla="*/ 0 w 588119"/>
                <a:gd name="connsiteY1-544" fmla="*/ 48 h 1326148"/>
                <a:gd name="connsiteX2-545" fmla="*/ 521570 w 588119"/>
                <a:gd name="connsiteY2-546" fmla="*/ 228243 h 1326148"/>
                <a:gd name="connsiteX3-547" fmla="*/ 588119 w 588119"/>
                <a:gd name="connsiteY3-548" fmla="*/ 1321329 h 1326148"/>
                <a:gd name="connsiteX4-549" fmla="*/ 384853 w 588119"/>
                <a:gd name="connsiteY4-550" fmla="*/ 1326148 h 1326148"/>
                <a:gd name="connsiteX0-551" fmla="*/ 366066 w 569332"/>
                <a:gd name="connsiteY0-552" fmla="*/ 1097905 h 1097905"/>
                <a:gd name="connsiteX1-553" fmla="*/ 0 w 569332"/>
                <a:gd name="connsiteY1-554" fmla="*/ 4757 h 1097905"/>
                <a:gd name="connsiteX2-555" fmla="*/ 502783 w 569332"/>
                <a:gd name="connsiteY2-556" fmla="*/ 0 h 1097905"/>
                <a:gd name="connsiteX3-557" fmla="*/ 569332 w 569332"/>
                <a:gd name="connsiteY3-558" fmla="*/ 1093086 h 1097905"/>
                <a:gd name="connsiteX4-559" fmla="*/ 366066 w 569332"/>
                <a:gd name="connsiteY4-560" fmla="*/ 1097905 h 1097905"/>
                <a:gd name="connsiteX0-561" fmla="*/ 366066 w 569332"/>
                <a:gd name="connsiteY0-562" fmla="*/ 1097905 h 1097905"/>
                <a:gd name="connsiteX1-563" fmla="*/ 0 w 569332"/>
                <a:gd name="connsiteY1-564" fmla="*/ 4757 h 1097905"/>
                <a:gd name="connsiteX2-565" fmla="*/ 502783 w 569332"/>
                <a:gd name="connsiteY2-566" fmla="*/ 0 h 1097905"/>
                <a:gd name="connsiteX3-567" fmla="*/ 569332 w 569332"/>
                <a:gd name="connsiteY3-568" fmla="*/ 1093086 h 1097905"/>
                <a:gd name="connsiteX4-569" fmla="*/ 366066 w 569332"/>
                <a:gd name="connsiteY4-570" fmla="*/ 1097905 h 1097905"/>
                <a:gd name="connsiteX0-571" fmla="*/ 366066 w 569332"/>
                <a:gd name="connsiteY0-572" fmla="*/ 1097905 h 1097905"/>
                <a:gd name="connsiteX1-573" fmla="*/ 0 w 569332"/>
                <a:gd name="connsiteY1-574" fmla="*/ 4757 h 1097905"/>
                <a:gd name="connsiteX2-575" fmla="*/ 502783 w 569332"/>
                <a:gd name="connsiteY2-576" fmla="*/ 0 h 1097905"/>
                <a:gd name="connsiteX3-577" fmla="*/ 569332 w 569332"/>
                <a:gd name="connsiteY3-578" fmla="*/ 1093086 h 1097905"/>
                <a:gd name="connsiteX4-579" fmla="*/ 366066 w 569332"/>
                <a:gd name="connsiteY4-580" fmla="*/ 1097905 h 1097905"/>
                <a:gd name="connsiteX0-581" fmla="*/ 366066 w 594113"/>
                <a:gd name="connsiteY0-582" fmla="*/ 1097905 h 1179971"/>
                <a:gd name="connsiteX1-583" fmla="*/ 0 w 594113"/>
                <a:gd name="connsiteY1-584" fmla="*/ 4757 h 1179971"/>
                <a:gd name="connsiteX2-585" fmla="*/ 502783 w 594113"/>
                <a:gd name="connsiteY2-586" fmla="*/ 0 h 1179971"/>
                <a:gd name="connsiteX3-587" fmla="*/ 594113 w 594113"/>
                <a:gd name="connsiteY3-588" fmla="*/ 1179818 h 1179971"/>
                <a:gd name="connsiteX4-589" fmla="*/ 366066 w 594113"/>
                <a:gd name="connsiteY4-590" fmla="*/ 1097905 h 1179971"/>
                <a:gd name="connsiteX0-591" fmla="*/ 403236 w 594113"/>
                <a:gd name="connsiteY0-592" fmla="*/ 1215612 h 1215612"/>
                <a:gd name="connsiteX1-593" fmla="*/ 0 w 594113"/>
                <a:gd name="connsiteY1-594" fmla="*/ 4757 h 1215612"/>
                <a:gd name="connsiteX2-595" fmla="*/ 502783 w 594113"/>
                <a:gd name="connsiteY2-596" fmla="*/ 0 h 1215612"/>
                <a:gd name="connsiteX3-597" fmla="*/ 594113 w 594113"/>
                <a:gd name="connsiteY3-598" fmla="*/ 1179818 h 1215612"/>
                <a:gd name="connsiteX4-599" fmla="*/ 403236 w 594113"/>
                <a:gd name="connsiteY4-600" fmla="*/ 1215612 h 121561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94113" h="1215612">
                  <a:moveTo>
                    <a:pt x="403236" y="1215612"/>
                  </a:moveTo>
                  <a:cubicBezTo>
                    <a:pt x="223947" y="663007"/>
                    <a:pt x="295574" y="908506"/>
                    <a:pt x="0" y="4757"/>
                  </a:cubicBezTo>
                  <a:cubicBezTo>
                    <a:pt x="166537" y="861"/>
                    <a:pt x="336246" y="3896"/>
                    <a:pt x="502783" y="0"/>
                  </a:cubicBezTo>
                  <a:cubicBezTo>
                    <a:pt x="555943" y="995541"/>
                    <a:pt x="557486" y="515061"/>
                    <a:pt x="594113" y="1179818"/>
                  </a:cubicBezTo>
                  <a:cubicBezTo>
                    <a:pt x="496428" y="1184123"/>
                    <a:pt x="599434" y="1214146"/>
                    <a:pt x="403236" y="1215612"/>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solidFill>
                <a:srgbClr val="FFFFFF">
                  <a:lumMod val="75000"/>
                </a:srgbClr>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grpSp>
          <p:nvGrpSpPr>
            <p:cNvPr id="293" name="Group 17"/>
            <p:cNvGrpSpPr/>
            <p:nvPr/>
          </p:nvGrpSpPr>
          <p:grpSpPr bwMode="auto">
            <a:xfrm>
              <a:off x="1757805" y="2331054"/>
              <a:ext cx="1079500" cy="2674334"/>
              <a:chOff x="1757805" y="2331054"/>
              <a:chExt cx="1079500" cy="2674334"/>
            </a:xfrm>
          </p:grpSpPr>
          <p:sp>
            <p:nvSpPr>
              <p:cNvPr id="380" name="Rectangle 379"/>
              <p:cNvSpPr/>
              <p:nvPr/>
            </p:nvSpPr>
            <p:spPr bwMode="auto">
              <a:xfrm rot="10800000">
                <a:off x="1789552" y="2580252"/>
                <a:ext cx="1027025" cy="1084090"/>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grpSp>
            <p:nvGrpSpPr>
              <p:cNvPr id="381" name="Group 104"/>
              <p:cNvGrpSpPr/>
              <p:nvPr/>
            </p:nvGrpSpPr>
            <p:grpSpPr bwMode="auto">
              <a:xfrm>
                <a:off x="1782739" y="4616206"/>
                <a:ext cx="1034710" cy="389182"/>
                <a:chOff x="4128636" y="3606589"/>
                <a:chExt cx="568145" cy="338667"/>
              </a:xfrm>
            </p:grpSpPr>
            <p:sp>
              <p:nvSpPr>
                <p:cNvPr id="395" name="Oval 394"/>
                <p:cNvSpPr/>
                <p:nvPr/>
              </p:nvSpPr>
              <p:spPr>
                <a:xfrm>
                  <a:off x="4128891" y="3720271"/>
                  <a:ext cx="565669" cy="225140"/>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396" name="Rectangle 395"/>
                <p:cNvSpPr/>
                <p:nvPr/>
              </p:nvSpPr>
              <p:spPr>
                <a:xfrm>
                  <a:off x="4128891" y="3720271"/>
                  <a:ext cx="565669" cy="111880"/>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397" name="Oval 396"/>
                <p:cNvSpPr/>
                <p:nvPr/>
              </p:nvSpPr>
              <p:spPr>
                <a:xfrm>
                  <a:off x="4128891" y="3607011"/>
                  <a:ext cx="565669" cy="225140"/>
                </a:xfrm>
                <a:prstGeom prst="ellipse">
                  <a:avLst/>
                </a:prstGeom>
                <a:solidFill>
                  <a:srgbClr val="3333CC">
                    <a:lumMod val="60000"/>
                    <a:lumOff val="40000"/>
                    <a:alpha val="7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398" name="Straight Connector 397"/>
                <p:cNvCxnSpPr/>
                <p:nvPr/>
              </p:nvCxnSpPr>
              <p:spPr>
                <a:xfrm>
                  <a:off x="4694560" y="3720271"/>
                  <a:ext cx="0" cy="111880"/>
                </a:xfrm>
                <a:prstGeom prst="line">
                  <a:avLst/>
                </a:prstGeom>
                <a:noFill/>
                <a:ln w="6350" cap="flat" cmpd="sng" algn="ctr">
                  <a:solidFill>
                    <a:srgbClr val="000000"/>
                  </a:solidFill>
                  <a:prstDash val="solid"/>
                </a:ln>
                <a:effectLst/>
              </p:spPr>
            </p:cxnSp>
            <p:cxnSp>
              <p:nvCxnSpPr>
                <p:cNvPr id="399" name="Straight Connector 398"/>
                <p:cNvCxnSpPr/>
                <p:nvPr/>
              </p:nvCxnSpPr>
              <p:spPr>
                <a:xfrm>
                  <a:off x="4128891" y="3720271"/>
                  <a:ext cx="0" cy="111880"/>
                </a:xfrm>
                <a:prstGeom prst="line">
                  <a:avLst/>
                </a:prstGeom>
                <a:noFill/>
                <a:ln w="6350" cap="flat" cmpd="sng" algn="ctr">
                  <a:solidFill>
                    <a:srgbClr val="000000"/>
                  </a:solidFill>
                  <a:prstDash val="solid"/>
                </a:ln>
                <a:effectLst/>
              </p:spPr>
            </p:cxnSp>
          </p:grpSp>
          <p:sp>
            <p:nvSpPr>
              <p:cNvPr id="382" name="Rectangle 381"/>
              <p:cNvSpPr/>
              <p:nvPr/>
            </p:nvSpPr>
            <p:spPr bwMode="auto">
              <a:xfrm>
                <a:off x="1802251" y="3602440"/>
                <a:ext cx="1027025" cy="1163452"/>
              </a:xfrm>
              <a:prstGeom prst="rect">
                <a:avLst/>
              </a:prstGeom>
              <a:gradFill rotWithShape="1">
                <a:gsLst>
                  <a:gs pos="0">
                    <a:srgbClr val="3333CC">
                      <a:lumMod val="40000"/>
                      <a:lumOff val="6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383" name="Straight Connector 382"/>
              <p:cNvCxnSpPr/>
              <p:nvPr/>
            </p:nvCxnSpPr>
            <p:spPr bwMode="auto">
              <a:xfrm>
                <a:off x="1781615" y="2805642"/>
                <a:ext cx="20636" cy="2020566"/>
              </a:xfrm>
              <a:prstGeom prst="line">
                <a:avLst/>
              </a:prstGeom>
              <a:noFill/>
              <a:ln w="3175" cap="flat" cmpd="sng" algn="ctr">
                <a:solidFill>
                  <a:srgbClr val="000000"/>
                </a:solidFill>
                <a:prstDash val="sysDash"/>
              </a:ln>
              <a:effectLst/>
            </p:spPr>
          </p:cxnSp>
          <p:cxnSp>
            <p:nvCxnSpPr>
              <p:cNvPr id="384" name="Straight Connector 383"/>
              <p:cNvCxnSpPr/>
              <p:nvPr/>
            </p:nvCxnSpPr>
            <p:spPr bwMode="auto">
              <a:xfrm flipH="1">
                <a:off x="2818166" y="2805642"/>
                <a:ext cx="4762" cy="1976123"/>
              </a:xfrm>
              <a:prstGeom prst="line">
                <a:avLst/>
              </a:prstGeom>
              <a:noFill/>
              <a:ln w="3175" cap="flat" cmpd="sng" algn="ctr">
                <a:solidFill>
                  <a:srgbClr val="000000"/>
                </a:solidFill>
                <a:prstDash val="sysDash"/>
              </a:ln>
              <a:effectLst/>
            </p:spPr>
          </p:cxnSp>
          <p:grpSp>
            <p:nvGrpSpPr>
              <p:cNvPr id="385" name="Group 9"/>
              <p:cNvGrpSpPr/>
              <p:nvPr/>
            </p:nvGrpSpPr>
            <p:grpSpPr bwMode="auto">
              <a:xfrm>
                <a:off x="1757805" y="2331054"/>
                <a:ext cx="1079500" cy="430213"/>
                <a:chOff x="2183302" y="1574638"/>
                <a:chExt cx="1200154" cy="430181"/>
              </a:xfrm>
            </p:grpSpPr>
            <p:sp>
              <p:nvSpPr>
                <p:cNvPr id="386" name="Oval 385"/>
                <p:cNvSpPr/>
                <p:nvPr/>
              </p:nvSpPr>
              <p:spPr bwMode="auto">
                <a:xfrm flipV="1">
                  <a:off x="2186832" y="1690499"/>
                  <a:ext cx="1194758" cy="314252"/>
                </a:xfrm>
                <a:prstGeom prst="ellipse">
                  <a:avLst/>
                </a:prstGeom>
                <a:gradFill flip="none" rotWithShape="1">
                  <a:gsLst>
                    <a:gs pos="0">
                      <a:srgbClr val="3333CC">
                        <a:lumMod val="75000"/>
                      </a:srgbClr>
                    </a:gs>
                    <a:gs pos="31000">
                      <a:srgbClr val="3333CC">
                        <a:lumMod val="60000"/>
                        <a:lumOff val="40000"/>
                      </a:srgbClr>
                    </a:gs>
                    <a:gs pos="100000">
                      <a:srgbClr val="3333CC">
                        <a:lumMod val="20000"/>
                        <a:lumOff val="80000"/>
                      </a:srgbClr>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n-ea"/>
                    <a:cs typeface="+mn-cs"/>
                  </a:endParaRPr>
                </a:p>
              </p:txBody>
            </p:sp>
            <p:sp>
              <p:nvSpPr>
                <p:cNvPr id="387" name="Rectangle 386"/>
                <p:cNvSpPr/>
                <p:nvPr/>
              </p:nvSpPr>
              <p:spPr bwMode="auto">
                <a:xfrm>
                  <a:off x="2183302" y="1734939"/>
                  <a:ext cx="1198287" cy="112686"/>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388" name="Oval 387"/>
                <p:cNvSpPr>
                  <a:spLocks noChangeArrowheads="1"/>
                </p:cNvSpPr>
                <p:nvPr/>
              </p:nvSpPr>
              <p:spPr bwMode="auto">
                <a:xfrm flipV="1">
                  <a:off x="2183302" y="1574638"/>
                  <a:ext cx="1196523" cy="314252"/>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389" name="Freeform 388"/>
                <p:cNvSpPr/>
                <p:nvPr/>
              </p:nvSpPr>
              <p:spPr bwMode="auto">
                <a:xfrm>
                  <a:off x="2490374" y="1671453"/>
                  <a:ext cx="582379" cy="157125"/>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390" name="Freeform 389"/>
                <p:cNvSpPr/>
                <p:nvPr/>
              </p:nvSpPr>
              <p:spPr bwMode="auto">
                <a:xfrm>
                  <a:off x="2430372" y="1630188"/>
                  <a:ext cx="702384" cy="109512"/>
                </a:xfrm>
                <a:custGeom>
                  <a:avLst/>
                  <a:gdLst>
                    <a:gd name="T0" fmla="*/ 0 w 3723451"/>
                    <a:gd name="T1" fmla="*/ 26792 h 932950"/>
                    <a:gd name="T2" fmla="*/ 123590 w 3723451"/>
                    <a:gd name="T3" fmla="*/ 316 h 932950"/>
                    <a:gd name="T4" fmla="*/ 350070 w 3723451"/>
                    <a:gd name="T5" fmla="*/ 61105 h 932950"/>
                    <a:gd name="T6" fmla="*/ 566135 w 3723451"/>
                    <a:gd name="T7" fmla="*/ 0 h 932950"/>
                    <a:gd name="T8" fmla="*/ 702384 w 3723451"/>
                    <a:gd name="T9" fmla="*/ 24316 h 932950"/>
                    <a:gd name="T10" fmla="*/ 601015 w 3723451"/>
                    <a:gd name="T11" fmla="*/ 54216 h 932950"/>
                    <a:gd name="T12" fmla="*/ 568379 w 3723451"/>
                    <a:gd name="T13" fmla="*/ 46155 h 932950"/>
                    <a:gd name="T14" fmla="*/ 354049 w 3723451"/>
                    <a:gd name="T15" fmla="*/ 109512 h 932950"/>
                    <a:gd name="T16" fmla="*/ 134237 w 3723451"/>
                    <a:gd name="T17" fmla="*/ 48485 h 932950"/>
                    <a:gd name="T18" fmla="*/ 98698 w 3723451"/>
                    <a:gd name="T19" fmla="*/ 55072 h 932950"/>
                    <a:gd name="T20" fmla="*/ 0 w 3723451"/>
                    <a:gd name="T21" fmla="*/ 26792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91" name="Freeform 390"/>
                <p:cNvSpPr/>
                <p:nvPr/>
              </p:nvSpPr>
              <p:spPr bwMode="auto">
                <a:xfrm>
                  <a:off x="2892745" y="1723828"/>
                  <a:ext cx="257658" cy="95228"/>
                </a:xfrm>
                <a:custGeom>
                  <a:avLst/>
                  <a:gdLst>
                    <a:gd name="T0" fmla="*/ 0 w 1366596"/>
                    <a:gd name="T1" fmla="*/ 0 h 809868"/>
                    <a:gd name="T2" fmla="*/ 257658 w 1366596"/>
                    <a:gd name="T3" fmla="*/ 73585 h 809868"/>
                    <a:gd name="T4" fmla="*/ 163097 w 1366596"/>
                    <a:gd name="T5" fmla="*/ 95228 h 809868"/>
                    <a:gd name="T6" fmla="*/ 867 w 1366596"/>
                    <a:gd name="T7" fmla="*/ 50319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92" name="Freeform 391"/>
                <p:cNvSpPr/>
                <p:nvPr/>
              </p:nvSpPr>
              <p:spPr bwMode="auto">
                <a:xfrm>
                  <a:off x="2418018" y="1725416"/>
                  <a:ext cx="254129" cy="95228"/>
                </a:xfrm>
                <a:custGeom>
                  <a:avLst/>
                  <a:gdLst>
                    <a:gd name="T0" fmla="*/ 250660 w 1348191"/>
                    <a:gd name="T1" fmla="*/ 0 h 791462"/>
                    <a:gd name="T2" fmla="*/ 254129 w 1348191"/>
                    <a:gd name="T3" fmla="*/ 45953 h 791462"/>
                    <a:gd name="T4" fmla="*/ 91938 w 1348191"/>
                    <a:gd name="T5" fmla="*/ 95228 h 791462"/>
                    <a:gd name="T6" fmla="*/ 0 w 1348191"/>
                    <a:gd name="T7" fmla="*/ 73636 h 791462"/>
                    <a:gd name="T8" fmla="*/ 250660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393" name="Straight Connector 392"/>
                <p:cNvCxnSpPr>
                  <a:cxnSpLocks noChangeShapeType="1"/>
                  <a:endCxn id="388" idx="2"/>
                </p:cNvCxnSpPr>
                <p:nvPr/>
              </p:nvCxnSpPr>
              <p:spPr bwMode="auto">
                <a:xfrm flipH="1" flipV="1">
                  <a:off x="2183302" y="1731764"/>
                  <a:ext cx="3530" cy="122209"/>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394" name="Straight Connector 393"/>
                <p:cNvCxnSpPr>
                  <a:cxnSpLocks noChangeShapeType="1"/>
                </p:cNvCxnSpPr>
                <p:nvPr/>
              </p:nvCxnSpPr>
              <p:spPr bwMode="auto">
                <a:xfrm flipH="1" flipV="1">
                  <a:off x="3379825" y="1728590"/>
                  <a:ext cx="3530" cy="122209"/>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nvGrpSpPr>
            <p:cNvPr id="294" name="Group 18"/>
            <p:cNvGrpSpPr/>
            <p:nvPr/>
          </p:nvGrpSpPr>
          <p:grpSpPr bwMode="auto">
            <a:xfrm>
              <a:off x="3500438" y="3174091"/>
              <a:ext cx="522287" cy="1831297"/>
              <a:chOff x="3500438" y="3174091"/>
              <a:chExt cx="522287" cy="1831297"/>
            </a:xfrm>
          </p:grpSpPr>
          <p:sp>
            <p:nvSpPr>
              <p:cNvPr id="359" name="Rectangle 358"/>
              <p:cNvSpPr/>
              <p:nvPr/>
            </p:nvSpPr>
            <p:spPr bwMode="auto">
              <a:xfrm rot="10800000">
                <a:off x="3507320" y="3287221"/>
                <a:ext cx="498349" cy="306623"/>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360" name="Straight Connector 359"/>
              <p:cNvCxnSpPr/>
              <p:nvPr/>
            </p:nvCxnSpPr>
            <p:spPr bwMode="auto">
              <a:xfrm flipH="1">
                <a:off x="4019802" y="3321497"/>
                <a:ext cx="1588" cy="1536456"/>
              </a:xfrm>
              <a:prstGeom prst="line">
                <a:avLst/>
              </a:prstGeom>
              <a:noFill/>
              <a:ln w="3175" cap="flat" cmpd="sng" algn="ctr">
                <a:solidFill>
                  <a:srgbClr val="000000"/>
                </a:solidFill>
                <a:prstDash val="sysDash"/>
              </a:ln>
              <a:effectLst/>
            </p:spPr>
          </p:cxnSp>
          <p:pic>
            <p:nvPicPr>
              <p:cNvPr id="361" name="Picture 86" descr="router_top.png"/>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3500438" y="3194292"/>
                <a:ext cx="522287" cy="220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62" name="Group 82"/>
              <p:cNvGrpSpPr/>
              <p:nvPr/>
            </p:nvGrpSpPr>
            <p:grpSpPr bwMode="auto">
              <a:xfrm>
                <a:off x="3511442" y="4783543"/>
                <a:ext cx="507858" cy="221845"/>
                <a:chOff x="4128636" y="3606589"/>
                <a:chExt cx="568145" cy="338667"/>
              </a:xfrm>
            </p:grpSpPr>
            <p:sp>
              <p:nvSpPr>
                <p:cNvPr id="375" name="Oval 374"/>
                <p:cNvSpPr/>
                <p:nvPr/>
              </p:nvSpPr>
              <p:spPr>
                <a:xfrm>
                  <a:off x="4129087" y="3720182"/>
                  <a:ext cx="568256" cy="225348"/>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376" name="Rectangle 375"/>
                <p:cNvSpPr/>
                <p:nvPr/>
              </p:nvSpPr>
              <p:spPr>
                <a:xfrm>
                  <a:off x="4129087" y="3720182"/>
                  <a:ext cx="568256" cy="111462"/>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377" name="Oval 376"/>
                <p:cNvSpPr/>
                <p:nvPr/>
              </p:nvSpPr>
              <p:spPr>
                <a:xfrm>
                  <a:off x="4129087" y="3606297"/>
                  <a:ext cx="568256" cy="225346"/>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378" name="Straight Connector 377"/>
                <p:cNvCxnSpPr/>
                <p:nvPr/>
              </p:nvCxnSpPr>
              <p:spPr>
                <a:xfrm>
                  <a:off x="4697343" y="3720182"/>
                  <a:ext cx="0" cy="111462"/>
                </a:xfrm>
                <a:prstGeom prst="line">
                  <a:avLst/>
                </a:prstGeom>
                <a:noFill/>
                <a:ln w="6350" cap="flat" cmpd="sng" algn="ctr">
                  <a:solidFill>
                    <a:srgbClr val="000000"/>
                  </a:solidFill>
                  <a:prstDash val="solid"/>
                </a:ln>
                <a:effectLst/>
              </p:spPr>
            </p:cxnSp>
            <p:cxnSp>
              <p:nvCxnSpPr>
                <p:cNvPr id="379" name="Straight Connector 378"/>
                <p:cNvCxnSpPr/>
                <p:nvPr/>
              </p:nvCxnSpPr>
              <p:spPr>
                <a:xfrm>
                  <a:off x="4129087" y="3720182"/>
                  <a:ext cx="0" cy="111462"/>
                </a:xfrm>
                <a:prstGeom prst="line">
                  <a:avLst/>
                </a:prstGeom>
                <a:noFill/>
                <a:ln w="6350" cap="flat" cmpd="sng" algn="ctr">
                  <a:solidFill>
                    <a:srgbClr val="000000"/>
                  </a:solidFill>
                  <a:prstDash val="solid"/>
                </a:ln>
                <a:effectLst/>
              </p:spPr>
            </p:cxnSp>
          </p:grpSp>
          <p:sp>
            <p:nvSpPr>
              <p:cNvPr id="363" name="Rectangle 362"/>
              <p:cNvSpPr/>
              <p:nvPr/>
            </p:nvSpPr>
            <p:spPr bwMode="auto">
              <a:xfrm>
                <a:off x="3516608" y="3697675"/>
                <a:ext cx="498433" cy="1163452"/>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364" name="Straight Connector 363"/>
              <p:cNvCxnSpPr>
                <a:stCxn id="368" idx="2"/>
              </p:cNvCxnSpPr>
              <p:nvPr/>
            </p:nvCxnSpPr>
            <p:spPr bwMode="auto">
              <a:xfrm flipH="1">
                <a:off x="3507083" y="3262769"/>
                <a:ext cx="4762" cy="1688832"/>
              </a:xfrm>
              <a:prstGeom prst="line">
                <a:avLst/>
              </a:prstGeom>
              <a:noFill/>
              <a:ln w="3175" cap="flat" cmpd="sng" algn="ctr">
                <a:solidFill>
                  <a:srgbClr val="000000"/>
                </a:solidFill>
                <a:prstDash val="sysDash"/>
              </a:ln>
              <a:effectLst/>
            </p:spPr>
          </p:cxnSp>
          <p:grpSp>
            <p:nvGrpSpPr>
              <p:cNvPr id="365" name="Group 377"/>
              <p:cNvGrpSpPr/>
              <p:nvPr/>
            </p:nvGrpSpPr>
            <p:grpSpPr bwMode="auto">
              <a:xfrm>
                <a:off x="3511057" y="3174091"/>
                <a:ext cx="504096" cy="242719"/>
                <a:chOff x="2183302" y="1574638"/>
                <a:chExt cx="1200154" cy="430218"/>
              </a:xfrm>
            </p:grpSpPr>
            <p:sp>
              <p:nvSpPr>
                <p:cNvPr id="366" name="Oval 365"/>
                <p:cNvSpPr/>
                <p:nvPr/>
              </p:nvSpPr>
              <p:spPr bwMode="auto">
                <a:xfrm flipV="1">
                  <a:off x="2188958" y="1689617"/>
                  <a:ext cx="1194231" cy="315099"/>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n-ea"/>
                    <a:cs typeface="+mn-cs"/>
                  </a:endParaRPr>
                </a:p>
              </p:txBody>
            </p:sp>
            <p:sp>
              <p:nvSpPr>
                <p:cNvPr id="367" name="Rectangle 366"/>
                <p:cNvSpPr/>
                <p:nvPr/>
              </p:nvSpPr>
              <p:spPr bwMode="auto">
                <a:xfrm>
                  <a:off x="2185178" y="1734631"/>
                  <a:ext cx="1198011" cy="112535"/>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368" name="Oval 367"/>
                <p:cNvSpPr>
                  <a:spLocks noChangeArrowheads="1"/>
                </p:cNvSpPr>
                <p:nvPr/>
              </p:nvSpPr>
              <p:spPr bwMode="auto">
                <a:xfrm flipV="1">
                  <a:off x="2185178" y="1574269"/>
                  <a:ext cx="1194231" cy="315099"/>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369" name="Freeform 368"/>
                <p:cNvSpPr/>
                <p:nvPr/>
              </p:nvSpPr>
              <p:spPr bwMode="auto">
                <a:xfrm>
                  <a:off x="2491295" y="1669924"/>
                  <a:ext cx="581999" cy="157549"/>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370" name="Freeform 369"/>
                <p:cNvSpPr/>
                <p:nvPr/>
              </p:nvSpPr>
              <p:spPr bwMode="auto">
                <a:xfrm>
                  <a:off x="2430828" y="1630537"/>
                  <a:ext cx="702933" cy="109721"/>
                </a:xfrm>
                <a:custGeom>
                  <a:avLst/>
                  <a:gdLst>
                    <a:gd name="T0" fmla="*/ 0 w 3723451"/>
                    <a:gd name="T1" fmla="*/ 26843 h 932950"/>
                    <a:gd name="T2" fmla="*/ 123686 w 3723451"/>
                    <a:gd name="T3" fmla="*/ 316 h 932950"/>
                    <a:gd name="T4" fmla="*/ 350344 w 3723451"/>
                    <a:gd name="T5" fmla="*/ 61221 h 932950"/>
                    <a:gd name="T6" fmla="*/ 566578 w 3723451"/>
                    <a:gd name="T7" fmla="*/ 0 h 932950"/>
                    <a:gd name="T8" fmla="*/ 702933 w 3723451"/>
                    <a:gd name="T9" fmla="*/ 24362 h 932950"/>
                    <a:gd name="T10" fmla="*/ 601485 w 3723451"/>
                    <a:gd name="T11" fmla="*/ 54319 h 932950"/>
                    <a:gd name="T12" fmla="*/ 568823 w 3723451"/>
                    <a:gd name="T13" fmla="*/ 46243 h 932950"/>
                    <a:gd name="T14" fmla="*/ 354326 w 3723451"/>
                    <a:gd name="T15" fmla="*/ 109721 h 932950"/>
                    <a:gd name="T16" fmla="*/ 134342 w 3723451"/>
                    <a:gd name="T17" fmla="*/ 48578 h 932950"/>
                    <a:gd name="T18" fmla="*/ 98775 w 3723451"/>
                    <a:gd name="T19" fmla="*/ 55177 h 932950"/>
                    <a:gd name="T20" fmla="*/ 0 w 3723451"/>
                    <a:gd name="T21" fmla="*/ 26843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71" name="Freeform 370"/>
                <p:cNvSpPr/>
                <p:nvPr/>
              </p:nvSpPr>
              <p:spPr bwMode="auto">
                <a:xfrm>
                  <a:off x="2891892" y="1723378"/>
                  <a:ext cx="260764" cy="95655"/>
                </a:xfrm>
                <a:custGeom>
                  <a:avLst/>
                  <a:gdLst>
                    <a:gd name="T0" fmla="*/ 0 w 1366596"/>
                    <a:gd name="T1" fmla="*/ 0 h 809868"/>
                    <a:gd name="T2" fmla="*/ 260764 w 1366596"/>
                    <a:gd name="T3" fmla="*/ 73915 h 809868"/>
                    <a:gd name="T4" fmla="*/ 165063 w 1366596"/>
                    <a:gd name="T5" fmla="*/ 95655 h 809868"/>
                    <a:gd name="T6" fmla="*/ 878 w 1366596"/>
                    <a:gd name="T7" fmla="*/ 50545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72" name="Freeform 371"/>
                <p:cNvSpPr/>
                <p:nvPr/>
              </p:nvSpPr>
              <p:spPr bwMode="auto">
                <a:xfrm>
                  <a:off x="2419489" y="1726192"/>
                  <a:ext cx="253208" cy="92841"/>
                </a:xfrm>
                <a:custGeom>
                  <a:avLst/>
                  <a:gdLst>
                    <a:gd name="T0" fmla="*/ 249751 w 1348191"/>
                    <a:gd name="T1" fmla="*/ 0 h 791462"/>
                    <a:gd name="T2" fmla="*/ 253208 w 1348191"/>
                    <a:gd name="T3" fmla="*/ 44801 h 791462"/>
                    <a:gd name="T4" fmla="*/ 91604 w 1348191"/>
                    <a:gd name="T5" fmla="*/ 92841 h 791462"/>
                    <a:gd name="T6" fmla="*/ 0 w 1348191"/>
                    <a:gd name="T7" fmla="*/ 71790 h 791462"/>
                    <a:gd name="T8" fmla="*/ 249751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373" name="Straight Connector 372"/>
                <p:cNvCxnSpPr>
                  <a:cxnSpLocks noChangeShapeType="1"/>
                  <a:endCxn id="368" idx="2"/>
                </p:cNvCxnSpPr>
                <p:nvPr/>
              </p:nvCxnSpPr>
              <p:spPr bwMode="auto">
                <a:xfrm flipH="1" flipV="1">
                  <a:off x="2185178" y="1731819"/>
                  <a:ext cx="3780" cy="120975"/>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374" name="Straight Connector 373"/>
                <p:cNvCxnSpPr>
                  <a:cxnSpLocks noChangeShapeType="1"/>
                </p:cNvCxnSpPr>
                <p:nvPr/>
              </p:nvCxnSpPr>
              <p:spPr bwMode="auto">
                <a:xfrm flipH="1" flipV="1">
                  <a:off x="3379409" y="1729005"/>
                  <a:ext cx="3780" cy="120976"/>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nvGrpSpPr>
            <p:cNvPr id="295" name="Group 19"/>
            <p:cNvGrpSpPr/>
            <p:nvPr/>
          </p:nvGrpSpPr>
          <p:grpSpPr bwMode="auto">
            <a:xfrm>
              <a:off x="4299212" y="2486508"/>
              <a:ext cx="528376" cy="2517292"/>
              <a:chOff x="4299212" y="2486508"/>
              <a:chExt cx="528376" cy="2517292"/>
            </a:xfrm>
          </p:grpSpPr>
          <p:sp>
            <p:nvSpPr>
              <p:cNvPr id="339" name="Rectangle 338"/>
              <p:cNvSpPr/>
              <p:nvPr/>
            </p:nvSpPr>
            <p:spPr bwMode="auto">
              <a:xfrm rot="10800000">
                <a:off x="4315358" y="2675960"/>
                <a:ext cx="498350" cy="916575"/>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340" name="Straight Connector 339"/>
              <p:cNvCxnSpPr/>
              <p:nvPr/>
            </p:nvCxnSpPr>
            <p:spPr bwMode="auto">
              <a:xfrm>
                <a:off x="4821424" y="2642154"/>
                <a:ext cx="6349" cy="2214211"/>
              </a:xfrm>
              <a:prstGeom prst="line">
                <a:avLst/>
              </a:prstGeom>
              <a:noFill/>
              <a:ln w="3175" cap="flat" cmpd="sng" algn="ctr">
                <a:solidFill>
                  <a:srgbClr val="000000"/>
                </a:solidFill>
                <a:prstDash val="sysDash"/>
              </a:ln>
              <a:effectLst/>
            </p:spPr>
          </p:cxnSp>
          <p:grpSp>
            <p:nvGrpSpPr>
              <p:cNvPr id="341" name="Group 442"/>
              <p:cNvGrpSpPr/>
              <p:nvPr/>
            </p:nvGrpSpPr>
            <p:grpSpPr bwMode="auto">
              <a:xfrm>
                <a:off x="4319479" y="4781999"/>
                <a:ext cx="507859" cy="221801"/>
                <a:chOff x="4128636" y="3606589"/>
                <a:chExt cx="568145" cy="338667"/>
              </a:xfrm>
            </p:grpSpPr>
            <p:sp>
              <p:nvSpPr>
                <p:cNvPr id="354" name="Oval 353"/>
                <p:cNvSpPr/>
                <p:nvPr/>
              </p:nvSpPr>
              <p:spPr>
                <a:xfrm>
                  <a:off x="4129012" y="3720139"/>
                  <a:ext cx="568256" cy="225391"/>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355" name="Rectangle 354"/>
                <p:cNvSpPr/>
                <p:nvPr/>
              </p:nvSpPr>
              <p:spPr>
                <a:xfrm>
                  <a:off x="4129012" y="3720139"/>
                  <a:ext cx="568256" cy="111484"/>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356" name="Oval 355"/>
                <p:cNvSpPr/>
                <p:nvPr/>
              </p:nvSpPr>
              <p:spPr>
                <a:xfrm>
                  <a:off x="4129012" y="3606230"/>
                  <a:ext cx="568256" cy="225392"/>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357" name="Straight Connector 356"/>
                <p:cNvCxnSpPr/>
                <p:nvPr/>
              </p:nvCxnSpPr>
              <p:spPr>
                <a:xfrm>
                  <a:off x="4697268" y="3720139"/>
                  <a:ext cx="0" cy="111484"/>
                </a:xfrm>
                <a:prstGeom prst="line">
                  <a:avLst/>
                </a:prstGeom>
                <a:noFill/>
                <a:ln w="6350" cap="flat" cmpd="sng" algn="ctr">
                  <a:solidFill>
                    <a:srgbClr val="000000"/>
                  </a:solidFill>
                  <a:prstDash val="solid"/>
                </a:ln>
                <a:effectLst/>
              </p:spPr>
            </p:cxnSp>
            <p:cxnSp>
              <p:nvCxnSpPr>
                <p:cNvPr id="358" name="Straight Connector 357"/>
                <p:cNvCxnSpPr/>
                <p:nvPr/>
              </p:nvCxnSpPr>
              <p:spPr>
                <a:xfrm>
                  <a:off x="4129012" y="3720139"/>
                  <a:ext cx="0" cy="111484"/>
                </a:xfrm>
                <a:prstGeom prst="line">
                  <a:avLst/>
                </a:prstGeom>
                <a:noFill/>
                <a:ln w="6350" cap="flat" cmpd="sng" algn="ctr">
                  <a:solidFill>
                    <a:srgbClr val="000000"/>
                  </a:solidFill>
                  <a:prstDash val="solid"/>
                </a:ln>
                <a:effectLst/>
              </p:spPr>
            </p:cxnSp>
          </p:grpSp>
          <p:sp>
            <p:nvSpPr>
              <p:cNvPr id="342" name="Rectangle 341"/>
              <p:cNvSpPr/>
              <p:nvPr/>
            </p:nvSpPr>
            <p:spPr bwMode="auto">
              <a:xfrm>
                <a:off x="4324577" y="3696087"/>
                <a:ext cx="498433" cy="1163453"/>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343" name="Straight Connector 342"/>
              <p:cNvCxnSpPr>
                <a:stCxn id="345" idx="2"/>
              </p:cNvCxnSpPr>
              <p:nvPr/>
            </p:nvCxnSpPr>
            <p:spPr bwMode="auto">
              <a:xfrm>
                <a:off x="4300767" y="2640568"/>
                <a:ext cx="14286" cy="2309445"/>
              </a:xfrm>
              <a:prstGeom prst="line">
                <a:avLst/>
              </a:prstGeom>
              <a:noFill/>
              <a:ln w="3175" cap="flat" cmpd="sng" algn="ctr">
                <a:solidFill>
                  <a:srgbClr val="000000"/>
                </a:solidFill>
                <a:prstDash val="sysDash"/>
              </a:ln>
              <a:effectLst/>
            </p:spPr>
          </p:cxnSp>
          <p:grpSp>
            <p:nvGrpSpPr>
              <p:cNvPr id="344" name="Group 456"/>
              <p:cNvGrpSpPr/>
              <p:nvPr/>
            </p:nvGrpSpPr>
            <p:grpSpPr bwMode="auto">
              <a:xfrm>
                <a:off x="4299212" y="2486508"/>
                <a:ext cx="504825" cy="242888"/>
                <a:chOff x="2183302" y="1574638"/>
                <a:chExt cx="1200154" cy="430218"/>
              </a:xfrm>
            </p:grpSpPr>
            <p:sp>
              <p:nvSpPr>
                <p:cNvPr id="345" name="Oval 344"/>
                <p:cNvSpPr/>
                <p:nvPr/>
              </p:nvSpPr>
              <p:spPr bwMode="auto">
                <a:xfrm flipV="1">
                  <a:off x="2186998" y="1690077"/>
                  <a:ext cx="1196279" cy="314880"/>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n-ea"/>
                    <a:cs typeface="+mn-cs"/>
                  </a:endParaRPr>
                </a:p>
              </p:txBody>
            </p:sp>
            <p:sp>
              <p:nvSpPr>
                <p:cNvPr id="346" name="Rectangle 345"/>
                <p:cNvSpPr/>
                <p:nvPr/>
              </p:nvSpPr>
              <p:spPr bwMode="auto">
                <a:xfrm>
                  <a:off x="2183224" y="1735060"/>
                  <a:ext cx="1200054" cy="112457"/>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347" name="Oval 346"/>
                <p:cNvSpPr>
                  <a:spLocks noChangeArrowheads="1"/>
                </p:cNvSpPr>
                <p:nvPr/>
              </p:nvSpPr>
              <p:spPr bwMode="auto">
                <a:xfrm flipV="1">
                  <a:off x="2183224" y="1574808"/>
                  <a:ext cx="1196282" cy="314880"/>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348" name="Freeform 347"/>
                <p:cNvSpPr/>
                <p:nvPr/>
              </p:nvSpPr>
              <p:spPr bwMode="auto">
                <a:xfrm>
                  <a:off x="2488899" y="1670396"/>
                  <a:ext cx="584931" cy="15744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349" name="Freeform 348"/>
                <p:cNvSpPr/>
                <p:nvPr/>
              </p:nvSpPr>
              <p:spPr bwMode="auto">
                <a:xfrm>
                  <a:off x="2428519" y="1631037"/>
                  <a:ext cx="705691" cy="109646"/>
                </a:xfrm>
                <a:custGeom>
                  <a:avLst/>
                  <a:gdLst>
                    <a:gd name="T0" fmla="*/ 0 w 3723451"/>
                    <a:gd name="T1" fmla="*/ 26825 h 932950"/>
                    <a:gd name="T2" fmla="*/ 124171 w 3723451"/>
                    <a:gd name="T3" fmla="*/ 316 h 932950"/>
                    <a:gd name="T4" fmla="*/ 351718 w 3723451"/>
                    <a:gd name="T5" fmla="*/ 61180 h 932950"/>
                    <a:gd name="T6" fmla="*/ 568801 w 3723451"/>
                    <a:gd name="T7" fmla="*/ 0 h 932950"/>
                    <a:gd name="T8" fmla="*/ 705691 w 3723451"/>
                    <a:gd name="T9" fmla="*/ 24345 h 932950"/>
                    <a:gd name="T10" fmla="*/ 603845 w 3723451"/>
                    <a:gd name="T11" fmla="*/ 54282 h 932950"/>
                    <a:gd name="T12" fmla="*/ 571055 w 3723451"/>
                    <a:gd name="T13" fmla="*/ 46211 h 932950"/>
                    <a:gd name="T14" fmla="*/ 355716 w 3723451"/>
                    <a:gd name="T15" fmla="*/ 109646 h 932950"/>
                    <a:gd name="T16" fmla="*/ 134869 w 3723451"/>
                    <a:gd name="T17" fmla="*/ 48545 h 932950"/>
                    <a:gd name="T18" fmla="*/ 99163 w 3723451"/>
                    <a:gd name="T19" fmla="*/ 55139 h 932950"/>
                    <a:gd name="T20" fmla="*/ 0 w 3723451"/>
                    <a:gd name="T21" fmla="*/ 26825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50" name="Freeform 349"/>
                <p:cNvSpPr/>
                <p:nvPr/>
              </p:nvSpPr>
              <p:spPr bwMode="auto">
                <a:xfrm>
                  <a:off x="2892690" y="1723814"/>
                  <a:ext cx="256615" cy="95588"/>
                </a:xfrm>
                <a:custGeom>
                  <a:avLst/>
                  <a:gdLst>
                    <a:gd name="T0" fmla="*/ 0 w 1366596"/>
                    <a:gd name="T1" fmla="*/ 0 h 809868"/>
                    <a:gd name="T2" fmla="*/ 256615 w 1366596"/>
                    <a:gd name="T3" fmla="*/ 73863 h 809868"/>
                    <a:gd name="T4" fmla="*/ 162436 w 1366596"/>
                    <a:gd name="T5" fmla="*/ 95588 h 809868"/>
                    <a:gd name="T6" fmla="*/ 864 w 1366596"/>
                    <a:gd name="T7" fmla="*/ 50510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51" name="Freeform 350"/>
                <p:cNvSpPr/>
                <p:nvPr/>
              </p:nvSpPr>
              <p:spPr bwMode="auto">
                <a:xfrm>
                  <a:off x="2417196" y="1726625"/>
                  <a:ext cx="252843" cy="92778"/>
                </a:xfrm>
                <a:custGeom>
                  <a:avLst/>
                  <a:gdLst>
                    <a:gd name="T0" fmla="*/ 249391 w 1348191"/>
                    <a:gd name="T1" fmla="*/ 0 h 791462"/>
                    <a:gd name="T2" fmla="*/ 252843 w 1348191"/>
                    <a:gd name="T3" fmla="*/ 44771 h 791462"/>
                    <a:gd name="T4" fmla="*/ 91472 w 1348191"/>
                    <a:gd name="T5" fmla="*/ 92778 h 791462"/>
                    <a:gd name="T6" fmla="*/ 0 w 1348191"/>
                    <a:gd name="T7" fmla="*/ 71741 h 791462"/>
                    <a:gd name="T8" fmla="*/ 249391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352" name="Straight Connector 351"/>
                <p:cNvCxnSpPr>
                  <a:cxnSpLocks noChangeShapeType="1"/>
                  <a:endCxn id="347" idx="2"/>
                </p:cNvCxnSpPr>
                <p:nvPr/>
              </p:nvCxnSpPr>
              <p:spPr bwMode="auto">
                <a:xfrm flipH="1" flipV="1">
                  <a:off x="2183224" y="1732248"/>
                  <a:ext cx="3775" cy="120892"/>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353" name="Straight Connector 352"/>
                <p:cNvCxnSpPr>
                  <a:cxnSpLocks noChangeShapeType="1"/>
                </p:cNvCxnSpPr>
                <p:nvPr/>
              </p:nvCxnSpPr>
              <p:spPr bwMode="auto">
                <a:xfrm flipH="1" flipV="1">
                  <a:off x="3379505" y="1729437"/>
                  <a:ext cx="3773" cy="120890"/>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nvGrpSpPr>
            <p:cNvPr id="296" name="Group 20"/>
            <p:cNvGrpSpPr/>
            <p:nvPr/>
          </p:nvGrpSpPr>
          <p:grpSpPr bwMode="auto">
            <a:xfrm>
              <a:off x="5491163" y="3179295"/>
              <a:ext cx="522287" cy="1824505"/>
              <a:chOff x="5491163" y="3179295"/>
              <a:chExt cx="522287" cy="1824505"/>
            </a:xfrm>
          </p:grpSpPr>
          <p:sp>
            <p:nvSpPr>
              <p:cNvPr id="318" name="Rectangle 317"/>
              <p:cNvSpPr/>
              <p:nvPr/>
            </p:nvSpPr>
            <p:spPr bwMode="auto">
              <a:xfrm rot="10800000">
                <a:off x="5498044" y="3266845"/>
                <a:ext cx="498349" cy="325689"/>
              </a:xfrm>
              <a:prstGeom prst="rect">
                <a:avLst/>
              </a:prstGeom>
              <a:gradFill rotWithShape="1">
                <a:gsLst>
                  <a:gs pos="1000">
                    <a:srgbClr val="3333CC">
                      <a:lumMod val="75000"/>
                      <a:alpha val="62000"/>
                    </a:srgbClr>
                  </a:gs>
                  <a:gs pos="5400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319" name="Straight Connector 318"/>
              <p:cNvCxnSpPr>
                <a:stCxn id="327" idx="6"/>
              </p:cNvCxnSpPr>
              <p:nvPr/>
            </p:nvCxnSpPr>
            <p:spPr bwMode="auto">
              <a:xfrm>
                <a:off x="6004011" y="3267530"/>
                <a:ext cx="6349" cy="1582486"/>
              </a:xfrm>
              <a:prstGeom prst="line">
                <a:avLst/>
              </a:prstGeom>
              <a:noFill/>
              <a:ln w="3175" cap="flat" cmpd="sng" algn="ctr">
                <a:solidFill>
                  <a:srgbClr val="000000"/>
                </a:solidFill>
                <a:prstDash val="sysDash"/>
              </a:ln>
              <a:effectLst/>
            </p:spPr>
          </p:cxnSp>
          <p:pic>
            <p:nvPicPr>
              <p:cNvPr id="320" name="Picture 469" descr="router_top.png"/>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5491163" y="3206725"/>
                <a:ext cx="522287" cy="22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21" name="Group 471"/>
              <p:cNvGrpSpPr/>
              <p:nvPr/>
            </p:nvGrpSpPr>
            <p:grpSpPr bwMode="auto">
              <a:xfrm>
                <a:off x="5502167" y="4781999"/>
                <a:ext cx="507858" cy="221801"/>
                <a:chOff x="4128636" y="3606589"/>
                <a:chExt cx="568145" cy="338667"/>
              </a:xfrm>
            </p:grpSpPr>
            <p:sp>
              <p:nvSpPr>
                <p:cNvPr id="334" name="Oval 333"/>
                <p:cNvSpPr/>
                <p:nvPr/>
              </p:nvSpPr>
              <p:spPr>
                <a:xfrm>
                  <a:off x="4128900" y="3720139"/>
                  <a:ext cx="568256" cy="225391"/>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335" name="Rectangle 334"/>
                <p:cNvSpPr/>
                <p:nvPr/>
              </p:nvSpPr>
              <p:spPr>
                <a:xfrm>
                  <a:off x="4128900" y="3720139"/>
                  <a:ext cx="568256" cy="111484"/>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336" name="Oval 335"/>
                <p:cNvSpPr/>
                <p:nvPr/>
              </p:nvSpPr>
              <p:spPr>
                <a:xfrm>
                  <a:off x="4128900" y="3606230"/>
                  <a:ext cx="568256" cy="225392"/>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337" name="Straight Connector 336"/>
                <p:cNvCxnSpPr/>
                <p:nvPr/>
              </p:nvCxnSpPr>
              <p:spPr>
                <a:xfrm>
                  <a:off x="4697156" y="3720139"/>
                  <a:ext cx="0" cy="111484"/>
                </a:xfrm>
                <a:prstGeom prst="line">
                  <a:avLst/>
                </a:prstGeom>
                <a:noFill/>
                <a:ln w="6350" cap="flat" cmpd="sng" algn="ctr">
                  <a:solidFill>
                    <a:srgbClr val="000000"/>
                  </a:solidFill>
                  <a:prstDash val="solid"/>
                </a:ln>
                <a:effectLst/>
              </p:spPr>
            </p:cxnSp>
            <p:cxnSp>
              <p:nvCxnSpPr>
                <p:cNvPr id="338" name="Straight Connector 337"/>
                <p:cNvCxnSpPr/>
                <p:nvPr/>
              </p:nvCxnSpPr>
              <p:spPr>
                <a:xfrm>
                  <a:off x="4128900" y="3720139"/>
                  <a:ext cx="0" cy="111484"/>
                </a:xfrm>
                <a:prstGeom prst="line">
                  <a:avLst/>
                </a:prstGeom>
                <a:noFill/>
                <a:ln w="6350" cap="flat" cmpd="sng" algn="ctr">
                  <a:solidFill>
                    <a:srgbClr val="000000"/>
                  </a:solidFill>
                  <a:prstDash val="solid"/>
                </a:ln>
                <a:effectLst/>
              </p:spPr>
            </p:cxnSp>
          </p:grpSp>
          <p:sp>
            <p:nvSpPr>
              <p:cNvPr id="322" name="Rectangle 321"/>
              <p:cNvSpPr/>
              <p:nvPr/>
            </p:nvSpPr>
            <p:spPr bwMode="auto">
              <a:xfrm>
                <a:off x="5507166" y="3694500"/>
                <a:ext cx="498433" cy="1165040"/>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323" name="Straight Connector 322"/>
              <p:cNvCxnSpPr>
                <a:stCxn id="320" idx="1"/>
              </p:cNvCxnSpPr>
              <p:nvPr/>
            </p:nvCxnSpPr>
            <p:spPr bwMode="auto">
              <a:xfrm>
                <a:off x="5491292" y="3316735"/>
                <a:ext cx="6349" cy="1633277"/>
              </a:xfrm>
              <a:prstGeom prst="line">
                <a:avLst/>
              </a:prstGeom>
              <a:noFill/>
              <a:ln w="3175" cap="flat" cmpd="sng" algn="ctr">
                <a:solidFill>
                  <a:srgbClr val="000000"/>
                </a:solidFill>
                <a:prstDash val="sysDash"/>
              </a:ln>
              <a:effectLst/>
            </p:spPr>
          </p:cxnSp>
          <p:grpSp>
            <p:nvGrpSpPr>
              <p:cNvPr id="324" name="Group 485"/>
              <p:cNvGrpSpPr/>
              <p:nvPr/>
            </p:nvGrpSpPr>
            <p:grpSpPr bwMode="auto">
              <a:xfrm>
                <a:off x="5500688" y="3179295"/>
                <a:ext cx="504825" cy="242888"/>
                <a:chOff x="2183302" y="1574638"/>
                <a:chExt cx="1200154" cy="430218"/>
              </a:xfrm>
            </p:grpSpPr>
            <p:sp>
              <p:nvSpPr>
                <p:cNvPr id="325" name="Oval 324"/>
                <p:cNvSpPr/>
                <p:nvPr/>
              </p:nvSpPr>
              <p:spPr bwMode="auto">
                <a:xfrm flipV="1">
                  <a:off x="2187379" y="1688754"/>
                  <a:ext cx="1196279" cy="314880"/>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n-ea"/>
                    <a:cs typeface="+mn-cs"/>
                  </a:endParaRPr>
                </a:p>
              </p:txBody>
            </p:sp>
            <p:sp>
              <p:nvSpPr>
                <p:cNvPr id="326" name="Rectangle 325"/>
                <p:cNvSpPr/>
                <p:nvPr/>
              </p:nvSpPr>
              <p:spPr bwMode="auto">
                <a:xfrm>
                  <a:off x="2183606" y="1733737"/>
                  <a:ext cx="1200052" cy="112457"/>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327" name="Oval 326"/>
                <p:cNvSpPr>
                  <a:spLocks noChangeArrowheads="1"/>
                </p:cNvSpPr>
                <p:nvPr/>
              </p:nvSpPr>
              <p:spPr bwMode="auto">
                <a:xfrm flipV="1">
                  <a:off x="2183606" y="1573485"/>
                  <a:ext cx="1196277" cy="314880"/>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328" name="Freeform 327"/>
                <p:cNvSpPr/>
                <p:nvPr/>
              </p:nvSpPr>
              <p:spPr bwMode="auto">
                <a:xfrm>
                  <a:off x="2489279" y="1669074"/>
                  <a:ext cx="584932" cy="15744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329" name="Freeform 328"/>
                <p:cNvSpPr/>
                <p:nvPr/>
              </p:nvSpPr>
              <p:spPr bwMode="auto">
                <a:xfrm>
                  <a:off x="2428899" y="1629714"/>
                  <a:ext cx="705692" cy="109646"/>
                </a:xfrm>
                <a:custGeom>
                  <a:avLst/>
                  <a:gdLst>
                    <a:gd name="T0" fmla="*/ 0 w 3723451"/>
                    <a:gd name="T1" fmla="*/ 26825 h 932950"/>
                    <a:gd name="T2" fmla="*/ 124172 w 3723451"/>
                    <a:gd name="T3" fmla="*/ 316 h 932950"/>
                    <a:gd name="T4" fmla="*/ 351719 w 3723451"/>
                    <a:gd name="T5" fmla="*/ 61180 h 932950"/>
                    <a:gd name="T6" fmla="*/ 568801 w 3723451"/>
                    <a:gd name="T7" fmla="*/ 0 h 932950"/>
                    <a:gd name="T8" fmla="*/ 705692 w 3723451"/>
                    <a:gd name="T9" fmla="*/ 24345 h 932950"/>
                    <a:gd name="T10" fmla="*/ 603846 w 3723451"/>
                    <a:gd name="T11" fmla="*/ 54282 h 932950"/>
                    <a:gd name="T12" fmla="*/ 571056 w 3723451"/>
                    <a:gd name="T13" fmla="*/ 46211 h 932950"/>
                    <a:gd name="T14" fmla="*/ 355717 w 3723451"/>
                    <a:gd name="T15" fmla="*/ 109646 h 932950"/>
                    <a:gd name="T16" fmla="*/ 134869 w 3723451"/>
                    <a:gd name="T17" fmla="*/ 48545 h 932950"/>
                    <a:gd name="T18" fmla="*/ 99163 w 3723451"/>
                    <a:gd name="T19" fmla="*/ 55139 h 932950"/>
                    <a:gd name="T20" fmla="*/ 0 w 3723451"/>
                    <a:gd name="T21" fmla="*/ 26825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30" name="Freeform 329"/>
                <p:cNvSpPr/>
                <p:nvPr/>
              </p:nvSpPr>
              <p:spPr bwMode="auto">
                <a:xfrm>
                  <a:off x="2893071" y="1722492"/>
                  <a:ext cx="256615" cy="95588"/>
                </a:xfrm>
                <a:custGeom>
                  <a:avLst/>
                  <a:gdLst>
                    <a:gd name="T0" fmla="*/ 0 w 1366596"/>
                    <a:gd name="T1" fmla="*/ 0 h 809868"/>
                    <a:gd name="T2" fmla="*/ 256615 w 1366596"/>
                    <a:gd name="T3" fmla="*/ 73863 h 809868"/>
                    <a:gd name="T4" fmla="*/ 162436 w 1366596"/>
                    <a:gd name="T5" fmla="*/ 95588 h 809868"/>
                    <a:gd name="T6" fmla="*/ 864 w 1366596"/>
                    <a:gd name="T7" fmla="*/ 50510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31" name="Freeform 330"/>
                <p:cNvSpPr/>
                <p:nvPr/>
              </p:nvSpPr>
              <p:spPr bwMode="auto">
                <a:xfrm>
                  <a:off x="2417579" y="1725302"/>
                  <a:ext cx="252840" cy="92778"/>
                </a:xfrm>
                <a:custGeom>
                  <a:avLst/>
                  <a:gdLst>
                    <a:gd name="T0" fmla="*/ 249388 w 1348191"/>
                    <a:gd name="T1" fmla="*/ 0 h 791462"/>
                    <a:gd name="T2" fmla="*/ 252840 w 1348191"/>
                    <a:gd name="T3" fmla="*/ 44771 h 791462"/>
                    <a:gd name="T4" fmla="*/ 91471 w 1348191"/>
                    <a:gd name="T5" fmla="*/ 92778 h 791462"/>
                    <a:gd name="T6" fmla="*/ 0 w 1348191"/>
                    <a:gd name="T7" fmla="*/ 71741 h 791462"/>
                    <a:gd name="T8" fmla="*/ 249388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332" name="Straight Connector 331"/>
                <p:cNvCxnSpPr>
                  <a:cxnSpLocks noChangeShapeType="1"/>
                  <a:endCxn id="327" idx="2"/>
                </p:cNvCxnSpPr>
                <p:nvPr/>
              </p:nvCxnSpPr>
              <p:spPr bwMode="auto">
                <a:xfrm flipH="1" flipV="1">
                  <a:off x="2183606" y="1730925"/>
                  <a:ext cx="3773" cy="120892"/>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333" name="Straight Connector 332"/>
                <p:cNvCxnSpPr>
                  <a:cxnSpLocks noChangeShapeType="1"/>
                </p:cNvCxnSpPr>
                <p:nvPr/>
              </p:nvCxnSpPr>
              <p:spPr bwMode="auto">
                <a:xfrm flipH="1" flipV="1">
                  <a:off x="3379883" y="1728114"/>
                  <a:ext cx="3775" cy="120890"/>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nvGrpSpPr>
            <p:cNvPr id="297" name="Group 21"/>
            <p:cNvGrpSpPr/>
            <p:nvPr/>
          </p:nvGrpSpPr>
          <p:grpSpPr bwMode="auto">
            <a:xfrm>
              <a:off x="6472366" y="2647932"/>
              <a:ext cx="522159" cy="2354282"/>
              <a:chOff x="6472366" y="2647932"/>
              <a:chExt cx="522159" cy="2354282"/>
            </a:xfrm>
          </p:grpSpPr>
          <p:sp>
            <p:nvSpPr>
              <p:cNvPr id="298" name="Rectangle 297"/>
              <p:cNvSpPr/>
              <p:nvPr/>
            </p:nvSpPr>
            <p:spPr bwMode="auto">
              <a:xfrm rot="10800000">
                <a:off x="6482296" y="2777838"/>
                <a:ext cx="498349" cy="722037"/>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299" name="Straight Connector 298"/>
              <p:cNvCxnSpPr/>
              <p:nvPr/>
            </p:nvCxnSpPr>
            <p:spPr bwMode="auto">
              <a:xfrm>
                <a:off x="6994528" y="2846910"/>
                <a:ext cx="0" cy="1998345"/>
              </a:xfrm>
              <a:prstGeom prst="line">
                <a:avLst/>
              </a:prstGeom>
              <a:noFill/>
              <a:ln w="3175" cap="flat" cmpd="sng" algn="ctr">
                <a:solidFill>
                  <a:srgbClr val="000000"/>
                </a:solidFill>
                <a:prstDash val="sysDash"/>
              </a:ln>
              <a:effectLst/>
            </p:spPr>
          </p:cxnSp>
          <p:grpSp>
            <p:nvGrpSpPr>
              <p:cNvPr id="300" name="Group 500"/>
              <p:cNvGrpSpPr/>
              <p:nvPr/>
            </p:nvGrpSpPr>
            <p:grpSpPr bwMode="auto">
              <a:xfrm>
                <a:off x="6486417" y="4766099"/>
                <a:ext cx="507858" cy="236115"/>
                <a:chOff x="4128636" y="3606589"/>
                <a:chExt cx="568145" cy="338667"/>
              </a:xfrm>
            </p:grpSpPr>
            <p:sp>
              <p:nvSpPr>
                <p:cNvPr id="313" name="Oval 312"/>
                <p:cNvSpPr/>
                <p:nvPr/>
              </p:nvSpPr>
              <p:spPr>
                <a:xfrm>
                  <a:off x="4128808" y="3720125"/>
                  <a:ext cx="568256" cy="225387"/>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314" name="Rectangle 313"/>
                <p:cNvSpPr/>
                <p:nvPr/>
              </p:nvSpPr>
              <p:spPr>
                <a:xfrm>
                  <a:off x="4128808" y="3720125"/>
                  <a:ext cx="568256" cy="111556"/>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315" name="Oval 314"/>
                <p:cNvSpPr/>
                <p:nvPr/>
              </p:nvSpPr>
              <p:spPr>
                <a:xfrm>
                  <a:off x="4128808" y="3606294"/>
                  <a:ext cx="568256" cy="225387"/>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316" name="Straight Connector 315"/>
                <p:cNvCxnSpPr/>
                <p:nvPr/>
              </p:nvCxnSpPr>
              <p:spPr>
                <a:xfrm>
                  <a:off x="4697064" y="3720125"/>
                  <a:ext cx="0" cy="111556"/>
                </a:xfrm>
                <a:prstGeom prst="line">
                  <a:avLst/>
                </a:prstGeom>
                <a:noFill/>
                <a:ln w="6350" cap="flat" cmpd="sng" algn="ctr">
                  <a:solidFill>
                    <a:srgbClr val="000000"/>
                  </a:solidFill>
                  <a:prstDash val="solid"/>
                </a:ln>
                <a:effectLst/>
              </p:spPr>
            </p:cxnSp>
            <p:cxnSp>
              <p:nvCxnSpPr>
                <p:cNvPr id="317" name="Straight Connector 316"/>
                <p:cNvCxnSpPr/>
                <p:nvPr/>
              </p:nvCxnSpPr>
              <p:spPr>
                <a:xfrm>
                  <a:off x="4128808" y="3720125"/>
                  <a:ext cx="0" cy="111556"/>
                </a:xfrm>
                <a:prstGeom prst="line">
                  <a:avLst/>
                </a:prstGeom>
                <a:noFill/>
                <a:ln w="6350" cap="flat" cmpd="sng" algn="ctr">
                  <a:solidFill>
                    <a:srgbClr val="000000"/>
                  </a:solidFill>
                  <a:prstDash val="solid"/>
                </a:ln>
                <a:effectLst/>
              </p:spPr>
            </p:cxnSp>
          </p:grpSp>
          <p:sp>
            <p:nvSpPr>
              <p:cNvPr id="301" name="Rectangle 300"/>
              <p:cNvSpPr/>
              <p:nvPr/>
            </p:nvSpPr>
            <p:spPr bwMode="auto">
              <a:xfrm>
                <a:off x="6491333" y="3610376"/>
                <a:ext cx="498433" cy="1238053"/>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302" name="Straight Connector 301"/>
              <p:cNvCxnSpPr/>
              <p:nvPr/>
            </p:nvCxnSpPr>
            <p:spPr bwMode="auto">
              <a:xfrm>
                <a:off x="6472285" y="2818340"/>
                <a:ext cx="9524" cy="2126912"/>
              </a:xfrm>
              <a:prstGeom prst="line">
                <a:avLst/>
              </a:prstGeom>
              <a:noFill/>
              <a:ln w="3175" cap="flat" cmpd="sng" algn="ctr">
                <a:solidFill>
                  <a:srgbClr val="000000"/>
                </a:solidFill>
                <a:prstDash val="sysDash"/>
              </a:ln>
              <a:effectLst/>
            </p:spPr>
          </p:cxnSp>
          <p:grpSp>
            <p:nvGrpSpPr>
              <p:cNvPr id="303" name="Group 514"/>
              <p:cNvGrpSpPr/>
              <p:nvPr/>
            </p:nvGrpSpPr>
            <p:grpSpPr bwMode="auto">
              <a:xfrm>
                <a:off x="6478146" y="2647932"/>
                <a:ext cx="504825" cy="242887"/>
                <a:chOff x="2183302" y="1574638"/>
                <a:chExt cx="1200154" cy="430218"/>
              </a:xfrm>
            </p:grpSpPr>
            <p:sp>
              <p:nvSpPr>
                <p:cNvPr id="304" name="Oval 303"/>
                <p:cNvSpPr/>
                <p:nvPr/>
              </p:nvSpPr>
              <p:spPr bwMode="auto">
                <a:xfrm flipV="1">
                  <a:off x="2188237" y="1690921"/>
                  <a:ext cx="1196279" cy="314881"/>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n-ea"/>
                    <a:cs typeface="+mn-cs"/>
                  </a:endParaRPr>
                </a:p>
              </p:txBody>
            </p:sp>
            <p:sp>
              <p:nvSpPr>
                <p:cNvPr id="305" name="Rectangle 304"/>
                <p:cNvSpPr/>
                <p:nvPr/>
              </p:nvSpPr>
              <p:spPr bwMode="auto">
                <a:xfrm>
                  <a:off x="2184464" y="1735904"/>
                  <a:ext cx="1200052" cy="112457"/>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306" name="Oval 305"/>
                <p:cNvSpPr>
                  <a:spLocks noChangeArrowheads="1"/>
                </p:cNvSpPr>
                <p:nvPr/>
              </p:nvSpPr>
              <p:spPr bwMode="auto">
                <a:xfrm flipV="1">
                  <a:off x="2184464" y="1575651"/>
                  <a:ext cx="1196277" cy="314881"/>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307" name="Freeform 306"/>
                <p:cNvSpPr/>
                <p:nvPr/>
              </p:nvSpPr>
              <p:spPr bwMode="auto">
                <a:xfrm>
                  <a:off x="2490137" y="1671240"/>
                  <a:ext cx="584932" cy="15744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308" name="Freeform 307"/>
                <p:cNvSpPr/>
                <p:nvPr/>
              </p:nvSpPr>
              <p:spPr bwMode="auto">
                <a:xfrm>
                  <a:off x="2429757" y="1631880"/>
                  <a:ext cx="705692" cy="109647"/>
                </a:xfrm>
                <a:custGeom>
                  <a:avLst/>
                  <a:gdLst>
                    <a:gd name="T0" fmla="*/ 0 w 3723451"/>
                    <a:gd name="T1" fmla="*/ 26825 h 932950"/>
                    <a:gd name="T2" fmla="*/ 124172 w 3723451"/>
                    <a:gd name="T3" fmla="*/ 316 h 932950"/>
                    <a:gd name="T4" fmla="*/ 351719 w 3723451"/>
                    <a:gd name="T5" fmla="*/ 61180 h 932950"/>
                    <a:gd name="T6" fmla="*/ 568801 w 3723451"/>
                    <a:gd name="T7" fmla="*/ 0 h 932950"/>
                    <a:gd name="T8" fmla="*/ 705692 w 3723451"/>
                    <a:gd name="T9" fmla="*/ 24346 h 932950"/>
                    <a:gd name="T10" fmla="*/ 603846 w 3723451"/>
                    <a:gd name="T11" fmla="*/ 54283 h 932950"/>
                    <a:gd name="T12" fmla="*/ 571056 w 3723451"/>
                    <a:gd name="T13" fmla="*/ 46212 h 932950"/>
                    <a:gd name="T14" fmla="*/ 355717 w 3723451"/>
                    <a:gd name="T15" fmla="*/ 109647 h 932950"/>
                    <a:gd name="T16" fmla="*/ 134869 w 3723451"/>
                    <a:gd name="T17" fmla="*/ 48545 h 932950"/>
                    <a:gd name="T18" fmla="*/ 99163 w 3723451"/>
                    <a:gd name="T19" fmla="*/ 55140 h 932950"/>
                    <a:gd name="T20" fmla="*/ 0 w 3723451"/>
                    <a:gd name="T21" fmla="*/ 26825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09" name="Freeform 308"/>
                <p:cNvSpPr/>
                <p:nvPr/>
              </p:nvSpPr>
              <p:spPr bwMode="auto">
                <a:xfrm>
                  <a:off x="2893929" y="1724658"/>
                  <a:ext cx="256615" cy="95589"/>
                </a:xfrm>
                <a:custGeom>
                  <a:avLst/>
                  <a:gdLst>
                    <a:gd name="T0" fmla="*/ 0 w 1366596"/>
                    <a:gd name="T1" fmla="*/ 0 h 809868"/>
                    <a:gd name="T2" fmla="*/ 256615 w 1366596"/>
                    <a:gd name="T3" fmla="*/ 73864 h 809868"/>
                    <a:gd name="T4" fmla="*/ 162436 w 1366596"/>
                    <a:gd name="T5" fmla="*/ 95589 h 809868"/>
                    <a:gd name="T6" fmla="*/ 864 w 1366596"/>
                    <a:gd name="T7" fmla="*/ 50510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10" name="Freeform 309"/>
                <p:cNvSpPr/>
                <p:nvPr/>
              </p:nvSpPr>
              <p:spPr bwMode="auto">
                <a:xfrm>
                  <a:off x="2418437" y="1727469"/>
                  <a:ext cx="252840" cy="92778"/>
                </a:xfrm>
                <a:custGeom>
                  <a:avLst/>
                  <a:gdLst>
                    <a:gd name="T0" fmla="*/ 249388 w 1348191"/>
                    <a:gd name="T1" fmla="*/ 0 h 791462"/>
                    <a:gd name="T2" fmla="*/ 252840 w 1348191"/>
                    <a:gd name="T3" fmla="*/ 44771 h 791462"/>
                    <a:gd name="T4" fmla="*/ 91471 w 1348191"/>
                    <a:gd name="T5" fmla="*/ 92778 h 791462"/>
                    <a:gd name="T6" fmla="*/ 0 w 1348191"/>
                    <a:gd name="T7" fmla="*/ 71741 h 791462"/>
                    <a:gd name="T8" fmla="*/ 249388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311" name="Straight Connector 310"/>
                <p:cNvCxnSpPr>
                  <a:cxnSpLocks noChangeShapeType="1"/>
                  <a:endCxn id="306" idx="2"/>
                </p:cNvCxnSpPr>
                <p:nvPr/>
              </p:nvCxnSpPr>
              <p:spPr bwMode="auto">
                <a:xfrm flipH="1" flipV="1">
                  <a:off x="2184464" y="1733091"/>
                  <a:ext cx="3773" cy="120893"/>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312" name="Straight Connector 311"/>
                <p:cNvCxnSpPr>
                  <a:cxnSpLocks noChangeShapeType="1"/>
                </p:cNvCxnSpPr>
                <p:nvPr/>
              </p:nvCxnSpPr>
              <p:spPr bwMode="auto">
                <a:xfrm flipH="1" flipV="1">
                  <a:off x="3380741" y="1730281"/>
                  <a:ext cx="3775" cy="120891"/>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grpSp>
        <p:nvGrpSpPr>
          <p:cNvPr id="400" name="Group 399"/>
          <p:cNvGrpSpPr/>
          <p:nvPr/>
        </p:nvGrpSpPr>
        <p:grpSpPr bwMode="auto">
          <a:xfrm>
            <a:off x="3419060" y="2725807"/>
            <a:ext cx="5111750" cy="879475"/>
            <a:chOff x="1866825" y="707349"/>
            <a:chExt cx="5112820" cy="879389"/>
          </a:xfrm>
        </p:grpSpPr>
        <p:sp>
          <p:nvSpPr>
            <p:cNvPr id="401" name="Oval 400"/>
            <p:cNvSpPr/>
            <p:nvPr/>
          </p:nvSpPr>
          <p:spPr>
            <a:xfrm>
              <a:off x="1866825" y="785129"/>
              <a:ext cx="954288" cy="492077"/>
            </a:xfrm>
            <a:prstGeom prst="ellipse">
              <a:avLst/>
            </a:prstGeom>
            <a:solidFill>
              <a:srgbClr val="CC0000">
                <a:alpha val="28000"/>
              </a:srgbClr>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402" name="TextBox 233"/>
            <p:cNvSpPr txBox="1">
              <a:spLocks noChangeArrowheads="1"/>
            </p:cNvSpPr>
            <p:nvPr/>
          </p:nvSpPr>
          <p:spPr bwMode="auto">
            <a:xfrm>
              <a:off x="1891781" y="783191"/>
              <a:ext cx="910613" cy="476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ts val="1475"/>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Routing</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ts val="1475"/>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Algorithm</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403" name="Straight Arrow Connector 402"/>
            <p:cNvCxnSpPr/>
            <p:nvPr/>
          </p:nvCxnSpPr>
          <p:spPr>
            <a:xfrm flipV="1">
              <a:off x="2833815" y="807352"/>
              <a:ext cx="1517968" cy="214291"/>
            </a:xfrm>
            <a:prstGeom prst="straightConnector1">
              <a:avLst/>
            </a:prstGeom>
            <a:noFill/>
            <a:ln w="25400" cap="flat" cmpd="sng" algn="ctr">
              <a:solidFill>
                <a:srgbClr val="CC0000"/>
              </a:solidFill>
              <a:prstDash val="solid"/>
              <a:headEnd type="triangle"/>
              <a:tailEnd type="triangle"/>
            </a:ln>
            <a:effectLst/>
          </p:spPr>
        </p:cxnSp>
        <p:cxnSp>
          <p:nvCxnSpPr>
            <p:cNvPr id="404" name="Straight Arrow Connector 403"/>
            <p:cNvCxnSpPr/>
            <p:nvPr/>
          </p:nvCxnSpPr>
          <p:spPr>
            <a:xfrm>
              <a:off x="2751248" y="1201014"/>
              <a:ext cx="797092" cy="279373"/>
            </a:xfrm>
            <a:prstGeom prst="straightConnector1">
              <a:avLst/>
            </a:prstGeom>
            <a:noFill/>
            <a:ln w="25400" cap="flat" cmpd="sng" algn="ctr">
              <a:solidFill>
                <a:srgbClr val="CC0000"/>
              </a:solidFill>
              <a:prstDash val="solid"/>
              <a:headEnd type="triangle"/>
              <a:tailEnd type="triangle"/>
            </a:ln>
            <a:effectLst/>
          </p:spPr>
        </p:cxnSp>
        <p:cxnSp>
          <p:nvCxnSpPr>
            <p:cNvPr id="405" name="Straight Arrow Connector 404"/>
            <p:cNvCxnSpPr/>
            <p:nvPr/>
          </p:nvCxnSpPr>
          <p:spPr>
            <a:xfrm>
              <a:off x="4685228" y="894656"/>
              <a:ext cx="892362" cy="509538"/>
            </a:xfrm>
            <a:prstGeom prst="straightConnector1">
              <a:avLst/>
            </a:prstGeom>
            <a:noFill/>
            <a:ln w="25400" cap="flat" cmpd="sng" algn="ctr">
              <a:solidFill>
                <a:srgbClr val="CC0000"/>
              </a:solidFill>
              <a:prstDash val="solid"/>
              <a:headEnd type="triangle"/>
              <a:tailEnd type="triangle"/>
            </a:ln>
            <a:effectLst/>
          </p:spPr>
        </p:cxnSp>
        <p:cxnSp>
          <p:nvCxnSpPr>
            <p:cNvPr id="406" name="Straight Arrow Connector 405"/>
            <p:cNvCxnSpPr/>
            <p:nvPr/>
          </p:nvCxnSpPr>
          <p:spPr>
            <a:xfrm>
              <a:off x="4801139" y="801003"/>
              <a:ext cx="1695805" cy="130162"/>
            </a:xfrm>
            <a:prstGeom prst="straightConnector1">
              <a:avLst/>
            </a:prstGeom>
            <a:noFill/>
            <a:ln w="25400" cap="flat" cmpd="sng" algn="ctr">
              <a:solidFill>
                <a:srgbClr val="CC0000"/>
              </a:solidFill>
              <a:prstDash val="solid"/>
              <a:headEnd type="triangle"/>
              <a:tailEnd type="triangle"/>
            </a:ln>
            <a:effectLst/>
          </p:spPr>
        </p:cxnSp>
        <p:sp>
          <p:nvSpPr>
            <p:cNvPr id="407" name="Oval 406"/>
            <p:cNvSpPr/>
            <p:nvPr/>
          </p:nvSpPr>
          <p:spPr>
            <a:xfrm>
              <a:off x="6558870" y="894656"/>
              <a:ext cx="420775" cy="180957"/>
            </a:xfrm>
            <a:prstGeom prst="ellipse">
              <a:avLst/>
            </a:prstGeom>
            <a:solidFill>
              <a:srgbClr val="CC0000">
                <a:alpha val="28000"/>
              </a:srgbClr>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408" name="Oval 407"/>
            <p:cNvSpPr/>
            <p:nvPr/>
          </p:nvSpPr>
          <p:spPr>
            <a:xfrm>
              <a:off x="5572826" y="1404194"/>
              <a:ext cx="420776" cy="182544"/>
            </a:xfrm>
            <a:prstGeom prst="ellipse">
              <a:avLst/>
            </a:prstGeom>
            <a:solidFill>
              <a:srgbClr val="CC0000">
                <a:alpha val="28000"/>
              </a:srgbClr>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409" name="Oval 408"/>
            <p:cNvSpPr/>
            <p:nvPr/>
          </p:nvSpPr>
          <p:spPr>
            <a:xfrm>
              <a:off x="4367661" y="707349"/>
              <a:ext cx="420775" cy="182545"/>
            </a:xfrm>
            <a:prstGeom prst="ellipse">
              <a:avLst/>
            </a:prstGeom>
            <a:solidFill>
              <a:srgbClr val="CC0000">
                <a:alpha val="28000"/>
              </a:srgbClr>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410" name="Oval 409"/>
            <p:cNvSpPr/>
            <p:nvPr/>
          </p:nvSpPr>
          <p:spPr>
            <a:xfrm>
              <a:off x="3572157" y="1402606"/>
              <a:ext cx="420776" cy="180957"/>
            </a:xfrm>
            <a:prstGeom prst="ellipse">
              <a:avLst/>
            </a:prstGeom>
            <a:solidFill>
              <a:srgbClr val="CC0000">
                <a:alpha val="28000"/>
              </a:srgbClr>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411" name="Straight Arrow Connector 410"/>
            <p:cNvCxnSpPr/>
            <p:nvPr/>
          </p:nvCxnSpPr>
          <p:spPr>
            <a:xfrm>
              <a:off x="2821113" y="1105773"/>
              <a:ext cx="2739010" cy="339692"/>
            </a:xfrm>
            <a:prstGeom prst="straightConnector1">
              <a:avLst/>
            </a:prstGeom>
            <a:noFill/>
            <a:ln w="25400" cap="flat" cmpd="sng" algn="ctr">
              <a:solidFill>
                <a:srgbClr val="CC0000"/>
              </a:solidFill>
              <a:prstDash val="solid"/>
              <a:headEnd type="triangle"/>
              <a:tailEnd type="triangle"/>
            </a:ln>
            <a:effectLst/>
          </p:spPr>
        </p:cxnSp>
        <p:cxnSp>
          <p:nvCxnSpPr>
            <p:cNvPr id="412" name="Straight Arrow Connector 411"/>
            <p:cNvCxnSpPr>
              <a:endCxn id="407" idx="2"/>
            </p:cNvCxnSpPr>
            <p:nvPr/>
          </p:nvCxnSpPr>
          <p:spPr>
            <a:xfrm flipV="1">
              <a:off x="3997696" y="985135"/>
              <a:ext cx="2561174" cy="469854"/>
            </a:xfrm>
            <a:prstGeom prst="straightConnector1">
              <a:avLst/>
            </a:prstGeom>
            <a:noFill/>
            <a:ln w="25400" cap="flat" cmpd="sng" algn="ctr">
              <a:solidFill>
                <a:srgbClr val="CC0000"/>
              </a:solidFill>
              <a:prstDash val="solid"/>
              <a:headEnd type="triangle"/>
              <a:tailEnd type="triangle"/>
            </a:ln>
            <a:effectLst/>
          </p:spPr>
        </p:cxnSp>
        <p:cxnSp>
          <p:nvCxnSpPr>
            <p:cNvPr id="413" name="Straight Arrow Connector 412"/>
            <p:cNvCxnSpPr/>
            <p:nvPr/>
          </p:nvCxnSpPr>
          <p:spPr>
            <a:xfrm flipV="1">
              <a:off x="3991345" y="1508959"/>
              <a:ext cx="1581481" cy="0"/>
            </a:xfrm>
            <a:prstGeom prst="straightConnector1">
              <a:avLst/>
            </a:prstGeom>
            <a:noFill/>
            <a:ln w="25400" cap="flat" cmpd="sng" algn="ctr">
              <a:solidFill>
                <a:srgbClr val="CC0000"/>
              </a:solidFill>
              <a:prstDash val="solid"/>
              <a:headEnd type="triangle"/>
              <a:tailEnd type="triangle"/>
            </a:ln>
            <a:effectLst/>
          </p:spPr>
        </p:cxnSp>
        <p:cxnSp>
          <p:nvCxnSpPr>
            <p:cNvPr id="414" name="Straight Arrow Connector 413"/>
            <p:cNvCxnSpPr/>
            <p:nvPr/>
          </p:nvCxnSpPr>
          <p:spPr>
            <a:xfrm flipV="1">
              <a:off x="5996777" y="1083550"/>
              <a:ext cx="751044" cy="396836"/>
            </a:xfrm>
            <a:prstGeom prst="straightConnector1">
              <a:avLst/>
            </a:prstGeom>
            <a:noFill/>
            <a:ln w="25400" cap="flat" cmpd="sng" algn="ctr">
              <a:solidFill>
                <a:srgbClr val="CC0000"/>
              </a:solidFill>
              <a:prstDash val="solid"/>
              <a:headEnd type="triangle"/>
              <a:tailEnd type="triangle"/>
            </a:ln>
            <a:effectLst/>
          </p:spPr>
        </p:cxnSp>
      </p:grpSp>
      <p:grpSp>
        <p:nvGrpSpPr>
          <p:cNvPr id="415" name="Group 414"/>
          <p:cNvGrpSpPr/>
          <p:nvPr/>
        </p:nvGrpSpPr>
        <p:grpSpPr bwMode="auto">
          <a:xfrm>
            <a:off x="3147598" y="3114745"/>
            <a:ext cx="6375400" cy="1047750"/>
            <a:chOff x="1557338" y="3074988"/>
            <a:chExt cx="6375400" cy="1047750"/>
          </a:xfrm>
        </p:grpSpPr>
        <p:sp>
          <p:nvSpPr>
            <p:cNvPr id="416" name="TextBox 232"/>
            <p:cNvSpPr txBox="1">
              <a:spLocks noChangeArrowheads="1"/>
            </p:cNvSpPr>
            <p:nvPr/>
          </p:nvSpPr>
          <p:spPr bwMode="auto">
            <a:xfrm>
              <a:off x="7292975" y="3651250"/>
              <a:ext cx="595313" cy="471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ts val="1465"/>
                </a:lnSpc>
                <a:spcBef>
                  <a:spcPct val="0"/>
                </a:spcBef>
                <a:spcAft>
                  <a:spcPct val="0"/>
                </a:spcAft>
                <a:buClrTx/>
                <a:buSzTx/>
                <a:buFontTx/>
                <a:buNone/>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data</a:t>
              </a:r>
              <a:endPar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ts val="1465"/>
                </a:lnSpc>
                <a:spcBef>
                  <a:spcPct val="0"/>
                </a:spcBef>
                <a:spcAft>
                  <a:spcPct val="0"/>
                </a:spcAft>
                <a:buClrTx/>
                <a:buSzTx/>
                <a:buFontTx/>
                <a:buNone/>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plane</a:t>
              </a:r>
              <a:endPar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17" name="TextBox 233"/>
            <p:cNvSpPr txBox="1">
              <a:spLocks noChangeArrowheads="1"/>
            </p:cNvSpPr>
            <p:nvPr/>
          </p:nvSpPr>
          <p:spPr bwMode="auto">
            <a:xfrm>
              <a:off x="7224713" y="3074988"/>
              <a:ext cx="708025" cy="47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ts val="1465"/>
                </a:lnSpc>
                <a:spcBef>
                  <a:spcPct val="0"/>
                </a:spcBef>
                <a:spcAft>
                  <a:spcPct val="0"/>
                </a:spcAft>
                <a:buClrTx/>
                <a:buSzTx/>
                <a:buFontTx/>
                <a:buNone/>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control</a:t>
              </a:r>
              <a:endPar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ts val="1465"/>
                </a:lnSpc>
                <a:spcBef>
                  <a:spcPct val="0"/>
                </a:spcBef>
                <a:spcAft>
                  <a:spcPct val="0"/>
                </a:spcAft>
                <a:buClrTx/>
                <a:buSzTx/>
                <a:buFontTx/>
                <a:buNone/>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plane</a:t>
              </a:r>
              <a:endPar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418" name="Straight Connector 417"/>
            <p:cNvCxnSpPr/>
            <p:nvPr/>
          </p:nvCxnSpPr>
          <p:spPr>
            <a:xfrm>
              <a:off x="1557338" y="3613150"/>
              <a:ext cx="6207125" cy="0"/>
            </a:xfrm>
            <a:prstGeom prst="line">
              <a:avLst/>
            </a:prstGeom>
            <a:noFill/>
            <a:ln w="25400" cap="flat" cmpd="sng" algn="ctr">
              <a:solidFill>
                <a:srgbClr val="000000"/>
              </a:solidFill>
              <a:prstDash val="dash"/>
            </a:ln>
            <a:effectLst/>
          </p:spPr>
        </p:cxnSp>
      </p:grpSp>
      <p:grpSp>
        <p:nvGrpSpPr>
          <p:cNvPr id="419" name="Group 418"/>
          <p:cNvGrpSpPr/>
          <p:nvPr/>
        </p:nvGrpSpPr>
        <p:grpSpPr bwMode="auto">
          <a:xfrm>
            <a:off x="3419060" y="3741807"/>
            <a:ext cx="5126038" cy="1120775"/>
            <a:chOff x="-4746102" y="4471477"/>
            <a:chExt cx="5126173" cy="1120753"/>
          </a:xfrm>
        </p:grpSpPr>
        <p:pic>
          <p:nvPicPr>
            <p:cNvPr id="420" name="Picture 10" descr="fig42_table.pd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746102" y="4471477"/>
              <a:ext cx="966463" cy="966962"/>
            </a:xfrm>
            <a:prstGeom prst="rect">
              <a:avLst/>
            </a:prstGeom>
            <a:noFill/>
            <a:ln w="9525">
              <a:solidFill>
                <a:srgbClr val="CC0000"/>
              </a:solidFill>
              <a:miter lim="800000"/>
              <a:headEnd/>
              <a:tailEnd/>
            </a:ln>
            <a:extLst>
              <a:ext uri="{909E8E84-426E-40DD-AFC4-6F175D3DCCD1}">
                <a14:hiddenFill xmlns:a14="http://schemas.microsoft.com/office/drawing/2010/main">
                  <a:solidFill>
                    <a:srgbClr val="FFFFFF"/>
                  </a:solidFill>
                </a14:hiddenFill>
              </a:ext>
            </a:extLst>
          </p:spPr>
        </p:pic>
        <p:grpSp>
          <p:nvGrpSpPr>
            <p:cNvPr id="421" name="Group 25"/>
            <p:cNvGrpSpPr/>
            <p:nvPr/>
          </p:nvGrpSpPr>
          <p:grpSpPr bwMode="auto">
            <a:xfrm>
              <a:off x="-3025264" y="5228984"/>
              <a:ext cx="3405335" cy="363246"/>
              <a:chOff x="-3025264" y="5228984"/>
              <a:chExt cx="3405335" cy="363246"/>
            </a:xfrm>
          </p:grpSpPr>
          <p:grpSp>
            <p:nvGrpSpPr>
              <p:cNvPr id="422" name="Group 241"/>
              <p:cNvGrpSpPr/>
              <p:nvPr/>
            </p:nvGrpSpPr>
            <p:grpSpPr bwMode="auto">
              <a:xfrm>
                <a:off x="-3025264" y="5262858"/>
                <a:ext cx="430360" cy="329372"/>
                <a:chOff x="2931664" y="3912603"/>
                <a:chExt cx="430450" cy="329314"/>
              </a:xfrm>
            </p:grpSpPr>
            <p:sp>
              <p:nvSpPr>
                <p:cNvPr id="438" name="Rectangle 437"/>
                <p:cNvSpPr/>
                <p:nvPr/>
              </p:nvSpPr>
              <p:spPr>
                <a:xfrm>
                  <a:off x="2936485" y="3908607"/>
                  <a:ext cx="425550" cy="333310"/>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439" name="Straight Connector 438"/>
                <p:cNvCxnSpPr/>
                <p:nvPr/>
              </p:nvCxnSpPr>
              <p:spPr>
                <a:xfrm>
                  <a:off x="2931721" y="4003838"/>
                  <a:ext cx="425550" cy="0"/>
                </a:xfrm>
                <a:prstGeom prst="line">
                  <a:avLst/>
                </a:prstGeom>
                <a:noFill/>
                <a:ln w="3175" cap="flat" cmpd="sng" algn="ctr">
                  <a:solidFill>
                    <a:srgbClr val="000000"/>
                  </a:solidFill>
                  <a:prstDash val="solid"/>
                </a:ln>
                <a:effectLst/>
              </p:spPr>
            </p:cxnSp>
            <p:cxnSp>
              <p:nvCxnSpPr>
                <p:cNvPr id="440" name="Straight Connector 439"/>
                <p:cNvCxnSpPr/>
                <p:nvPr/>
              </p:nvCxnSpPr>
              <p:spPr>
                <a:xfrm>
                  <a:off x="2931721" y="4067326"/>
                  <a:ext cx="425550" cy="0"/>
                </a:xfrm>
                <a:prstGeom prst="line">
                  <a:avLst/>
                </a:prstGeom>
                <a:noFill/>
                <a:ln w="3175" cap="flat" cmpd="sng" algn="ctr">
                  <a:solidFill>
                    <a:srgbClr val="000000"/>
                  </a:solidFill>
                  <a:prstDash val="solid"/>
                </a:ln>
                <a:effectLst/>
              </p:spPr>
            </p:cxnSp>
            <p:cxnSp>
              <p:nvCxnSpPr>
                <p:cNvPr id="441" name="Straight Connector 440"/>
                <p:cNvCxnSpPr>
                  <a:stCxn id="438" idx="2"/>
                </p:cNvCxnSpPr>
                <p:nvPr/>
              </p:nvCxnSpPr>
              <p:spPr>
                <a:xfrm flipH="1" flipV="1">
                  <a:off x="3147672" y="4003838"/>
                  <a:ext cx="1588" cy="238079"/>
                </a:xfrm>
                <a:prstGeom prst="line">
                  <a:avLst/>
                </a:prstGeom>
                <a:noFill/>
                <a:ln w="3175" cap="flat" cmpd="sng" algn="ctr">
                  <a:solidFill>
                    <a:srgbClr val="000000"/>
                  </a:solidFill>
                  <a:prstDash val="solid"/>
                </a:ln>
                <a:effectLst/>
              </p:spPr>
            </p:cxnSp>
          </p:grpSp>
          <p:grpSp>
            <p:nvGrpSpPr>
              <p:cNvPr id="423" name="Group 444"/>
              <p:cNvGrpSpPr/>
              <p:nvPr/>
            </p:nvGrpSpPr>
            <p:grpSpPr bwMode="auto">
              <a:xfrm>
                <a:off x="-2217227" y="5261364"/>
                <a:ext cx="430361" cy="329307"/>
                <a:chOff x="2931664" y="3912603"/>
                <a:chExt cx="430450" cy="329314"/>
              </a:xfrm>
            </p:grpSpPr>
            <p:sp>
              <p:nvSpPr>
                <p:cNvPr id="434" name="Rectangle 433"/>
                <p:cNvSpPr/>
                <p:nvPr/>
              </p:nvSpPr>
              <p:spPr>
                <a:xfrm>
                  <a:off x="2936506" y="3908513"/>
                  <a:ext cx="425549" cy="333376"/>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435" name="Straight Connector 434"/>
                <p:cNvCxnSpPr/>
                <p:nvPr/>
              </p:nvCxnSpPr>
              <p:spPr>
                <a:xfrm>
                  <a:off x="2931743" y="4003763"/>
                  <a:ext cx="425549" cy="0"/>
                </a:xfrm>
                <a:prstGeom prst="line">
                  <a:avLst/>
                </a:prstGeom>
                <a:noFill/>
                <a:ln w="3175" cap="flat" cmpd="sng" algn="ctr">
                  <a:solidFill>
                    <a:srgbClr val="000000"/>
                  </a:solidFill>
                  <a:prstDash val="solid"/>
                </a:ln>
                <a:effectLst/>
              </p:spPr>
            </p:cxnSp>
            <p:cxnSp>
              <p:nvCxnSpPr>
                <p:cNvPr id="436" name="Straight Connector 435"/>
                <p:cNvCxnSpPr/>
                <p:nvPr/>
              </p:nvCxnSpPr>
              <p:spPr>
                <a:xfrm>
                  <a:off x="2931743" y="4067263"/>
                  <a:ext cx="425549" cy="0"/>
                </a:xfrm>
                <a:prstGeom prst="line">
                  <a:avLst/>
                </a:prstGeom>
                <a:noFill/>
                <a:ln w="3175" cap="flat" cmpd="sng" algn="ctr">
                  <a:solidFill>
                    <a:srgbClr val="000000"/>
                  </a:solidFill>
                  <a:prstDash val="solid"/>
                </a:ln>
                <a:effectLst/>
              </p:spPr>
            </p:cxnSp>
            <p:cxnSp>
              <p:nvCxnSpPr>
                <p:cNvPr id="437" name="Straight Connector 436"/>
                <p:cNvCxnSpPr>
                  <a:stCxn id="434" idx="2"/>
                </p:cNvCxnSpPr>
                <p:nvPr/>
              </p:nvCxnSpPr>
              <p:spPr>
                <a:xfrm flipH="1" flipV="1">
                  <a:off x="3147693" y="4003763"/>
                  <a:ext cx="1587" cy="238126"/>
                </a:xfrm>
                <a:prstGeom prst="line">
                  <a:avLst/>
                </a:prstGeom>
                <a:noFill/>
                <a:ln w="3175" cap="flat" cmpd="sng" algn="ctr">
                  <a:solidFill>
                    <a:srgbClr val="000000"/>
                  </a:solidFill>
                  <a:prstDash val="solid"/>
                </a:ln>
                <a:effectLst/>
              </p:spPr>
            </p:cxnSp>
          </p:grpSp>
          <p:grpSp>
            <p:nvGrpSpPr>
              <p:cNvPr id="424" name="Group 473"/>
              <p:cNvGrpSpPr/>
              <p:nvPr/>
            </p:nvGrpSpPr>
            <p:grpSpPr bwMode="auto">
              <a:xfrm>
                <a:off x="-1034539" y="5261364"/>
                <a:ext cx="430360" cy="329307"/>
                <a:chOff x="2931664" y="3912603"/>
                <a:chExt cx="430450" cy="329314"/>
              </a:xfrm>
            </p:grpSpPr>
            <p:sp>
              <p:nvSpPr>
                <p:cNvPr id="430" name="Rectangle 429"/>
                <p:cNvSpPr/>
                <p:nvPr/>
              </p:nvSpPr>
              <p:spPr>
                <a:xfrm>
                  <a:off x="2936538" y="3908513"/>
                  <a:ext cx="425550" cy="333376"/>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431" name="Straight Connector 430"/>
                <p:cNvCxnSpPr/>
                <p:nvPr/>
              </p:nvCxnSpPr>
              <p:spPr>
                <a:xfrm>
                  <a:off x="2931774" y="4003763"/>
                  <a:ext cx="425550" cy="0"/>
                </a:xfrm>
                <a:prstGeom prst="line">
                  <a:avLst/>
                </a:prstGeom>
                <a:noFill/>
                <a:ln w="3175" cap="flat" cmpd="sng" algn="ctr">
                  <a:solidFill>
                    <a:srgbClr val="000000"/>
                  </a:solidFill>
                  <a:prstDash val="solid"/>
                </a:ln>
                <a:effectLst/>
              </p:spPr>
            </p:cxnSp>
            <p:cxnSp>
              <p:nvCxnSpPr>
                <p:cNvPr id="432" name="Straight Connector 431"/>
                <p:cNvCxnSpPr/>
                <p:nvPr/>
              </p:nvCxnSpPr>
              <p:spPr>
                <a:xfrm>
                  <a:off x="2931774" y="4067263"/>
                  <a:ext cx="425550" cy="0"/>
                </a:xfrm>
                <a:prstGeom prst="line">
                  <a:avLst/>
                </a:prstGeom>
                <a:noFill/>
                <a:ln w="3175" cap="flat" cmpd="sng" algn="ctr">
                  <a:solidFill>
                    <a:srgbClr val="000000"/>
                  </a:solidFill>
                  <a:prstDash val="solid"/>
                </a:ln>
                <a:effectLst/>
              </p:spPr>
            </p:cxnSp>
            <p:cxnSp>
              <p:nvCxnSpPr>
                <p:cNvPr id="433" name="Straight Connector 432"/>
                <p:cNvCxnSpPr>
                  <a:stCxn id="430" idx="2"/>
                </p:cNvCxnSpPr>
                <p:nvPr/>
              </p:nvCxnSpPr>
              <p:spPr>
                <a:xfrm flipH="1" flipV="1">
                  <a:off x="3147725" y="4003763"/>
                  <a:ext cx="1588" cy="238126"/>
                </a:xfrm>
                <a:prstGeom prst="line">
                  <a:avLst/>
                </a:prstGeom>
                <a:noFill/>
                <a:ln w="3175" cap="flat" cmpd="sng" algn="ctr">
                  <a:solidFill>
                    <a:srgbClr val="000000"/>
                  </a:solidFill>
                  <a:prstDash val="solid"/>
                </a:ln>
                <a:effectLst/>
              </p:spPr>
            </p:cxnSp>
          </p:grpSp>
          <p:grpSp>
            <p:nvGrpSpPr>
              <p:cNvPr id="425" name="Group 502"/>
              <p:cNvGrpSpPr/>
              <p:nvPr/>
            </p:nvGrpSpPr>
            <p:grpSpPr bwMode="auto">
              <a:xfrm>
                <a:off x="-50289" y="5228984"/>
                <a:ext cx="430360" cy="350559"/>
                <a:chOff x="2931664" y="3912603"/>
                <a:chExt cx="430450" cy="329314"/>
              </a:xfrm>
            </p:grpSpPr>
            <p:sp>
              <p:nvSpPr>
                <p:cNvPr id="426" name="Rectangle 425"/>
                <p:cNvSpPr/>
                <p:nvPr/>
              </p:nvSpPr>
              <p:spPr>
                <a:xfrm>
                  <a:off x="2936564" y="3912336"/>
                  <a:ext cx="425550" cy="329569"/>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427" name="Straight Connector 426"/>
                <p:cNvCxnSpPr/>
                <p:nvPr/>
              </p:nvCxnSpPr>
              <p:spPr>
                <a:xfrm>
                  <a:off x="2931800" y="4003303"/>
                  <a:ext cx="425550" cy="0"/>
                </a:xfrm>
                <a:prstGeom prst="line">
                  <a:avLst/>
                </a:prstGeom>
                <a:noFill/>
                <a:ln w="3175" cap="flat" cmpd="sng" algn="ctr">
                  <a:solidFill>
                    <a:srgbClr val="000000"/>
                  </a:solidFill>
                  <a:prstDash val="solid"/>
                </a:ln>
                <a:effectLst/>
              </p:spPr>
            </p:cxnSp>
            <p:cxnSp>
              <p:nvCxnSpPr>
                <p:cNvPr id="428" name="Straight Connector 427"/>
                <p:cNvCxnSpPr/>
                <p:nvPr/>
              </p:nvCxnSpPr>
              <p:spPr>
                <a:xfrm>
                  <a:off x="2931800" y="4067428"/>
                  <a:ext cx="425550" cy="0"/>
                </a:xfrm>
                <a:prstGeom prst="line">
                  <a:avLst/>
                </a:prstGeom>
                <a:noFill/>
                <a:ln w="3175" cap="flat" cmpd="sng" algn="ctr">
                  <a:solidFill>
                    <a:srgbClr val="000000"/>
                  </a:solidFill>
                  <a:prstDash val="solid"/>
                </a:ln>
                <a:effectLst/>
              </p:spPr>
            </p:cxnSp>
            <p:cxnSp>
              <p:nvCxnSpPr>
                <p:cNvPr id="429" name="Straight Connector 428"/>
                <p:cNvCxnSpPr>
                  <a:stCxn id="426" idx="2"/>
                </p:cNvCxnSpPr>
                <p:nvPr/>
              </p:nvCxnSpPr>
              <p:spPr>
                <a:xfrm flipH="1" flipV="1">
                  <a:off x="3147751" y="4003303"/>
                  <a:ext cx="1588" cy="238602"/>
                </a:xfrm>
                <a:prstGeom prst="line">
                  <a:avLst/>
                </a:prstGeom>
                <a:noFill/>
                <a:ln w="3175" cap="flat" cmpd="sng" algn="ctr">
                  <a:solidFill>
                    <a:srgbClr val="000000"/>
                  </a:solidFill>
                  <a:prstDash val="solid"/>
                </a:ln>
                <a:effectLst/>
              </p:spPr>
            </p:cxnSp>
          </p:grpSp>
        </p:grpSp>
      </p:grpSp>
      <p:grpSp>
        <p:nvGrpSpPr>
          <p:cNvPr id="442" name="Group 441"/>
          <p:cNvGrpSpPr/>
          <p:nvPr/>
        </p:nvGrpSpPr>
        <p:grpSpPr bwMode="auto">
          <a:xfrm>
            <a:off x="3873085" y="2922657"/>
            <a:ext cx="4437063" cy="1577975"/>
            <a:chOff x="-4267279" y="3655204"/>
            <a:chExt cx="4437063" cy="1578510"/>
          </a:xfrm>
        </p:grpSpPr>
        <p:cxnSp>
          <p:nvCxnSpPr>
            <p:cNvPr id="443" name="Straight Arrow Connector 442"/>
            <p:cNvCxnSpPr/>
            <p:nvPr/>
          </p:nvCxnSpPr>
          <p:spPr bwMode="auto">
            <a:xfrm>
              <a:off x="-4267279" y="4047450"/>
              <a:ext cx="0" cy="422418"/>
            </a:xfrm>
            <a:prstGeom prst="straightConnector1">
              <a:avLst/>
            </a:prstGeom>
            <a:noFill/>
            <a:ln w="12700" cap="flat" cmpd="sng" algn="ctr">
              <a:solidFill>
                <a:srgbClr val="CC0000"/>
              </a:solidFill>
              <a:prstDash val="solid"/>
              <a:tailEnd type="triangle"/>
            </a:ln>
            <a:effectLst/>
          </p:spPr>
        </p:cxnSp>
        <p:cxnSp>
          <p:nvCxnSpPr>
            <p:cNvPr id="444" name="Straight Arrow Connector 443"/>
            <p:cNvCxnSpPr>
              <a:cxnSpLocks noChangeShapeType="1"/>
            </p:cNvCxnSpPr>
            <p:nvPr/>
          </p:nvCxnSpPr>
          <p:spPr bwMode="auto">
            <a:xfrm flipH="1">
              <a:off x="-2808366" y="4361882"/>
              <a:ext cx="0" cy="871832"/>
            </a:xfrm>
            <a:prstGeom prst="straightConnector1">
              <a:avLst/>
            </a:prstGeom>
            <a:noFill/>
            <a:ln w="6350">
              <a:solidFill>
                <a:srgbClr val="CC0000"/>
              </a:solidFill>
              <a:round/>
              <a:tailEnd type="triangle"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445" name="Straight Arrow Connector 444"/>
            <p:cNvCxnSpPr>
              <a:cxnSpLocks noChangeShapeType="1"/>
            </p:cNvCxnSpPr>
            <p:nvPr/>
          </p:nvCxnSpPr>
          <p:spPr bwMode="auto">
            <a:xfrm>
              <a:off x="-2006679" y="3655204"/>
              <a:ext cx="6350" cy="1576922"/>
            </a:xfrm>
            <a:prstGeom prst="straightConnector1">
              <a:avLst/>
            </a:prstGeom>
            <a:noFill/>
            <a:ln w="6350">
              <a:solidFill>
                <a:srgbClr val="CC0000"/>
              </a:solidFill>
              <a:round/>
              <a:tailEnd type="triangle"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446" name="Straight Arrow Connector 445"/>
            <p:cNvCxnSpPr>
              <a:cxnSpLocks noChangeShapeType="1"/>
            </p:cNvCxnSpPr>
            <p:nvPr/>
          </p:nvCxnSpPr>
          <p:spPr bwMode="auto">
            <a:xfrm>
              <a:off x="-823991" y="4326945"/>
              <a:ext cx="6350" cy="905182"/>
            </a:xfrm>
            <a:prstGeom prst="straightConnector1">
              <a:avLst/>
            </a:prstGeom>
            <a:noFill/>
            <a:ln w="6350">
              <a:solidFill>
                <a:srgbClr val="CC0000"/>
              </a:solidFill>
              <a:round/>
              <a:tailEnd type="triangle"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447" name="Straight Arrow Connector 446"/>
            <p:cNvCxnSpPr>
              <a:cxnSpLocks noChangeShapeType="1"/>
            </p:cNvCxnSpPr>
            <p:nvPr/>
          </p:nvCxnSpPr>
          <p:spPr bwMode="auto">
            <a:xfrm flipH="1">
              <a:off x="166609" y="3798127"/>
              <a:ext cx="3175" cy="1399062"/>
            </a:xfrm>
            <a:prstGeom prst="straightConnector1">
              <a:avLst/>
            </a:prstGeom>
            <a:noFill/>
            <a:ln w="6350">
              <a:solidFill>
                <a:srgbClr val="CC0000"/>
              </a:solidFill>
              <a:round/>
              <a:tailEnd type="triangle"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grpSp>
      <p:cxnSp>
        <p:nvCxnSpPr>
          <p:cNvPr id="448" name="Straight Connector 447"/>
          <p:cNvCxnSpPr/>
          <p:nvPr/>
        </p:nvCxnSpPr>
        <p:spPr>
          <a:xfrm flipH="1">
            <a:off x="2872960" y="5842070"/>
            <a:ext cx="1508125" cy="1587"/>
          </a:xfrm>
          <a:prstGeom prst="line">
            <a:avLst/>
          </a:prstGeom>
          <a:noFill/>
          <a:ln w="9525" cap="flat" cmpd="sng" algn="ctr">
            <a:solidFill>
              <a:srgbClr val="000000"/>
            </a:solidFill>
            <a:prstDash val="solid"/>
          </a:ln>
          <a:effectLst/>
        </p:spPr>
      </p:cxnSp>
      <p:sp>
        <p:nvSpPr>
          <p:cNvPr id="449" name="TextBox 265"/>
          <p:cNvSpPr txBox="1">
            <a:spLocks noChangeArrowheads="1"/>
          </p:cNvSpPr>
          <p:nvPr/>
        </p:nvSpPr>
        <p:spPr bwMode="auto">
          <a:xfrm>
            <a:off x="4789073" y="5513457"/>
            <a:ext cx="2635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1</a:t>
            </a:r>
            <a:endPar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50" name="TextBox 281"/>
          <p:cNvSpPr txBox="1">
            <a:spLocks noChangeArrowheads="1"/>
          </p:cNvSpPr>
          <p:nvPr/>
        </p:nvSpPr>
        <p:spPr bwMode="auto">
          <a:xfrm>
            <a:off x="4963698" y="5800795"/>
            <a:ext cx="2635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2</a:t>
            </a:r>
            <a:endPar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51" name="Group 5"/>
          <p:cNvGrpSpPr/>
          <p:nvPr/>
        </p:nvGrpSpPr>
        <p:grpSpPr bwMode="auto">
          <a:xfrm>
            <a:off x="2528473" y="5276920"/>
            <a:ext cx="1616075" cy="487362"/>
            <a:chOff x="-4079003" y="2717403"/>
            <a:chExt cx="1616718" cy="488475"/>
          </a:xfrm>
        </p:grpSpPr>
        <p:sp>
          <p:nvSpPr>
            <p:cNvPr id="453" name="Rectangle 98"/>
            <p:cNvSpPr>
              <a:spLocks noChangeArrowheads="1"/>
            </p:cNvSpPr>
            <p:nvPr/>
          </p:nvSpPr>
          <p:spPr bwMode="auto">
            <a:xfrm>
              <a:off x="-4079003" y="2985994"/>
              <a:ext cx="1281675" cy="208750"/>
            </a:xfrm>
            <a:prstGeom prst="rect">
              <a:avLst/>
            </a:prstGeom>
            <a:solidFill>
              <a:srgbClr val="3333CC"/>
            </a:solidFill>
            <a:ln w="9525">
              <a:solidFill>
                <a:srgbClr val="000000"/>
              </a:solidFill>
              <a:miter lim="800000"/>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54" name="Line 99"/>
            <p:cNvSpPr>
              <a:spLocks noChangeShapeType="1"/>
            </p:cNvSpPr>
            <p:nvPr/>
          </p:nvSpPr>
          <p:spPr bwMode="auto">
            <a:xfrm>
              <a:off x="-2933828" y="3101502"/>
              <a:ext cx="471543" cy="0"/>
            </a:xfrm>
            <a:prstGeom prst="line">
              <a:avLst/>
            </a:prstGeom>
            <a:noFill/>
            <a:ln w="9525">
              <a:solidFill>
                <a:srgbClr val="3333CC"/>
              </a:solidFill>
              <a:rou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55" name="Rectangle 104"/>
            <p:cNvSpPr>
              <a:spLocks noChangeArrowheads="1"/>
            </p:cNvSpPr>
            <p:nvPr/>
          </p:nvSpPr>
          <p:spPr bwMode="auto">
            <a:xfrm>
              <a:off x="-3377007" y="2988777"/>
              <a:ext cx="476861" cy="210142"/>
            </a:xfrm>
            <a:prstGeom prst="rect">
              <a:avLst/>
            </a:prstGeom>
            <a:solidFill>
              <a:srgbClr val="00CC99"/>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56" name="Text Box 105"/>
            <p:cNvSpPr txBox="1">
              <a:spLocks noChangeArrowheads="1"/>
            </p:cNvSpPr>
            <p:nvPr/>
          </p:nvSpPr>
          <p:spPr bwMode="auto">
            <a:xfrm>
              <a:off x="-3430189" y="2965119"/>
              <a:ext cx="581451" cy="240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0111</a:t>
              </a:r>
              <a:endPar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57" name="Line 119"/>
            <p:cNvSpPr>
              <a:spLocks noChangeShapeType="1"/>
            </p:cNvSpPr>
            <p:nvPr/>
          </p:nvSpPr>
          <p:spPr bwMode="auto">
            <a:xfrm>
              <a:off x="-3621642" y="2717403"/>
              <a:ext cx="405953" cy="300600"/>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458" name="Freeform 120"/>
          <p:cNvSpPr/>
          <p:nvPr/>
        </p:nvSpPr>
        <p:spPr bwMode="auto">
          <a:xfrm>
            <a:off x="4084223" y="5708720"/>
            <a:ext cx="982662" cy="233362"/>
          </a:xfrm>
          <a:custGeom>
            <a:avLst/>
            <a:gdLst>
              <a:gd name="T0" fmla="*/ 0 w 554"/>
              <a:gd name="T1" fmla="*/ 2147483647 h 167"/>
              <a:gd name="T2" fmla="*/ 2147483647 w 554"/>
              <a:gd name="T3" fmla="*/ 2147483647 h 167"/>
              <a:gd name="T4" fmla="*/ 2147483647 w 554"/>
              <a:gd name="T5" fmla="*/ 2147483647 h 167"/>
              <a:gd name="T6" fmla="*/ 0 60000 65536"/>
              <a:gd name="T7" fmla="*/ 0 60000 65536"/>
              <a:gd name="T8" fmla="*/ 0 60000 65536"/>
              <a:gd name="T9" fmla="*/ 0 w 554"/>
              <a:gd name="T10" fmla="*/ 0 h 167"/>
              <a:gd name="T11" fmla="*/ 554 w 554"/>
              <a:gd name="T12" fmla="*/ 167 h 167"/>
            </a:gdLst>
            <a:ahLst/>
            <a:cxnLst>
              <a:cxn ang="T6">
                <a:pos x="T0" y="T1"/>
              </a:cxn>
              <a:cxn ang="T7">
                <a:pos x="T2" y="T3"/>
              </a:cxn>
              <a:cxn ang="T8">
                <a:pos x="T4" y="T5"/>
              </a:cxn>
            </a:cxnLst>
            <a:rect l="T9" t="T10" r="T11" b="T12"/>
            <a:pathLst>
              <a:path w="554" h="167">
                <a:moveTo>
                  <a:pt x="0" y="10"/>
                </a:moveTo>
                <a:cubicBezTo>
                  <a:pt x="102" y="0"/>
                  <a:pt x="240" y="5"/>
                  <a:pt x="324" y="26"/>
                </a:cubicBezTo>
                <a:cubicBezTo>
                  <a:pt x="416" y="52"/>
                  <a:pt x="502" y="120"/>
                  <a:pt x="554" y="167"/>
                </a:cubicBezTo>
              </a:path>
            </a:pathLst>
          </a:custGeom>
          <a:noFill/>
          <a:ln w="57150" cmpd="sng">
            <a:solidFill>
              <a:srgbClr val="FF33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459" name="Group 357"/>
          <p:cNvGrpSpPr/>
          <p:nvPr/>
        </p:nvGrpSpPr>
        <p:grpSpPr bwMode="auto">
          <a:xfrm>
            <a:off x="4304885" y="5699195"/>
            <a:ext cx="565150" cy="293687"/>
            <a:chOff x="1871277" y="1576300"/>
            <a:chExt cx="1128371" cy="437861"/>
          </a:xfrm>
        </p:grpSpPr>
        <p:sp>
          <p:nvSpPr>
            <p:cNvPr id="460" name="Oval 459"/>
            <p:cNvSpPr>
              <a:spLocks noChangeArrowheads="1"/>
            </p:cNvSpPr>
            <p:nvPr/>
          </p:nvSpPr>
          <p:spPr bwMode="auto">
            <a:xfrm flipV="1">
              <a:off x="1874448" y="1694641"/>
              <a:ext cx="1125200" cy="319520"/>
            </a:xfrm>
            <a:prstGeom prst="ellipse">
              <a:avLst/>
            </a:prstGeom>
            <a:gradFill rotWithShape="1">
              <a:gsLst>
                <a:gs pos="0">
                  <a:srgbClr val="262699"/>
                </a:gs>
                <a:gs pos="53000">
                  <a:srgbClr val="8585E0"/>
                </a:gs>
                <a:gs pos="100000">
                  <a:srgbClr val="262699"/>
                </a:gs>
              </a:gsLst>
              <a:lin ang="0" scaled="1"/>
            </a:gra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461" name="Rectangle 460"/>
            <p:cNvSpPr/>
            <p:nvPr/>
          </p:nvSpPr>
          <p:spPr bwMode="auto">
            <a:xfrm>
              <a:off x="1871277" y="1739610"/>
              <a:ext cx="1128371" cy="115975"/>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462" name="Oval 461"/>
            <p:cNvSpPr>
              <a:spLocks noChangeArrowheads="1"/>
            </p:cNvSpPr>
            <p:nvPr/>
          </p:nvSpPr>
          <p:spPr bwMode="auto">
            <a:xfrm flipV="1">
              <a:off x="1871277" y="1576300"/>
              <a:ext cx="1125202" cy="319520"/>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463" name="Freeform 462"/>
            <p:cNvSpPr/>
            <p:nvPr/>
          </p:nvSpPr>
          <p:spPr bwMode="auto">
            <a:xfrm>
              <a:off x="2159710" y="1673339"/>
              <a:ext cx="548337" cy="160944"/>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464" name="Freeform 463"/>
            <p:cNvSpPr/>
            <p:nvPr/>
          </p:nvSpPr>
          <p:spPr bwMode="auto">
            <a:xfrm>
              <a:off x="2102657" y="1633104"/>
              <a:ext cx="662442" cy="111240"/>
            </a:xfrm>
            <a:custGeom>
              <a:avLst/>
              <a:gdLst>
                <a:gd name="T0" fmla="*/ 0 w 3723451"/>
                <a:gd name="T1" fmla="*/ 27215 h 932950"/>
                <a:gd name="T2" fmla="*/ 116561 w 3723451"/>
                <a:gd name="T3" fmla="*/ 321 h 932950"/>
                <a:gd name="T4" fmla="*/ 330163 w 3723451"/>
                <a:gd name="T5" fmla="*/ 62069 h 932950"/>
                <a:gd name="T6" fmla="*/ 533941 w 3723451"/>
                <a:gd name="T7" fmla="*/ 0 h 932950"/>
                <a:gd name="T8" fmla="*/ 662442 w 3723451"/>
                <a:gd name="T9" fmla="*/ 24699 h 932950"/>
                <a:gd name="T10" fmla="*/ 566838 w 3723451"/>
                <a:gd name="T11" fmla="*/ 55071 h 932950"/>
                <a:gd name="T12" fmla="*/ 536057 w 3723451"/>
                <a:gd name="T13" fmla="*/ 46883 h 932950"/>
                <a:gd name="T14" fmla="*/ 333916 w 3723451"/>
                <a:gd name="T15" fmla="*/ 111240 h 932950"/>
                <a:gd name="T16" fmla="*/ 126604 w 3723451"/>
                <a:gd name="T17" fmla="*/ 49250 h 932950"/>
                <a:gd name="T18" fmla="*/ 93085 w 3723451"/>
                <a:gd name="T19" fmla="*/ 55941 h 932950"/>
                <a:gd name="T20" fmla="*/ 0 w 3723451"/>
                <a:gd name="T21" fmla="*/ 27215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65" name="Freeform 464"/>
            <p:cNvSpPr/>
            <p:nvPr/>
          </p:nvSpPr>
          <p:spPr bwMode="auto">
            <a:xfrm>
              <a:off x="2536889" y="1727776"/>
              <a:ext cx="244059" cy="97039"/>
            </a:xfrm>
            <a:custGeom>
              <a:avLst/>
              <a:gdLst>
                <a:gd name="T0" fmla="*/ 0 w 1366596"/>
                <a:gd name="T1" fmla="*/ 0 h 809868"/>
                <a:gd name="T2" fmla="*/ 244059 w 1366596"/>
                <a:gd name="T3" fmla="*/ 74985 h 809868"/>
                <a:gd name="T4" fmla="*/ 154488 w 1366596"/>
                <a:gd name="T5" fmla="*/ 97039 h 809868"/>
                <a:gd name="T6" fmla="*/ 822 w 1366596"/>
                <a:gd name="T7" fmla="*/ 51276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66" name="Freeform 465"/>
            <p:cNvSpPr/>
            <p:nvPr/>
          </p:nvSpPr>
          <p:spPr bwMode="auto">
            <a:xfrm>
              <a:off x="2089979" y="1730143"/>
              <a:ext cx="240888" cy="97040"/>
            </a:xfrm>
            <a:custGeom>
              <a:avLst/>
              <a:gdLst>
                <a:gd name="T0" fmla="*/ 237599 w 1348191"/>
                <a:gd name="T1" fmla="*/ 0 h 791462"/>
                <a:gd name="T2" fmla="*/ 240888 w 1348191"/>
                <a:gd name="T3" fmla="*/ 46827 h 791462"/>
                <a:gd name="T4" fmla="*/ 87147 w 1348191"/>
                <a:gd name="T5" fmla="*/ 97040 h 791462"/>
                <a:gd name="T6" fmla="*/ 0 w 1348191"/>
                <a:gd name="T7" fmla="*/ 75037 h 791462"/>
                <a:gd name="T8" fmla="*/ 237599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467" name="Straight Connector 466"/>
            <p:cNvCxnSpPr>
              <a:cxnSpLocks noChangeShapeType="1"/>
              <a:endCxn id="462" idx="2"/>
            </p:cNvCxnSpPr>
            <p:nvPr/>
          </p:nvCxnSpPr>
          <p:spPr bwMode="auto">
            <a:xfrm flipH="1" flipV="1">
              <a:off x="1871277" y="1737244"/>
              <a:ext cx="3171" cy="123075"/>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468" name="Straight Connector 467"/>
            <p:cNvCxnSpPr>
              <a:cxnSpLocks noChangeShapeType="1"/>
            </p:cNvCxnSpPr>
            <p:nvPr/>
          </p:nvCxnSpPr>
          <p:spPr bwMode="auto">
            <a:xfrm flipH="1" flipV="1">
              <a:off x="2996479" y="1734876"/>
              <a:ext cx="3169" cy="123075"/>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sp>
        <p:nvSpPr>
          <p:cNvPr id="469" name="TextBox 6"/>
          <p:cNvSpPr txBox="1">
            <a:spLocks noChangeArrowheads="1"/>
          </p:cNvSpPr>
          <p:nvPr/>
        </p:nvSpPr>
        <p:spPr bwMode="auto">
          <a:xfrm>
            <a:off x="1787110" y="4943545"/>
            <a:ext cx="19923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values in arriving </a:t>
            </a:r>
            <a:endPar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packet header</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70" name="TextBox 282"/>
          <p:cNvSpPr txBox="1">
            <a:spLocks noChangeArrowheads="1"/>
          </p:cNvSpPr>
          <p:nvPr/>
        </p:nvSpPr>
        <p:spPr bwMode="auto">
          <a:xfrm>
            <a:off x="4658898" y="5902395"/>
            <a:ext cx="261937"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3</a:t>
            </a:r>
            <a:endPar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36"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87"/>
                                        </p:tgtEl>
                                        <p:attrNameLst>
                                          <p:attrName>style.visibility</p:attrName>
                                        </p:attrNameLst>
                                      </p:cBhvr>
                                      <p:to>
                                        <p:strVal val="visible"/>
                                      </p:to>
                                    </p:set>
                                    <p:animEffect transition="in" filter="wipe(down)">
                                      <p:cBhvr>
                                        <p:cTn id="7" dur="1000"/>
                                        <p:tgtEl>
                                          <p:spTgt spid="28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19"/>
                                        </p:tgtEl>
                                        <p:attrNameLst>
                                          <p:attrName>style.visibility</p:attrName>
                                        </p:attrNameLst>
                                      </p:cBhvr>
                                      <p:to>
                                        <p:strVal val="visible"/>
                                      </p:to>
                                    </p:set>
                                    <p:animEffect transition="in" filter="dissolve">
                                      <p:cBhvr>
                                        <p:cTn id="12" dur="500"/>
                                        <p:tgtEl>
                                          <p:spTgt spid="419"/>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400"/>
                                        </p:tgtEl>
                                        <p:attrNameLst>
                                          <p:attrName>style.visibility</p:attrName>
                                        </p:attrNameLst>
                                      </p:cBhvr>
                                      <p:to>
                                        <p:strVal val="visible"/>
                                      </p:to>
                                    </p:set>
                                    <p:animEffect transition="in" filter="dissolve">
                                      <p:cBhvr>
                                        <p:cTn id="17" dur="500"/>
                                        <p:tgtEl>
                                          <p:spTgt spid="40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442"/>
                                        </p:tgtEl>
                                        <p:attrNameLst>
                                          <p:attrName>style.visibility</p:attrName>
                                        </p:attrNameLst>
                                      </p:cBhvr>
                                      <p:to>
                                        <p:strVal val="visible"/>
                                      </p:to>
                                    </p:set>
                                    <p:animEffect transition="in" filter="wipe(up)">
                                      <p:cBhvr>
                                        <p:cTn id="22" dur="500"/>
                                        <p:tgtEl>
                                          <p:spTgt spid="442"/>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415"/>
                                        </p:tgtEl>
                                        <p:attrNameLst>
                                          <p:attrName>style.visibility</p:attrName>
                                        </p:attrNameLst>
                                      </p:cBhvr>
                                      <p:to>
                                        <p:strVal val="visible"/>
                                      </p:to>
                                    </p:set>
                                    <p:animEffect transition="in" filter="dissolve">
                                      <p:cBhvr>
                                        <p:cTn id="27" dur="500"/>
                                        <p:tgtEl>
                                          <p:spTgt spid="4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p:cNvSpPr>
            <a:spLocks noGrp="1"/>
          </p:cNvSpPr>
          <p:nvPr>
            <p:ph type="title"/>
          </p:nvPr>
        </p:nvSpPr>
        <p:spPr>
          <a:xfrm>
            <a:off x="703288" y="281163"/>
            <a:ext cx="10515600" cy="1067951"/>
          </a:xfrm>
        </p:spPr>
        <p:txBody>
          <a:bodyPr>
            <a:normAutofit/>
          </a:bodyPr>
          <a:lstStyle/>
          <a:p>
            <a:r>
              <a:rPr lang="en-US" sz="4800" dirty="0"/>
              <a:t>IPv6 datagram format</a:t>
            </a:r>
            <a:endParaRPr lang="en-US" sz="4800" dirty="0"/>
          </a:p>
        </p:txBody>
      </p:sp>
      <p:sp>
        <p:nvSpPr>
          <p:cNvPr id="7" name="Rectangle 56"/>
          <p:cNvSpPr>
            <a:spLocks noChangeArrowheads="1"/>
          </p:cNvSpPr>
          <p:nvPr/>
        </p:nvSpPr>
        <p:spPr bwMode="auto">
          <a:xfrm>
            <a:off x="3731801" y="2152167"/>
            <a:ext cx="4748212" cy="2817812"/>
          </a:xfrm>
          <a:prstGeom prst="rect">
            <a:avLst/>
          </a:prstGeom>
          <a:solidFill>
            <a:schemeClr val="bg1"/>
          </a:solidFill>
          <a:ln w="19050">
            <a:solidFill>
              <a:schemeClr val="tx1"/>
            </a:solidFill>
            <a:miter lim="800000"/>
          </a:ln>
          <a:effectLst>
            <a:outerShdw blurRad="50800" dist="38100" dir="18900000" algn="bl" rotWithShape="0">
              <a:srgbClr val="0000A3">
                <a:alpha val="40000"/>
              </a:srgb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8" name="Line 60"/>
          <p:cNvSpPr>
            <a:spLocks noChangeShapeType="1"/>
          </p:cNvSpPr>
          <p:nvPr/>
        </p:nvSpPr>
        <p:spPr bwMode="auto">
          <a:xfrm>
            <a:off x="3733388" y="2461729"/>
            <a:ext cx="4727575"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Line 61"/>
          <p:cNvSpPr>
            <a:spLocks noChangeShapeType="1"/>
          </p:cNvSpPr>
          <p:nvPr/>
        </p:nvSpPr>
        <p:spPr bwMode="auto">
          <a:xfrm>
            <a:off x="4384263" y="2161692"/>
            <a:ext cx="0" cy="293687"/>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Line 63"/>
          <p:cNvSpPr>
            <a:spLocks noChangeShapeType="1"/>
          </p:cNvSpPr>
          <p:nvPr/>
        </p:nvSpPr>
        <p:spPr bwMode="auto">
          <a:xfrm>
            <a:off x="5073238" y="2158517"/>
            <a:ext cx="0" cy="293687"/>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Line 64"/>
          <p:cNvSpPr>
            <a:spLocks noChangeShapeType="1"/>
          </p:cNvSpPr>
          <p:nvPr/>
        </p:nvSpPr>
        <p:spPr bwMode="auto">
          <a:xfrm>
            <a:off x="6000338" y="2456967"/>
            <a:ext cx="0" cy="293687"/>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Line 65"/>
          <p:cNvSpPr>
            <a:spLocks noChangeShapeType="1"/>
          </p:cNvSpPr>
          <p:nvPr/>
        </p:nvSpPr>
        <p:spPr bwMode="auto">
          <a:xfrm>
            <a:off x="7146513" y="2460142"/>
            <a:ext cx="0" cy="293687"/>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Line 66"/>
          <p:cNvSpPr>
            <a:spLocks noChangeShapeType="1"/>
          </p:cNvSpPr>
          <p:nvPr/>
        </p:nvSpPr>
        <p:spPr bwMode="auto">
          <a:xfrm>
            <a:off x="3720688" y="3982554"/>
            <a:ext cx="4760913"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 name="Line 67"/>
          <p:cNvSpPr>
            <a:spLocks noChangeShapeType="1"/>
          </p:cNvSpPr>
          <p:nvPr/>
        </p:nvSpPr>
        <p:spPr bwMode="auto">
          <a:xfrm>
            <a:off x="3738151" y="3342792"/>
            <a:ext cx="4760912"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Line 68"/>
          <p:cNvSpPr>
            <a:spLocks noChangeShapeType="1"/>
          </p:cNvSpPr>
          <p:nvPr/>
        </p:nvSpPr>
        <p:spPr bwMode="auto">
          <a:xfrm>
            <a:off x="3723863" y="2760179"/>
            <a:ext cx="4760913"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 name="Text Box 69"/>
          <p:cNvSpPr txBox="1">
            <a:spLocks noChangeArrowheads="1"/>
          </p:cNvSpPr>
          <p:nvPr/>
        </p:nvSpPr>
        <p:spPr bwMode="auto">
          <a:xfrm>
            <a:off x="5234225" y="4260919"/>
            <a:ext cx="172354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 payload (data)</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8" name="Text Box 70"/>
          <p:cNvSpPr txBox="1">
            <a:spLocks noChangeArrowheads="1"/>
          </p:cNvSpPr>
          <p:nvPr/>
        </p:nvSpPr>
        <p:spPr bwMode="auto">
          <a:xfrm>
            <a:off x="4968463" y="3385654"/>
            <a:ext cx="2165350"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destination address</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(128 bits)</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9" name="Text Box 71"/>
          <p:cNvSpPr txBox="1">
            <a:spLocks noChangeArrowheads="1"/>
          </p:cNvSpPr>
          <p:nvPr/>
        </p:nvSpPr>
        <p:spPr bwMode="auto">
          <a:xfrm>
            <a:off x="5133563" y="2779229"/>
            <a:ext cx="1746250"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source address</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(128 bits)</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0" name="Text Box 72"/>
          <p:cNvSpPr txBox="1">
            <a:spLocks noChangeArrowheads="1"/>
          </p:cNvSpPr>
          <p:nvPr/>
        </p:nvSpPr>
        <p:spPr bwMode="auto">
          <a:xfrm>
            <a:off x="4217576" y="2426804"/>
            <a:ext cx="1352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payload len</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1" name="Text Box 73"/>
          <p:cNvSpPr txBox="1">
            <a:spLocks noChangeArrowheads="1"/>
          </p:cNvSpPr>
          <p:nvPr/>
        </p:nvSpPr>
        <p:spPr bwMode="auto">
          <a:xfrm>
            <a:off x="5998751" y="2434742"/>
            <a:ext cx="10096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next hdr</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2" name="Text Box 74"/>
          <p:cNvSpPr txBox="1">
            <a:spLocks noChangeArrowheads="1"/>
          </p:cNvSpPr>
          <p:nvPr/>
        </p:nvSpPr>
        <p:spPr bwMode="auto">
          <a:xfrm>
            <a:off x="7254463" y="2420454"/>
            <a:ext cx="10350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hop limit</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3" name="Text Box 75"/>
          <p:cNvSpPr txBox="1">
            <a:spLocks noChangeArrowheads="1"/>
          </p:cNvSpPr>
          <p:nvPr/>
        </p:nvSpPr>
        <p:spPr bwMode="auto">
          <a:xfrm>
            <a:off x="6124163" y="2126767"/>
            <a:ext cx="11366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flow label</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4" name="Text Box 76"/>
          <p:cNvSpPr txBox="1">
            <a:spLocks noChangeArrowheads="1"/>
          </p:cNvSpPr>
          <p:nvPr/>
        </p:nvSpPr>
        <p:spPr bwMode="auto">
          <a:xfrm>
            <a:off x="4503326" y="2112479"/>
            <a:ext cx="438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pri</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5" name="Text Box 77"/>
          <p:cNvSpPr txBox="1">
            <a:spLocks noChangeArrowheads="1"/>
          </p:cNvSpPr>
          <p:nvPr/>
        </p:nvSpPr>
        <p:spPr bwMode="auto">
          <a:xfrm>
            <a:off x="3796888" y="2120417"/>
            <a:ext cx="5016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ver</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6" name="Line 79"/>
          <p:cNvSpPr>
            <a:spLocks noChangeShapeType="1"/>
          </p:cNvSpPr>
          <p:nvPr/>
        </p:nvSpPr>
        <p:spPr bwMode="auto">
          <a:xfrm>
            <a:off x="3696324" y="1921565"/>
            <a:ext cx="4816475" cy="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7" name="Text Box 78"/>
          <p:cNvSpPr txBox="1">
            <a:spLocks noChangeArrowheads="1"/>
          </p:cNvSpPr>
          <p:nvPr/>
        </p:nvSpPr>
        <p:spPr bwMode="auto">
          <a:xfrm>
            <a:off x="5555286" y="1731065"/>
            <a:ext cx="864339" cy="36933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32 bits</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nvGrpSpPr>
          <p:cNvPr id="38" name="Group 37"/>
          <p:cNvGrpSpPr/>
          <p:nvPr/>
        </p:nvGrpSpPr>
        <p:grpSpPr>
          <a:xfrm>
            <a:off x="159026" y="1902722"/>
            <a:ext cx="4399722" cy="1089529"/>
            <a:chOff x="159026" y="1902722"/>
            <a:chExt cx="4399722" cy="1089529"/>
          </a:xfrm>
        </p:grpSpPr>
        <p:sp>
          <p:nvSpPr>
            <p:cNvPr id="30" name="Rectangle 4"/>
            <p:cNvSpPr>
              <a:spLocks noChangeArrowheads="1"/>
            </p:cNvSpPr>
            <p:nvPr/>
          </p:nvSpPr>
          <p:spPr bwMode="auto">
            <a:xfrm>
              <a:off x="159026" y="1902722"/>
              <a:ext cx="3072157" cy="1089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auto" latinLnBrk="0" hangingPunct="1">
                <a:lnSpc>
                  <a:spcPct val="90000"/>
                </a:lnSpc>
                <a:spcBef>
                  <a:spcPts val="0"/>
                </a:spcBef>
                <a:spcAft>
                  <a:spcPts val="0"/>
                </a:spcAft>
                <a:buClrTx/>
                <a:buSzTx/>
                <a:buFontTx/>
                <a:buNone/>
                <a:defRPr/>
              </a:pPr>
              <a:r>
                <a:rPr kumimoji="0" lang="en-US" altLang="en-US" sz="24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n-cs"/>
                </a:rPr>
                <a:t>priority: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identify priority among datagrams in flow</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cxnSp>
          <p:nvCxnSpPr>
            <p:cNvPr id="32" name="Straight Connector 31"/>
            <p:cNvCxnSpPr/>
            <p:nvPr/>
          </p:nvCxnSpPr>
          <p:spPr>
            <a:xfrm>
              <a:off x="3299791" y="2398643"/>
              <a:ext cx="1258957"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41" name="Group 40"/>
          <p:cNvGrpSpPr/>
          <p:nvPr/>
        </p:nvGrpSpPr>
        <p:grpSpPr>
          <a:xfrm>
            <a:off x="7480852" y="1426988"/>
            <a:ext cx="4499112" cy="1421928"/>
            <a:chOff x="7480852" y="1426988"/>
            <a:chExt cx="4499112" cy="1421928"/>
          </a:xfrm>
        </p:grpSpPr>
        <p:sp>
          <p:nvSpPr>
            <p:cNvPr id="29" name="Rectangle 4"/>
            <p:cNvSpPr>
              <a:spLocks noChangeArrowheads="1"/>
            </p:cNvSpPr>
            <p:nvPr/>
          </p:nvSpPr>
          <p:spPr bwMode="auto">
            <a:xfrm>
              <a:off x="8742156" y="1426988"/>
              <a:ext cx="3237808" cy="1421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90000"/>
                </a:lnSpc>
                <a:spcBef>
                  <a:spcPts val="0"/>
                </a:spcBef>
                <a:spcAft>
                  <a:spcPts val="0"/>
                </a:spcAft>
                <a:buClrTx/>
                <a:buSzTx/>
                <a:buFontTx/>
                <a:buNone/>
                <a:defRPr/>
              </a:pPr>
              <a:r>
                <a:rPr kumimoji="0" lang="en-US" altLang="en-US" sz="24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n-cs"/>
                </a:rPr>
                <a:t>flow label: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identify datagrams in same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flow.”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(concept of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flow” not well defined).</a:t>
              </a:r>
              <a:endParaRPr kumimoji="0" lang="en-US" altLang="ja-JP"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cxnSp>
          <p:nvCxnSpPr>
            <p:cNvPr id="34" name="Straight Connector 33"/>
            <p:cNvCxnSpPr/>
            <p:nvPr/>
          </p:nvCxnSpPr>
          <p:spPr>
            <a:xfrm>
              <a:off x="7480852" y="2325756"/>
              <a:ext cx="1258957"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40" name="Group 39"/>
          <p:cNvGrpSpPr/>
          <p:nvPr/>
        </p:nvGrpSpPr>
        <p:grpSpPr>
          <a:xfrm>
            <a:off x="0" y="2970865"/>
            <a:ext cx="4028661" cy="757130"/>
            <a:chOff x="0" y="2970865"/>
            <a:chExt cx="4028661" cy="757130"/>
          </a:xfrm>
        </p:grpSpPr>
        <p:sp>
          <p:nvSpPr>
            <p:cNvPr id="31" name="Rectangle 4"/>
            <p:cNvSpPr>
              <a:spLocks noChangeArrowheads="1"/>
            </p:cNvSpPr>
            <p:nvPr/>
          </p:nvSpPr>
          <p:spPr bwMode="auto">
            <a:xfrm>
              <a:off x="0" y="2970865"/>
              <a:ext cx="3237808" cy="75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auto" latinLnBrk="0" hangingPunct="1">
                <a:lnSpc>
                  <a:spcPct val="90000"/>
                </a:lnSpc>
                <a:spcBef>
                  <a:spcPts val="0"/>
                </a:spcBef>
                <a:spcAft>
                  <a:spcPts val="0"/>
                </a:spcAft>
                <a:buClrTx/>
                <a:buSzTx/>
                <a:buFontTx/>
                <a:buNone/>
                <a:defRPr/>
              </a:pPr>
              <a:r>
                <a:rPr kumimoji="0" lang="en-US" altLang="en-US" sz="24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n-cs"/>
                </a:rPr>
                <a:t>128-bit </a:t>
              </a:r>
              <a:endParaRPr kumimoji="0" lang="en-US" altLang="en-US" sz="24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n-cs"/>
              </a:endParaRPr>
            </a:p>
            <a:p>
              <a:pPr marL="0" marR="0" lvl="0" indent="0" algn="r" defTabSz="914400" rtl="0" eaLnBrk="1" fontAlgn="auto" latinLnBrk="0" hangingPunct="1">
                <a:lnSpc>
                  <a:spcPct val="90000"/>
                </a:lnSpc>
                <a:spcBef>
                  <a:spcPts val="0"/>
                </a:spcBef>
                <a:spcAft>
                  <a:spcPts val="0"/>
                </a:spcAft>
                <a:buClrTx/>
                <a:buSzTx/>
                <a:buFontTx/>
                <a:buNone/>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IPv6 addresses</a:t>
              </a:r>
              <a:endParaRPr kumimoji="0" lang="en-US" altLang="ja-JP"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cxnSp>
          <p:nvCxnSpPr>
            <p:cNvPr id="37" name="Straight Connector 36"/>
            <p:cNvCxnSpPr/>
            <p:nvPr/>
          </p:nvCxnSpPr>
          <p:spPr>
            <a:xfrm>
              <a:off x="3124200" y="3380098"/>
              <a:ext cx="904461" cy="304006"/>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V="1">
              <a:off x="3124200" y="3055420"/>
              <a:ext cx="904461" cy="304006"/>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43" name="TextBox 42"/>
          <p:cNvSpPr txBox="1"/>
          <p:nvPr/>
        </p:nvSpPr>
        <p:spPr>
          <a:xfrm>
            <a:off x="1192696" y="5022574"/>
            <a:ext cx="8971722" cy="15696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What’s missing (compared with IPv4): </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
                <a:srgbClr val="0000A3"/>
              </a:buClr>
              <a:buSzTx/>
              <a:buFont typeface="Wingdings" panose="05000000000000000000" pitchFamily="2" charset="2"/>
              <a:buChar char="§"/>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no checksum (to speed processing at routers)</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
                <a:srgbClr val="0000A3"/>
              </a:buClr>
              <a:buSzTx/>
              <a:buFont typeface="Wingdings" panose="05000000000000000000" pitchFamily="2" charset="2"/>
              <a:buChar char="§"/>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no fragmentation/reassembly</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
                <a:srgbClr val="0000A3"/>
              </a:buClr>
              <a:buSzTx/>
              <a:buFont typeface="Wingdings" panose="05000000000000000000" pitchFamily="2" charset="2"/>
              <a:buChar char="§"/>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no options (available as upper-layer, next-header protocol at router)</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5"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500"/>
                                        <p:tgtEl>
                                          <p:spTgt spid="4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dissolve">
                                      <p:cBhvr>
                                        <p:cTn id="12" dur="500"/>
                                        <p:tgtEl>
                                          <p:spTgt spid="41"/>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dissolve">
                                      <p:cBhvr>
                                        <p:cTn id="17" dur="500"/>
                                        <p:tgtEl>
                                          <p:spTgt spid="38"/>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43"/>
                                        </p:tgtEl>
                                        <p:attrNameLst>
                                          <p:attrName>style.visibility</p:attrName>
                                        </p:attrNameLst>
                                      </p:cBhvr>
                                      <p:to>
                                        <p:strVal val="visible"/>
                                      </p:to>
                                    </p:set>
                                    <p:animEffect transition="in" filter="dissolve">
                                      <p:cBhvr>
                                        <p:cTn id="22"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1379475"/>
            <a:ext cx="10515600" cy="1193105"/>
          </a:xfrm>
        </p:spPr>
        <p:txBody>
          <a:bodyPr/>
          <a:lstStyle/>
          <a:p>
            <a:pPr>
              <a:lnSpc>
                <a:spcPct val="75000"/>
              </a:lnSpc>
            </a:pPr>
            <a:r>
              <a:rPr lang="en-US" altLang="en-US" dirty="0">
                <a:ea typeface="MS PGothic" panose="020B0600070205080204" pitchFamily="34" charset="-128"/>
                <a:cs typeface="MS PGothic" panose="020B0600070205080204" pitchFamily="34" charset="-128"/>
              </a:rPr>
              <a:t>not all routers can be upgraded simultaneously</a:t>
            </a:r>
            <a:endParaRPr lang="en-US" altLang="en-US" dirty="0">
              <a:ea typeface="MS PGothic" panose="020B0600070205080204" pitchFamily="34" charset="-128"/>
              <a:cs typeface="MS PGothic" panose="020B0600070205080204" pitchFamily="34" charset="-128"/>
            </a:endParaRPr>
          </a:p>
          <a:p>
            <a:pPr lvl="1">
              <a:lnSpc>
                <a:spcPct val="75000"/>
              </a:lnSpc>
            </a:pPr>
            <a:r>
              <a:rPr lang="en-US" altLang="en-US" sz="2800" dirty="0">
                <a:ea typeface="MS PGothic" panose="020B0600070205080204" pitchFamily="34" charset="-128"/>
              </a:rPr>
              <a:t>no “</a:t>
            </a:r>
            <a:r>
              <a:rPr lang="en-US" altLang="ja-JP" sz="2800" dirty="0">
                <a:ea typeface="MS PGothic" panose="020B0600070205080204" pitchFamily="34" charset="-128"/>
              </a:rPr>
              <a:t>flag days”</a:t>
            </a:r>
            <a:endParaRPr lang="en-US" altLang="ja-JP" sz="2800" dirty="0">
              <a:ea typeface="MS PGothic" panose="020B0600070205080204" pitchFamily="34" charset="-128"/>
            </a:endParaRPr>
          </a:p>
          <a:p>
            <a:pPr lvl="1">
              <a:lnSpc>
                <a:spcPct val="75000"/>
              </a:lnSpc>
            </a:pPr>
            <a:r>
              <a:rPr lang="en-US" altLang="en-US" sz="2800" dirty="0">
                <a:ea typeface="MS PGothic" panose="020B0600070205080204" pitchFamily="34" charset="-128"/>
              </a:rPr>
              <a:t>how will network operate with mixed IPv4 and IPv6 routers? </a:t>
            </a:r>
            <a:endParaRPr lang="en-US" altLang="en-US" sz="2800" dirty="0">
              <a:ea typeface="MS PGothic" panose="020B0600070205080204" pitchFamily="34" charset="-128"/>
            </a:endParaRPr>
          </a:p>
        </p:txBody>
      </p:sp>
      <p:sp>
        <p:nvSpPr>
          <p:cNvPr id="11" name="Title 2"/>
          <p:cNvSpPr>
            <a:spLocks noGrp="1"/>
          </p:cNvSpPr>
          <p:nvPr>
            <p:ph type="title"/>
          </p:nvPr>
        </p:nvSpPr>
        <p:spPr>
          <a:xfrm>
            <a:off x="838200" y="345805"/>
            <a:ext cx="10515600" cy="894622"/>
          </a:xfrm>
        </p:spPr>
        <p:txBody>
          <a:bodyPr>
            <a:normAutofit/>
          </a:bodyPr>
          <a:lstStyle/>
          <a:p>
            <a:r>
              <a:rPr lang="en-US" sz="4800" dirty="0"/>
              <a:t>Transition from IPv4 to IPv6</a:t>
            </a:r>
            <a:endParaRPr lang="en-US" sz="4800" dirty="0"/>
          </a:p>
        </p:txBody>
      </p:sp>
      <p:grpSp>
        <p:nvGrpSpPr>
          <p:cNvPr id="3" name="Group 2"/>
          <p:cNvGrpSpPr/>
          <p:nvPr/>
        </p:nvGrpSpPr>
        <p:grpSpPr>
          <a:xfrm>
            <a:off x="2588799" y="4315653"/>
            <a:ext cx="6629400" cy="2227263"/>
            <a:chOff x="2588799" y="4315653"/>
            <a:chExt cx="6629400" cy="2227263"/>
          </a:xfrm>
        </p:grpSpPr>
        <p:grpSp>
          <p:nvGrpSpPr>
            <p:cNvPr id="44" name="Group 47"/>
            <p:cNvGrpSpPr/>
            <p:nvPr/>
          </p:nvGrpSpPr>
          <p:grpSpPr bwMode="auto">
            <a:xfrm>
              <a:off x="3387311" y="5349116"/>
              <a:ext cx="4854575" cy="473075"/>
              <a:chOff x="1163" y="3504"/>
              <a:chExt cx="3058" cy="298"/>
            </a:xfrm>
          </p:grpSpPr>
          <p:sp>
            <p:nvSpPr>
              <p:cNvPr id="45" name="Rectangle 26"/>
              <p:cNvSpPr>
                <a:spLocks noChangeArrowheads="1"/>
              </p:cNvSpPr>
              <p:nvPr/>
            </p:nvSpPr>
            <p:spPr bwMode="auto">
              <a:xfrm>
                <a:off x="1163" y="3505"/>
                <a:ext cx="3058" cy="295"/>
              </a:xfrm>
              <a:prstGeom prst="rect">
                <a:avLst/>
              </a:prstGeom>
              <a:gradFill rotWithShape="1">
                <a:gsLst>
                  <a:gs pos="0">
                    <a:srgbClr val="CC0000">
                      <a:alpha val="40999"/>
                    </a:srgbClr>
                  </a:gs>
                  <a:gs pos="100000">
                    <a:srgbClr val="CC0000">
                      <a:alpha val="37999"/>
                    </a:srgbClr>
                  </a:gs>
                </a:gsLst>
                <a:lin ang="5400000" scaled="1"/>
              </a:gradFill>
              <a:ln w="9525">
                <a:solidFill>
                  <a:srgbClr val="CC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46" name="Line 27"/>
              <p:cNvSpPr>
                <a:spLocks noChangeShapeType="1"/>
              </p:cNvSpPr>
              <p:nvPr/>
            </p:nvSpPr>
            <p:spPr bwMode="auto">
              <a:xfrm>
                <a:off x="2022" y="3504"/>
                <a:ext cx="0" cy="295"/>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7" name="Line 28"/>
              <p:cNvSpPr>
                <a:spLocks noChangeShapeType="1"/>
              </p:cNvSpPr>
              <p:nvPr/>
            </p:nvSpPr>
            <p:spPr bwMode="auto">
              <a:xfrm>
                <a:off x="1781" y="3507"/>
                <a:ext cx="0" cy="295"/>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 name="Line 29"/>
              <p:cNvSpPr>
                <a:spLocks noChangeShapeType="1"/>
              </p:cNvSpPr>
              <p:nvPr/>
            </p:nvSpPr>
            <p:spPr bwMode="auto">
              <a:xfrm>
                <a:off x="1532" y="3504"/>
                <a:ext cx="0" cy="295"/>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9" name="Line 31"/>
              <p:cNvSpPr>
                <a:spLocks noChangeShapeType="1"/>
              </p:cNvSpPr>
              <p:nvPr/>
            </p:nvSpPr>
            <p:spPr bwMode="auto">
              <a:xfrm>
                <a:off x="1187" y="3504"/>
                <a:ext cx="0" cy="56"/>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0" name="Line 32"/>
              <p:cNvSpPr>
                <a:spLocks noChangeShapeType="1"/>
              </p:cNvSpPr>
              <p:nvPr/>
            </p:nvSpPr>
            <p:spPr bwMode="auto">
              <a:xfrm>
                <a:off x="1187" y="3742"/>
                <a:ext cx="0" cy="56"/>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1" name="Line 33"/>
              <p:cNvSpPr>
                <a:spLocks noChangeShapeType="1"/>
              </p:cNvSpPr>
              <p:nvPr/>
            </p:nvSpPr>
            <p:spPr bwMode="auto">
              <a:xfrm>
                <a:off x="1283" y="3504"/>
                <a:ext cx="0" cy="56"/>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2" name="Line 34"/>
              <p:cNvSpPr>
                <a:spLocks noChangeShapeType="1"/>
              </p:cNvSpPr>
              <p:nvPr/>
            </p:nvSpPr>
            <p:spPr bwMode="auto">
              <a:xfrm>
                <a:off x="1283" y="3742"/>
                <a:ext cx="0" cy="56"/>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3" name="Line 35"/>
              <p:cNvSpPr>
                <a:spLocks noChangeShapeType="1"/>
              </p:cNvSpPr>
              <p:nvPr/>
            </p:nvSpPr>
            <p:spPr bwMode="auto">
              <a:xfrm>
                <a:off x="1379" y="3504"/>
                <a:ext cx="0" cy="56"/>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 name="Line 36"/>
              <p:cNvSpPr>
                <a:spLocks noChangeShapeType="1"/>
              </p:cNvSpPr>
              <p:nvPr/>
            </p:nvSpPr>
            <p:spPr bwMode="auto">
              <a:xfrm>
                <a:off x="1379" y="3742"/>
                <a:ext cx="0" cy="56"/>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5" name="Line 37"/>
              <p:cNvSpPr>
                <a:spLocks noChangeShapeType="1"/>
              </p:cNvSpPr>
              <p:nvPr/>
            </p:nvSpPr>
            <p:spPr bwMode="auto">
              <a:xfrm>
                <a:off x="1475" y="3504"/>
                <a:ext cx="0" cy="56"/>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6" name="Line 38"/>
              <p:cNvSpPr>
                <a:spLocks noChangeShapeType="1"/>
              </p:cNvSpPr>
              <p:nvPr/>
            </p:nvSpPr>
            <p:spPr bwMode="auto">
              <a:xfrm>
                <a:off x="1475" y="3742"/>
                <a:ext cx="0" cy="56"/>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7" name="Line 39"/>
              <p:cNvSpPr>
                <a:spLocks noChangeShapeType="1"/>
              </p:cNvSpPr>
              <p:nvPr/>
            </p:nvSpPr>
            <p:spPr bwMode="auto">
              <a:xfrm>
                <a:off x="1327" y="3506"/>
                <a:ext cx="0" cy="56"/>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8" name="Line 40"/>
              <p:cNvSpPr>
                <a:spLocks noChangeShapeType="1"/>
              </p:cNvSpPr>
              <p:nvPr/>
            </p:nvSpPr>
            <p:spPr bwMode="auto">
              <a:xfrm>
                <a:off x="1327" y="3744"/>
                <a:ext cx="0" cy="56"/>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9" name="Line 41"/>
              <p:cNvSpPr>
                <a:spLocks noChangeShapeType="1"/>
              </p:cNvSpPr>
              <p:nvPr/>
            </p:nvSpPr>
            <p:spPr bwMode="auto">
              <a:xfrm>
                <a:off x="1213" y="3508"/>
                <a:ext cx="0" cy="56"/>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0" name="Line 42"/>
              <p:cNvSpPr>
                <a:spLocks noChangeShapeType="1"/>
              </p:cNvSpPr>
              <p:nvPr/>
            </p:nvSpPr>
            <p:spPr bwMode="auto">
              <a:xfrm>
                <a:off x="1213" y="3746"/>
                <a:ext cx="0" cy="56"/>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61" name="Text Box 48"/>
            <p:cNvSpPr txBox="1">
              <a:spLocks noChangeArrowheads="1"/>
            </p:cNvSpPr>
            <p:nvPr/>
          </p:nvSpPr>
          <p:spPr bwMode="auto">
            <a:xfrm>
              <a:off x="2882486" y="4547428"/>
              <a:ext cx="20066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IPv4 source, dest addr </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62" name="Text Box 50"/>
            <p:cNvSpPr txBox="1">
              <a:spLocks noChangeArrowheads="1"/>
            </p:cNvSpPr>
            <p:nvPr/>
          </p:nvSpPr>
          <p:spPr bwMode="auto">
            <a:xfrm>
              <a:off x="2588799" y="4315653"/>
              <a:ext cx="1652587"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IPv4 header fields </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63" name="Line 55"/>
            <p:cNvSpPr>
              <a:spLocks noChangeShapeType="1"/>
            </p:cNvSpPr>
            <p:nvPr/>
          </p:nvSpPr>
          <p:spPr bwMode="auto">
            <a:xfrm>
              <a:off x="4141374" y="4806191"/>
              <a:ext cx="0" cy="738187"/>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4" name="Line 56"/>
            <p:cNvSpPr>
              <a:spLocks noChangeShapeType="1"/>
            </p:cNvSpPr>
            <p:nvPr/>
          </p:nvSpPr>
          <p:spPr bwMode="auto">
            <a:xfrm>
              <a:off x="4146136" y="4801428"/>
              <a:ext cx="381000" cy="738188"/>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5" name="Line 57"/>
            <p:cNvSpPr>
              <a:spLocks noChangeShapeType="1"/>
            </p:cNvSpPr>
            <p:nvPr/>
          </p:nvSpPr>
          <p:spPr bwMode="auto">
            <a:xfrm>
              <a:off x="3546061" y="4558541"/>
              <a:ext cx="0" cy="976312"/>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6" name="Text Box 23"/>
            <p:cNvSpPr txBox="1">
              <a:spLocks noChangeArrowheads="1"/>
            </p:cNvSpPr>
            <p:nvPr/>
          </p:nvSpPr>
          <p:spPr bwMode="auto">
            <a:xfrm>
              <a:off x="4949411" y="6176203"/>
              <a:ext cx="16700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IPv4 datagram</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67" name="Line 24"/>
            <p:cNvSpPr>
              <a:spLocks noChangeShapeType="1"/>
            </p:cNvSpPr>
            <p:nvPr/>
          </p:nvSpPr>
          <p:spPr bwMode="auto">
            <a:xfrm>
              <a:off x="6570249" y="6365116"/>
              <a:ext cx="1695450"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8" name="Line 25"/>
            <p:cNvSpPr>
              <a:spLocks noChangeShapeType="1"/>
            </p:cNvSpPr>
            <p:nvPr/>
          </p:nvSpPr>
          <p:spPr bwMode="auto">
            <a:xfrm flipH="1">
              <a:off x="3380961" y="6365116"/>
              <a:ext cx="1606550"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9" name="Text Box 64"/>
            <p:cNvSpPr txBox="1">
              <a:spLocks noChangeArrowheads="1"/>
            </p:cNvSpPr>
            <p:nvPr/>
          </p:nvSpPr>
          <p:spPr bwMode="auto">
            <a:xfrm>
              <a:off x="5670136" y="5826953"/>
              <a:ext cx="16700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 datagram</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70" name="Line 65"/>
            <p:cNvSpPr>
              <a:spLocks noChangeShapeType="1"/>
            </p:cNvSpPr>
            <p:nvPr/>
          </p:nvSpPr>
          <p:spPr bwMode="auto">
            <a:xfrm>
              <a:off x="7306849" y="5996816"/>
              <a:ext cx="857250"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1" name="Line 66"/>
            <p:cNvSpPr>
              <a:spLocks noChangeShapeType="1"/>
            </p:cNvSpPr>
            <p:nvPr/>
          </p:nvSpPr>
          <p:spPr bwMode="auto">
            <a:xfrm flipH="1">
              <a:off x="4808124" y="5996816"/>
              <a:ext cx="925512"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2" name="Rectangle 69"/>
            <p:cNvSpPr>
              <a:spLocks noChangeArrowheads="1"/>
            </p:cNvSpPr>
            <p:nvPr/>
          </p:nvSpPr>
          <p:spPr bwMode="auto">
            <a:xfrm>
              <a:off x="4776374" y="5384041"/>
              <a:ext cx="3422650" cy="401637"/>
            </a:xfrm>
            <a:prstGeom prst="rect">
              <a:avLst/>
            </a:prstGeom>
            <a:solidFill>
              <a:srgbClr val="66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nvGrpSpPr>
            <p:cNvPr id="73" name="Group 70"/>
            <p:cNvGrpSpPr/>
            <p:nvPr/>
          </p:nvGrpSpPr>
          <p:grpSpPr bwMode="auto">
            <a:xfrm>
              <a:off x="5838411" y="4414078"/>
              <a:ext cx="3379788" cy="1109663"/>
              <a:chOff x="2868" y="2782"/>
              <a:chExt cx="2129" cy="699"/>
            </a:xfrm>
          </p:grpSpPr>
          <p:sp>
            <p:nvSpPr>
              <p:cNvPr id="74" name="Text Box 51"/>
              <p:cNvSpPr txBox="1">
                <a:spLocks noChangeArrowheads="1"/>
              </p:cNvSpPr>
              <p:nvPr/>
            </p:nvSpPr>
            <p:spPr bwMode="auto">
              <a:xfrm>
                <a:off x="4204" y="2782"/>
                <a:ext cx="79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IPv4 payload </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75" name="Line 54"/>
              <p:cNvSpPr>
                <a:spLocks noChangeShapeType="1"/>
              </p:cNvSpPr>
              <p:nvPr/>
            </p:nvSpPr>
            <p:spPr bwMode="auto">
              <a:xfrm flipH="1">
                <a:off x="2868" y="2979"/>
                <a:ext cx="1532" cy="502"/>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grpSp>
        <p:nvGrpSpPr>
          <p:cNvPr id="76" name="Group 71"/>
          <p:cNvGrpSpPr/>
          <p:nvPr/>
        </p:nvGrpSpPr>
        <p:grpSpPr bwMode="auto">
          <a:xfrm>
            <a:off x="4792249" y="4318828"/>
            <a:ext cx="3402012" cy="1476375"/>
            <a:chOff x="2280" y="1247"/>
            <a:chExt cx="2143" cy="930"/>
          </a:xfrm>
        </p:grpSpPr>
        <p:sp>
          <p:nvSpPr>
            <p:cNvPr id="77" name="Rectangle 5"/>
            <p:cNvSpPr>
              <a:spLocks noChangeArrowheads="1"/>
            </p:cNvSpPr>
            <p:nvPr/>
          </p:nvSpPr>
          <p:spPr bwMode="auto">
            <a:xfrm>
              <a:off x="2280" y="1918"/>
              <a:ext cx="2143" cy="253"/>
            </a:xfrm>
            <a:prstGeom prst="rect">
              <a:avLst/>
            </a:prstGeom>
            <a:solidFill>
              <a:srgbClr val="66CCFF"/>
            </a:solidFill>
            <a:ln w="12700">
              <a:solidFill>
                <a:schemeClr val="tx1"/>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78" name="Line 8"/>
            <p:cNvSpPr>
              <a:spLocks noChangeShapeType="1"/>
            </p:cNvSpPr>
            <p:nvPr/>
          </p:nvSpPr>
          <p:spPr bwMode="auto">
            <a:xfrm>
              <a:off x="2333" y="1918"/>
              <a:ext cx="0" cy="254"/>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9" name="Line 9"/>
            <p:cNvSpPr>
              <a:spLocks noChangeShapeType="1"/>
            </p:cNvSpPr>
            <p:nvPr/>
          </p:nvSpPr>
          <p:spPr bwMode="auto">
            <a:xfrm>
              <a:off x="2307" y="1917"/>
              <a:ext cx="0" cy="254"/>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0" name="Line 10"/>
            <p:cNvSpPr>
              <a:spLocks noChangeShapeType="1"/>
            </p:cNvSpPr>
            <p:nvPr/>
          </p:nvSpPr>
          <p:spPr bwMode="auto">
            <a:xfrm>
              <a:off x="2381" y="1918"/>
              <a:ext cx="0" cy="254"/>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1" name="Line 11"/>
            <p:cNvSpPr>
              <a:spLocks noChangeShapeType="1"/>
            </p:cNvSpPr>
            <p:nvPr/>
          </p:nvSpPr>
          <p:spPr bwMode="auto">
            <a:xfrm>
              <a:off x="2407" y="1916"/>
              <a:ext cx="0" cy="254"/>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2" name="Line 12"/>
            <p:cNvSpPr>
              <a:spLocks noChangeShapeType="1"/>
            </p:cNvSpPr>
            <p:nvPr/>
          </p:nvSpPr>
          <p:spPr bwMode="auto">
            <a:xfrm>
              <a:off x="2441" y="1916"/>
              <a:ext cx="0" cy="254"/>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3" name="Line 13"/>
            <p:cNvSpPr>
              <a:spLocks noChangeShapeType="1"/>
            </p:cNvSpPr>
            <p:nvPr/>
          </p:nvSpPr>
          <p:spPr bwMode="auto">
            <a:xfrm>
              <a:off x="2483" y="1916"/>
              <a:ext cx="0" cy="254"/>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4" name="Line 14"/>
            <p:cNvSpPr>
              <a:spLocks noChangeShapeType="1"/>
            </p:cNvSpPr>
            <p:nvPr/>
          </p:nvSpPr>
          <p:spPr bwMode="auto">
            <a:xfrm>
              <a:off x="2679" y="1923"/>
              <a:ext cx="0" cy="254"/>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5" name="Line 15"/>
            <p:cNvSpPr>
              <a:spLocks noChangeShapeType="1"/>
            </p:cNvSpPr>
            <p:nvPr/>
          </p:nvSpPr>
          <p:spPr bwMode="auto">
            <a:xfrm>
              <a:off x="2915" y="1923"/>
              <a:ext cx="0" cy="254"/>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6" name="Text Box 16"/>
            <p:cNvSpPr txBox="1">
              <a:spLocks noChangeArrowheads="1"/>
            </p:cNvSpPr>
            <p:nvPr/>
          </p:nvSpPr>
          <p:spPr bwMode="auto">
            <a:xfrm>
              <a:off x="2672" y="1557"/>
              <a:ext cx="1030"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UDP/TCP payload</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87" name="Text Box 17"/>
            <p:cNvSpPr txBox="1">
              <a:spLocks noChangeArrowheads="1"/>
            </p:cNvSpPr>
            <p:nvPr/>
          </p:nvSpPr>
          <p:spPr bwMode="auto">
            <a:xfrm>
              <a:off x="2500" y="1396"/>
              <a:ext cx="1202"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 source dest addr</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88" name="Text Box 18"/>
            <p:cNvSpPr txBox="1">
              <a:spLocks noChangeArrowheads="1"/>
            </p:cNvSpPr>
            <p:nvPr/>
          </p:nvSpPr>
          <p:spPr bwMode="auto">
            <a:xfrm>
              <a:off x="2314" y="1247"/>
              <a:ext cx="1010"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 header fields</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89" name="Line 19"/>
            <p:cNvSpPr>
              <a:spLocks noChangeShapeType="1"/>
            </p:cNvSpPr>
            <p:nvPr/>
          </p:nvSpPr>
          <p:spPr bwMode="auto">
            <a:xfrm>
              <a:off x="2602" y="1543"/>
              <a:ext cx="3" cy="442"/>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0" name="Line 20"/>
            <p:cNvSpPr>
              <a:spLocks noChangeShapeType="1"/>
            </p:cNvSpPr>
            <p:nvPr/>
          </p:nvSpPr>
          <p:spPr bwMode="auto">
            <a:xfrm>
              <a:off x="2594" y="1546"/>
              <a:ext cx="174" cy="440"/>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1" name="Line 58"/>
            <p:cNvSpPr>
              <a:spLocks noChangeShapeType="1"/>
            </p:cNvSpPr>
            <p:nvPr/>
          </p:nvSpPr>
          <p:spPr bwMode="auto">
            <a:xfrm>
              <a:off x="2386" y="1399"/>
              <a:ext cx="0" cy="549"/>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2" name="Line 59"/>
            <p:cNvSpPr>
              <a:spLocks noChangeShapeType="1"/>
            </p:cNvSpPr>
            <p:nvPr/>
          </p:nvSpPr>
          <p:spPr bwMode="auto">
            <a:xfrm>
              <a:off x="3334" y="1720"/>
              <a:ext cx="0" cy="252"/>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93" name="Content Placeholder 1"/>
          <p:cNvSpPr txBox="1"/>
          <p:nvPr/>
        </p:nvSpPr>
        <p:spPr>
          <a:xfrm>
            <a:off x="844826" y="2618555"/>
            <a:ext cx="10515600" cy="139685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MS PGothic" panose="020B0600070205080204" pitchFamily="34" charset="-128"/>
                <a:cs typeface="MS PGothic" panose="020B0600070205080204" pitchFamily="34" charset="-128"/>
              </a:rPr>
              <a:t>tunneling: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IPv6 datagram carried as </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payload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 in IPv4 datagram among IPv4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routers (“packet within a packet”)</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tunneling used extensively in other contexts (4G/5G)</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4"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3"/>
                                        </p:tgtEl>
                                        <p:attrNameLst>
                                          <p:attrName>style.visibility</p:attrName>
                                        </p:attrNameLst>
                                      </p:cBhvr>
                                      <p:to>
                                        <p:strVal val="visible"/>
                                      </p:to>
                                    </p:set>
                                    <p:animEffect transition="in" filter="dissolve">
                                      <p:cBhvr>
                                        <p:cTn id="7" dur="500"/>
                                        <p:tgtEl>
                                          <p:spTgt spid="9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6"/>
                                        </p:tgtEl>
                                        <p:attrNameLst>
                                          <p:attrName>style.visibility</p:attrName>
                                        </p:attrNameLst>
                                      </p:cBhvr>
                                      <p:to>
                                        <p:strVal val="visible"/>
                                      </p:to>
                                    </p:set>
                                    <p:animEffect transition="in" filter="dissolve">
                                      <p:cBhvr>
                                        <p:cTn id="17"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p:cNvSpPr>
            <a:spLocks noGrp="1"/>
          </p:cNvSpPr>
          <p:nvPr>
            <p:ph type="title"/>
          </p:nvPr>
        </p:nvSpPr>
        <p:spPr>
          <a:xfrm>
            <a:off x="838200" y="345805"/>
            <a:ext cx="10515600" cy="894622"/>
          </a:xfrm>
        </p:spPr>
        <p:txBody>
          <a:bodyPr>
            <a:normAutofit/>
          </a:bodyPr>
          <a:lstStyle/>
          <a:p>
            <a:r>
              <a:rPr lang="en-US" sz="4800" dirty="0"/>
              <a:t>Tunneling and encapsulation</a:t>
            </a:r>
            <a:endParaRPr lang="en-US" sz="4800" dirty="0"/>
          </a:p>
        </p:txBody>
      </p:sp>
      <p:sp>
        <p:nvSpPr>
          <p:cNvPr id="168" name="Text Box 75"/>
          <p:cNvSpPr txBox="1">
            <a:spLocks noChangeArrowheads="1"/>
          </p:cNvSpPr>
          <p:nvPr/>
        </p:nvSpPr>
        <p:spPr bwMode="auto">
          <a:xfrm>
            <a:off x="888274" y="1697883"/>
            <a:ext cx="2759529"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Ethernet connecting two IPv6 routers:</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grpSp>
        <p:nvGrpSpPr>
          <p:cNvPr id="3" name="Group 2"/>
          <p:cNvGrpSpPr/>
          <p:nvPr/>
        </p:nvGrpSpPr>
        <p:grpSpPr>
          <a:xfrm>
            <a:off x="4274280" y="1626442"/>
            <a:ext cx="5834767" cy="995120"/>
            <a:chOff x="3663591" y="1108282"/>
            <a:chExt cx="5834767" cy="995120"/>
          </a:xfrm>
        </p:grpSpPr>
        <p:sp>
          <p:nvSpPr>
            <p:cNvPr id="167" name="Rectangle 67"/>
            <p:cNvSpPr>
              <a:spLocks noChangeArrowheads="1"/>
            </p:cNvSpPr>
            <p:nvPr/>
          </p:nvSpPr>
          <p:spPr bwMode="auto">
            <a:xfrm>
              <a:off x="5385352" y="1616420"/>
              <a:ext cx="2405062" cy="66675"/>
            </a:xfrm>
            <a:prstGeom prst="rect">
              <a:avLst/>
            </a:prstGeom>
            <a:solidFill>
              <a:srgbClr val="CC0000"/>
            </a:solidFill>
            <a:ln w="9525">
              <a:solidFill>
                <a:srgbClr val="CC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69" name="Text Box 244"/>
            <p:cNvSpPr txBox="1">
              <a:spLocks noChangeArrowheads="1"/>
            </p:cNvSpPr>
            <p:nvPr/>
          </p:nvSpPr>
          <p:spPr bwMode="auto">
            <a:xfrm>
              <a:off x="5480234" y="1110007"/>
              <a:ext cx="2471780" cy="510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6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rPr>
                <a:t>Ethernet connects two IPv6 routers</a:t>
              </a:r>
              <a:endParaRPr kumimoji="0" lang="en-US" altLang="en-US" sz="16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endParaRPr>
            </a:p>
          </p:txBody>
        </p:sp>
        <p:grpSp>
          <p:nvGrpSpPr>
            <p:cNvPr id="269" name="Group 268"/>
            <p:cNvGrpSpPr/>
            <p:nvPr/>
          </p:nvGrpSpPr>
          <p:grpSpPr>
            <a:xfrm>
              <a:off x="3663591" y="1108282"/>
              <a:ext cx="1764058" cy="965200"/>
              <a:chOff x="3670217" y="2254595"/>
              <a:chExt cx="1764058" cy="965200"/>
            </a:xfrm>
          </p:grpSpPr>
          <p:sp>
            <p:nvSpPr>
              <p:cNvPr id="270" name="Text Box 92"/>
              <p:cNvSpPr txBox="1">
                <a:spLocks noChangeArrowheads="1"/>
              </p:cNvSpPr>
              <p:nvPr/>
            </p:nvSpPr>
            <p:spPr bwMode="auto">
              <a:xfrm>
                <a:off x="3858177" y="2254595"/>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A</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71" name="Text Box 108"/>
              <p:cNvSpPr txBox="1">
                <a:spLocks noChangeArrowheads="1"/>
              </p:cNvSpPr>
              <p:nvPr/>
            </p:nvSpPr>
            <p:spPr bwMode="auto">
              <a:xfrm>
                <a:off x="4904340" y="2259358"/>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B</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72" name="Line 141"/>
              <p:cNvSpPr>
                <a:spLocks noChangeShapeType="1"/>
              </p:cNvSpPr>
              <p:nvPr/>
            </p:nvSpPr>
            <p:spPr bwMode="auto">
              <a:xfrm flipV="1">
                <a:off x="4399515" y="2772120"/>
                <a:ext cx="323850"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73" name="Text Box 143"/>
              <p:cNvSpPr txBox="1">
                <a:spLocks noChangeArrowheads="1"/>
              </p:cNvSpPr>
              <p:nvPr/>
            </p:nvSpPr>
            <p:spPr bwMode="auto">
              <a:xfrm>
                <a:off x="3737527" y="2881658"/>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74" name="Text Box 144"/>
              <p:cNvSpPr txBox="1">
                <a:spLocks noChangeArrowheads="1"/>
              </p:cNvSpPr>
              <p:nvPr/>
            </p:nvSpPr>
            <p:spPr bwMode="auto">
              <a:xfrm>
                <a:off x="4783690" y="2883245"/>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nvGrpSpPr>
              <p:cNvPr id="275" name="Group 274"/>
              <p:cNvGrpSpPr/>
              <p:nvPr/>
            </p:nvGrpSpPr>
            <p:grpSpPr>
              <a:xfrm>
                <a:off x="3670217" y="2586162"/>
                <a:ext cx="731126" cy="344556"/>
                <a:chOff x="7493876" y="2774731"/>
                <a:chExt cx="1481958" cy="894622"/>
              </a:xfrm>
            </p:grpSpPr>
            <p:sp>
              <p:nvSpPr>
                <p:cNvPr id="284" name="Freeform 283"/>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5" name="Oval 284"/>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86" name="Group 285"/>
                <p:cNvGrpSpPr/>
                <p:nvPr/>
              </p:nvGrpSpPr>
              <p:grpSpPr>
                <a:xfrm>
                  <a:off x="7713663" y="2848339"/>
                  <a:ext cx="1042107" cy="425543"/>
                  <a:chOff x="7786941" y="2884917"/>
                  <a:chExt cx="897649" cy="353919"/>
                </a:xfrm>
              </p:grpSpPr>
              <p:sp>
                <p:nvSpPr>
                  <p:cNvPr id="287" name="Freeform 286"/>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8" name="Freeform 287"/>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9" name="Freeform 288"/>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90" name="Freeform 289"/>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76" name="Group 275"/>
              <p:cNvGrpSpPr/>
              <p:nvPr/>
            </p:nvGrpSpPr>
            <p:grpSpPr>
              <a:xfrm>
                <a:off x="4703149" y="2589549"/>
                <a:ext cx="731126" cy="344556"/>
                <a:chOff x="7493876" y="2774731"/>
                <a:chExt cx="1481958" cy="894622"/>
              </a:xfrm>
            </p:grpSpPr>
            <p:sp>
              <p:nvSpPr>
                <p:cNvPr id="277" name="Freeform 276"/>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78" name="Oval 277"/>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79" name="Group 278"/>
                <p:cNvGrpSpPr/>
                <p:nvPr/>
              </p:nvGrpSpPr>
              <p:grpSpPr>
                <a:xfrm>
                  <a:off x="7713663" y="2848339"/>
                  <a:ext cx="1042107" cy="425543"/>
                  <a:chOff x="7786941" y="2884917"/>
                  <a:chExt cx="897649" cy="353919"/>
                </a:xfrm>
              </p:grpSpPr>
              <p:sp>
                <p:nvSpPr>
                  <p:cNvPr id="280" name="Freeform 279"/>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1" name="Freeform 280"/>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2" name="Freeform 281"/>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3" name="Freeform 282"/>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nvGrpSpPr>
            <p:cNvPr id="291" name="Group 290"/>
            <p:cNvGrpSpPr/>
            <p:nvPr/>
          </p:nvGrpSpPr>
          <p:grpSpPr>
            <a:xfrm>
              <a:off x="7734300" y="1138202"/>
              <a:ext cx="1764058" cy="965200"/>
              <a:chOff x="3670217" y="2254595"/>
              <a:chExt cx="1764058" cy="965200"/>
            </a:xfrm>
          </p:grpSpPr>
          <p:sp>
            <p:nvSpPr>
              <p:cNvPr id="292" name="Text Box 92"/>
              <p:cNvSpPr txBox="1">
                <a:spLocks noChangeArrowheads="1"/>
              </p:cNvSpPr>
              <p:nvPr/>
            </p:nvSpPr>
            <p:spPr bwMode="auto">
              <a:xfrm>
                <a:off x="3858177" y="2254595"/>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E</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93" name="Text Box 108"/>
              <p:cNvSpPr txBox="1">
                <a:spLocks noChangeArrowheads="1"/>
              </p:cNvSpPr>
              <p:nvPr/>
            </p:nvSpPr>
            <p:spPr bwMode="auto">
              <a:xfrm>
                <a:off x="4888228" y="2259358"/>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F</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94" name="Line 141"/>
              <p:cNvSpPr>
                <a:spLocks noChangeShapeType="1"/>
              </p:cNvSpPr>
              <p:nvPr/>
            </p:nvSpPr>
            <p:spPr bwMode="auto">
              <a:xfrm flipV="1">
                <a:off x="4399515" y="2772120"/>
                <a:ext cx="323850"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95" name="Text Box 143"/>
              <p:cNvSpPr txBox="1">
                <a:spLocks noChangeArrowheads="1"/>
              </p:cNvSpPr>
              <p:nvPr/>
            </p:nvSpPr>
            <p:spPr bwMode="auto">
              <a:xfrm>
                <a:off x="3737527" y="2881658"/>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96" name="Text Box 144"/>
              <p:cNvSpPr txBox="1">
                <a:spLocks noChangeArrowheads="1"/>
              </p:cNvSpPr>
              <p:nvPr/>
            </p:nvSpPr>
            <p:spPr bwMode="auto">
              <a:xfrm>
                <a:off x="4783690" y="2883245"/>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nvGrpSpPr>
              <p:cNvPr id="297" name="Group 296"/>
              <p:cNvGrpSpPr/>
              <p:nvPr/>
            </p:nvGrpSpPr>
            <p:grpSpPr>
              <a:xfrm>
                <a:off x="3670217" y="2586162"/>
                <a:ext cx="731126" cy="344556"/>
                <a:chOff x="7493876" y="2774731"/>
                <a:chExt cx="1481958" cy="894622"/>
              </a:xfrm>
            </p:grpSpPr>
            <p:sp>
              <p:nvSpPr>
                <p:cNvPr id="306" name="Freeform 30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7" name="Oval 306"/>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08" name="Group 307"/>
                <p:cNvGrpSpPr/>
                <p:nvPr/>
              </p:nvGrpSpPr>
              <p:grpSpPr>
                <a:xfrm>
                  <a:off x="7713663" y="2848339"/>
                  <a:ext cx="1042107" cy="425543"/>
                  <a:chOff x="7786941" y="2884917"/>
                  <a:chExt cx="897649" cy="353919"/>
                </a:xfrm>
              </p:grpSpPr>
              <p:sp>
                <p:nvSpPr>
                  <p:cNvPr id="309" name="Freeform 30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0" name="Freeform 30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1" name="Freeform 310"/>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2" name="Freeform 311"/>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98" name="Group 297"/>
              <p:cNvGrpSpPr/>
              <p:nvPr/>
            </p:nvGrpSpPr>
            <p:grpSpPr>
              <a:xfrm>
                <a:off x="4703149" y="2589549"/>
                <a:ext cx="731126" cy="344556"/>
                <a:chOff x="7493876" y="2774731"/>
                <a:chExt cx="1481958" cy="894622"/>
              </a:xfrm>
            </p:grpSpPr>
            <p:sp>
              <p:nvSpPr>
                <p:cNvPr id="299" name="Freeform 298"/>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0" name="Oval 299"/>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01" name="Group 300"/>
                <p:cNvGrpSpPr/>
                <p:nvPr/>
              </p:nvGrpSpPr>
              <p:grpSpPr>
                <a:xfrm>
                  <a:off x="7713663" y="2848339"/>
                  <a:ext cx="1042107" cy="425543"/>
                  <a:chOff x="7786941" y="2884917"/>
                  <a:chExt cx="897649" cy="353919"/>
                </a:xfrm>
              </p:grpSpPr>
              <p:sp>
                <p:nvSpPr>
                  <p:cNvPr id="302" name="Freeform 301"/>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3" name="Freeform 302"/>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4" name="Freeform 303"/>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5" name="Freeform 304"/>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grpSp>
        <p:nvGrpSpPr>
          <p:cNvPr id="18" name="Group 17"/>
          <p:cNvGrpSpPr/>
          <p:nvPr/>
        </p:nvGrpSpPr>
        <p:grpSpPr>
          <a:xfrm>
            <a:off x="3244703" y="3195320"/>
            <a:ext cx="1748069" cy="467910"/>
            <a:chOff x="3229463" y="3119120"/>
            <a:chExt cx="1748069" cy="467910"/>
          </a:xfrm>
        </p:grpSpPr>
        <p:sp>
          <p:nvSpPr>
            <p:cNvPr id="260" name="Line 57"/>
            <p:cNvSpPr>
              <a:spLocks noChangeShapeType="1"/>
            </p:cNvSpPr>
            <p:nvPr/>
          </p:nvSpPr>
          <p:spPr bwMode="auto">
            <a:xfrm flipH="1">
              <a:off x="4023360" y="3119120"/>
              <a:ext cx="954172" cy="187960"/>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91" name="Text Box 18"/>
            <p:cNvSpPr txBox="1">
              <a:spLocks noChangeArrowheads="1"/>
            </p:cNvSpPr>
            <p:nvPr/>
          </p:nvSpPr>
          <p:spPr bwMode="auto">
            <a:xfrm>
              <a:off x="3229463" y="3311570"/>
              <a:ext cx="1516761" cy="275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Link-layer frame</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grpSp>
        <p:nvGrpSpPr>
          <p:cNvPr id="13" name="Group 12"/>
          <p:cNvGrpSpPr/>
          <p:nvPr/>
        </p:nvGrpSpPr>
        <p:grpSpPr>
          <a:xfrm>
            <a:off x="4809173" y="2446973"/>
            <a:ext cx="4886325" cy="951547"/>
            <a:chOff x="4672013" y="2614613"/>
            <a:chExt cx="4886325" cy="1157209"/>
          </a:xfrm>
        </p:grpSpPr>
        <p:grpSp>
          <p:nvGrpSpPr>
            <p:cNvPr id="5" name="Group 4"/>
            <p:cNvGrpSpPr/>
            <p:nvPr/>
          </p:nvGrpSpPr>
          <p:grpSpPr>
            <a:xfrm>
              <a:off x="4674002" y="3295572"/>
              <a:ext cx="4854575" cy="476250"/>
              <a:chOff x="1427882" y="4286172"/>
              <a:chExt cx="4854575" cy="476250"/>
            </a:xfrm>
          </p:grpSpPr>
          <p:sp>
            <p:nvSpPr>
              <p:cNvPr id="363" name="Rectangle 26"/>
              <p:cNvSpPr>
                <a:spLocks noChangeArrowheads="1"/>
              </p:cNvSpPr>
              <p:nvPr/>
            </p:nvSpPr>
            <p:spPr bwMode="auto">
              <a:xfrm>
                <a:off x="1427882" y="4289347"/>
                <a:ext cx="4854575" cy="468313"/>
              </a:xfrm>
              <a:prstGeom prst="rect">
                <a:avLst/>
              </a:prstGeom>
              <a:gradFill rotWithShape="1">
                <a:gsLst>
                  <a:gs pos="0">
                    <a:srgbClr val="CC0000">
                      <a:alpha val="40999"/>
                    </a:srgbClr>
                  </a:gs>
                  <a:gs pos="100000">
                    <a:srgbClr val="CC0000">
                      <a:alpha val="37999"/>
                    </a:srgbClr>
                  </a:gs>
                </a:gsLst>
                <a:lin ang="5400000" scaled="1"/>
              </a:gradFill>
              <a:ln w="9525">
                <a:solidFill>
                  <a:srgbClr val="CC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64" name="Line 27"/>
              <p:cNvSpPr>
                <a:spLocks noChangeShapeType="1"/>
              </p:cNvSpPr>
              <p:nvPr/>
            </p:nvSpPr>
            <p:spPr bwMode="auto">
              <a:xfrm>
                <a:off x="2791545" y="4287759"/>
                <a:ext cx="0" cy="468313"/>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65" name="Line 28"/>
              <p:cNvSpPr>
                <a:spLocks noChangeShapeType="1"/>
              </p:cNvSpPr>
              <p:nvPr/>
            </p:nvSpPr>
            <p:spPr bwMode="auto">
              <a:xfrm>
                <a:off x="2313707" y="4286172"/>
                <a:ext cx="0" cy="468313"/>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66" name="Line 29"/>
              <p:cNvSpPr>
                <a:spLocks noChangeShapeType="1"/>
              </p:cNvSpPr>
              <p:nvPr/>
            </p:nvSpPr>
            <p:spPr bwMode="auto">
              <a:xfrm>
                <a:off x="1867620" y="4294109"/>
                <a:ext cx="0" cy="468313"/>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2" name="Group 1"/>
              <p:cNvGrpSpPr/>
              <p:nvPr/>
            </p:nvGrpSpPr>
            <p:grpSpPr>
              <a:xfrm>
                <a:off x="2865478" y="4319509"/>
                <a:ext cx="3402012" cy="414337"/>
                <a:chOff x="8090620" y="3748009"/>
                <a:chExt cx="3402012" cy="414337"/>
              </a:xfrm>
            </p:grpSpPr>
            <p:sp>
              <p:nvSpPr>
                <p:cNvPr id="357" name="Line 65"/>
                <p:cNvSpPr>
                  <a:spLocks noChangeShapeType="1"/>
                </p:cNvSpPr>
                <p:nvPr/>
              </p:nvSpPr>
              <p:spPr bwMode="auto">
                <a:xfrm>
                  <a:off x="8743763" y="4053716"/>
                  <a:ext cx="857250"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0" name="Rectangle 5"/>
                <p:cNvSpPr>
                  <a:spLocks noChangeArrowheads="1"/>
                </p:cNvSpPr>
                <p:nvPr/>
              </p:nvSpPr>
              <p:spPr bwMode="auto">
                <a:xfrm>
                  <a:off x="8090620" y="3751184"/>
                  <a:ext cx="3402012" cy="401638"/>
                </a:xfrm>
                <a:prstGeom prst="rect">
                  <a:avLst/>
                </a:prstGeom>
                <a:solidFill>
                  <a:srgbClr val="66CCFF"/>
                </a:solidFill>
                <a:ln w="12700">
                  <a:solidFill>
                    <a:schemeClr val="tx1"/>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81" name="Line 8"/>
                <p:cNvSpPr>
                  <a:spLocks noChangeShapeType="1"/>
                </p:cNvSpPr>
                <p:nvPr/>
              </p:nvSpPr>
              <p:spPr bwMode="auto">
                <a:xfrm>
                  <a:off x="8174757" y="3751184"/>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2" name="Line 9"/>
                <p:cNvSpPr>
                  <a:spLocks noChangeShapeType="1"/>
                </p:cNvSpPr>
                <p:nvPr/>
              </p:nvSpPr>
              <p:spPr bwMode="auto">
                <a:xfrm>
                  <a:off x="8133482" y="3749596"/>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3" name="Line 10"/>
                <p:cNvSpPr>
                  <a:spLocks noChangeShapeType="1"/>
                </p:cNvSpPr>
                <p:nvPr/>
              </p:nvSpPr>
              <p:spPr bwMode="auto">
                <a:xfrm>
                  <a:off x="8250957" y="3751184"/>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4" name="Line 11"/>
                <p:cNvSpPr>
                  <a:spLocks noChangeShapeType="1"/>
                </p:cNvSpPr>
                <p:nvPr/>
              </p:nvSpPr>
              <p:spPr bwMode="auto">
                <a:xfrm>
                  <a:off x="8292232" y="3748009"/>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5" name="Line 12"/>
                <p:cNvSpPr>
                  <a:spLocks noChangeShapeType="1"/>
                </p:cNvSpPr>
                <p:nvPr/>
              </p:nvSpPr>
              <p:spPr bwMode="auto">
                <a:xfrm>
                  <a:off x="8346207" y="3748009"/>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6" name="Line 13"/>
                <p:cNvSpPr>
                  <a:spLocks noChangeShapeType="1"/>
                </p:cNvSpPr>
                <p:nvPr/>
              </p:nvSpPr>
              <p:spPr bwMode="auto">
                <a:xfrm>
                  <a:off x="8412882" y="3748009"/>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7" name="Line 14"/>
                <p:cNvSpPr>
                  <a:spLocks noChangeShapeType="1"/>
                </p:cNvSpPr>
                <p:nvPr/>
              </p:nvSpPr>
              <p:spPr bwMode="auto">
                <a:xfrm>
                  <a:off x="8724032" y="3759121"/>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8" name="Line 15"/>
                <p:cNvSpPr>
                  <a:spLocks noChangeShapeType="1"/>
                </p:cNvSpPr>
                <p:nvPr/>
              </p:nvSpPr>
              <p:spPr bwMode="auto">
                <a:xfrm>
                  <a:off x="9098682" y="3759121"/>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398" name="Rectangle 5"/>
              <p:cNvSpPr>
                <a:spLocks noChangeArrowheads="1"/>
              </p:cNvSpPr>
              <p:nvPr/>
            </p:nvSpPr>
            <p:spPr bwMode="auto">
              <a:xfrm>
                <a:off x="2901848" y="4384275"/>
                <a:ext cx="3244616" cy="285690"/>
              </a:xfrm>
              <a:prstGeom prst="rect">
                <a:avLst/>
              </a:prstGeom>
              <a:solidFill>
                <a:srgbClr val="66CCFF"/>
              </a:solidFill>
              <a:ln w="12700">
                <a:no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56" name="Text Box 64"/>
              <p:cNvSpPr txBox="1">
                <a:spLocks noChangeArrowheads="1"/>
              </p:cNvSpPr>
              <p:nvPr/>
            </p:nvSpPr>
            <p:spPr bwMode="auto">
              <a:xfrm>
                <a:off x="4133520" y="4301715"/>
                <a:ext cx="16700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 datagram</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10" name="Freeform 9"/>
            <p:cNvSpPr/>
            <p:nvPr/>
          </p:nvSpPr>
          <p:spPr>
            <a:xfrm>
              <a:off x="4672013" y="2614613"/>
              <a:ext cx="4886325" cy="685800"/>
            </a:xfrm>
            <a:custGeom>
              <a:avLst/>
              <a:gdLst>
                <a:gd name="connsiteX0" fmla="*/ 0 w 4886325"/>
                <a:gd name="connsiteY0" fmla="*/ 685800 h 685800"/>
                <a:gd name="connsiteX1" fmla="*/ 2171700 w 4886325"/>
                <a:gd name="connsiteY1" fmla="*/ 0 h 685800"/>
                <a:gd name="connsiteX2" fmla="*/ 2443162 w 4886325"/>
                <a:gd name="connsiteY2" fmla="*/ 157162 h 685800"/>
                <a:gd name="connsiteX3" fmla="*/ 2493168 w 4886325"/>
                <a:gd name="connsiteY3" fmla="*/ 150018 h 685800"/>
                <a:gd name="connsiteX4" fmla="*/ 4886325 w 4886325"/>
                <a:gd name="connsiteY4" fmla="*/ 685800 h 685800"/>
                <a:gd name="connsiteX5" fmla="*/ 0 w 4886325"/>
                <a:gd name="connsiteY5" fmla="*/ 685800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86325" h="685800">
                  <a:moveTo>
                    <a:pt x="0" y="685800"/>
                  </a:moveTo>
                  <a:lnTo>
                    <a:pt x="2171700" y="0"/>
                  </a:lnTo>
                  <a:lnTo>
                    <a:pt x="2443162" y="157162"/>
                  </a:lnTo>
                  <a:lnTo>
                    <a:pt x="2493168" y="150018"/>
                  </a:lnTo>
                  <a:lnTo>
                    <a:pt x="4886325" y="685800"/>
                  </a:lnTo>
                  <a:lnTo>
                    <a:pt x="0" y="685800"/>
                  </a:lnTo>
                  <a:close/>
                </a:path>
              </a:pathLst>
            </a:custGeom>
            <a:gradFill>
              <a:gsLst>
                <a:gs pos="0">
                  <a:schemeClr val="accent1">
                    <a:lumMod val="5000"/>
                    <a:lumOff val="95000"/>
                  </a:schemeClr>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4" name="Group 13"/>
          <p:cNvGrpSpPr/>
          <p:nvPr/>
        </p:nvGrpSpPr>
        <p:grpSpPr>
          <a:xfrm>
            <a:off x="6964680" y="2244777"/>
            <a:ext cx="838200" cy="376503"/>
            <a:chOff x="6827520" y="2412417"/>
            <a:chExt cx="838200" cy="376503"/>
          </a:xfrm>
        </p:grpSpPr>
        <p:sp>
          <p:nvSpPr>
            <p:cNvPr id="4" name="Right Arrow 3"/>
            <p:cNvSpPr/>
            <p:nvPr/>
          </p:nvSpPr>
          <p:spPr>
            <a:xfrm>
              <a:off x="7178040" y="2468880"/>
              <a:ext cx="487680" cy="304800"/>
            </a:xfrm>
            <a:prstGeom prst="rightArrow">
              <a:avLst/>
            </a:prstGeom>
            <a:gradFill>
              <a:gsLst>
                <a:gs pos="0">
                  <a:schemeClr val="accent1">
                    <a:lumMod val="5000"/>
                    <a:lumOff val="95000"/>
                  </a:schemeClr>
                </a:gs>
                <a:gs pos="100000">
                  <a:srgbClr val="CC000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413" name="Group 61"/>
            <p:cNvGrpSpPr/>
            <p:nvPr/>
          </p:nvGrpSpPr>
          <p:grpSpPr bwMode="auto">
            <a:xfrm>
              <a:off x="6827520" y="2412417"/>
              <a:ext cx="335280" cy="376503"/>
              <a:chOff x="335231" y="4405745"/>
              <a:chExt cx="1252537" cy="2138362"/>
            </a:xfrm>
          </p:grpSpPr>
          <p:sp>
            <p:nvSpPr>
              <p:cNvPr id="415" name="Freeform 414"/>
              <p:cNvSpPr/>
              <p:nvPr/>
            </p:nvSpPr>
            <p:spPr>
              <a:xfrm>
                <a:off x="335231" y="4406992"/>
                <a:ext cx="965619" cy="2136350"/>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787" h="2138362">
                    <a:moveTo>
                      <a:pt x="0" y="0"/>
                    </a:moveTo>
                    <a:lnTo>
                      <a:pt x="0" y="1190625"/>
                    </a:lnTo>
                    <a:lnTo>
                      <a:pt x="966787" y="2138362"/>
                    </a:lnTo>
                    <a:cubicBezTo>
                      <a:pt x="965200" y="1673225"/>
                      <a:pt x="963612" y="1208087"/>
                      <a:pt x="962025" y="742950"/>
                    </a:cubicBezTo>
                    <a:lnTo>
                      <a:pt x="0" y="0"/>
                    </a:lnTo>
                    <a:close/>
                  </a:path>
                </a:pathLst>
              </a:custGeom>
              <a:solidFill>
                <a:srgbClr val="CC0001"/>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 lastClr="FFFFFF"/>
                  </a:solidFill>
                  <a:effectLst/>
                  <a:uLnTx/>
                  <a:uFillTx/>
                  <a:latin typeface="Calibri" panose="020F0502020204030204"/>
                  <a:ea typeface="+mn-ea"/>
                  <a:cs typeface="+mn-cs"/>
                </a:endParaRPr>
              </a:p>
            </p:txBody>
          </p:sp>
          <p:sp>
            <p:nvSpPr>
              <p:cNvPr id="416" name="Freeform 415"/>
              <p:cNvSpPr/>
              <p:nvPr/>
            </p:nvSpPr>
            <p:spPr>
              <a:xfrm>
                <a:off x="351325" y="4411451"/>
                <a:ext cx="1235186" cy="771586"/>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 name="connsiteX0-1" fmla="*/ 928688 w 1895475"/>
                  <a:gd name="connsiteY0-2" fmla="*/ 0 h 2138362"/>
                  <a:gd name="connsiteX1-3" fmla="*/ 0 w 1895475"/>
                  <a:gd name="connsiteY1-4" fmla="*/ 461963 h 2138362"/>
                  <a:gd name="connsiteX2-5" fmla="*/ 1895475 w 1895475"/>
                  <a:gd name="connsiteY2-6" fmla="*/ 2138362 h 2138362"/>
                  <a:gd name="connsiteX3-7" fmla="*/ 1890713 w 1895475"/>
                  <a:gd name="connsiteY3-8" fmla="*/ 742950 h 2138362"/>
                  <a:gd name="connsiteX4-9" fmla="*/ 928688 w 1895475"/>
                  <a:gd name="connsiteY4-10" fmla="*/ 0 h 2138362"/>
                  <a:gd name="connsiteX0-11" fmla="*/ 247650 w 1895475"/>
                  <a:gd name="connsiteY0-12" fmla="*/ 0 h 1738312"/>
                  <a:gd name="connsiteX1-13" fmla="*/ 0 w 1895475"/>
                  <a:gd name="connsiteY1-14" fmla="*/ 61913 h 1738312"/>
                  <a:gd name="connsiteX2-15" fmla="*/ 1895475 w 1895475"/>
                  <a:gd name="connsiteY2-16" fmla="*/ 1738312 h 1738312"/>
                  <a:gd name="connsiteX3-17" fmla="*/ 1890713 w 1895475"/>
                  <a:gd name="connsiteY3-18" fmla="*/ 342900 h 1738312"/>
                  <a:gd name="connsiteX4-19" fmla="*/ 247650 w 1895475"/>
                  <a:gd name="connsiteY4-20" fmla="*/ 0 h 1738312"/>
                  <a:gd name="connsiteX0-21" fmla="*/ 247650 w 1895475"/>
                  <a:gd name="connsiteY0-22" fmla="*/ 0 h 1738312"/>
                  <a:gd name="connsiteX1-23" fmla="*/ 0 w 1895475"/>
                  <a:gd name="connsiteY1-24" fmla="*/ 61913 h 1738312"/>
                  <a:gd name="connsiteX2-25" fmla="*/ 1895475 w 1895475"/>
                  <a:gd name="connsiteY2-26" fmla="*/ 1738312 h 1738312"/>
                  <a:gd name="connsiteX3-27" fmla="*/ 1143000 w 1895475"/>
                  <a:gd name="connsiteY3-28" fmla="*/ 776288 h 1738312"/>
                  <a:gd name="connsiteX4-29" fmla="*/ 247650 w 1895475"/>
                  <a:gd name="connsiteY4-30" fmla="*/ 0 h 1738312"/>
                  <a:gd name="connsiteX0-31" fmla="*/ 247650 w 1895475"/>
                  <a:gd name="connsiteY0-32" fmla="*/ 0 h 1738312"/>
                  <a:gd name="connsiteX1-33" fmla="*/ 0 w 1895475"/>
                  <a:gd name="connsiteY1-34" fmla="*/ 61913 h 1738312"/>
                  <a:gd name="connsiteX2-35" fmla="*/ 1895475 w 1895475"/>
                  <a:gd name="connsiteY2-36" fmla="*/ 1738312 h 1738312"/>
                  <a:gd name="connsiteX3-37" fmla="*/ 1143000 w 1895475"/>
                  <a:gd name="connsiteY3-38" fmla="*/ 776288 h 1738312"/>
                  <a:gd name="connsiteX4-39" fmla="*/ 247650 w 1895475"/>
                  <a:gd name="connsiteY4-40" fmla="*/ 0 h 1738312"/>
                  <a:gd name="connsiteX0-41" fmla="*/ 247650 w 1895475"/>
                  <a:gd name="connsiteY0-42" fmla="*/ 0 h 1738312"/>
                  <a:gd name="connsiteX1-43" fmla="*/ 0 w 1895475"/>
                  <a:gd name="connsiteY1-44" fmla="*/ 61913 h 1738312"/>
                  <a:gd name="connsiteX2-45" fmla="*/ 1895475 w 1895475"/>
                  <a:gd name="connsiteY2-46" fmla="*/ 1738312 h 1738312"/>
                  <a:gd name="connsiteX3-47" fmla="*/ 1238250 w 1895475"/>
                  <a:gd name="connsiteY3-48" fmla="*/ 814388 h 1738312"/>
                  <a:gd name="connsiteX4-49" fmla="*/ 247650 w 1895475"/>
                  <a:gd name="connsiteY4-50" fmla="*/ 0 h 1738312"/>
                  <a:gd name="connsiteX0-51" fmla="*/ 247650 w 1895475"/>
                  <a:gd name="connsiteY0-52" fmla="*/ 0 h 1738312"/>
                  <a:gd name="connsiteX1-53" fmla="*/ 0 w 1895475"/>
                  <a:gd name="connsiteY1-54" fmla="*/ 61913 h 1738312"/>
                  <a:gd name="connsiteX2-55" fmla="*/ 1895475 w 1895475"/>
                  <a:gd name="connsiteY2-56" fmla="*/ 1738312 h 1738312"/>
                  <a:gd name="connsiteX3-57" fmla="*/ 1238250 w 1895475"/>
                  <a:gd name="connsiteY3-58" fmla="*/ 814388 h 1738312"/>
                  <a:gd name="connsiteX4-59" fmla="*/ 247650 w 1895475"/>
                  <a:gd name="connsiteY4-60" fmla="*/ 0 h 1738312"/>
                  <a:gd name="connsiteX0-61" fmla="*/ 247650 w 1238250"/>
                  <a:gd name="connsiteY0-62" fmla="*/ 0 h 862012"/>
                  <a:gd name="connsiteX1-63" fmla="*/ 0 w 1238250"/>
                  <a:gd name="connsiteY1-64" fmla="*/ 61913 h 862012"/>
                  <a:gd name="connsiteX2-65" fmla="*/ 947738 w 1238250"/>
                  <a:gd name="connsiteY2-66" fmla="*/ 862012 h 862012"/>
                  <a:gd name="connsiteX3-67" fmla="*/ 1238250 w 1238250"/>
                  <a:gd name="connsiteY3-68" fmla="*/ 814388 h 862012"/>
                  <a:gd name="connsiteX4-69" fmla="*/ 247650 w 1238250"/>
                  <a:gd name="connsiteY4-70" fmla="*/ 0 h 862012"/>
                  <a:gd name="connsiteX0-71" fmla="*/ 247650 w 1238250"/>
                  <a:gd name="connsiteY0-72" fmla="*/ 0 h 823912"/>
                  <a:gd name="connsiteX1-73" fmla="*/ 0 w 1238250"/>
                  <a:gd name="connsiteY1-74" fmla="*/ 61913 h 823912"/>
                  <a:gd name="connsiteX2-75" fmla="*/ 952500 w 1238250"/>
                  <a:gd name="connsiteY2-76" fmla="*/ 823912 h 823912"/>
                  <a:gd name="connsiteX3-77" fmla="*/ 1238250 w 1238250"/>
                  <a:gd name="connsiteY3-78" fmla="*/ 814388 h 823912"/>
                  <a:gd name="connsiteX4-79" fmla="*/ 247650 w 1238250"/>
                  <a:gd name="connsiteY4-80" fmla="*/ 0 h 823912"/>
                  <a:gd name="connsiteX0-81" fmla="*/ 247650 w 1238250"/>
                  <a:gd name="connsiteY0-82" fmla="*/ 0 h 823912"/>
                  <a:gd name="connsiteX1-83" fmla="*/ 0 w 1238250"/>
                  <a:gd name="connsiteY1-84" fmla="*/ 61913 h 823912"/>
                  <a:gd name="connsiteX2-85" fmla="*/ 952500 w 1238250"/>
                  <a:gd name="connsiteY2-86" fmla="*/ 823912 h 823912"/>
                  <a:gd name="connsiteX3-87" fmla="*/ 1238250 w 1238250"/>
                  <a:gd name="connsiteY3-88" fmla="*/ 814388 h 823912"/>
                  <a:gd name="connsiteX4-89" fmla="*/ 247650 w 1238250"/>
                  <a:gd name="connsiteY4-90" fmla="*/ 0 h 823912"/>
                  <a:gd name="connsiteX0-91" fmla="*/ 233363 w 1238250"/>
                  <a:gd name="connsiteY0-92" fmla="*/ 0 h 766762"/>
                  <a:gd name="connsiteX1-93" fmla="*/ 0 w 1238250"/>
                  <a:gd name="connsiteY1-94" fmla="*/ 4763 h 766762"/>
                  <a:gd name="connsiteX2-95" fmla="*/ 952500 w 1238250"/>
                  <a:gd name="connsiteY2-96" fmla="*/ 766762 h 766762"/>
                  <a:gd name="connsiteX3-97" fmla="*/ 1238250 w 1238250"/>
                  <a:gd name="connsiteY3-98" fmla="*/ 757238 h 766762"/>
                  <a:gd name="connsiteX4-99" fmla="*/ 233363 w 1238250"/>
                  <a:gd name="connsiteY4-100" fmla="*/ 0 h 766762"/>
                  <a:gd name="connsiteX0-101" fmla="*/ 233363 w 1238250"/>
                  <a:gd name="connsiteY0-102" fmla="*/ 0 h 773376"/>
                  <a:gd name="connsiteX1-103" fmla="*/ 0 w 1238250"/>
                  <a:gd name="connsiteY1-104" fmla="*/ 4763 h 773376"/>
                  <a:gd name="connsiteX2-105" fmla="*/ 952500 w 1238250"/>
                  <a:gd name="connsiteY2-106" fmla="*/ 766762 h 773376"/>
                  <a:gd name="connsiteX3-107" fmla="*/ 1238250 w 1238250"/>
                  <a:gd name="connsiteY3-108" fmla="*/ 771525 h 773376"/>
                  <a:gd name="connsiteX4-109" fmla="*/ 233363 w 1238250"/>
                  <a:gd name="connsiteY4-110" fmla="*/ 0 h 773376"/>
                  <a:gd name="connsiteX0-111" fmla="*/ 233363 w 1238250"/>
                  <a:gd name="connsiteY0-112" fmla="*/ 0 h 766762"/>
                  <a:gd name="connsiteX1-113" fmla="*/ 0 w 1238250"/>
                  <a:gd name="connsiteY1-114" fmla="*/ 4763 h 766762"/>
                  <a:gd name="connsiteX2-115" fmla="*/ 952500 w 1238250"/>
                  <a:gd name="connsiteY2-116" fmla="*/ 766762 h 766762"/>
                  <a:gd name="connsiteX3-117" fmla="*/ 1238250 w 1238250"/>
                  <a:gd name="connsiteY3-118" fmla="*/ 757236 h 766762"/>
                  <a:gd name="connsiteX4-119" fmla="*/ 233363 w 1238250"/>
                  <a:gd name="connsiteY4-120" fmla="*/ 0 h 766762"/>
                  <a:gd name="connsiteX0-121" fmla="*/ 233363 w 1238250"/>
                  <a:gd name="connsiteY0-122" fmla="*/ 0 h 773375"/>
                  <a:gd name="connsiteX1-123" fmla="*/ 0 w 1238250"/>
                  <a:gd name="connsiteY1-124" fmla="*/ 4763 h 773375"/>
                  <a:gd name="connsiteX2-125" fmla="*/ 952500 w 1238250"/>
                  <a:gd name="connsiteY2-126" fmla="*/ 766762 h 773375"/>
                  <a:gd name="connsiteX3-127" fmla="*/ 1238250 w 1238250"/>
                  <a:gd name="connsiteY3-128" fmla="*/ 771523 h 773375"/>
                  <a:gd name="connsiteX4-129" fmla="*/ 233363 w 1238250"/>
                  <a:gd name="connsiteY4-130" fmla="*/ 0 h 773375"/>
                  <a:gd name="connsiteX0-131" fmla="*/ 233363 w 1238250"/>
                  <a:gd name="connsiteY0-132" fmla="*/ 0 h 771523"/>
                  <a:gd name="connsiteX1-133" fmla="*/ 0 w 1238250"/>
                  <a:gd name="connsiteY1-134" fmla="*/ 4763 h 771523"/>
                  <a:gd name="connsiteX2-135" fmla="*/ 952500 w 1238250"/>
                  <a:gd name="connsiteY2-136" fmla="*/ 766762 h 771523"/>
                  <a:gd name="connsiteX3-137" fmla="*/ 1238250 w 1238250"/>
                  <a:gd name="connsiteY3-138" fmla="*/ 771523 h 771523"/>
                  <a:gd name="connsiteX4-139" fmla="*/ 233363 w 1238250"/>
                  <a:gd name="connsiteY4-140" fmla="*/ 0 h 771523"/>
                  <a:gd name="connsiteX0-141" fmla="*/ 233363 w 1238250"/>
                  <a:gd name="connsiteY0-142" fmla="*/ 0 h 771523"/>
                  <a:gd name="connsiteX1-143" fmla="*/ 0 w 1238250"/>
                  <a:gd name="connsiteY1-144" fmla="*/ 23466 h 771523"/>
                  <a:gd name="connsiteX2-145" fmla="*/ 952500 w 1238250"/>
                  <a:gd name="connsiteY2-146" fmla="*/ 766762 h 771523"/>
                  <a:gd name="connsiteX3-147" fmla="*/ 1238250 w 1238250"/>
                  <a:gd name="connsiteY3-148" fmla="*/ 771523 h 771523"/>
                  <a:gd name="connsiteX4-149" fmla="*/ 233363 w 1238250"/>
                  <a:gd name="connsiteY4-150" fmla="*/ 0 h 771523"/>
                  <a:gd name="connsiteX0-151" fmla="*/ 233363 w 1238250"/>
                  <a:gd name="connsiteY0-152" fmla="*/ 0 h 757496"/>
                  <a:gd name="connsiteX1-153" fmla="*/ 0 w 1238250"/>
                  <a:gd name="connsiteY1-154" fmla="*/ 9439 h 757496"/>
                  <a:gd name="connsiteX2-155" fmla="*/ 952500 w 1238250"/>
                  <a:gd name="connsiteY2-156" fmla="*/ 752735 h 757496"/>
                  <a:gd name="connsiteX3-157" fmla="*/ 1238250 w 1238250"/>
                  <a:gd name="connsiteY3-158" fmla="*/ 757496 h 757496"/>
                  <a:gd name="connsiteX4-159" fmla="*/ 233363 w 1238250"/>
                  <a:gd name="connsiteY4-160" fmla="*/ 0 h 75749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38250" h="757496">
                    <a:moveTo>
                      <a:pt x="233363" y="0"/>
                    </a:moveTo>
                    <a:lnTo>
                      <a:pt x="0" y="9439"/>
                    </a:lnTo>
                    <a:lnTo>
                      <a:pt x="952500" y="752735"/>
                    </a:lnTo>
                    <a:cubicBezTo>
                      <a:pt x="1060450" y="744798"/>
                      <a:pt x="1035049" y="751145"/>
                      <a:pt x="1238250" y="757496"/>
                    </a:cubicBezTo>
                    <a:lnTo>
                      <a:pt x="233363" y="0"/>
                    </a:lnTo>
                    <a:close/>
                  </a:path>
                </a:pathLst>
              </a:custGeom>
              <a:solidFill>
                <a:srgbClr val="E23934"/>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 lastClr="FFFFFF"/>
                  </a:solidFill>
                  <a:effectLst/>
                  <a:uLnTx/>
                  <a:uFillTx/>
                  <a:latin typeface="Calibri" panose="020F0502020204030204"/>
                  <a:ea typeface="+mn-ea"/>
                  <a:cs typeface="+mn-cs"/>
                </a:endParaRPr>
              </a:p>
            </p:txBody>
          </p:sp>
          <p:sp>
            <p:nvSpPr>
              <p:cNvPr id="417" name="Rectangle 65"/>
              <p:cNvSpPr>
                <a:spLocks noChangeArrowheads="1"/>
              </p:cNvSpPr>
              <p:nvPr/>
            </p:nvSpPr>
            <p:spPr bwMode="auto">
              <a:xfrm>
                <a:off x="1296825" y="5178575"/>
                <a:ext cx="289686" cy="1351389"/>
              </a:xfrm>
              <a:prstGeom prst="rect">
                <a:avLst/>
              </a:prstGeom>
              <a:solidFill>
                <a:srgbClr val="EBADAA"/>
              </a:solidFill>
              <a:ln>
                <a:noFill/>
              </a:ln>
              <a:extLst>
                <a:ext uri="{91240B29-F687-4F45-9708-019B960494DF}">
                  <a14:hiddenLine xmlns:a14="http://schemas.microsoft.com/office/drawing/2010/main" w="25400">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srgbClr val="FFFFFF"/>
                  </a:solidFill>
                  <a:effectLst/>
                  <a:uLnTx/>
                  <a:uFillTx/>
                  <a:latin typeface="Calibri" panose="020F0502020204030204" pitchFamily="34" charset="0"/>
                  <a:ea typeface="MS PGothic" panose="020B0600070205080204" pitchFamily="34" charset="-128"/>
                  <a:cs typeface="+mn-cs"/>
                </a:endParaRPr>
              </a:p>
            </p:txBody>
          </p:sp>
        </p:grpSp>
      </p:grpSp>
      <p:sp>
        <p:nvSpPr>
          <p:cNvPr id="15" name="TextBox 14"/>
          <p:cNvSpPr txBox="1"/>
          <p:nvPr/>
        </p:nvSpPr>
        <p:spPr>
          <a:xfrm>
            <a:off x="4831080" y="3383280"/>
            <a:ext cx="487902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The usual: datagram as payload in link-layer frame</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22" name="Group 21"/>
          <p:cNvGrpSpPr/>
          <p:nvPr/>
        </p:nvGrpSpPr>
        <p:grpSpPr>
          <a:xfrm>
            <a:off x="4282206" y="4270968"/>
            <a:ext cx="5834767" cy="1635995"/>
            <a:chOff x="4282206" y="4270968"/>
            <a:chExt cx="5834767" cy="1635995"/>
          </a:xfrm>
        </p:grpSpPr>
        <p:grpSp>
          <p:nvGrpSpPr>
            <p:cNvPr id="496" name="Group 495"/>
            <p:cNvGrpSpPr/>
            <p:nvPr/>
          </p:nvGrpSpPr>
          <p:grpSpPr>
            <a:xfrm>
              <a:off x="5980176" y="4270968"/>
              <a:ext cx="2432304" cy="1345360"/>
              <a:chOff x="5705856" y="2228808"/>
              <a:chExt cx="2432304" cy="1345360"/>
            </a:xfrm>
          </p:grpSpPr>
          <p:sp>
            <p:nvSpPr>
              <p:cNvPr id="497" name="Freeform 417"/>
              <p:cNvSpPr/>
              <p:nvPr/>
            </p:nvSpPr>
            <p:spPr bwMode="auto">
              <a:xfrm rot="659626">
                <a:off x="5879224" y="2228808"/>
                <a:ext cx="2125934" cy="1345360"/>
              </a:xfrm>
              <a:custGeom>
                <a:avLst/>
                <a:gdLst>
                  <a:gd name="T0" fmla="*/ 2147483646 w 1036"/>
                  <a:gd name="T1" fmla="*/ 2147483646 h 675"/>
                  <a:gd name="T2" fmla="*/ 2147483646 w 1036"/>
                  <a:gd name="T3" fmla="*/ 2147483646 h 675"/>
                  <a:gd name="T4" fmla="*/ 2147483646 w 1036"/>
                  <a:gd name="T5" fmla="*/ 2147483646 h 675"/>
                  <a:gd name="T6" fmla="*/ 2147483646 w 1036"/>
                  <a:gd name="T7" fmla="*/ 2147483646 h 675"/>
                  <a:gd name="T8" fmla="*/ 2147483646 w 1036"/>
                  <a:gd name="T9" fmla="*/ 2147483646 h 675"/>
                  <a:gd name="T10" fmla="*/ 2147483646 w 1036"/>
                  <a:gd name="T11" fmla="*/ 2147483646 h 675"/>
                  <a:gd name="T12" fmla="*/ 2147483646 w 1036"/>
                  <a:gd name="T13" fmla="*/ 2147483646 h 675"/>
                  <a:gd name="T14" fmla="*/ 2147483646 w 1036"/>
                  <a:gd name="T15" fmla="*/ 2147483646 h 675"/>
                  <a:gd name="T16" fmla="*/ 2147483646 w 1036"/>
                  <a:gd name="T17" fmla="*/ 2147483646 h 675"/>
                  <a:gd name="T18" fmla="*/ 2147483646 w 1036"/>
                  <a:gd name="T19" fmla="*/ 2147483646 h 675"/>
                  <a:gd name="T20" fmla="*/ 2147483646 w 1036"/>
                  <a:gd name="T21" fmla="*/ 2147483646 h 675"/>
                  <a:gd name="T22" fmla="*/ 2147483646 w 1036"/>
                  <a:gd name="T23" fmla="*/ 2147483646 h 675"/>
                  <a:gd name="T24" fmla="*/ 2147483646 w 1036"/>
                  <a:gd name="T25" fmla="*/ 2147483646 h 675"/>
                  <a:gd name="T26" fmla="*/ 2147483646 w 1036"/>
                  <a:gd name="T27" fmla="*/ 2147483646 h 675"/>
                  <a:gd name="T28" fmla="*/ 2147483646 w 1036"/>
                  <a:gd name="T29" fmla="*/ 2147483646 h 675"/>
                  <a:gd name="T30" fmla="*/ 2147483646 w 1036"/>
                  <a:gd name="T31" fmla="*/ 2147483646 h 675"/>
                  <a:gd name="T32" fmla="*/ 2147483646 w 1036"/>
                  <a:gd name="T33" fmla="*/ 2147483646 h 675"/>
                  <a:gd name="T34" fmla="*/ 2147483646 w 1036"/>
                  <a:gd name="T35" fmla="*/ 2147483646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 name="connsiteX0" fmla="*/ 6208 w 10764"/>
                  <a:gd name="connsiteY0" fmla="*/ 124 h 9874"/>
                  <a:gd name="connsiteX1" fmla="*/ 3717 w 10764"/>
                  <a:gd name="connsiteY1" fmla="*/ 746 h 9874"/>
                  <a:gd name="connsiteX2" fmla="*/ 1941 w 10764"/>
                  <a:gd name="connsiteY2" fmla="*/ 1872 h 9874"/>
                  <a:gd name="connsiteX3" fmla="*/ 1420 w 10764"/>
                  <a:gd name="connsiteY3" fmla="*/ 3354 h 9874"/>
                  <a:gd name="connsiteX4" fmla="*/ 165 w 10764"/>
                  <a:gd name="connsiteY4" fmla="*/ 4361 h 9874"/>
                  <a:gd name="connsiteX5" fmla="*/ 127 w 10764"/>
                  <a:gd name="connsiteY5" fmla="*/ 6761 h 9874"/>
                  <a:gd name="connsiteX6" fmla="*/ 1227 w 10764"/>
                  <a:gd name="connsiteY6" fmla="*/ 7205 h 9874"/>
                  <a:gd name="connsiteX7" fmla="*/ 4374 w 10764"/>
                  <a:gd name="connsiteY7" fmla="*/ 7205 h 9874"/>
                  <a:gd name="connsiteX8" fmla="*/ 5725 w 10764"/>
                  <a:gd name="connsiteY8" fmla="*/ 8183 h 9874"/>
                  <a:gd name="connsiteX9" fmla="*/ 7212 w 10764"/>
                  <a:gd name="connsiteY9" fmla="*/ 9694 h 9874"/>
                  <a:gd name="connsiteX10" fmla="*/ 8351 w 10764"/>
                  <a:gd name="connsiteY10" fmla="*/ 9754 h 9874"/>
                  <a:gd name="connsiteX11" fmla="*/ 9142 w 10764"/>
                  <a:gd name="connsiteY11" fmla="*/ 8894 h 9874"/>
                  <a:gd name="connsiteX12" fmla="*/ 9528 w 10764"/>
                  <a:gd name="connsiteY12" fmla="*/ 6554 h 9874"/>
                  <a:gd name="connsiteX13" fmla="*/ 10762 w 10764"/>
                  <a:gd name="connsiteY13" fmla="*/ 4612 h 9874"/>
                  <a:gd name="connsiteX14" fmla="*/ 9818 w 10764"/>
                  <a:gd name="connsiteY14" fmla="*/ 1546 h 9874"/>
                  <a:gd name="connsiteX15" fmla="*/ 8968 w 10764"/>
                  <a:gd name="connsiteY15" fmla="*/ 213 h 9874"/>
                  <a:gd name="connsiteX16" fmla="*/ 7443 w 10764"/>
                  <a:gd name="connsiteY16" fmla="*/ 5 h 9874"/>
                  <a:gd name="connsiteX17" fmla="*/ 6208 w 10764"/>
                  <a:gd name="connsiteY17" fmla="*/ 124 h 9874"/>
                  <a:gd name="connsiteX0-1" fmla="*/ 5767 w 10000"/>
                  <a:gd name="connsiteY0-2" fmla="*/ 126 h 12428"/>
                  <a:gd name="connsiteX1-3" fmla="*/ 3453 w 10000"/>
                  <a:gd name="connsiteY1-4" fmla="*/ 756 h 12428"/>
                  <a:gd name="connsiteX2-5" fmla="*/ 1803 w 10000"/>
                  <a:gd name="connsiteY2-6" fmla="*/ 1896 h 12428"/>
                  <a:gd name="connsiteX3-7" fmla="*/ 1319 w 10000"/>
                  <a:gd name="connsiteY3-8" fmla="*/ 3397 h 12428"/>
                  <a:gd name="connsiteX4-9" fmla="*/ 153 w 10000"/>
                  <a:gd name="connsiteY4-10" fmla="*/ 4417 h 12428"/>
                  <a:gd name="connsiteX5-11" fmla="*/ 118 w 10000"/>
                  <a:gd name="connsiteY5-12" fmla="*/ 6847 h 12428"/>
                  <a:gd name="connsiteX6-13" fmla="*/ 1140 w 10000"/>
                  <a:gd name="connsiteY6-14" fmla="*/ 7297 h 12428"/>
                  <a:gd name="connsiteX7-15" fmla="*/ 4064 w 10000"/>
                  <a:gd name="connsiteY7-16" fmla="*/ 7297 h 12428"/>
                  <a:gd name="connsiteX8-17" fmla="*/ 4730 w 10000"/>
                  <a:gd name="connsiteY8-18" fmla="*/ 12382 h 12428"/>
                  <a:gd name="connsiteX9-19" fmla="*/ 6700 w 10000"/>
                  <a:gd name="connsiteY9-20" fmla="*/ 9818 h 12428"/>
                  <a:gd name="connsiteX10-21" fmla="*/ 7758 w 10000"/>
                  <a:gd name="connsiteY10-22" fmla="*/ 9878 h 12428"/>
                  <a:gd name="connsiteX11-23" fmla="*/ 8493 w 10000"/>
                  <a:gd name="connsiteY11-24" fmla="*/ 9007 h 12428"/>
                  <a:gd name="connsiteX12-25" fmla="*/ 8852 w 10000"/>
                  <a:gd name="connsiteY12-26" fmla="*/ 6638 h 12428"/>
                  <a:gd name="connsiteX13-27" fmla="*/ 9998 w 10000"/>
                  <a:gd name="connsiteY13-28" fmla="*/ 4671 h 12428"/>
                  <a:gd name="connsiteX14-29" fmla="*/ 9121 w 10000"/>
                  <a:gd name="connsiteY14-30" fmla="*/ 1566 h 12428"/>
                  <a:gd name="connsiteX15-31" fmla="*/ 8331 w 10000"/>
                  <a:gd name="connsiteY15-32" fmla="*/ 216 h 12428"/>
                  <a:gd name="connsiteX16-33" fmla="*/ 6915 w 10000"/>
                  <a:gd name="connsiteY16-34" fmla="*/ 5 h 12428"/>
                  <a:gd name="connsiteX17-35" fmla="*/ 5767 w 10000"/>
                  <a:gd name="connsiteY17-36" fmla="*/ 126 h 12428"/>
                  <a:gd name="connsiteX0-37" fmla="*/ 5767 w 10000"/>
                  <a:gd name="connsiteY0-38" fmla="*/ 126 h 12382"/>
                  <a:gd name="connsiteX1-39" fmla="*/ 3453 w 10000"/>
                  <a:gd name="connsiteY1-40" fmla="*/ 756 h 12382"/>
                  <a:gd name="connsiteX2-41" fmla="*/ 1803 w 10000"/>
                  <a:gd name="connsiteY2-42" fmla="*/ 1896 h 12382"/>
                  <a:gd name="connsiteX3-43" fmla="*/ 1319 w 10000"/>
                  <a:gd name="connsiteY3-44" fmla="*/ 3397 h 12382"/>
                  <a:gd name="connsiteX4-45" fmla="*/ 153 w 10000"/>
                  <a:gd name="connsiteY4-46" fmla="*/ 4417 h 12382"/>
                  <a:gd name="connsiteX5-47" fmla="*/ 118 w 10000"/>
                  <a:gd name="connsiteY5-48" fmla="*/ 6847 h 12382"/>
                  <a:gd name="connsiteX6-49" fmla="*/ 1140 w 10000"/>
                  <a:gd name="connsiteY6-50" fmla="*/ 7297 h 12382"/>
                  <a:gd name="connsiteX7-51" fmla="*/ 3325 w 10000"/>
                  <a:gd name="connsiteY7-52" fmla="*/ 9972 h 12382"/>
                  <a:gd name="connsiteX8-53" fmla="*/ 4730 w 10000"/>
                  <a:gd name="connsiteY8-54" fmla="*/ 12382 h 12382"/>
                  <a:gd name="connsiteX9-55" fmla="*/ 6700 w 10000"/>
                  <a:gd name="connsiteY9-56" fmla="*/ 9818 h 12382"/>
                  <a:gd name="connsiteX10-57" fmla="*/ 7758 w 10000"/>
                  <a:gd name="connsiteY10-58" fmla="*/ 9878 h 12382"/>
                  <a:gd name="connsiteX11-59" fmla="*/ 8493 w 10000"/>
                  <a:gd name="connsiteY11-60" fmla="*/ 9007 h 12382"/>
                  <a:gd name="connsiteX12-61" fmla="*/ 8852 w 10000"/>
                  <a:gd name="connsiteY12-62" fmla="*/ 6638 h 12382"/>
                  <a:gd name="connsiteX13-63" fmla="*/ 9998 w 10000"/>
                  <a:gd name="connsiteY13-64" fmla="*/ 4671 h 12382"/>
                  <a:gd name="connsiteX14-65" fmla="*/ 9121 w 10000"/>
                  <a:gd name="connsiteY14-66" fmla="*/ 1566 h 12382"/>
                  <a:gd name="connsiteX15-67" fmla="*/ 8331 w 10000"/>
                  <a:gd name="connsiteY15-68" fmla="*/ 216 h 12382"/>
                  <a:gd name="connsiteX16-69" fmla="*/ 6915 w 10000"/>
                  <a:gd name="connsiteY16-70" fmla="*/ 5 h 12382"/>
                  <a:gd name="connsiteX17-71" fmla="*/ 5767 w 10000"/>
                  <a:gd name="connsiteY17-72" fmla="*/ 126 h 12382"/>
                  <a:gd name="connsiteX0-73" fmla="*/ 5770 w 10003"/>
                  <a:gd name="connsiteY0-74" fmla="*/ 126 h 12382"/>
                  <a:gd name="connsiteX1-75" fmla="*/ 3456 w 10003"/>
                  <a:gd name="connsiteY1-76" fmla="*/ 756 h 12382"/>
                  <a:gd name="connsiteX2-77" fmla="*/ 1806 w 10003"/>
                  <a:gd name="connsiteY2-78" fmla="*/ 1896 h 12382"/>
                  <a:gd name="connsiteX3-79" fmla="*/ 1322 w 10003"/>
                  <a:gd name="connsiteY3-80" fmla="*/ 3397 h 12382"/>
                  <a:gd name="connsiteX4-81" fmla="*/ 156 w 10003"/>
                  <a:gd name="connsiteY4-82" fmla="*/ 4417 h 12382"/>
                  <a:gd name="connsiteX5-83" fmla="*/ 121 w 10003"/>
                  <a:gd name="connsiteY5-84" fmla="*/ 6847 h 12382"/>
                  <a:gd name="connsiteX6-85" fmla="*/ 1194 w 10003"/>
                  <a:gd name="connsiteY6-86" fmla="*/ 9155 h 12382"/>
                  <a:gd name="connsiteX7-87" fmla="*/ 3328 w 10003"/>
                  <a:gd name="connsiteY7-88" fmla="*/ 9972 h 12382"/>
                  <a:gd name="connsiteX8-89" fmla="*/ 4733 w 10003"/>
                  <a:gd name="connsiteY8-90" fmla="*/ 12382 h 12382"/>
                  <a:gd name="connsiteX9-91" fmla="*/ 6703 w 10003"/>
                  <a:gd name="connsiteY9-92" fmla="*/ 9818 h 12382"/>
                  <a:gd name="connsiteX10-93" fmla="*/ 7761 w 10003"/>
                  <a:gd name="connsiteY10-94" fmla="*/ 9878 h 12382"/>
                  <a:gd name="connsiteX11-95" fmla="*/ 8496 w 10003"/>
                  <a:gd name="connsiteY11-96" fmla="*/ 9007 h 12382"/>
                  <a:gd name="connsiteX12-97" fmla="*/ 8855 w 10003"/>
                  <a:gd name="connsiteY12-98" fmla="*/ 6638 h 12382"/>
                  <a:gd name="connsiteX13-99" fmla="*/ 10001 w 10003"/>
                  <a:gd name="connsiteY13-100" fmla="*/ 4671 h 12382"/>
                  <a:gd name="connsiteX14-101" fmla="*/ 9124 w 10003"/>
                  <a:gd name="connsiteY14-102" fmla="*/ 1566 h 12382"/>
                  <a:gd name="connsiteX15-103" fmla="*/ 8334 w 10003"/>
                  <a:gd name="connsiteY15-104" fmla="*/ 216 h 12382"/>
                  <a:gd name="connsiteX16-105" fmla="*/ 6918 w 10003"/>
                  <a:gd name="connsiteY16-106" fmla="*/ 5 h 12382"/>
                  <a:gd name="connsiteX17-107" fmla="*/ 5770 w 10003"/>
                  <a:gd name="connsiteY17-108" fmla="*/ 126 h 12382"/>
                  <a:gd name="connsiteX0-109" fmla="*/ 5770 w 10003"/>
                  <a:gd name="connsiteY0-110" fmla="*/ 126 h 11611"/>
                  <a:gd name="connsiteX1-111" fmla="*/ 3456 w 10003"/>
                  <a:gd name="connsiteY1-112" fmla="*/ 756 h 11611"/>
                  <a:gd name="connsiteX2-113" fmla="*/ 1806 w 10003"/>
                  <a:gd name="connsiteY2-114" fmla="*/ 1896 h 11611"/>
                  <a:gd name="connsiteX3-115" fmla="*/ 1322 w 10003"/>
                  <a:gd name="connsiteY3-116" fmla="*/ 3397 h 11611"/>
                  <a:gd name="connsiteX4-117" fmla="*/ 156 w 10003"/>
                  <a:gd name="connsiteY4-118" fmla="*/ 4417 h 11611"/>
                  <a:gd name="connsiteX5-119" fmla="*/ 121 w 10003"/>
                  <a:gd name="connsiteY5-120" fmla="*/ 6847 h 11611"/>
                  <a:gd name="connsiteX6-121" fmla="*/ 1194 w 10003"/>
                  <a:gd name="connsiteY6-122" fmla="*/ 9155 h 11611"/>
                  <a:gd name="connsiteX7-123" fmla="*/ 3328 w 10003"/>
                  <a:gd name="connsiteY7-124" fmla="*/ 9972 h 11611"/>
                  <a:gd name="connsiteX8-125" fmla="*/ 5017 w 10003"/>
                  <a:gd name="connsiteY8-126" fmla="*/ 11611 h 11611"/>
                  <a:gd name="connsiteX9-127" fmla="*/ 6703 w 10003"/>
                  <a:gd name="connsiteY9-128" fmla="*/ 9818 h 11611"/>
                  <a:gd name="connsiteX10-129" fmla="*/ 7761 w 10003"/>
                  <a:gd name="connsiteY10-130" fmla="*/ 9878 h 11611"/>
                  <a:gd name="connsiteX11-131" fmla="*/ 8496 w 10003"/>
                  <a:gd name="connsiteY11-132" fmla="*/ 9007 h 11611"/>
                  <a:gd name="connsiteX12-133" fmla="*/ 8855 w 10003"/>
                  <a:gd name="connsiteY12-134" fmla="*/ 6638 h 11611"/>
                  <a:gd name="connsiteX13-135" fmla="*/ 10001 w 10003"/>
                  <a:gd name="connsiteY13-136" fmla="*/ 4671 h 11611"/>
                  <a:gd name="connsiteX14-137" fmla="*/ 9124 w 10003"/>
                  <a:gd name="connsiteY14-138" fmla="*/ 1566 h 11611"/>
                  <a:gd name="connsiteX15-139" fmla="*/ 8334 w 10003"/>
                  <a:gd name="connsiteY15-140" fmla="*/ 216 h 11611"/>
                  <a:gd name="connsiteX16-141" fmla="*/ 6918 w 10003"/>
                  <a:gd name="connsiteY16-142" fmla="*/ 5 h 11611"/>
                  <a:gd name="connsiteX17-143" fmla="*/ 5770 w 10003"/>
                  <a:gd name="connsiteY17-144" fmla="*/ 126 h 1161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Lst>
                <a:rect l="l" t="t" r="r" b="b"/>
                <a:pathLst>
                  <a:path w="10003" h="11611">
                    <a:moveTo>
                      <a:pt x="5770" y="126"/>
                    </a:moveTo>
                    <a:cubicBezTo>
                      <a:pt x="5196" y="245"/>
                      <a:pt x="4120" y="456"/>
                      <a:pt x="3456" y="756"/>
                    </a:cubicBezTo>
                    <a:cubicBezTo>
                      <a:pt x="2793" y="1055"/>
                      <a:pt x="2166" y="1460"/>
                      <a:pt x="1806" y="1896"/>
                    </a:cubicBezTo>
                    <a:cubicBezTo>
                      <a:pt x="1448" y="2331"/>
                      <a:pt x="1600" y="2977"/>
                      <a:pt x="1322" y="3397"/>
                    </a:cubicBezTo>
                    <a:cubicBezTo>
                      <a:pt x="1044" y="3816"/>
                      <a:pt x="354" y="3846"/>
                      <a:pt x="156" y="4417"/>
                    </a:cubicBezTo>
                    <a:cubicBezTo>
                      <a:pt x="-41" y="4987"/>
                      <a:pt x="-52" y="6057"/>
                      <a:pt x="121" y="6847"/>
                    </a:cubicBezTo>
                    <a:cubicBezTo>
                      <a:pt x="294" y="7637"/>
                      <a:pt x="660" y="8634"/>
                      <a:pt x="1194" y="9155"/>
                    </a:cubicBezTo>
                    <a:cubicBezTo>
                      <a:pt x="1728" y="9676"/>
                      <a:pt x="2691" y="9563"/>
                      <a:pt x="3328" y="9972"/>
                    </a:cubicBezTo>
                    <a:cubicBezTo>
                      <a:pt x="3965" y="10381"/>
                      <a:pt x="4455" y="11637"/>
                      <a:pt x="5017" y="11611"/>
                    </a:cubicBezTo>
                    <a:cubicBezTo>
                      <a:pt x="5579" y="11585"/>
                      <a:pt x="6246" y="10107"/>
                      <a:pt x="6703" y="9818"/>
                    </a:cubicBezTo>
                    <a:cubicBezTo>
                      <a:pt x="7160" y="9529"/>
                      <a:pt x="7465" y="10013"/>
                      <a:pt x="7761" y="9878"/>
                    </a:cubicBezTo>
                    <a:cubicBezTo>
                      <a:pt x="8057" y="9743"/>
                      <a:pt x="8317" y="9548"/>
                      <a:pt x="8496" y="9007"/>
                    </a:cubicBezTo>
                    <a:cubicBezTo>
                      <a:pt x="8675" y="8468"/>
                      <a:pt x="8604" y="7361"/>
                      <a:pt x="8855" y="6638"/>
                    </a:cubicBezTo>
                    <a:cubicBezTo>
                      <a:pt x="9106" y="5915"/>
                      <a:pt x="9957" y="5511"/>
                      <a:pt x="10001" y="4671"/>
                    </a:cubicBezTo>
                    <a:cubicBezTo>
                      <a:pt x="10047" y="3830"/>
                      <a:pt x="9402" y="2308"/>
                      <a:pt x="9124" y="1566"/>
                    </a:cubicBezTo>
                    <a:cubicBezTo>
                      <a:pt x="8846" y="823"/>
                      <a:pt x="8702" y="471"/>
                      <a:pt x="8334" y="216"/>
                    </a:cubicBezTo>
                    <a:cubicBezTo>
                      <a:pt x="7968" y="-39"/>
                      <a:pt x="7349" y="20"/>
                      <a:pt x="6918" y="5"/>
                    </a:cubicBezTo>
                    <a:cubicBezTo>
                      <a:pt x="6488" y="-9"/>
                      <a:pt x="6345" y="5"/>
                      <a:pt x="5770" y="126"/>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498" name="Group 497"/>
              <p:cNvGrpSpPr/>
              <p:nvPr/>
            </p:nvGrpSpPr>
            <p:grpSpPr>
              <a:xfrm>
                <a:off x="5705856" y="2321052"/>
                <a:ext cx="2432304" cy="1054608"/>
                <a:chOff x="5705856" y="2321052"/>
                <a:chExt cx="2432304" cy="1054608"/>
              </a:xfrm>
            </p:grpSpPr>
            <p:cxnSp>
              <p:nvCxnSpPr>
                <p:cNvPr id="499" name="Straight Connector 498"/>
                <p:cNvCxnSpPr/>
                <p:nvPr/>
              </p:nvCxnSpPr>
              <p:spPr>
                <a:xfrm>
                  <a:off x="5705856" y="2811780"/>
                  <a:ext cx="2432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0" name="Straight Connector 499"/>
                <p:cNvCxnSpPr>
                  <a:stCxn id="517" idx="5"/>
                </p:cNvCxnSpPr>
                <p:nvPr/>
              </p:nvCxnSpPr>
              <p:spPr>
                <a:xfrm flipV="1">
                  <a:off x="6858545" y="2397253"/>
                  <a:ext cx="83275" cy="88494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1" name="Straight Connector 500"/>
                <p:cNvCxnSpPr>
                  <a:stCxn id="523" idx="2"/>
                </p:cNvCxnSpPr>
                <p:nvPr/>
              </p:nvCxnSpPr>
              <p:spPr>
                <a:xfrm flipV="1">
                  <a:off x="6858272" y="2805686"/>
                  <a:ext cx="734296" cy="39612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2" name="Straight Connector 501"/>
                <p:cNvCxnSpPr>
                  <a:stCxn id="537" idx="2"/>
                  <a:endCxn id="516" idx="2"/>
                </p:cNvCxnSpPr>
                <p:nvPr/>
              </p:nvCxnSpPr>
              <p:spPr>
                <a:xfrm flipV="1">
                  <a:off x="6218192" y="2413902"/>
                  <a:ext cx="714756" cy="387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3" name="Straight Connector 502"/>
                <p:cNvCxnSpPr>
                  <a:stCxn id="532" idx="4"/>
                </p:cNvCxnSpPr>
                <p:nvPr/>
              </p:nvCxnSpPr>
              <p:spPr>
                <a:xfrm>
                  <a:off x="6219785" y="2880798"/>
                  <a:ext cx="646107" cy="32101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4" name="Straight Connector 503"/>
                <p:cNvCxnSpPr>
                  <a:endCxn id="530" idx="2"/>
                </p:cNvCxnSpPr>
                <p:nvPr/>
              </p:nvCxnSpPr>
              <p:spPr>
                <a:xfrm>
                  <a:off x="6943685" y="2415978"/>
                  <a:ext cx="661347" cy="3743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05" name="Group 504"/>
                <p:cNvGrpSpPr/>
                <p:nvPr/>
              </p:nvGrpSpPr>
              <p:grpSpPr>
                <a:xfrm>
                  <a:off x="5974080" y="2321052"/>
                  <a:ext cx="1878278" cy="1054608"/>
                  <a:chOff x="5974080" y="2321052"/>
                  <a:chExt cx="1878278" cy="1054608"/>
                </a:xfrm>
              </p:grpSpPr>
              <p:grpSp>
                <p:nvGrpSpPr>
                  <p:cNvPr id="506" name="Group 505"/>
                  <p:cNvGrpSpPr/>
                  <p:nvPr/>
                </p:nvGrpSpPr>
                <p:grpSpPr>
                  <a:xfrm>
                    <a:off x="5974080" y="2708148"/>
                    <a:ext cx="491438" cy="266700"/>
                    <a:chOff x="7493876" y="2774731"/>
                    <a:chExt cx="1481958" cy="894622"/>
                  </a:xfrm>
                </p:grpSpPr>
                <p:sp>
                  <p:nvSpPr>
                    <p:cNvPr id="531" name="Freeform 530"/>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32" name="Oval 531"/>
                    <p:cNvSpPr/>
                    <p:nvPr/>
                  </p:nvSpPr>
                  <p:spPr>
                    <a:xfrm>
                      <a:off x="7494729" y="2774731"/>
                      <a:ext cx="1480163" cy="579140"/>
                    </a:xfrm>
                    <a:prstGeom prst="ellipse">
                      <a:avLst/>
                    </a:prstGeom>
                    <a:solidFill>
                      <a:srgbClr val="B8C2C9"/>
                    </a:soli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533" name="Group 532"/>
                    <p:cNvGrpSpPr/>
                    <p:nvPr/>
                  </p:nvGrpSpPr>
                  <p:grpSpPr>
                    <a:xfrm>
                      <a:off x="7713663" y="2848339"/>
                      <a:ext cx="1042107" cy="425543"/>
                      <a:chOff x="7786941" y="2884917"/>
                      <a:chExt cx="897649" cy="353919"/>
                    </a:xfrm>
                  </p:grpSpPr>
                  <p:sp>
                    <p:nvSpPr>
                      <p:cNvPr id="534" name="Freeform 533"/>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35" name="Freeform 534"/>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36" name="Freeform 535"/>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37" name="Freeform 536"/>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rgbClr val="FFB3D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507" name="Group 506"/>
                  <p:cNvGrpSpPr/>
                  <p:nvPr/>
                </p:nvGrpSpPr>
                <p:grpSpPr>
                  <a:xfrm>
                    <a:off x="7360920" y="2697480"/>
                    <a:ext cx="491438" cy="266700"/>
                    <a:chOff x="7493876" y="2774731"/>
                    <a:chExt cx="1481958" cy="894622"/>
                  </a:xfrm>
                </p:grpSpPr>
                <p:sp>
                  <p:nvSpPr>
                    <p:cNvPr id="524" name="Freeform 523"/>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25" name="Oval 524"/>
                    <p:cNvSpPr/>
                    <p:nvPr/>
                  </p:nvSpPr>
                  <p:spPr>
                    <a:xfrm>
                      <a:off x="7494729" y="2774731"/>
                      <a:ext cx="1480163" cy="579140"/>
                    </a:xfrm>
                    <a:prstGeom prst="ellipse">
                      <a:avLst/>
                    </a:prstGeom>
                    <a:solidFill>
                      <a:srgbClr val="B8C2C9"/>
                    </a:soli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526" name="Group 525"/>
                    <p:cNvGrpSpPr/>
                    <p:nvPr/>
                  </p:nvGrpSpPr>
                  <p:grpSpPr>
                    <a:xfrm>
                      <a:off x="7713663" y="2848339"/>
                      <a:ext cx="1042107" cy="425543"/>
                      <a:chOff x="7786941" y="2884917"/>
                      <a:chExt cx="897649" cy="353919"/>
                    </a:xfrm>
                  </p:grpSpPr>
                  <p:sp>
                    <p:nvSpPr>
                      <p:cNvPr id="527" name="Freeform 526"/>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28" name="Freeform 527"/>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29" name="Freeform 528"/>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30" name="Freeform 529"/>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rgbClr val="FFB3D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508" name="Group 507"/>
                  <p:cNvGrpSpPr/>
                  <p:nvPr/>
                </p:nvGrpSpPr>
                <p:grpSpPr>
                  <a:xfrm>
                    <a:off x="6614160" y="3108960"/>
                    <a:ext cx="491438" cy="266700"/>
                    <a:chOff x="7493876" y="2774731"/>
                    <a:chExt cx="1481958" cy="894622"/>
                  </a:xfrm>
                </p:grpSpPr>
                <p:sp>
                  <p:nvSpPr>
                    <p:cNvPr id="517" name="Freeform 516"/>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18" name="Oval 517"/>
                    <p:cNvSpPr/>
                    <p:nvPr/>
                  </p:nvSpPr>
                  <p:spPr>
                    <a:xfrm>
                      <a:off x="7494729" y="2774731"/>
                      <a:ext cx="1480163" cy="579140"/>
                    </a:xfrm>
                    <a:prstGeom prst="ellipse">
                      <a:avLst/>
                    </a:prstGeom>
                    <a:solidFill>
                      <a:srgbClr val="B8C2C9"/>
                    </a:soli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519" name="Group 518"/>
                    <p:cNvGrpSpPr/>
                    <p:nvPr/>
                  </p:nvGrpSpPr>
                  <p:grpSpPr>
                    <a:xfrm>
                      <a:off x="7713663" y="2848339"/>
                      <a:ext cx="1042107" cy="425543"/>
                      <a:chOff x="7786941" y="2884917"/>
                      <a:chExt cx="897649" cy="353919"/>
                    </a:xfrm>
                  </p:grpSpPr>
                  <p:sp>
                    <p:nvSpPr>
                      <p:cNvPr id="520" name="Freeform 519"/>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21" name="Freeform 520"/>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22" name="Freeform 521"/>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23" name="Freeform 522"/>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rgbClr val="FFB3D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509" name="Group 508"/>
                  <p:cNvGrpSpPr/>
                  <p:nvPr/>
                </p:nvGrpSpPr>
                <p:grpSpPr>
                  <a:xfrm>
                    <a:off x="6688836" y="2321052"/>
                    <a:ext cx="491438" cy="266700"/>
                    <a:chOff x="7493876" y="2774731"/>
                    <a:chExt cx="1481958" cy="894622"/>
                  </a:xfrm>
                </p:grpSpPr>
                <p:sp>
                  <p:nvSpPr>
                    <p:cNvPr id="510" name="Freeform 509"/>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11" name="Oval 510"/>
                    <p:cNvSpPr/>
                    <p:nvPr/>
                  </p:nvSpPr>
                  <p:spPr>
                    <a:xfrm>
                      <a:off x="7494729" y="2774731"/>
                      <a:ext cx="1480163" cy="579140"/>
                    </a:xfrm>
                    <a:prstGeom prst="ellipse">
                      <a:avLst/>
                    </a:prstGeom>
                    <a:solidFill>
                      <a:srgbClr val="B8C2C9"/>
                    </a:soli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512" name="Group 511"/>
                    <p:cNvGrpSpPr/>
                    <p:nvPr/>
                  </p:nvGrpSpPr>
                  <p:grpSpPr>
                    <a:xfrm>
                      <a:off x="7713663" y="2848339"/>
                      <a:ext cx="1042107" cy="425543"/>
                      <a:chOff x="7786941" y="2884917"/>
                      <a:chExt cx="897649" cy="353919"/>
                    </a:xfrm>
                  </p:grpSpPr>
                  <p:sp>
                    <p:nvSpPr>
                      <p:cNvPr id="513" name="Freeform 512"/>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14" name="Freeform 513"/>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15" name="Freeform 514"/>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16" name="Freeform 515"/>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rgbClr val="FFB3D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grpSp>
        <p:grpSp>
          <p:nvGrpSpPr>
            <p:cNvPr id="170" name="Group 169"/>
            <p:cNvGrpSpPr/>
            <p:nvPr/>
          </p:nvGrpSpPr>
          <p:grpSpPr>
            <a:xfrm>
              <a:off x="4282206" y="4335896"/>
              <a:ext cx="1830222" cy="967204"/>
              <a:chOff x="3670217" y="2254595"/>
              <a:chExt cx="1830222" cy="967204"/>
            </a:xfrm>
          </p:grpSpPr>
          <p:sp>
            <p:nvSpPr>
              <p:cNvPr id="193" name="Text Box 92"/>
              <p:cNvSpPr txBox="1">
                <a:spLocks noChangeArrowheads="1"/>
              </p:cNvSpPr>
              <p:nvPr/>
            </p:nvSpPr>
            <p:spPr bwMode="auto">
              <a:xfrm>
                <a:off x="3858177" y="2254595"/>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A</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94" name="Text Box 108"/>
              <p:cNvSpPr txBox="1">
                <a:spLocks noChangeArrowheads="1"/>
              </p:cNvSpPr>
              <p:nvPr/>
            </p:nvSpPr>
            <p:spPr bwMode="auto">
              <a:xfrm>
                <a:off x="4904340" y="2259358"/>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B</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95" name="Line 141"/>
              <p:cNvSpPr>
                <a:spLocks noChangeShapeType="1"/>
              </p:cNvSpPr>
              <p:nvPr/>
            </p:nvSpPr>
            <p:spPr bwMode="auto">
              <a:xfrm flipV="1">
                <a:off x="4399515" y="2772120"/>
                <a:ext cx="323850"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96" name="Text Box 143"/>
              <p:cNvSpPr txBox="1">
                <a:spLocks noChangeArrowheads="1"/>
              </p:cNvSpPr>
              <p:nvPr/>
            </p:nvSpPr>
            <p:spPr bwMode="auto">
              <a:xfrm>
                <a:off x="3737527" y="2881658"/>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97" name="Text Box 144"/>
              <p:cNvSpPr txBox="1">
                <a:spLocks noChangeArrowheads="1"/>
              </p:cNvSpPr>
              <p:nvPr/>
            </p:nvSpPr>
            <p:spPr bwMode="auto">
              <a:xfrm>
                <a:off x="4631290" y="2883245"/>
                <a:ext cx="86914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mn-cs"/>
                  </a:rPr>
                  <a:t>v4</a:t>
                </a:r>
                <a:endPar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mn-cs"/>
                </a:endParaRPr>
              </a:p>
            </p:txBody>
          </p:sp>
          <p:grpSp>
            <p:nvGrpSpPr>
              <p:cNvPr id="198" name="Group 197"/>
              <p:cNvGrpSpPr/>
              <p:nvPr/>
            </p:nvGrpSpPr>
            <p:grpSpPr>
              <a:xfrm>
                <a:off x="3670217" y="2586162"/>
                <a:ext cx="731126" cy="344556"/>
                <a:chOff x="7493876" y="2774731"/>
                <a:chExt cx="1481958" cy="894622"/>
              </a:xfrm>
            </p:grpSpPr>
            <p:sp>
              <p:nvSpPr>
                <p:cNvPr id="207" name="Freeform 206"/>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8" name="Oval 207"/>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09" name="Group 208"/>
                <p:cNvGrpSpPr/>
                <p:nvPr/>
              </p:nvGrpSpPr>
              <p:grpSpPr>
                <a:xfrm>
                  <a:off x="7713663" y="2848339"/>
                  <a:ext cx="1042107" cy="425543"/>
                  <a:chOff x="7786941" y="2884917"/>
                  <a:chExt cx="897649" cy="353919"/>
                </a:xfrm>
              </p:grpSpPr>
              <p:sp>
                <p:nvSpPr>
                  <p:cNvPr id="210" name="Freeform 209"/>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1" name="Freeform 210"/>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2" name="Freeform 211"/>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3" name="Freeform 212"/>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199" name="Group 198"/>
              <p:cNvGrpSpPr/>
              <p:nvPr/>
            </p:nvGrpSpPr>
            <p:grpSpPr>
              <a:xfrm>
                <a:off x="4703149" y="2589549"/>
                <a:ext cx="731126" cy="344556"/>
                <a:chOff x="7493876" y="2774731"/>
                <a:chExt cx="1481958" cy="894622"/>
              </a:xfrm>
            </p:grpSpPr>
            <p:sp>
              <p:nvSpPr>
                <p:cNvPr id="200" name="Freeform 199"/>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1" name="Oval 200"/>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02" name="Group 201"/>
                <p:cNvGrpSpPr/>
                <p:nvPr/>
              </p:nvGrpSpPr>
              <p:grpSpPr>
                <a:xfrm>
                  <a:off x="7713663" y="2848339"/>
                  <a:ext cx="1042107" cy="425543"/>
                  <a:chOff x="7786941" y="2884917"/>
                  <a:chExt cx="897649" cy="353919"/>
                </a:xfrm>
              </p:grpSpPr>
              <p:sp>
                <p:nvSpPr>
                  <p:cNvPr id="203" name="Freeform 202"/>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4" name="Freeform 203"/>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5" name="Freeform 204"/>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6" name="Freeform 205"/>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nvGrpSpPr>
            <p:cNvPr id="171" name="Group 170"/>
            <p:cNvGrpSpPr/>
            <p:nvPr/>
          </p:nvGrpSpPr>
          <p:grpSpPr>
            <a:xfrm>
              <a:off x="8298305" y="4365816"/>
              <a:ext cx="1818668" cy="965617"/>
              <a:chOff x="3615607" y="2254595"/>
              <a:chExt cx="1818668" cy="965617"/>
            </a:xfrm>
          </p:grpSpPr>
          <p:sp>
            <p:nvSpPr>
              <p:cNvPr id="172" name="Text Box 92"/>
              <p:cNvSpPr txBox="1">
                <a:spLocks noChangeArrowheads="1"/>
              </p:cNvSpPr>
              <p:nvPr/>
            </p:nvSpPr>
            <p:spPr bwMode="auto">
              <a:xfrm>
                <a:off x="3858177" y="2254595"/>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E</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73" name="Text Box 108"/>
              <p:cNvSpPr txBox="1">
                <a:spLocks noChangeArrowheads="1"/>
              </p:cNvSpPr>
              <p:nvPr/>
            </p:nvSpPr>
            <p:spPr bwMode="auto">
              <a:xfrm>
                <a:off x="4888228" y="2259358"/>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F</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74" name="Line 141"/>
              <p:cNvSpPr>
                <a:spLocks noChangeShapeType="1"/>
              </p:cNvSpPr>
              <p:nvPr/>
            </p:nvSpPr>
            <p:spPr bwMode="auto">
              <a:xfrm flipV="1">
                <a:off x="4399515" y="2772120"/>
                <a:ext cx="323850"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5" name="Text Box 143"/>
              <p:cNvSpPr txBox="1">
                <a:spLocks noChangeArrowheads="1"/>
              </p:cNvSpPr>
              <p:nvPr/>
            </p:nvSpPr>
            <p:spPr bwMode="auto">
              <a:xfrm>
                <a:off x="3615607" y="2881658"/>
                <a:ext cx="86914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mn-cs"/>
                  </a:rPr>
                  <a:t>v4</a:t>
                </a:r>
                <a:endPar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mn-cs"/>
                </a:endParaRPr>
              </a:p>
            </p:txBody>
          </p:sp>
          <p:sp>
            <p:nvSpPr>
              <p:cNvPr id="176" name="Text Box 144"/>
              <p:cNvSpPr txBox="1">
                <a:spLocks noChangeArrowheads="1"/>
              </p:cNvSpPr>
              <p:nvPr/>
            </p:nvSpPr>
            <p:spPr bwMode="auto">
              <a:xfrm>
                <a:off x="4783690" y="2883245"/>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nvGrpSpPr>
              <p:cNvPr id="177" name="Group 176"/>
              <p:cNvGrpSpPr/>
              <p:nvPr/>
            </p:nvGrpSpPr>
            <p:grpSpPr>
              <a:xfrm>
                <a:off x="3670217" y="2586162"/>
                <a:ext cx="731126" cy="344556"/>
                <a:chOff x="7493876" y="2774731"/>
                <a:chExt cx="1481958" cy="894622"/>
              </a:xfrm>
            </p:grpSpPr>
            <p:sp>
              <p:nvSpPr>
                <p:cNvPr id="186" name="Freeform 18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7" name="Oval 186"/>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88" name="Group 187"/>
                <p:cNvGrpSpPr/>
                <p:nvPr/>
              </p:nvGrpSpPr>
              <p:grpSpPr>
                <a:xfrm>
                  <a:off x="7713663" y="2848339"/>
                  <a:ext cx="1042107" cy="425543"/>
                  <a:chOff x="7786941" y="2884917"/>
                  <a:chExt cx="897649" cy="353919"/>
                </a:xfrm>
              </p:grpSpPr>
              <p:sp>
                <p:nvSpPr>
                  <p:cNvPr id="189" name="Freeform 18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90" name="Freeform 18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91" name="Freeform 190"/>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92" name="Freeform 191"/>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178" name="Group 177"/>
              <p:cNvGrpSpPr/>
              <p:nvPr/>
            </p:nvGrpSpPr>
            <p:grpSpPr>
              <a:xfrm>
                <a:off x="4703149" y="2589549"/>
                <a:ext cx="731126" cy="344556"/>
                <a:chOff x="7493876" y="2774731"/>
                <a:chExt cx="1481958" cy="894622"/>
              </a:xfrm>
            </p:grpSpPr>
            <p:sp>
              <p:nvSpPr>
                <p:cNvPr id="179" name="Freeform 178"/>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0" name="Oval 179"/>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81" name="Group 180"/>
                <p:cNvGrpSpPr/>
                <p:nvPr/>
              </p:nvGrpSpPr>
              <p:grpSpPr>
                <a:xfrm>
                  <a:off x="7713663" y="2848339"/>
                  <a:ext cx="1042107" cy="425543"/>
                  <a:chOff x="7786941" y="2884917"/>
                  <a:chExt cx="897649" cy="353919"/>
                </a:xfrm>
              </p:grpSpPr>
              <p:sp>
                <p:nvSpPr>
                  <p:cNvPr id="182" name="Freeform 181"/>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3" name="Freeform 182"/>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4" name="Freeform 183"/>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5" name="Freeform 184"/>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sp>
          <p:nvSpPr>
            <p:cNvPr id="21" name="TextBox 20"/>
            <p:cNvSpPr txBox="1"/>
            <p:nvPr/>
          </p:nvSpPr>
          <p:spPr>
            <a:xfrm>
              <a:off x="6655028" y="5568409"/>
              <a:ext cx="128291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IPv4 network</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541" name="Text Box 75"/>
          <p:cNvSpPr txBox="1">
            <a:spLocks noChangeArrowheads="1"/>
          </p:cNvSpPr>
          <p:nvPr/>
        </p:nvSpPr>
        <p:spPr bwMode="auto">
          <a:xfrm>
            <a:off x="861060" y="4222280"/>
            <a:ext cx="2560319"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IPv4 network connecting two IPv6 routers</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542" name="Rectangle 541"/>
          <p:cNvSpPr/>
          <p:nvPr/>
        </p:nvSpPr>
        <p:spPr>
          <a:xfrm>
            <a:off x="822960" y="1356360"/>
            <a:ext cx="10058400" cy="2407920"/>
          </a:xfrm>
          <a:prstGeom prst="rect">
            <a:avLst/>
          </a:prstGeom>
          <a:solidFill>
            <a:schemeClr val="bg1">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4"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up)">
                                      <p:cBhvr>
                                        <p:cTn id="12" dur="500"/>
                                        <p:tgtEl>
                                          <p:spTgt spid="13"/>
                                        </p:tgtEl>
                                      </p:cBhvr>
                                    </p:animEffect>
                                  </p:childTnLst>
                                </p:cTn>
                              </p:par>
                            </p:childTnLst>
                          </p:cTn>
                        </p:par>
                        <p:par>
                          <p:cTn id="13" fill="hold">
                            <p:stCondLst>
                              <p:cond delay="500"/>
                            </p:stCondLst>
                            <p:childTnLst>
                              <p:par>
                                <p:cTn id="14" presetID="9" presetClass="entr" presetSubtype="0" fill="hold" nodeType="afterEffect">
                                  <p:stCondLst>
                                    <p:cond delay="500"/>
                                  </p:stCondLst>
                                  <p:childTnLst>
                                    <p:set>
                                      <p:cBhvr>
                                        <p:cTn id="15" dur="1" fill="hold">
                                          <p:stCondLst>
                                            <p:cond delay="0"/>
                                          </p:stCondLst>
                                        </p:cTn>
                                        <p:tgtEl>
                                          <p:spTgt spid="18"/>
                                        </p:tgtEl>
                                        <p:attrNameLst>
                                          <p:attrName>style.visibility</p:attrName>
                                        </p:attrNameLst>
                                      </p:cBhvr>
                                      <p:to>
                                        <p:strVal val="visible"/>
                                      </p:to>
                                    </p:set>
                                    <p:animEffect transition="in" filter="dissolve">
                                      <p:cBhvr>
                                        <p:cTn id="16" dur="500"/>
                                        <p:tgtEl>
                                          <p:spTgt spid="18"/>
                                        </p:tgtEl>
                                      </p:cBhvr>
                                    </p:animEffect>
                                  </p:childTnLst>
                                </p:cTn>
                              </p:par>
                            </p:childTnLst>
                          </p:cTn>
                        </p:par>
                        <p:par>
                          <p:cTn id="17" fill="hold">
                            <p:stCondLst>
                              <p:cond delay="1500"/>
                            </p:stCondLst>
                            <p:childTnLst>
                              <p:par>
                                <p:cTn id="18" presetID="9" presetClass="entr" presetSubtype="0" fill="hold" grpId="0" nodeType="afterEffect">
                                  <p:stCondLst>
                                    <p:cond delay="500"/>
                                  </p:stCondLst>
                                  <p:childTnLst>
                                    <p:set>
                                      <p:cBhvr>
                                        <p:cTn id="19" dur="1" fill="hold">
                                          <p:stCondLst>
                                            <p:cond delay="0"/>
                                          </p:stCondLst>
                                        </p:cTn>
                                        <p:tgtEl>
                                          <p:spTgt spid="15"/>
                                        </p:tgtEl>
                                        <p:attrNameLst>
                                          <p:attrName>style.visibility</p:attrName>
                                        </p:attrNameLst>
                                      </p:cBhvr>
                                      <p:to>
                                        <p:strVal val="visible"/>
                                      </p:to>
                                    </p:set>
                                    <p:animEffect transition="in" filter="dissolv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dissolve">
                                      <p:cBhvr>
                                        <p:cTn id="25" dur="500"/>
                                        <p:tgtEl>
                                          <p:spTgt spid="22"/>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541"/>
                                        </p:tgtEl>
                                        <p:attrNameLst>
                                          <p:attrName>style.visibility</p:attrName>
                                        </p:attrNameLst>
                                      </p:cBhvr>
                                      <p:to>
                                        <p:strVal val="visible"/>
                                      </p:to>
                                    </p:set>
                                    <p:animEffect transition="in" filter="dissolve">
                                      <p:cBhvr>
                                        <p:cTn id="28" dur="500"/>
                                        <p:tgtEl>
                                          <p:spTgt spid="541"/>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542"/>
                                        </p:tgtEl>
                                        <p:attrNameLst>
                                          <p:attrName>style.visibility</p:attrName>
                                        </p:attrNameLst>
                                      </p:cBhvr>
                                      <p:to>
                                        <p:strVal val="visible"/>
                                      </p:to>
                                    </p:set>
                                    <p:animEffect transition="in" filter="dissolve">
                                      <p:cBhvr>
                                        <p:cTn id="31" dur="500"/>
                                        <p:tgtEl>
                                          <p:spTgt spid="5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541" grpId="0"/>
      <p:bldP spid="542" grpId="0" animBg="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p:cNvSpPr>
            <a:spLocks noGrp="1"/>
          </p:cNvSpPr>
          <p:nvPr>
            <p:ph type="title"/>
          </p:nvPr>
        </p:nvSpPr>
        <p:spPr>
          <a:xfrm>
            <a:off x="838200" y="345805"/>
            <a:ext cx="10515600" cy="894622"/>
          </a:xfrm>
        </p:spPr>
        <p:txBody>
          <a:bodyPr>
            <a:normAutofit/>
          </a:bodyPr>
          <a:lstStyle/>
          <a:p>
            <a:r>
              <a:rPr lang="en-US" sz="4800" dirty="0"/>
              <a:t>Tunneling and encapsulation</a:t>
            </a:r>
            <a:endParaRPr lang="en-US" sz="4800" dirty="0"/>
          </a:p>
        </p:txBody>
      </p:sp>
      <p:sp>
        <p:nvSpPr>
          <p:cNvPr id="168" name="Text Box 75"/>
          <p:cNvSpPr txBox="1">
            <a:spLocks noChangeArrowheads="1"/>
          </p:cNvSpPr>
          <p:nvPr/>
        </p:nvSpPr>
        <p:spPr bwMode="auto">
          <a:xfrm>
            <a:off x="888274" y="1697883"/>
            <a:ext cx="2759529"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Ethernet connecting two IPv6 routers:</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grpSp>
        <p:nvGrpSpPr>
          <p:cNvPr id="3" name="Group 2"/>
          <p:cNvGrpSpPr/>
          <p:nvPr/>
        </p:nvGrpSpPr>
        <p:grpSpPr>
          <a:xfrm>
            <a:off x="4274280" y="1626442"/>
            <a:ext cx="5834767" cy="995120"/>
            <a:chOff x="3663591" y="1108282"/>
            <a:chExt cx="5834767" cy="995120"/>
          </a:xfrm>
        </p:grpSpPr>
        <p:sp>
          <p:nvSpPr>
            <p:cNvPr id="167" name="Rectangle 67"/>
            <p:cNvSpPr>
              <a:spLocks noChangeArrowheads="1"/>
            </p:cNvSpPr>
            <p:nvPr/>
          </p:nvSpPr>
          <p:spPr bwMode="auto">
            <a:xfrm>
              <a:off x="5385352" y="1616420"/>
              <a:ext cx="2405062" cy="66675"/>
            </a:xfrm>
            <a:prstGeom prst="rect">
              <a:avLst/>
            </a:prstGeom>
            <a:solidFill>
              <a:srgbClr val="CC0000"/>
            </a:solidFill>
            <a:ln w="9525">
              <a:solidFill>
                <a:srgbClr val="CC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69" name="Text Box 244"/>
            <p:cNvSpPr txBox="1">
              <a:spLocks noChangeArrowheads="1"/>
            </p:cNvSpPr>
            <p:nvPr/>
          </p:nvSpPr>
          <p:spPr bwMode="auto">
            <a:xfrm>
              <a:off x="5480234" y="1110007"/>
              <a:ext cx="2471780" cy="510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6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rPr>
                <a:t>Ethernet connects two IPv6 routers</a:t>
              </a:r>
              <a:endParaRPr kumimoji="0" lang="en-US" altLang="en-US" sz="16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endParaRPr>
            </a:p>
          </p:txBody>
        </p:sp>
        <p:grpSp>
          <p:nvGrpSpPr>
            <p:cNvPr id="269" name="Group 268"/>
            <p:cNvGrpSpPr/>
            <p:nvPr/>
          </p:nvGrpSpPr>
          <p:grpSpPr>
            <a:xfrm>
              <a:off x="3663591" y="1108282"/>
              <a:ext cx="1764058" cy="965200"/>
              <a:chOff x="3670217" y="2254595"/>
              <a:chExt cx="1764058" cy="965200"/>
            </a:xfrm>
          </p:grpSpPr>
          <p:sp>
            <p:nvSpPr>
              <p:cNvPr id="270" name="Text Box 92"/>
              <p:cNvSpPr txBox="1">
                <a:spLocks noChangeArrowheads="1"/>
              </p:cNvSpPr>
              <p:nvPr/>
            </p:nvSpPr>
            <p:spPr bwMode="auto">
              <a:xfrm>
                <a:off x="3858177" y="2254595"/>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A</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71" name="Text Box 108"/>
              <p:cNvSpPr txBox="1">
                <a:spLocks noChangeArrowheads="1"/>
              </p:cNvSpPr>
              <p:nvPr/>
            </p:nvSpPr>
            <p:spPr bwMode="auto">
              <a:xfrm>
                <a:off x="4904340" y="2259358"/>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B</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72" name="Line 141"/>
              <p:cNvSpPr>
                <a:spLocks noChangeShapeType="1"/>
              </p:cNvSpPr>
              <p:nvPr/>
            </p:nvSpPr>
            <p:spPr bwMode="auto">
              <a:xfrm flipV="1">
                <a:off x="4399515" y="2772120"/>
                <a:ext cx="323850"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73" name="Text Box 143"/>
              <p:cNvSpPr txBox="1">
                <a:spLocks noChangeArrowheads="1"/>
              </p:cNvSpPr>
              <p:nvPr/>
            </p:nvSpPr>
            <p:spPr bwMode="auto">
              <a:xfrm>
                <a:off x="3737527" y="2881658"/>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74" name="Text Box 144"/>
              <p:cNvSpPr txBox="1">
                <a:spLocks noChangeArrowheads="1"/>
              </p:cNvSpPr>
              <p:nvPr/>
            </p:nvSpPr>
            <p:spPr bwMode="auto">
              <a:xfrm>
                <a:off x="4783690" y="2883245"/>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nvGrpSpPr>
              <p:cNvPr id="275" name="Group 274"/>
              <p:cNvGrpSpPr/>
              <p:nvPr/>
            </p:nvGrpSpPr>
            <p:grpSpPr>
              <a:xfrm>
                <a:off x="3670217" y="2586162"/>
                <a:ext cx="731126" cy="344556"/>
                <a:chOff x="7493876" y="2774731"/>
                <a:chExt cx="1481958" cy="894622"/>
              </a:xfrm>
            </p:grpSpPr>
            <p:sp>
              <p:nvSpPr>
                <p:cNvPr id="284" name="Freeform 283"/>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5" name="Oval 284"/>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86" name="Group 285"/>
                <p:cNvGrpSpPr/>
                <p:nvPr/>
              </p:nvGrpSpPr>
              <p:grpSpPr>
                <a:xfrm>
                  <a:off x="7713663" y="2848339"/>
                  <a:ext cx="1042107" cy="425543"/>
                  <a:chOff x="7786941" y="2884917"/>
                  <a:chExt cx="897649" cy="353919"/>
                </a:xfrm>
              </p:grpSpPr>
              <p:sp>
                <p:nvSpPr>
                  <p:cNvPr id="287" name="Freeform 286"/>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8" name="Freeform 287"/>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9" name="Freeform 288"/>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90" name="Freeform 289"/>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76" name="Group 275"/>
              <p:cNvGrpSpPr/>
              <p:nvPr/>
            </p:nvGrpSpPr>
            <p:grpSpPr>
              <a:xfrm>
                <a:off x="4703149" y="2589549"/>
                <a:ext cx="731126" cy="344556"/>
                <a:chOff x="7493876" y="2774731"/>
                <a:chExt cx="1481958" cy="894622"/>
              </a:xfrm>
            </p:grpSpPr>
            <p:sp>
              <p:nvSpPr>
                <p:cNvPr id="277" name="Freeform 276"/>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78" name="Oval 277"/>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79" name="Group 278"/>
                <p:cNvGrpSpPr/>
                <p:nvPr/>
              </p:nvGrpSpPr>
              <p:grpSpPr>
                <a:xfrm>
                  <a:off x="7713663" y="2848339"/>
                  <a:ext cx="1042107" cy="425543"/>
                  <a:chOff x="7786941" y="2884917"/>
                  <a:chExt cx="897649" cy="353919"/>
                </a:xfrm>
              </p:grpSpPr>
              <p:sp>
                <p:nvSpPr>
                  <p:cNvPr id="280" name="Freeform 279"/>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1" name="Freeform 280"/>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2" name="Freeform 281"/>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3" name="Freeform 282"/>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nvGrpSpPr>
            <p:cNvPr id="291" name="Group 290"/>
            <p:cNvGrpSpPr/>
            <p:nvPr/>
          </p:nvGrpSpPr>
          <p:grpSpPr>
            <a:xfrm>
              <a:off x="7734300" y="1138202"/>
              <a:ext cx="1764058" cy="965200"/>
              <a:chOff x="3670217" y="2254595"/>
              <a:chExt cx="1764058" cy="965200"/>
            </a:xfrm>
          </p:grpSpPr>
          <p:sp>
            <p:nvSpPr>
              <p:cNvPr id="292" name="Text Box 92"/>
              <p:cNvSpPr txBox="1">
                <a:spLocks noChangeArrowheads="1"/>
              </p:cNvSpPr>
              <p:nvPr/>
            </p:nvSpPr>
            <p:spPr bwMode="auto">
              <a:xfrm>
                <a:off x="3858177" y="2254595"/>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E</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93" name="Text Box 108"/>
              <p:cNvSpPr txBox="1">
                <a:spLocks noChangeArrowheads="1"/>
              </p:cNvSpPr>
              <p:nvPr/>
            </p:nvSpPr>
            <p:spPr bwMode="auto">
              <a:xfrm>
                <a:off x="4888228" y="2259358"/>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F</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94" name="Line 141"/>
              <p:cNvSpPr>
                <a:spLocks noChangeShapeType="1"/>
              </p:cNvSpPr>
              <p:nvPr/>
            </p:nvSpPr>
            <p:spPr bwMode="auto">
              <a:xfrm flipV="1">
                <a:off x="4399515" y="2772120"/>
                <a:ext cx="323850"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95" name="Text Box 143"/>
              <p:cNvSpPr txBox="1">
                <a:spLocks noChangeArrowheads="1"/>
              </p:cNvSpPr>
              <p:nvPr/>
            </p:nvSpPr>
            <p:spPr bwMode="auto">
              <a:xfrm>
                <a:off x="3737527" y="2881658"/>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96" name="Text Box 144"/>
              <p:cNvSpPr txBox="1">
                <a:spLocks noChangeArrowheads="1"/>
              </p:cNvSpPr>
              <p:nvPr/>
            </p:nvSpPr>
            <p:spPr bwMode="auto">
              <a:xfrm>
                <a:off x="4783690" y="2883245"/>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nvGrpSpPr>
              <p:cNvPr id="297" name="Group 296"/>
              <p:cNvGrpSpPr/>
              <p:nvPr/>
            </p:nvGrpSpPr>
            <p:grpSpPr>
              <a:xfrm>
                <a:off x="3670217" y="2586162"/>
                <a:ext cx="731126" cy="344556"/>
                <a:chOff x="7493876" y="2774731"/>
                <a:chExt cx="1481958" cy="894622"/>
              </a:xfrm>
            </p:grpSpPr>
            <p:sp>
              <p:nvSpPr>
                <p:cNvPr id="306" name="Freeform 30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7" name="Oval 306"/>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08" name="Group 307"/>
                <p:cNvGrpSpPr/>
                <p:nvPr/>
              </p:nvGrpSpPr>
              <p:grpSpPr>
                <a:xfrm>
                  <a:off x="7713663" y="2848339"/>
                  <a:ext cx="1042107" cy="425543"/>
                  <a:chOff x="7786941" y="2884917"/>
                  <a:chExt cx="897649" cy="353919"/>
                </a:xfrm>
              </p:grpSpPr>
              <p:sp>
                <p:nvSpPr>
                  <p:cNvPr id="309" name="Freeform 30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0" name="Freeform 30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1" name="Freeform 310"/>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2" name="Freeform 311"/>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98" name="Group 297"/>
              <p:cNvGrpSpPr/>
              <p:nvPr/>
            </p:nvGrpSpPr>
            <p:grpSpPr>
              <a:xfrm>
                <a:off x="4703149" y="2589549"/>
                <a:ext cx="731126" cy="344556"/>
                <a:chOff x="7493876" y="2774731"/>
                <a:chExt cx="1481958" cy="894622"/>
              </a:xfrm>
            </p:grpSpPr>
            <p:sp>
              <p:nvSpPr>
                <p:cNvPr id="299" name="Freeform 298"/>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0" name="Oval 299"/>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01" name="Group 300"/>
                <p:cNvGrpSpPr/>
                <p:nvPr/>
              </p:nvGrpSpPr>
              <p:grpSpPr>
                <a:xfrm>
                  <a:off x="7713663" y="2848339"/>
                  <a:ext cx="1042107" cy="425543"/>
                  <a:chOff x="7786941" y="2884917"/>
                  <a:chExt cx="897649" cy="353919"/>
                </a:xfrm>
              </p:grpSpPr>
              <p:sp>
                <p:nvSpPr>
                  <p:cNvPr id="302" name="Freeform 301"/>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3" name="Freeform 302"/>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4" name="Freeform 303"/>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5" name="Freeform 304"/>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sp>
        <p:nvSpPr>
          <p:cNvPr id="163" name="Text Box 75"/>
          <p:cNvSpPr txBox="1">
            <a:spLocks noChangeArrowheads="1"/>
          </p:cNvSpPr>
          <p:nvPr/>
        </p:nvSpPr>
        <p:spPr bwMode="auto">
          <a:xfrm>
            <a:off x="861060" y="4222280"/>
            <a:ext cx="2560319"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IPv4 tunnel connecting two IPv6 routers</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grpSp>
        <p:nvGrpSpPr>
          <p:cNvPr id="6" name="Group 5"/>
          <p:cNvGrpSpPr/>
          <p:nvPr/>
        </p:nvGrpSpPr>
        <p:grpSpPr>
          <a:xfrm>
            <a:off x="6003967" y="4337621"/>
            <a:ext cx="2430462" cy="573088"/>
            <a:chOff x="6003967" y="4337621"/>
            <a:chExt cx="2430462" cy="573088"/>
          </a:xfrm>
        </p:grpSpPr>
        <p:sp>
          <p:nvSpPr>
            <p:cNvPr id="162" name="Rectangle 67"/>
            <p:cNvSpPr>
              <a:spLocks noChangeArrowheads="1"/>
            </p:cNvSpPr>
            <p:nvPr/>
          </p:nvSpPr>
          <p:spPr bwMode="auto">
            <a:xfrm>
              <a:off x="6003967" y="4844034"/>
              <a:ext cx="2405062" cy="66675"/>
            </a:xfrm>
            <a:prstGeom prst="rect">
              <a:avLst/>
            </a:prstGeom>
            <a:solidFill>
              <a:srgbClr val="CC0000"/>
            </a:solidFill>
            <a:ln w="9525">
              <a:solidFill>
                <a:srgbClr val="CC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66" name="Text Box 244"/>
            <p:cNvSpPr txBox="1">
              <a:spLocks noChangeArrowheads="1"/>
            </p:cNvSpPr>
            <p:nvPr/>
          </p:nvSpPr>
          <p:spPr bwMode="auto">
            <a:xfrm>
              <a:off x="6115092" y="4337621"/>
              <a:ext cx="2319337"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6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rPr>
                <a:t>IPv4 tunnel </a:t>
              </a:r>
              <a:endParaRPr kumimoji="0" lang="en-US" altLang="en-US" sz="16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6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rPr>
                <a:t>connecting IPv6 routers</a:t>
              </a:r>
              <a:endParaRPr kumimoji="0" lang="en-US" altLang="en-US" sz="16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endParaRPr>
            </a:p>
          </p:txBody>
        </p:sp>
      </p:grpSp>
      <p:grpSp>
        <p:nvGrpSpPr>
          <p:cNvPr id="170" name="Group 169"/>
          <p:cNvGrpSpPr/>
          <p:nvPr/>
        </p:nvGrpSpPr>
        <p:grpSpPr>
          <a:xfrm>
            <a:off x="4282206" y="4335896"/>
            <a:ext cx="1764058" cy="963613"/>
            <a:chOff x="3670217" y="2254595"/>
            <a:chExt cx="1764058" cy="963613"/>
          </a:xfrm>
        </p:grpSpPr>
        <p:sp>
          <p:nvSpPr>
            <p:cNvPr id="193" name="Text Box 92"/>
            <p:cNvSpPr txBox="1">
              <a:spLocks noChangeArrowheads="1"/>
            </p:cNvSpPr>
            <p:nvPr/>
          </p:nvSpPr>
          <p:spPr bwMode="auto">
            <a:xfrm>
              <a:off x="3858177" y="2254595"/>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A</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94" name="Text Box 108"/>
            <p:cNvSpPr txBox="1">
              <a:spLocks noChangeArrowheads="1"/>
            </p:cNvSpPr>
            <p:nvPr/>
          </p:nvSpPr>
          <p:spPr bwMode="auto">
            <a:xfrm>
              <a:off x="4904340" y="2259358"/>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B</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95" name="Line 141"/>
            <p:cNvSpPr>
              <a:spLocks noChangeShapeType="1"/>
            </p:cNvSpPr>
            <p:nvPr/>
          </p:nvSpPr>
          <p:spPr bwMode="auto">
            <a:xfrm flipV="1">
              <a:off x="4399515" y="2772120"/>
              <a:ext cx="323850"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96" name="Text Box 143"/>
            <p:cNvSpPr txBox="1">
              <a:spLocks noChangeArrowheads="1"/>
            </p:cNvSpPr>
            <p:nvPr/>
          </p:nvSpPr>
          <p:spPr bwMode="auto">
            <a:xfrm>
              <a:off x="3737527" y="2881658"/>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nvGrpSpPr>
            <p:cNvPr id="198" name="Group 197"/>
            <p:cNvGrpSpPr/>
            <p:nvPr/>
          </p:nvGrpSpPr>
          <p:grpSpPr>
            <a:xfrm>
              <a:off x="3670217" y="2586162"/>
              <a:ext cx="731126" cy="344556"/>
              <a:chOff x="7493876" y="2774731"/>
              <a:chExt cx="1481958" cy="894622"/>
            </a:xfrm>
          </p:grpSpPr>
          <p:sp>
            <p:nvSpPr>
              <p:cNvPr id="207" name="Freeform 206"/>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8" name="Oval 207"/>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09" name="Group 208"/>
              <p:cNvGrpSpPr/>
              <p:nvPr/>
            </p:nvGrpSpPr>
            <p:grpSpPr>
              <a:xfrm>
                <a:off x="7713663" y="2848339"/>
                <a:ext cx="1042107" cy="425543"/>
                <a:chOff x="7786941" y="2884917"/>
                <a:chExt cx="897649" cy="353919"/>
              </a:xfrm>
            </p:grpSpPr>
            <p:sp>
              <p:nvSpPr>
                <p:cNvPr id="210" name="Freeform 209"/>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1" name="Freeform 210"/>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2" name="Freeform 211"/>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3" name="Freeform 212"/>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199" name="Group 198"/>
            <p:cNvGrpSpPr/>
            <p:nvPr/>
          </p:nvGrpSpPr>
          <p:grpSpPr>
            <a:xfrm>
              <a:off x="4703149" y="2589549"/>
              <a:ext cx="731126" cy="344556"/>
              <a:chOff x="7493876" y="2774731"/>
              <a:chExt cx="1481958" cy="894622"/>
            </a:xfrm>
          </p:grpSpPr>
          <p:sp>
            <p:nvSpPr>
              <p:cNvPr id="200" name="Freeform 199"/>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1" name="Oval 200"/>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02" name="Group 201"/>
              <p:cNvGrpSpPr/>
              <p:nvPr/>
            </p:nvGrpSpPr>
            <p:grpSpPr>
              <a:xfrm>
                <a:off x="7713663" y="2848339"/>
                <a:ext cx="1042107" cy="425543"/>
                <a:chOff x="7786941" y="2884917"/>
                <a:chExt cx="897649" cy="353919"/>
              </a:xfrm>
            </p:grpSpPr>
            <p:sp>
              <p:nvSpPr>
                <p:cNvPr id="203" name="Freeform 202"/>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4" name="Freeform 203"/>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5" name="Freeform 204"/>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6" name="Freeform 205"/>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nvGrpSpPr>
          <p:cNvPr id="171" name="Group 170"/>
          <p:cNvGrpSpPr/>
          <p:nvPr/>
        </p:nvGrpSpPr>
        <p:grpSpPr>
          <a:xfrm>
            <a:off x="8352915" y="4365816"/>
            <a:ext cx="1764058" cy="965200"/>
            <a:chOff x="3670217" y="2254595"/>
            <a:chExt cx="1764058" cy="965200"/>
          </a:xfrm>
        </p:grpSpPr>
        <p:sp>
          <p:nvSpPr>
            <p:cNvPr id="172" name="Text Box 92"/>
            <p:cNvSpPr txBox="1">
              <a:spLocks noChangeArrowheads="1"/>
            </p:cNvSpPr>
            <p:nvPr/>
          </p:nvSpPr>
          <p:spPr bwMode="auto">
            <a:xfrm>
              <a:off x="3858177" y="2254595"/>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E</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73" name="Text Box 108"/>
            <p:cNvSpPr txBox="1">
              <a:spLocks noChangeArrowheads="1"/>
            </p:cNvSpPr>
            <p:nvPr/>
          </p:nvSpPr>
          <p:spPr bwMode="auto">
            <a:xfrm>
              <a:off x="4888228" y="2259358"/>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F</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74" name="Line 141"/>
            <p:cNvSpPr>
              <a:spLocks noChangeShapeType="1"/>
            </p:cNvSpPr>
            <p:nvPr/>
          </p:nvSpPr>
          <p:spPr bwMode="auto">
            <a:xfrm flipV="1">
              <a:off x="4399515" y="2772120"/>
              <a:ext cx="323850"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6" name="Text Box 144"/>
            <p:cNvSpPr txBox="1">
              <a:spLocks noChangeArrowheads="1"/>
            </p:cNvSpPr>
            <p:nvPr/>
          </p:nvSpPr>
          <p:spPr bwMode="auto">
            <a:xfrm>
              <a:off x="4783690" y="2883245"/>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nvGrpSpPr>
            <p:cNvPr id="177" name="Group 176"/>
            <p:cNvGrpSpPr/>
            <p:nvPr/>
          </p:nvGrpSpPr>
          <p:grpSpPr>
            <a:xfrm>
              <a:off x="3670217" y="2586162"/>
              <a:ext cx="731126" cy="344556"/>
              <a:chOff x="7493876" y="2774731"/>
              <a:chExt cx="1481958" cy="894622"/>
            </a:xfrm>
          </p:grpSpPr>
          <p:sp>
            <p:nvSpPr>
              <p:cNvPr id="186" name="Freeform 18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7" name="Oval 186"/>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88" name="Group 187"/>
              <p:cNvGrpSpPr/>
              <p:nvPr/>
            </p:nvGrpSpPr>
            <p:grpSpPr>
              <a:xfrm>
                <a:off x="7713663" y="2848339"/>
                <a:ext cx="1042107" cy="425543"/>
                <a:chOff x="7786941" y="2884917"/>
                <a:chExt cx="897649" cy="353919"/>
              </a:xfrm>
            </p:grpSpPr>
            <p:sp>
              <p:nvSpPr>
                <p:cNvPr id="189" name="Freeform 18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90" name="Freeform 18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91" name="Freeform 190"/>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92" name="Freeform 191"/>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178" name="Group 177"/>
            <p:cNvGrpSpPr/>
            <p:nvPr/>
          </p:nvGrpSpPr>
          <p:grpSpPr>
            <a:xfrm>
              <a:off x="4703149" y="2589549"/>
              <a:ext cx="731126" cy="344556"/>
              <a:chOff x="7493876" y="2774731"/>
              <a:chExt cx="1481958" cy="894622"/>
            </a:xfrm>
          </p:grpSpPr>
          <p:sp>
            <p:nvSpPr>
              <p:cNvPr id="179" name="Freeform 178"/>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0" name="Oval 179"/>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81" name="Group 180"/>
              <p:cNvGrpSpPr/>
              <p:nvPr/>
            </p:nvGrpSpPr>
            <p:grpSpPr>
              <a:xfrm>
                <a:off x="7713663" y="2848339"/>
                <a:ext cx="1042107" cy="425543"/>
                <a:chOff x="7786941" y="2884917"/>
                <a:chExt cx="897649" cy="353919"/>
              </a:xfrm>
            </p:grpSpPr>
            <p:sp>
              <p:nvSpPr>
                <p:cNvPr id="182" name="Freeform 181"/>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3" name="Freeform 182"/>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4" name="Freeform 183"/>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5" name="Freeform 184"/>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nvGrpSpPr>
          <p:cNvPr id="18" name="Group 17"/>
          <p:cNvGrpSpPr/>
          <p:nvPr/>
        </p:nvGrpSpPr>
        <p:grpSpPr>
          <a:xfrm>
            <a:off x="3244703" y="3195320"/>
            <a:ext cx="1748069" cy="467910"/>
            <a:chOff x="3229463" y="3119120"/>
            <a:chExt cx="1748069" cy="467910"/>
          </a:xfrm>
        </p:grpSpPr>
        <p:sp>
          <p:nvSpPr>
            <p:cNvPr id="260" name="Line 57"/>
            <p:cNvSpPr>
              <a:spLocks noChangeShapeType="1"/>
            </p:cNvSpPr>
            <p:nvPr/>
          </p:nvSpPr>
          <p:spPr bwMode="auto">
            <a:xfrm flipH="1">
              <a:off x="4023360" y="3119120"/>
              <a:ext cx="954172" cy="187960"/>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91" name="Text Box 18"/>
            <p:cNvSpPr txBox="1">
              <a:spLocks noChangeArrowheads="1"/>
            </p:cNvSpPr>
            <p:nvPr/>
          </p:nvSpPr>
          <p:spPr bwMode="auto">
            <a:xfrm>
              <a:off x="3229463" y="3311570"/>
              <a:ext cx="1516761" cy="275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Link-layer frame</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grpSp>
        <p:nvGrpSpPr>
          <p:cNvPr id="13" name="Group 12"/>
          <p:cNvGrpSpPr/>
          <p:nvPr/>
        </p:nvGrpSpPr>
        <p:grpSpPr>
          <a:xfrm>
            <a:off x="4809173" y="2446973"/>
            <a:ext cx="4886325" cy="951547"/>
            <a:chOff x="4672013" y="2614613"/>
            <a:chExt cx="4886325" cy="1157209"/>
          </a:xfrm>
        </p:grpSpPr>
        <p:grpSp>
          <p:nvGrpSpPr>
            <p:cNvPr id="5" name="Group 4"/>
            <p:cNvGrpSpPr/>
            <p:nvPr/>
          </p:nvGrpSpPr>
          <p:grpSpPr>
            <a:xfrm>
              <a:off x="4674002" y="3295572"/>
              <a:ext cx="4854575" cy="476250"/>
              <a:chOff x="1427882" y="4286172"/>
              <a:chExt cx="4854575" cy="476250"/>
            </a:xfrm>
          </p:grpSpPr>
          <p:sp>
            <p:nvSpPr>
              <p:cNvPr id="363" name="Rectangle 26"/>
              <p:cNvSpPr>
                <a:spLocks noChangeArrowheads="1"/>
              </p:cNvSpPr>
              <p:nvPr/>
            </p:nvSpPr>
            <p:spPr bwMode="auto">
              <a:xfrm>
                <a:off x="1427882" y="4289347"/>
                <a:ext cx="4854575" cy="468313"/>
              </a:xfrm>
              <a:prstGeom prst="rect">
                <a:avLst/>
              </a:prstGeom>
              <a:gradFill rotWithShape="1">
                <a:gsLst>
                  <a:gs pos="0">
                    <a:srgbClr val="CC0000">
                      <a:alpha val="40999"/>
                    </a:srgbClr>
                  </a:gs>
                  <a:gs pos="100000">
                    <a:srgbClr val="CC0000">
                      <a:alpha val="37999"/>
                    </a:srgbClr>
                  </a:gs>
                </a:gsLst>
                <a:lin ang="5400000" scaled="1"/>
              </a:gradFill>
              <a:ln w="9525">
                <a:solidFill>
                  <a:srgbClr val="CC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64" name="Line 27"/>
              <p:cNvSpPr>
                <a:spLocks noChangeShapeType="1"/>
              </p:cNvSpPr>
              <p:nvPr/>
            </p:nvSpPr>
            <p:spPr bwMode="auto">
              <a:xfrm>
                <a:off x="2791545" y="4287759"/>
                <a:ext cx="0" cy="468313"/>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65" name="Line 28"/>
              <p:cNvSpPr>
                <a:spLocks noChangeShapeType="1"/>
              </p:cNvSpPr>
              <p:nvPr/>
            </p:nvSpPr>
            <p:spPr bwMode="auto">
              <a:xfrm>
                <a:off x="2313707" y="4286172"/>
                <a:ext cx="0" cy="468313"/>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66" name="Line 29"/>
              <p:cNvSpPr>
                <a:spLocks noChangeShapeType="1"/>
              </p:cNvSpPr>
              <p:nvPr/>
            </p:nvSpPr>
            <p:spPr bwMode="auto">
              <a:xfrm>
                <a:off x="1867620" y="4294109"/>
                <a:ext cx="0" cy="468313"/>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2" name="Group 1"/>
              <p:cNvGrpSpPr/>
              <p:nvPr/>
            </p:nvGrpSpPr>
            <p:grpSpPr>
              <a:xfrm>
                <a:off x="2865478" y="4319509"/>
                <a:ext cx="3402012" cy="414337"/>
                <a:chOff x="8090620" y="3748009"/>
                <a:chExt cx="3402012" cy="414337"/>
              </a:xfrm>
            </p:grpSpPr>
            <p:sp>
              <p:nvSpPr>
                <p:cNvPr id="357" name="Line 65"/>
                <p:cNvSpPr>
                  <a:spLocks noChangeShapeType="1"/>
                </p:cNvSpPr>
                <p:nvPr/>
              </p:nvSpPr>
              <p:spPr bwMode="auto">
                <a:xfrm>
                  <a:off x="8743763" y="4053716"/>
                  <a:ext cx="857250"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0" name="Rectangle 5"/>
                <p:cNvSpPr>
                  <a:spLocks noChangeArrowheads="1"/>
                </p:cNvSpPr>
                <p:nvPr/>
              </p:nvSpPr>
              <p:spPr bwMode="auto">
                <a:xfrm>
                  <a:off x="8090620" y="3751184"/>
                  <a:ext cx="3402012" cy="401638"/>
                </a:xfrm>
                <a:prstGeom prst="rect">
                  <a:avLst/>
                </a:prstGeom>
                <a:solidFill>
                  <a:srgbClr val="66CCFF"/>
                </a:solidFill>
                <a:ln w="12700">
                  <a:solidFill>
                    <a:schemeClr val="tx1"/>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81" name="Line 8"/>
                <p:cNvSpPr>
                  <a:spLocks noChangeShapeType="1"/>
                </p:cNvSpPr>
                <p:nvPr/>
              </p:nvSpPr>
              <p:spPr bwMode="auto">
                <a:xfrm>
                  <a:off x="8174757" y="3751184"/>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2" name="Line 9"/>
                <p:cNvSpPr>
                  <a:spLocks noChangeShapeType="1"/>
                </p:cNvSpPr>
                <p:nvPr/>
              </p:nvSpPr>
              <p:spPr bwMode="auto">
                <a:xfrm>
                  <a:off x="8133482" y="3749596"/>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3" name="Line 10"/>
                <p:cNvSpPr>
                  <a:spLocks noChangeShapeType="1"/>
                </p:cNvSpPr>
                <p:nvPr/>
              </p:nvSpPr>
              <p:spPr bwMode="auto">
                <a:xfrm>
                  <a:off x="8250957" y="3751184"/>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4" name="Line 11"/>
                <p:cNvSpPr>
                  <a:spLocks noChangeShapeType="1"/>
                </p:cNvSpPr>
                <p:nvPr/>
              </p:nvSpPr>
              <p:spPr bwMode="auto">
                <a:xfrm>
                  <a:off x="8292232" y="3748009"/>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5" name="Line 12"/>
                <p:cNvSpPr>
                  <a:spLocks noChangeShapeType="1"/>
                </p:cNvSpPr>
                <p:nvPr/>
              </p:nvSpPr>
              <p:spPr bwMode="auto">
                <a:xfrm>
                  <a:off x="8346207" y="3748009"/>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6" name="Line 13"/>
                <p:cNvSpPr>
                  <a:spLocks noChangeShapeType="1"/>
                </p:cNvSpPr>
                <p:nvPr/>
              </p:nvSpPr>
              <p:spPr bwMode="auto">
                <a:xfrm>
                  <a:off x="8412882" y="3748009"/>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7" name="Line 14"/>
                <p:cNvSpPr>
                  <a:spLocks noChangeShapeType="1"/>
                </p:cNvSpPr>
                <p:nvPr/>
              </p:nvSpPr>
              <p:spPr bwMode="auto">
                <a:xfrm>
                  <a:off x="8724032" y="3759121"/>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8" name="Line 15"/>
                <p:cNvSpPr>
                  <a:spLocks noChangeShapeType="1"/>
                </p:cNvSpPr>
                <p:nvPr/>
              </p:nvSpPr>
              <p:spPr bwMode="auto">
                <a:xfrm>
                  <a:off x="9098682" y="3759121"/>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398" name="Rectangle 5"/>
              <p:cNvSpPr>
                <a:spLocks noChangeArrowheads="1"/>
              </p:cNvSpPr>
              <p:nvPr/>
            </p:nvSpPr>
            <p:spPr bwMode="auto">
              <a:xfrm>
                <a:off x="2901848" y="4384275"/>
                <a:ext cx="3244616" cy="285690"/>
              </a:xfrm>
              <a:prstGeom prst="rect">
                <a:avLst/>
              </a:prstGeom>
              <a:solidFill>
                <a:srgbClr val="66CCFF"/>
              </a:solidFill>
              <a:ln w="12700">
                <a:no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56" name="Text Box 64"/>
              <p:cNvSpPr txBox="1">
                <a:spLocks noChangeArrowheads="1"/>
              </p:cNvSpPr>
              <p:nvPr/>
            </p:nvSpPr>
            <p:spPr bwMode="auto">
              <a:xfrm>
                <a:off x="4133520" y="4301715"/>
                <a:ext cx="16700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 datagram</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10" name="Freeform 9"/>
            <p:cNvSpPr/>
            <p:nvPr/>
          </p:nvSpPr>
          <p:spPr>
            <a:xfrm>
              <a:off x="4672013" y="2614613"/>
              <a:ext cx="4886325" cy="685800"/>
            </a:xfrm>
            <a:custGeom>
              <a:avLst/>
              <a:gdLst>
                <a:gd name="connsiteX0" fmla="*/ 0 w 4886325"/>
                <a:gd name="connsiteY0" fmla="*/ 685800 h 685800"/>
                <a:gd name="connsiteX1" fmla="*/ 2171700 w 4886325"/>
                <a:gd name="connsiteY1" fmla="*/ 0 h 685800"/>
                <a:gd name="connsiteX2" fmla="*/ 2443162 w 4886325"/>
                <a:gd name="connsiteY2" fmla="*/ 157162 h 685800"/>
                <a:gd name="connsiteX3" fmla="*/ 2493168 w 4886325"/>
                <a:gd name="connsiteY3" fmla="*/ 150018 h 685800"/>
                <a:gd name="connsiteX4" fmla="*/ 4886325 w 4886325"/>
                <a:gd name="connsiteY4" fmla="*/ 685800 h 685800"/>
                <a:gd name="connsiteX5" fmla="*/ 0 w 4886325"/>
                <a:gd name="connsiteY5" fmla="*/ 685800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86325" h="685800">
                  <a:moveTo>
                    <a:pt x="0" y="685800"/>
                  </a:moveTo>
                  <a:lnTo>
                    <a:pt x="2171700" y="0"/>
                  </a:lnTo>
                  <a:lnTo>
                    <a:pt x="2443162" y="157162"/>
                  </a:lnTo>
                  <a:lnTo>
                    <a:pt x="2493168" y="150018"/>
                  </a:lnTo>
                  <a:lnTo>
                    <a:pt x="4886325" y="685800"/>
                  </a:lnTo>
                  <a:lnTo>
                    <a:pt x="0" y="685800"/>
                  </a:lnTo>
                  <a:close/>
                </a:path>
              </a:pathLst>
            </a:custGeom>
            <a:gradFill>
              <a:gsLst>
                <a:gs pos="0">
                  <a:schemeClr val="accent1">
                    <a:lumMod val="5000"/>
                    <a:lumOff val="95000"/>
                  </a:schemeClr>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4" name="Group 13"/>
          <p:cNvGrpSpPr/>
          <p:nvPr/>
        </p:nvGrpSpPr>
        <p:grpSpPr>
          <a:xfrm>
            <a:off x="6964680" y="2244777"/>
            <a:ext cx="838200" cy="376503"/>
            <a:chOff x="6827520" y="2412417"/>
            <a:chExt cx="838200" cy="376503"/>
          </a:xfrm>
        </p:grpSpPr>
        <p:sp>
          <p:nvSpPr>
            <p:cNvPr id="4" name="Right Arrow 3"/>
            <p:cNvSpPr/>
            <p:nvPr/>
          </p:nvSpPr>
          <p:spPr>
            <a:xfrm>
              <a:off x="7178040" y="2468880"/>
              <a:ext cx="487680" cy="304800"/>
            </a:xfrm>
            <a:prstGeom prst="rightArrow">
              <a:avLst/>
            </a:prstGeom>
            <a:gradFill>
              <a:gsLst>
                <a:gs pos="0">
                  <a:schemeClr val="accent1">
                    <a:lumMod val="5000"/>
                    <a:lumOff val="95000"/>
                  </a:schemeClr>
                </a:gs>
                <a:gs pos="100000">
                  <a:srgbClr val="CC000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413" name="Group 61"/>
            <p:cNvGrpSpPr/>
            <p:nvPr/>
          </p:nvGrpSpPr>
          <p:grpSpPr bwMode="auto">
            <a:xfrm>
              <a:off x="6827520" y="2412417"/>
              <a:ext cx="335280" cy="376503"/>
              <a:chOff x="335231" y="4405745"/>
              <a:chExt cx="1252537" cy="2138362"/>
            </a:xfrm>
          </p:grpSpPr>
          <p:sp>
            <p:nvSpPr>
              <p:cNvPr id="415" name="Freeform 414"/>
              <p:cNvSpPr/>
              <p:nvPr/>
            </p:nvSpPr>
            <p:spPr>
              <a:xfrm>
                <a:off x="335231" y="4406992"/>
                <a:ext cx="965619" cy="2136350"/>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787" h="2138362">
                    <a:moveTo>
                      <a:pt x="0" y="0"/>
                    </a:moveTo>
                    <a:lnTo>
                      <a:pt x="0" y="1190625"/>
                    </a:lnTo>
                    <a:lnTo>
                      <a:pt x="966787" y="2138362"/>
                    </a:lnTo>
                    <a:cubicBezTo>
                      <a:pt x="965200" y="1673225"/>
                      <a:pt x="963612" y="1208087"/>
                      <a:pt x="962025" y="742950"/>
                    </a:cubicBezTo>
                    <a:lnTo>
                      <a:pt x="0" y="0"/>
                    </a:lnTo>
                    <a:close/>
                  </a:path>
                </a:pathLst>
              </a:custGeom>
              <a:solidFill>
                <a:srgbClr val="CC0001"/>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 lastClr="FFFFFF"/>
                  </a:solidFill>
                  <a:effectLst/>
                  <a:uLnTx/>
                  <a:uFillTx/>
                  <a:latin typeface="Calibri" panose="020F0502020204030204"/>
                  <a:ea typeface="+mn-ea"/>
                  <a:cs typeface="+mn-cs"/>
                </a:endParaRPr>
              </a:p>
            </p:txBody>
          </p:sp>
          <p:sp>
            <p:nvSpPr>
              <p:cNvPr id="416" name="Freeform 415"/>
              <p:cNvSpPr/>
              <p:nvPr/>
            </p:nvSpPr>
            <p:spPr>
              <a:xfrm>
                <a:off x="351325" y="4411451"/>
                <a:ext cx="1235186" cy="771586"/>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 name="connsiteX0-1" fmla="*/ 928688 w 1895475"/>
                  <a:gd name="connsiteY0-2" fmla="*/ 0 h 2138362"/>
                  <a:gd name="connsiteX1-3" fmla="*/ 0 w 1895475"/>
                  <a:gd name="connsiteY1-4" fmla="*/ 461963 h 2138362"/>
                  <a:gd name="connsiteX2-5" fmla="*/ 1895475 w 1895475"/>
                  <a:gd name="connsiteY2-6" fmla="*/ 2138362 h 2138362"/>
                  <a:gd name="connsiteX3-7" fmla="*/ 1890713 w 1895475"/>
                  <a:gd name="connsiteY3-8" fmla="*/ 742950 h 2138362"/>
                  <a:gd name="connsiteX4-9" fmla="*/ 928688 w 1895475"/>
                  <a:gd name="connsiteY4-10" fmla="*/ 0 h 2138362"/>
                  <a:gd name="connsiteX0-11" fmla="*/ 247650 w 1895475"/>
                  <a:gd name="connsiteY0-12" fmla="*/ 0 h 1738312"/>
                  <a:gd name="connsiteX1-13" fmla="*/ 0 w 1895475"/>
                  <a:gd name="connsiteY1-14" fmla="*/ 61913 h 1738312"/>
                  <a:gd name="connsiteX2-15" fmla="*/ 1895475 w 1895475"/>
                  <a:gd name="connsiteY2-16" fmla="*/ 1738312 h 1738312"/>
                  <a:gd name="connsiteX3-17" fmla="*/ 1890713 w 1895475"/>
                  <a:gd name="connsiteY3-18" fmla="*/ 342900 h 1738312"/>
                  <a:gd name="connsiteX4-19" fmla="*/ 247650 w 1895475"/>
                  <a:gd name="connsiteY4-20" fmla="*/ 0 h 1738312"/>
                  <a:gd name="connsiteX0-21" fmla="*/ 247650 w 1895475"/>
                  <a:gd name="connsiteY0-22" fmla="*/ 0 h 1738312"/>
                  <a:gd name="connsiteX1-23" fmla="*/ 0 w 1895475"/>
                  <a:gd name="connsiteY1-24" fmla="*/ 61913 h 1738312"/>
                  <a:gd name="connsiteX2-25" fmla="*/ 1895475 w 1895475"/>
                  <a:gd name="connsiteY2-26" fmla="*/ 1738312 h 1738312"/>
                  <a:gd name="connsiteX3-27" fmla="*/ 1143000 w 1895475"/>
                  <a:gd name="connsiteY3-28" fmla="*/ 776288 h 1738312"/>
                  <a:gd name="connsiteX4-29" fmla="*/ 247650 w 1895475"/>
                  <a:gd name="connsiteY4-30" fmla="*/ 0 h 1738312"/>
                  <a:gd name="connsiteX0-31" fmla="*/ 247650 w 1895475"/>
                  <a:gd name="connsiteY0-32" fmla="*/ 0 h 1738312"/>
                  <a:gd name="connsiteX1-33" fmla="*/ 0 w 1895475"/>
                  <a:gd name="connsiteY1-34" fmla="*/ 61913 h 1738312"/>
                  <a:gd name="connsiteX2-35" fmla="*/ 1895475 w 1895475"/>
                  <a:gd name="connsiteY2-36" fmla="*/ 1738312 h 1738312"/>
                  <a:gd name="connsiteX3-37" fmla="*/ 1143000 w 1895475"/>
                  <a:gd name="connsiteY3-38" fmla="*/ 776288 h 1738312"/>
                  <a:gd name="connsiteX4-39" fmla="*/ 247650 w 1895475"/>
                  <a:gd name="connsiteY4-40" fmla="*/ 0 h 1738312"/>
                  <a:gd name="connsiteX0-41" fmla="*/ 247650 w 1895475"/>
                  <a:gd name="connsiteY0-42" fmla="*/ 0 h 1738312"/>
                  <a:gd name="connsiteX1-43" fmla="*/ 0 w 1895475"/>
                  <a:gd name="connsiteY1-44" fmla="*/ 61913 h 1738312"/>
                  <a:gd name="connsiteX2-45" fmla="*/ 1895475 w 1895475"/>
                  <a:gd name="connsiteY2-46" fmla="*/ 1738312 h 1738312"/>
                  <a:gd name="connsiteX3-47" fmla="*/ 1238250 w 1895475"/>
                  <a:gd name="connsiteY3-48" fmla="*/ 814388 h 1738312"/>
                  <a:gd name="connsiteX4-49" fmla="*/ 247650 w 1895475"/>
                  <a:gd name="connsiteY4-50" fmla="*/ 0 h 1738312"/>
                  <a:gd name="connsiteX0-51" fmla="*/ 247650 w 1895475"/>
                  <a:gd name="connsiteY0-52" fmla="*/ 0 h 1738312"/>
                  <a:gd name="connsiteX1-53" fmla="*/ 0 w 1895475"/>
                  <a:gd name="connsiteY1-54" fmla="*/ 61913 h 1738312"/>
                  <a:gd name="connsiteX2-55" fmla="*/ 1895475 w 1895475"/>
                  <a:gd name="connsiteY2-56" fmla="*/ 1738312 h 1738312"/>
                  <a:gd name="connsiteX3-57" fmla="*/ 1238250 w 1895475"/>
                  <a:gd name="connsiteY3-58" fmla="*/ 814388 h 1738312"/>
                  <a:gd name="connsiteX4-59" fmla="*/ 247650 w 1895475"/>
                  <a:gd name="connsiteY4-60" fmla="*/ 0 h 1738312"/>
                  <a:gd name="connsiteX0-61" fmla="*/ 247650 w 1238250"/>
                  <a:gd name="connsiteY0-62" fmla="*/ 0 h 862012"/>
                  <a:gd name="connsiteX1-63" fmla="*/ 0 w 1238250"/>
                  <a:gd name="connsiteY1-64" fmla="*/ 61913 h 862012"/>
                  <a:gd name="connsiteX2-65" fmla="*/ 947738 w 1238250"/>
                  <a:gd name="connsiteY2-66" fmla="*/ 862012 h 862012"/>
                  <a:gd name="connsiteX3-67" fmla="*/ 1238250 w 1238250"/>
                  <a:gd name="connsiteY3-68" fmla="*/ 814388 h 862012"/>
                  <a:gd name="connsiteX4-69" fmla="*/ 247650 w 1238250"/>
                  <a:gd name="connsiteY4-70" fmla="*/ 0 h 862012"/>
                  <a:gd name="connsiteX0-71" fmla="*/ 247650 w 1238250"/>
                  <a:gd name="connsiteY0-72" fmla="*/ 0 h 823912"/>
                  <a:gd name="connsiteX1-73" fmla="*/ 0 w 1238250"/>
                  <a:gd name="connsiteY1-74" fmla="*/ 61913 h 823912"/>
                  <a:gd name="connsiteX2-75" fmla="*/ 952500 w 1238250"/>
                  <a:gd name="connsiteY2-76" fmla="*/ 823912 h 823912"/>
                  <a:gd name="connsiteX3-77" fmla="*/ 1238250 w 1238250"/>
                  <a:gd name="connsiteY3-78" fmla="*/ 814388 h 823912"/>
                  <a:gd name="connsiteX4-79" fmla="*/ 247650 w 1238250"/>
                  <a:gd name="connsiteY4-80" fmla="*/ 0 h 823912"/>
                  <a:gd name="connsiteX0-81" fmla="*/ 247650 w 1238250"/>
                  <a:gd name="connsiteY0-82" fmla="*/ 0 h 823912"/>
                  <a:gd name="connsiteX1-83" fmla="*/ 0 w 1238250"/>
                  <a:gd name="connsiteY1-84" fmla="*/ 61913 h 823912"/>
                  <a:gd name="connsiteX2-85" fmla="*/ 952500 w 1238250"/>
                  <a:gd name="connsiteY2-86" fmla="*/ 823912 h 823912"/>
                  <a:gd name="connsiteX3-87" fmla="*/ 1238250 w 1238250"/>
                  <a:gd name="connsiteY3-88" fmla="*/ 814388 h 823912"/>
                  <a:gd name="connsiteX4-89" fmla="*/ 247650 w 1238250"/>
                  <a:gd name="connsiteY4-90" fmla="*/ 0 h 823912"/>
                  <a:gd name="connsiteX0-91" fmla="*/ 233363 w 1238250"/>
                  <a:gd name="connsiteY0-92" fmla="*/ 0 h 766762"/>
                  <a:gd name="connsiteX1-93" fmla="*/ 0 w 1238250"/>
                  <a:gd name="connsiteY1-94" fmla="*/ 4763 h 766762"/>
                  <a:gd name="connsiteX2-95" fmla="*/ 952500 w 1238250"/>
                  <a:gd name="connsiteY2-96" fmla="*/ 766762 h 766762"/>
                  <a:gd name="connsiteX3-97" fmla="*/ 1238250 w 1238250"/>
                  <a:gd name="connsiteY3-98" fmla="*/ 757238 h 766762"/>
                  <a:gd name="connsiteX4-99" fmla="*/ 233363 w 1238250"/>
                  <a:gd name="connsiteY4-100" fmla="*/ 0 h 766762"/>
                  <a:gd name="connsiteX0-101" fmla="*/ 233363 w 1238250"/>
                  <a:gd name="connsiteY0-102" fmla="*/ 0 h 773376"/>
                  <a:gd name="connsiteX1-103" fmla="*/ 0 w 1238250"/>
                  <a:gd name="connsiteY1-104" fmla="*/ 4763 h 773376"/>
                  <a:gd name="connsiteX2-105" fmla="*/ 952500 w 1238250"/>
                  <a:gd name="connsiteY2-106" fmla="*/ 766762 h 773376"/>
                  <a:gd name="connsiteX3-107" fmla="*/ 1238250 w 1238250"/>
                  <a:gd name="connsiteY3-108" fmla="*/ 771525 h 773376"/>
                  <a:gd name="connsiteX4-109" fmla="*/ 233363 w 1238250"/>
                  <a:gd name="connsiteY4-110" fmla="*/ 0 h 773376"/>
                  <a:gd name="connsiteX0-111" fmla="*/ 233363 w 1238250"/>
                  <a:gd name="connsiteY0-112" fmla="*/ 0 h 766762"/>
                  <a:gd name="connsiteX1-113" fmla="*/ 0 w 1238250"/>
                  <a:gd name="connsiteY1-114" fmla="*/ 4763 h 766762"/>
                  <a:gd name="connsiteX2-115" fmla="*/ 952500 w 1238250"/>
                  <a:gd name="connsiteY2-116" fmla="*/ 766762 h 766762"/>
                  <a:gd name="connsiteX3-117" fmla="*/ 1238250 w 1238250"/>
                  <a:gd name="connsiteY3-118" fmla="*/ 757236 h 766762"/>
                  <a:gd name="connsiteX4-119" fmla="*/ 233363 w 1238250"/>
                  <a:gd name="connsiteY4-120" fmla="*/ 0 h 766762"/>
                  <a:gd name="connsiteX0-121" fmla="*/ 233363 w 1238250"/>
                  <a:gd name="connsiteY0-122" fmla="*/ 0 h 773375"/>
                  <a:gd name="connsiteX1-123" fmla="*/ 0 w 1238250"/>
                  <a:gd name="connsiteY1-124" fmla="*/ 4763 h 773375"/>
                  <a:gd name="connsiteX2-125" fmla="*/ 952500 w 1238250"/>
                  <a:gd name="connsiteY2-126" fmla="*/ 766762 h 773375"/>
                  <a:gd name="connsiteX3-127" fmla="*/ 1238250 w 1238250"/>
                  <a:gd name="connsiteY3-128" fmla="*/ 771523 h 773375"/>
                  <a:gd name="connsiteX4-129" fmla="*/ 233363 w 1238250"/>
                  <a:gd name="connsiteY4-130" fmla="*/ 0 h 773375"/>
                  <a:gd name="connsiteX0-131" fmla="*/ 233363 w 1238250"/>
                  <a:gd name="connsiteY0-132" fmla="*/ 0 h 771523"/>
                  <a:gd name="connsiteX1-133" fmla="*/ 0 w 1238250"/>
                  <a:gd name="connsiteY1-134" fmla="*/ 4763 h 771523"/>
                  <a:gd name="connsiteX2-135" fmla="*/ 952500 w 1238250"/>
                  <a:gd name="connsiteY2-136" fmla="*/ 766762 h 771523"/>
                  <a:gd name="connsiteX3-137" fmla="*/ 1238250 w 1238250"/>
                  <a:gd name="connsiteY3-138" fmla="*/ 771523 h 771523"/>
                  <a:gd name="connsiteX4-139" fmla="*/ 233363 w 1238250"/>
                  <a:gd name="connsiteY4-140" fmla="*/ 0 h 771523"/>
                  <a:gd name="connsiteX0-141" fmla="*/ 233363 w 1238250"/>
                  <a:gd name="connsiteY0-142" fmla="*/ 0 h 771523"/>
                  <a:gd name="connsiteX1-143" fmla="*/ 0 w 1238250"/>
                  <a:gd name="connsiteY1-144" fmla="*/ 23466 h 771523"/>
                  <a:gd name="connsiteX2-145" fmla="*/ 952500 w 1238250"/>
                  <a:gd name="connsiteY2-146" fmla="*/ 766762 h 771523"/>
                  <a:gd name="connsiteX3-147" fmla="*/ 1238250 w 1238250"/>
                  <a:gd name="connsiteY3-148" fmla="*/ 771523 h 771523"/>
                  <a:gd name="connsiteX4-149" fmla="*/ 233363 w 1238250"/>
                  <a:gd name="connsiteY4-150" fmla="*/ 0 h 771523"/>
                  <a:gd name="connsiteX0-151" fmla="*/ 233363 w 1238250"/>
                  <a:gd name="connsiteY0-152" fmla="*/ 0 h 757496"/>
                  <a:gd name="connsiteX1-153" fmla="*/ 0 w 1238250"/>
                  <a:gd name="connsiteY1-154" fmla="*/ 9439 h 757496"/>
                  <a:gd name="connsiteX2-155" fmla="*/ 952500 w 1238250"/>
                  <a:gd name="connsiteY2-156" fmla="*/ 752735 h 757496"/>
                  <a:gd name="connsiteX3-157" fmla="*/ 1238250 w 1238250"/>
                  <a:gd name="connsiteY3-158" fmla="*/ 757496 h 757496"/>
                  <a:gd name="connsiteX4-159" fmla="*/ 233363 w 1238250"/>
                  <a:gd name="connsiteY4-160" fmla="*/ 0 h 75749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38250" h="757496">
                    <a:moveTo>
                      <a:pt x="233363" y="0"/>
                    </a:moveTo>
                    <a:lnTo>
                      <a:pt x="0" y="9439"/>
                    </a:lnTo>
                    <a:lnTo>
                      <a:pt x="952500" y="752735"/>
                    </a:lnTo>
                    <a:cubicBezTo>
                      <a:pt x="1060450" y="744798"/>
                      <a:pt x="1035049" y="751145"/>
                      <a:pt x="1238250" y="757496"/>
                    </a:cubicBezTo>
                    <a:lnTo>
                      <a:pt x="233363" y="0"/>
                    </a:lnTo>
                    <a:close/>
                  </a:path>
                </a:pathLst>
              </a:custGeom>
              <a:solidFill>
                <a:srgbClr val="E23934"/>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 lastClr="FFFFFF"/>
                  </a:solidFill>
                  <a:effectLst/>
                  <a:uLnTx/>
                  <a:uFillTx/>
                  <a:latin typeface="Calibri" panose="020F0502020204030204"/>
                  <a:ea typeface="+mn-ea"/>
                  <a:cs typeface="+mn-cs"/>
                </a:endParaRPr>
              </a:p>
            </p:txBody>
          </p:sp>
          <p:sp>
            <p:nvSpPr>
              <p:cNvPr id="417" name="Rectangle 65"/>
              <p:cNvSpPr>
                <a:spLocks noChangeArrowheads="1"/>
              </p:cNvSpPr>
              <p:nvPr/>
            </p:nvSpPr>
            <p:spPr bwMode="auto">
              <a:xfrm>
                <a:off x="1296825" y="5178575"/>
                <a:ext cx="289686" cy="1351389"/>
              </a:xfrm>
              <a:prstGeom prst="rect">
                <a:avLst/>
              </a:prstGeom>
              <a:solidFill>
                <a:srgbClr val="EBADAA"/>
              </a:solidFill>
              <a:ln>
                <a:noFill/>
              </a:ln>
              <a:extLst>
                <a:ext uri="{91240B29-F687-4F45-9708-019B960494DF}">
                  <a14:hiddenLine xmlns:a14="http://schemas.microsoft.com/office/drawing/2010/main" w="25400">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srgbClr val="FFFFFF"/>
                  </a:solidFill>
                  <a:effectLst/>
                  <a:uLnTx/>
                  <a:uFillTx/>
                  <a:latin typeface="Calibri" panose="020F0502020204030204" pitchFamily="34" charset="0"/>
                  <a:ea typeface="MS PGothic" panose="020B0600070205080204" pitchFamily="34" charset="-128"/>
                  <a:cs typeface="+mn-cs"/>
                </a:endParaRPr>
              </a:p>
            </p:txBody>
          </p:sp>
        </p:grpSp>
      </p:grpSp>
      <p:sp>
        <p:nvSpPr>
          <p:cNvPr id="15" name="TextBox 14"/>
          <p:cNvSpPr txBox="1"/>
          <p:nvPr/>
        </p:nvSpPr>
        <p:spPr>
          <a:xfrm>
            <a:off x="4831080" y="3383280"/>
            <a:ext cx="487902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The usual: datagram as payload in link-layer frame</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467" name="Group 466"/>
          <p:cNvGrpSpPr/>
          <p:nvPr/>
        </p:nvGrpSpPr>
        <p:grpSpPr>
          <a:xfrm>
            <a:off x="2834599" y="5970990"/>
            <a:ext cx="2306635" cy="467910"/>
            <a:chOff x="2670897" y="3119120"/>
            <a:chExt cx="2306635" cy="467910"/>
          </a:xfrm>
        </p:grpSpPr>
        <p:sp>
          <p:nvSpPr>
            <p:cNvPr id="468" name="Line 57"/>
            <p:cNvSpPr>
              <a:spLocks noChangeShapeType="1"/>
            </p:cNvSpPr>
            <p:nvPr/>
          </p:nvSpPr>
          <p:spPr bwMode="auto">
            <a:xfrm flipH="1">
              <a:off x="4023360" y="3119120"/>
              <a:ext cx="954172" cy="187960"/>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69" name="Text Box 18"/>
            <p:cNvSpPr txBox="1">
              <a:spLocks noChangeArrowheads="1"/>
            </p:cNvSpPr>
            <p:nvPr/>
          </p:nvSpPr>
          <p:spPr bwMode="auto">
            <a:xfrm>
              <a:off x="2670897" y="3311570"/>
              <a:ext cx="1348447" cy="275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IPv4 datagram</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grpSp>
        <p:nvGrpSpPr>
          <p:cNvPr id="470" name="Group 469"/>
          <p:cNvGrpSpPr/>
          <p:nvPr/>
        </p:nvGrpSpPr>
        <p:grpSpPr>
          <a:xfrm>
            <a:off x="4511040" y="5222642"/>
            <a:ext cx="5332920" cy="956237"/>
            <a:chOff x="4225418" y="2614613"/>
            <a:chExt cx="5332920" cy="1162913"/>
          </a:xfrm>
        </p:grpSpPr>
        <p:grpSp>
          <p:nvGrpSpPr>
            <p:cNvPr id="471" name="Group 470"/>
            <p:cNvGrpSpPr/>
            <p:nvPr/>
          </p:nvGrpSpPr>
          <p:grpSpPr>
            <a:xfrm>
              <a:off x="4225418" y="3289252"/>
              <a:ext cx="5303159" cy="488274"/>
              <a:chOff x="979298" y="4279852"/>
              <a:chExt cx="5303159" cy="488274"/>
            </a:xfrm>
          </p:grpSpPr>
          <p:sp>
            <p:nvSpPr>
              <p:cNvPr id="473" name="Rectangle 26"/>
              <p:cNvSpPr>
                <a:spLocks noChangeArrowheads="1"/>
              </p:cNvSpPr>
              <p:nvPr/>
            </p:nvSpPr>
            <p:spPr bwMode="auto">
              <a:xfrm>
                <a:off x="979298" y="4289347"/>
                <a:ext cx="5303159" cy="468314"/>
              </a:xfrm>
              <a:prstGeom prst="rect">
                <a:avLst/>
              </a:prstGeom>
              <a:gradFill rotWithShape="1">
                <a:gsLst>
                  <a:gs pos="0">
                    <a:srgbClr val="CC0000">
                      <a:alpha val="40999"/>
                    </a:srgbClr>
                  </a:gs>
                  <a:gs pos="100000">
                    <a:srgbClr val="CC0000">
                      <a:alpha val="37999"/>
                    </a:srgbClr>
                  </a:gs>
                </a:gsLst>
                <a:lin ang="5400000" scaled="1"/>
              </a:gradFill>
              <a:ln w="9525">
                <a:solidFill>
                  <a:srgbClr val="CC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474" name="Line 27"/>
              <p:cNvSpPr>
                <a:spLocks noChangeShapeType="1"/>
              </p:cNvSpPr>
              <p:nvPr/>
            </p:nvSpPr>
            <p:spPr bwMode="auto">
              <a:xfrm>
                <a:off x="2791545" y="4287759"/>
                <a:ext cx="0" cy="468313"/>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75" name="Line 28"/>
              <p:cNvSpPr>
                <a:spLocks noChangeShapeType="1"/>
              </p:cNvSpPr>
              <p:nvPr/>
            </p:nvSpPr>
            <p:spPr bwMode="auto">
              <a:xfrm>
                <a:off x="2313707" y="4286172"/>
                <a:ext cx="0" cy="468313"/>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76" name="Line 29"/>
              <p:cNvSpPr>
                <a:spLocks noChangeShapeType="1"/>
              </p:cNvSpPr>
              <p:nvPr/>
            </p:nvSpPr>
            <p:spPr bwMode="auto">
              <a:xfrm>
                <a:off x="2129045" y="4299810"/>
                <a:ext cx="0" cy="468314"/>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477" name="Group 476"/>
              <p:cNvGrpSpPr/>
              <p:nvPr/>
            </p:nvGrpSpPr>
            <p:grpSpPr>
              <a:xfrm>
                <a:off x="2865478" y="4319509"/>
                <a:ext cx="3402012" cy="414337"/>
                <a:chOff x="8090620" y="3748009"/>
                <a:chExt cx="3402012" cy="414337"/>
              </a:xfrm>
            </p:grpSpPr>
            <p:sp>
              <p:nvSpPr>
                <p:cNvPr id="480" name="Line 65"/>
                <p:cNvSpPr>
                  <a:spLocks noChangeShapeType="1"/>
                </p:cNvSpPr>
                <p:nvPr/>
              </p:nvSpPr>
              <p:spPr bwMode="auto">
                <a:xfrm>
                  <a:off x="8743763" y="4053716"/>
                  <a:ext cx="857250"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1" name="Rectangle 5"/>
                <p:cNvSpPr>
                  <a:spLocks noChangeArrowheads="1"/>
                </p:cNvSpPr>
                <p:nvPr/>
              </p:nvSpPr>
              <p:spPr bwMode="auto">
                <a:xfrm>
                  <a:off x="8090620" y="3751184"/>
                  <a:ext cx="3402012" cy="401638"/>
                </a:xfrm>
                <a:prstGeom prst="rect">
                  <a:avLst/>
                </a:prstGeom>
                <a:solidFill>
                  <a:srgbClr val="66CCFF"/>
                </a:solidFill>
                <a:ln w="12700">
                  <a:solidFill>
                    <a:schemeClr val="tx1"/>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482" name="Line 8"/>
                <p:cNvSpPr>
                  <a:spLocks noChangeShapeType="1"/>
                </p:cNvSpPr>
                <p:nvPr/>
              </p:nvSpPr>
              <p:spPr bwMode="auto">
                <a:xfrm>
                  <a:off x="8174757" y="3751184"/>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3" name="Line 9"/>
                <p:cNvSpPr>
                  <a:spLocks noChangeShapeType="1"/>
                </p:cNvSpPr>
                <p:nvPr/>
              </p:nvSpPr>
              <p:spPr bwMode="auto">
                <a:xfrm>
                  <a:off x="8133482" y="3749596"/>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4" name="Line 10"/>
                <p:cNvSpPr>
                  <a:spLocks noChangeShapeType="1"/>
                </p:cNvSpPr>
                <p:nvPr/>
              </p:nvSpPr>
              <p:spPr bwMode="auto">
                <a:xfrm>
                  <a:off x="8250957" y="3751184"/>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5" name="Line 11"/>
                <p:cNvSpPr>
                  <a:spLocks noChangeShapeType="1"/>
                </p:cNvSpPr>
                <p:nvPr/>
              </p:nvSpPr>
              <p:spPr bwMode="auto">
                <a:xfrm>
                  <a:off x="8292232" y="3748009"/>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6" name="Line 12"/>
                <p:cNvSpPr>
                  <a:spLocks noChangeShapeType="1"/>
                </p:cNvSpPr>
                <p:nvPr/>
              </p:nvSpPr>
              <p:spPr bwMode="auto">
                <a:xfrm>
                  <a:off x="8346207" y="3748009"/>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7" name="Line 13"/>
                <p:cNvSpPr>
                  <a:spLocks noChangeShapeType="1"/>
                </p:cNvSpPr>
                <p:nvPr/>
              </p:nvSpPr>
              <p:spPr bwMode="auto">
                <a:xfrm>
                  <a:off x="8412882" y="3748009"/>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8" name="Line 14"/>
                <p:cNvSpPr>
                  <a:spLocks noChangeShapeType="1"/>
                </p:cNvSpPr>
                <p:nvPr/>
              </p:nvSpPr>
              <p:spPr bwMode="auto">
                <a:xfrm>
                  <a:off x="8724032" y="3759121"/>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9" name="Line 15"/>
                <p:cNvSpPr>
                  <a:spLocks noChangeShapeType="1"/>
                </p:cNvSpPr>
                <p:nvPr/>
              </p:nvSpPr>
              <p:spPr bwMode="auto">
                <a:xfrm>
                  <a:off x="9098682" y="3759121"/>
                  <a:ext cx="0" cy="40322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478" name="Rectangle 5"/>
              <p:cNvSpPr>
                <a:spLocks noChangeArrowheads="1"/>
              </p:cNvSpPr>
              <p:nvPr/>
            </p:nvSpPr>
            <p:spPr bwMode="auto">
              <a:xfrm>
                <a:off x="2901848" y="4384275"/>
                <a:ext cx="3244616" cy="285690"/>
              </a:xfrm>
              <a:prstGeom prst="rect">
                <a:avLst/>
              </a:prstGeom>
              <a:solidFill>
                <a:srgbClr val="66CCFF"/>
              </a:solidFill>
              <a:ln w="12700">
                <a:no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479" name="Text Box 64"/>
              <p:cNvSpPr txBox="1">
                <a:spLocks noChangeArrowheads="1"/>
              </p:cNvSpPr>
              <p:nvPr/>
            </p:nvSpPr>
            <p:spPr bwMode="auto">
              <a:xfrm>
                <a:off x="4133520" y="4301715"/>
                <a:ext cx="16700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 datagram</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491" name="Line 29"/>
              <p:cNvSpPr>
                <a:spLocks noChangeShapeType="1"/>
              </p:cNvSpPr>
              <p:nvPr/>
            </p:nvSpPr>
            <p:spPr bwMode="auto">
              <a:xfrm>
                <a:off x="1141962" y="4285554"/>
                <a:ext cx="0" cy="468314"/>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92" name="Line 29"/>
              <p:cNvSpPr>
                <a:spLocks noChangeShapeType="1"/>
              </p:cNvSpPr>
              <p:nvPr/>
            </p:nvSpPr>
            <p:spPr bwMode="auto">
              <a:xfrm>
                <a:off x="1214646" y="4294108"/>
                <a:ext cx="0" cy="468314"/>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93" name="Line 29"/>
              <p:cNvSpPr>
                <a:spLocks noChangeShapeType="1"/>
              </p:cNvSpPr>
              <p:nvPr/>
            </p:nvSpPr>
            <p:spPr bwMode="auto">
              <a:xfrm>
                <a:off x="1024733" y="4279852"/>
                <a:ext cx="0" cy="468314"/>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94" name="Line 29"/>
              <p:cNvSpPr>
                <a:spLocks noChangeShapeType="1"/>
              </p:cNvSpPr>
              <p:nvPr/>
            </p:nvSpPr>
            <p:spPr bwMode="auto">
              <a:xfrm>
                <a:off x="1749220" y="4299812"/>
                <a:ext cx="0" cy="468314"/>
              </a:xfrm>
              <a:prstGeom prst="line">
                <a:avLst/>
              </a:prstGeom>
              <a:noFill/>
              <a:ln w="9525">
                <a:solidFill>
                  <a:srgbClr val="CC0000"/>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472" name="Freeform 471"/>
            <p:cNvSpPr/>
            <p:nvPr/>
          </p:nvSpPr>
          <p:spPr>
            <a:xfrm>
              <a:off x="4672013" y="2614613"/>
              <a:ext cx="4886325" cy="685800"/>
            </a:xfrm>
            <a:custGeom>
              <a:avLst/>
              <a:gdLst>
                <a:gd name="connsiteX0" fmla="*/ 0 w 4886325"/>
                <a:gd name="connsiteY0" fmla="*/ 685800 h 685800"/>
                <a:gd name="connsiteX1" fmla="*/ 2171700 w 4886325"/>
                <a:gd name="connsiteY1" fmla="*/ 0 h 685800"/>
                <a:gd name="connsiteX2" fmla="*/ 2443162 w 4886325"/>
                <a:gd name="connsiteY2" fmla="*/ 157162 h 685800"/>
                <a:gd name="connsiteX3" fmla="*/ 2493168 w 4886325"/>
                <a:gd name="connsiteY3" fmla="*/ 150018 h 685800"/>
                <a:gd name="connsiteX4" fmla="*/ 4886325 w 4886325"/>
                <a:gd name="connsiteY4" fmla="*/ 685800 h 685800"/>
                <a:gd name="connsiteX5" fmla="*/ 0 w 4886325"/>
                <a:gd name="connsiteY5" fmla="*/ 685800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86325" h="685800">
                  <a:moveTo>
                    <a:pt x="0" y="685800"/>
                  </a:moveTo>
                  <a:lnTo>
                    <a:pt x="2171700" y="0"/>
                  </a:lnTo>
                  <a:lnTo>
                    <a:pt x="2443162" y="157162"/>
                  </a:lnTo>
                  <a:lnTo>
                    <a:pt x="2493168" y="150018"/>
                  </a:lnTo>
                  <a:lnTo>
                    <a:pt x="4886325" y="685800"/>
                  </a:lnTo>
                  <a:lnTo>
                    <a:pt x="0" y="685800"/>
                  </a:lnTo>
                  <a:close/>
                </a:path>
              </a:pathLst>
            </a:custGeom>
            <a:gradFill>
              <a:gsLst>
                <a:gs pos="0">
                  <a:schemeClr val="accent1">
                    <a:lumMod val="5000"/>
                    <a:lumOff val="95000"/>
                  </a:schemeClr>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490" name="TextBox 489"/>
          <p:cNvSpPr txBox="1"/>
          <p:nvPr/>
        </p:nvSpPr>
        <p:spPr>
          <a:xfrm>
            <a:off x="4979542" y="6158950"/>
            <a:ext cx="537397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tunneling: IPv6 datagram as payload in a IPv4 datagram</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460" name="Group 459"/>
          <p:cNvGrpSpPr/>
          <p:nvPr/>
        </p:nvGrpSpPr>
        <p:grpSpPr>
          <a:xfrm>
            <a:off x="6903720" y="4965117"/>
            <a:ext cx="838200" cy="376503"/>
            <a:chOff x="6827520" y="2412417"/>
            <a:chExt cx="838200" cy="376503"/>
          </a:xfrm>
        </p:grpSpPr>
        <p:sp>
          <p:nvSpPr>
            <p:cNvPr id="461" name="Right Arrow 460"/>
            <p:cNvSpPr/>
            <p:nvPr/>
          </p:nvSpPr>
          <p:spPr>
            <a:xfrm>
              <a:off x="7178040" y="2468880"/>
              <a:ext cx="487680" cy="304800"/>
            </a:xfrm>
            <a:prstGeom prst="rightArrow">
              <a:avLst/>
            </a:prstGeom>
            <a:gradFill>
              <a:gsLst>
                <a:gs pos="0">
                  <a:schemeClr val="accent1">
                    <a:lumMod val="5000"/>
                    <a:lumOff val="95000"/>
                  </a:schemeClr>
                </a:gs>
                <a:gs pos="100000">
                  <a:srgbClr val="CC000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462" name="Group 61"/>
            <p:cNvGrpSpPr/>
            <p:nvPr/>
          </p:nvGrpSpPr>
          <p:grpSpPr bwMode="auto">
            <a:xfrm>
              <a:off x="6827520" y="2412417"/>
              <a:ext cx="335280" cy="376503"/>
              <a:chOff x="335231" y="4405745"/>
              <a:chExt cx="1252537" cy="2138362"/>
            </a:xfrm>
          </p:grpSpPr>
          <p:sp>
            <p:nvSpPr>
              <p:cNvPr id="463" name="Freeform 462"/>
              <p:cNvSpPr/>
              <p:nvPr/>
            </p:nvSpPr>
            <p:spPr>
              <a:xfrm>
                <a:off x="335231" y="4406992"/>
                <a:ext cx="965619" cy="2136350"/>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787" h="2138362">
                    <a:moveTo>
                      <a:pt x="0" y="0"/>
                    </a:moveTo>
                    <a:lnTo>
                      <a:pt x="0" y="1190625"/>
                    </a:lnTo>
                    <a:lnTo>
                      <a:pt x="966787" y="2138362"/>
                    </a:lnTo>
                    <a:cubicBezTo>
                      <a:pt x="965200" y="1673225"/>
                      <a:pt x="963612" y="1208087"/>
                      <a:pt x="962025" y="742950"/>
                    </a:cubicBezTo>
                    <a:lnTo>
                      <a:pt x="0" y="0"/>
                    </a:lnTo>
                    <a:close/>
                  </a:path>
                </a:pathLst>
              </a:custGeom>
              <a:solidFill>
                <a:srgbClr val="CC0001"/>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 lastClr="FFFFFF"/>
                  </a:solidFill>
                  <a:effectLst/>
                  <a:uLnTx/>
                  <a:uFillTx/>
                  <a:latin typeface="Calibri" panose="020F0502020204030204"/>
                  <a:ea typeface="+mn-ea"/>
                  <a:cs typeface="+mn-cs"/>
                </a:endParaRPr>
              </a:p>
            </p:txBody>
          </p:sp>
          <p:sp>
            <p:nvSpPr>
              <p:cNvPr id="464" name="Freeform 463"/>
              <p:cNvSpPr/>
              <p:nvPr/>
            </p:nvSpPr>
            <p:spPr>
              <a:xfrm>
                <a:off x="351325" y="4411451"/>
                <a:ext cx="1235186" cy="771586"/>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 name="connsiteX0-1" fmla="*/ 928688 w 1895475"/>
                  <a:gd name="connsiteY0-2" fmla="*/ 0 h 2138362"/>
                  <a:gd name="connsiteX1-3" fmla="*/ 0 w 1895475"/>
                  <a:gd name="connsiteY1-4" fmla="*/ 461963 h 2138362"/>
                  <a:gd name="connsiteX2-5" fmla="*/ 1895475 w 1895475"/>
                  <a:gd name="connsiteY2-6" fmla="*/ 2138362 h 2138362"/>
                  <a:gd name="connsiteX3-7" fmla="*/ 1890713 w 1895475"/>
                  <a:gd name="connsiteY3-8" fmla="*/ 742950 h 2138362"/>
                  <a:gd name="connsiteX4-9" fmla="*/ 928688 w 1895475"/>
                  <a:gd name="connsiteY4-10" fmla="*/ 0 h 2138362"/>
                  <a:gd name="connsiteX0-11" fmla="*/ 247650 w 1895475"/>
                  <a:gd name="connsiteY0-12" fmla="*/ 0 h 1738312"/>
                  <a:gd name="connsiteX1-13" fmla="*/ 0 w 1895475"/>
                  <a:gd name="connsiteY1-14" fmla="*/ 61913 h 1738312"/>
                  <a:gd name="connsiteX2-15" fmla="*/ 1895475 w 1895475"/>
                  <a:gd name="connsiteY2-16" fmla="*/ 1738312 h 1738312"/>
                  <a:gd name="connsiteX3-17" fmla="*/ 1890713 w 1895475"/>
                  <a:gd name="connsiteY3-18" fmla="*/ 342900 h 1738312"/>
                  <a:gd name="connsiteX4-19" fmla="*/ 247650 w 1895475"/>
                  <a:gd name="connsiteY4-20" fmla="*/ 0 h 1738312"/>
                  <a:gd name="connsiteX0-21" fmla="*/ 247650 w 1895475"/>
                  <a:gd name="connsiteY0-22" fmla="*/ 0 h 1738312"/>
                  <a:gd name="connsiteX1-23" fmla="*/ 0 w 1895475"/>
                  <a:gd name="connsiteY1-24" fmla="*/ 61913 h 1738312"/>
                  <a:gd name="connsiteX2-25" fmla="*/ 1895475 w 1895475"/>
                  <a:gd name="connsiteY2-26" fmla="*/ 1738312 h 1738312"/>
                  <a:gd name="connsiteX3-27" fmla="*/ 1143000 w 1895475"/>
                  <a:gd name="connsiteY3-28" fmla="*/ 776288 h 1738312"/>
                  <a:gd name="connsiteX4-29" fmla="*/ 247650 w 1895475"/>
                  <a:gd name="connsiteY4-30" fmla="*/ 0 h 1738312"/>
                  <a:gd name="connsiteX0-31" fmla="*/ 247650 w 1895475"/>
                  <a:gd name="connsiteY0-32" fmla="*/ 0 h 1738312"/>
                  <a:gd name="connsiteX1-33" fmla="*/ 0 w 1895475"/>
                  <a:gd name="connsiteY1-34" fmla="*/ 61913 h 1738312"/>
                  <a:gd name="connsiteX2-35" fmla="*/ 1895475 w 1895475"/>
                  <a:gd name="connsiteY2-36" fmla="*/ 1738312 h 1738312"/>
                  <a:gd name="connsiteX3-37" fmla="*/ 1143000 w 1895475"/>
                  <a:gd name="connsiteY3-38" fmla="*/ 776288 h 1738312"/>
                  <a:gd name="connsiteX4-39" fmla="*/ 247650 w 1895475"/>
                  <a:gd name="connsiteY4-40" fmla="*/ 0 h 1738312"/>
                  <a:gd name="connsiteX0-41" fmla="*/ 247650 w 1895475"/>
                  <a:gd name="connsiteY0-42" fmla="*/ 0 h 1738312"/>
                  <a:gd name="connsiteX1-43" fmla="*/ 0 w 1895475"/>
                  <a:gd name="connsiteY1-44" fmla="*/ 61913 h 1738312"/>
                  <a:gd name="connsiteX2-45" fmla="*/ 1895475 w 1895475"/>
                  <a:gd name="connsiteY2-46" fmla="*/ 1738312 h 1738312"/>
                  <a:gd name="connsiteX3-47" fmla="*/ 1238250 w 1895475"/>
                  <a:gd name="connsiteY3-48" fmla="*/ 814388 h 1738312"/>
                  <a:gd name="connsiteX4-49" fmla="*/ 247650 w 1895475"/>
                  <a:gd name="connsiteY4-50" fmla="*/ 0 h 1738312"/>
                  <a:gd name="connsiteX0-51" fmla="*/ 247650 w 1895475"/>
                  <a:gd name="connsiteY0-52" fmla="*/ 0 h 1738312"/>
                  <a:gd name="connsiteX1-53" fmla="*/ 0 w 1895475"/>
                  <a:gd name="connsiteY1-54" fmla="*/ 61913 h 1738312"/>
                  <a:gd name="connsiteX2-55" fmla="*/ 1895475 w 1895475"/>
                  <a:gd name="connsiteY2-56" fmla="*/ 1738312 h 1738312"/>
                  <a:gd name="connsiteX3-57" fmla="*/ 1238250 w 1895475"/>
                  <a:gd name="connsiteY3-58" fmla="*/ 814388 h 1738312"/>
                  <a:gd name="connsiteX4-59" fmla="*/ 247650 w 1895475"/>
                  <a:gd name="connsiteY4-60" fmla="*/ 0 h 1738312"/>
                  <a:gd name="connsiteX0-61" fmla="*/ 247650 w 1238250"/>
                  <a:gd name="connsiteY0-62" fmla="*/ 0 h 862012"/>
                  <a:gd name="connsiteX1-63" fmla="*/ 0 w 1238250"/>
                  <a:gd name="connsiteY1-64" fmla="*/ 61913 h 862012"/>
                  <a:gd name="connsiteX2-65" fmla="*/ 947738 w 1238250"/>
                  <a:gd name="connsiteY2-66" fmla="*/ 862012 h 862012"/>
                  <a:gd name="connsiteX3-67" fmla="*/ 1238250 w 1238250"/>
                  <a:gd name="connsiteY3-68" fmla="*/ 814388 h 862012"/>
                  <a:gd name="connsiteX4-69" fmla="*/ 247650 w 1238250"/>
                  <a:gd name="connsiteY4-70" fmla="*/ 0 h 862012"/>
                  <a:gd name="connsiteX0-71" fmla="*/ 247650 w 1238250"/>
                  <a:gd name="connsiteY0-72" fmla="*/ 0 h 823912"/>
                  <a:gd name="connsiteX1-73" fmla="*/ 0 w 1238250"/>
                  <a:gd name="connsiteY1-74" fmla="*/ 61913 h 823912"/>
                  <a:gd name="connsiteX2-75" fmla="*/ 952500 w 1238250"/>
                  <a:gd name="connsiteY2-76" fmla="*/ 823912 h 823912"/>
                  <a:gd name="connsiteX3-77" fmla="*/ 1238250 w 1238250"/>
                  <a:gd name="connsiteY3-78" fmla="*/ 814388 h 823912"/>
                  <a:gd name="connsiteX4-79" fmla="*/ 247650 w 1238250"/>
                  <a:gd name="connsiteY4-80" fmla="*/ 0 h 823912"/>
                  <a:gd name="connsiteX0-81" fmla="*/ 247650 w 1238250"/>
                  <a:gd name="connsiteY0-82" fmla="*/ 0 h 823912"/>
                  <a:gd name="connsiteX1-83" fmla="*/ 0 w 1238250"/>
                  <a:gd name="connsiteY1-84" fmla="*/ 61913 h 823912"/>
                  <a:gd name="connsiteX2-85" fmla="*/ 952500 w 1238250"/>
                  <a:gd name="connsiteY2-86" fmla="*/ 823912 h 823912"/>
                  <a:gd name="connsiteX3-87" fmla="*/ 1238250 w 1238250"/>
                  <a:gd name="connsiteY3-88" fmla="*/ 814388 h 823912"/>
                  <a:gd name="connsiteX4-89" fmla="*/ 247650 w 1238250"/>
                  <a:gd name="connsiteY4-90" fmla="*/ 0 h 823912"/>
                  <a:gd name="connsiteX0-91" fmla="*/ 233363 w 1238250"/>
                  <a:gd name="connsiteY0-92" fmla="*/ 0 h 766762"/>
                  <a:gd name="connsiteX1-93" fmla="*/ 0 w 1238250"/>
                  <a:gd name="connsiteY1-94" fmla="*/ 4763 h 766762"/>
                  <a:gd name="connsiteX2-95" fmla="*/ 952500 w 1238250"/>
                  <a:gd name="connsiteY2-96" fmla="*/ 766762 h 766762"/>
                  <a:gd name="connsiteX3-97" fmla="*/ 1238250 w 1238250"/>
                  <a:gd name="connsiteY3-98" fmla="*/ 757238 h 766762"/>
                  <a:gd name="connsiteX4-99" fmla="*/ 233363 w 1238250"/>
                  <a:gd name="connsiteY4-100" fmla="*/ 0 h 766762"/>
                  <a:gd name="connsiteX0-101" fmla="*/ 233363 w 1238250"/>
                  <a:gd name="connsiteY0-102" fmla="*/ 0 h 773376"/>
                  <a:gd name="connsiteX1-103" fmla="*/ 0 w 1238250"/>
                  <a:gd name="connsiteY1-104" fmla="*/ 4763 h 773376"/>
                  <a:gd name="connsiteX2-105" fmla="*/ 952500 w 1238250"/>
                  <a:gd name="connsiteY2-106" fmla="*/ 766762 h 773376"/>
                  <a:gd name="connsiteX3-107" fmla="*/ 1238250 w 1238250"/>
                  <a:gd name="connsiteY3-108" fmla="*/ 771525 h 773376"/>
                  <a:gd name="connsiteX4-109" fmla="*/ 233363 w 1238250"/>
                  <a:gd name="connsiteY4-110" fmla="*/ 0 h 773376"/>
                  <a:gd name="connsiteX0-111" fmla="*/ 233363 w 1238250"/>
                  <a:gd name="connsiteY0-112" fmla="*/ 0 h 766762"/>
                  <a:gd name="connsiteX1-113" fmla="*/ 0 w 1238250"/>
                  <a:gd name="connsiteY1-114" fmla="*/ 4763 h 766762"/>
                  <a:gd name="connsiteX2-115" fmla="*/ 952500 w 1238250"/>
                  <a:gd name="connsiteY2-116" fmla="*/ 766762 h 766762"/>
                  <a:gd name="connsiteX3-117" fmla="*/ 1238250 w 1238250"/>
                  <a:gd name="connsiteY3-118" fmla="*/ 757236 h 766762"/>
                  <a:gd name="connsiteX4-119" fmla="*/ 233363 w 1238250"/>
                  <a:gd name="connsiteY4-120" fmla="*/ 0 h 766762"/>
                  <a:gd name="connsiteX0-121" fmla="*/ 233363 w 1238250"/>
                  <a:gd name="connsiteY0-122" fmla="*/ 0 h 773375"/>
                  <a:gd name="connsiteX1-123" fmla="*/ 0 w 1238250"/>
                  <a:gd name="connsiteY1-124" fmla="*/ 4763 h 773375"/>
                  <a:gd name="connsiteX2-125" fmla="*/ 952500 w 1238250"/>
                  <a:gd name="connsiteY2-126" fmla="*/ 766762 h 773375"/>
                  <a:gd name="connsiteX3-127" fmla="*/ 1238250 w 1238250"/>
                  <a:gd name="connsiteY3-128" fmla="*/ 771523 h 773375"/>
                  <a:gd name="connsiteX4-129" fmla="*/ 233363 w 1238250"/>
                  <a:gd name="connsiteY4-130" fmla="*/ 0 h 773375"/>
                  <a:gd name="connsiteX0-131" fmla="*/ 233363 w 1238250"/>
                  <a:gd name="connsiteY0-132" fmla="*/ 0 h 771523"/>
                  <a:gd name="connsiteX1-133" fmla="*/ 0 w 1238250"/>
                  <a:gd name="connsiteY1-134" fmla="*/ 4763 h 771523"/>
                  <a:gd name="connsiteX2-135" fmla="*/ 952500 w 1238250"/>
                  <a:gd name="connsiteY2-136" fmla="*/ 766762 h 771523"/>
                  <a:gd name="connsiteX3-137" fmla="*/ 1238250 w 1238250"/>
                  <a:gd name="connsiteY3-138" fmla="*/ 771523 h 771523"/>
                  <a:gd name="connsiteX4-139" fmla="*/ 233363 w 1238250"/>
                  <a:gd name="connsiteY4-140" fmla="*/ 0 h 771523"/>
                  <a:gd name="connsiteX0-141" fmla="*/ 233363 w 1238250"/>
                  <a:gd name="connsiteY0-142" fmla="*/ 0 h 771523"/>
                  <a:gd name="connsiteX1-143" fmla="*/ 0 w 1238250"/>
                  <a:gd name="connsiteY1-144" fmla="*/ 23466 h 771523"/>
                  <a:gd name="connsiteX2-145" fmla="*/ 952500 w 1238250"/>
                  <a:gd name="connsiteY2-146" fmla="*/ 766762 h 771523"/>
                  <a:gd name="connsiteX3-147" fmla="*/ 1238250 w 1238250"/>
                  <a:gd name="connsiteY3-148" fmla="*/ 771523 h 771523"/>
                  <a:gd name="connsiteX4-149" fmla="*/ 233363 w 1238250"/>
                  <a:gd name="connsiteY4-150" fmla="*/ 0 h 771523"/>
                  <a:gd name="connsiteX0-151" fmla="*/ 233363 w 1238250"/>
                  <a:gd name="connsiteY0-152" fmla="*/ 0 h 757496"/>
                  <a:gd name="connsiteX1-153" fmla="*/ 0 w 1238250"/>
                  <a:gd name="connsiteY1-154" fmla="*/ 9439 h 757496"/>
                  <a:gd name="connsiteX2-155" fmla="*/ 952500 w 1238250"/>
                  <a:gd name="connsiteY2-156" fmla="*/ 752735 h 757496"/>
                  <a:gd name="connsiteX3-157" fmla="*/ 1238250 w 1238250"/>
                  <a:gd name="connsiteY3-158" fmla="*/ 757496 h 757496"/>
                  <a:gd name="connsiteX4-159" fmla="*/ 233363 w 1238250"/>
                  <a:gd name="connsiteY4-160" fmla="*/ 0 h 75749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38250" h="757496">
                    <a:moveTo>
                      <a:pt x="233363" y="0"/>
                    </a:moveTo>
                    <a:lnTo>
                      <a:pt x="0" y="9439"/>
                    </a:lnTo>
                    <a:lnTo>
                      <a:pt x="952500" y="752735"/>
                    </a:lnTo>
                    <a:cubicBezTo>
                      <a:pt x="1060450" y="744798"/>
                      <a:pt x="1035049" y="751145"/>
                      <a:pt x="1238250" y="757496"/>
                    </a:cubicBezTo>
                    <a:lnTo>
                      <a:pt x="233363" y="0"/>
                    </a:lnTo>
                    <a:close/>
                  </a:path>
                </a:pathLst>
              </a:custGeom>
              <a:solidFill>
                <a:srgbClr val="E23934"/>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 lastClr="FFFFFF"/>
                  </a:solidFill>
                  <a:effectLst/>
                  <a:uLnTx/>
                  <a:uFillTx/>
                  <a:latin typeface="Calibri" panose="020F0502020204030204"/>
                  <a:ea typeface="+mn-ea"/>
                  <a:cs typeface="+mn-cs"/>
                </a:endParaRPr>
              </a:p>
            </p:txBody>
          </p:sp>
          <p:sp>
            <p:nvSpPr>
              <p:cNvPr id="465" name="Rectangle 65"/>
              <p:cNvSpPr>
                <a:spLocks noChangeArrowheads="1"/>
              </p:cNvSpPr>
              <p:nvPr/>
            </p:nvSpPr>
            <p:spPr bwMode="auto">
              <a:xfrm>
                <a:off x="1296825" y="5178575"/>
                <a:ext cx="289686" cy="1351389"/>
              </a:xfrm>
              <a:prstGeom prst="rect">
                <a:avLst/>
              </a:prstGeom>
              <a:solidFill>
                <a:srgbClr val="EBADAA"/>
              </a:solidFill>
              <a:ln>
                <a:noFill/>
              </a:ln>
              <a:extLst>
                <a:ext uri="{91240B29-F687-4F45-9708-019B960494DF}">
                  <a14:hiddenLine xmlns:a14="http://schemas.microsoft.com/office/drawing/2010/main" w="25400">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srgbClr val="FFFFFF"/>
                  </a:solidFill>
                  <a:effectLst/>
                  <a:uLnTx/>
                  <a:uFillTx/>
                  <a:latin typeface="Calibri" panose="020F0502020204030204" pitchFamily="34" charset="0"/>
                  <a:ea typeface="MS PGothic" panose="020B0600070205080204" pitchFamily="34" charset="-128"/>
                  <a:cs typeface="+mn-cs"/>
                </a:endParaRPr>
              </a:p>
            </p:txBody>
          </p:sp>
        </p:grpSp>
      </p:grpSp>
      <p:sp>
        <p:nvSpPr>
          <p:cNvPr id="20" name="Rectangle 19"/>
          <p:cNvSpPr/>
          <p:nvPr/>
        </p:nvSpPr>
        <p:spPr>
          <a:xfrm>
            <a:off x="822960" y="1356360"/>
            <a:ext cx="10058400" cy="2407920"/>
          </a:xfrm>
          <a:prstGeom prst="rect">
            <a:avLst/>
          </a:prstGeom>
          <a:solidFill>
            <a:schemeClr val="bg1">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7" name="Group 6"/>
          <p:cNvGrpSpPr/>
          <p:nvPr/>
        </p:nvGrpSpPr>
        <p:grpSpPr>
          <a:xfrm>
            <a:off x="5243279" y="4964546"/>
            <a:ext cx="3924175" cy="366887"/>
            <a:chOff x="5243279" y="4964546"/>
            <a:chExt cx="3924175" cy="366887"/>
          </a:xfrm>
        </p:grpSpPr>
        <p:sp>
          <p:nvSpPr>
            <p:cNvPr id="165" name="Text Box 144"/>
            <p:cNvSpPr txBox="1">
              <a:spLocks noChangeArrowheads="1"/>
            </p:cNvSpPr>
            <p:nvPr/>
          </p:nvSpPr>
          <p:spPr bwMode="auto">
            <a:xfrm>
              <a:off x="5243279" y="4964546"/>
              <a:ext cx="86914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mn-cs"/>
                </a:rPr>
                <a:t>v4</a:t>
              </a:r>
              <a:endPar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mn-cs"/>
              </a:endParaRPr>
            </a:p>
          </p:txBody>
        </p:sp>
        <p:sp>
          <p:nvSpPr>
            <p:cNvPr id="214" name="Text Box 143"/>
            <p:cNvSpPr txBox="1">
              <a:spLocks noChangeArrowheads="1"/>
            </p:cNvSpPr>
            <p:nvPr/>
          </p:nvSpPr>
          <p:spPr bwMode="auto">
            <a:xfrm>
              <a:off x="8298305" y="4992879"/>
              <a:ext cx="86914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mn-cs"/>
                </a:rPr>
                <a:t>v4</a:t>
              </a:r>
              <a:endPar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mn-cs"/>
              </a:endParaRPr>
            </a:p>
          </p:txBody>
        </p:sp>
      </p:grpSp>
      <p:sp>
        <p:nvSpPr>
          <p:cNvPr id="175"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63"/>
                                        </p:tgtEl>
                                        <p:attrNameLst>
                                          <p:attrName>style.visibility</p:attrName>
                                        </p:attrNameLst>
                                      </p:cBhvr>
                                      <p:to>
                                        <p:strVal val="visible"/>
                                      </p:to>
                                    </p:set>
                                    <p:animEffect transition="in" filter="dissolve">
                                      <p:cBhvr>
                                        <p:cTn id="10" dur="500"/>
                                        <p:tgtEl>
                                          <p:spTgt spid="163"/>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460"/>
                                        </p:tgtEl>
                                        <p:attrNameLst>
                                          <p:attrName>style.visibility</p:attrName>
                                        </p:attrNameLst>
                                      </p:cBhvr>
                                      <p:to>
                                        <p:strVal val="visible"/>
                                      </p:to>
                                    </p:set>
                                    <p:animEffect transition="in" filter="wipe(left)">
                                      <p:cBhvr>
                                        <p:cTn id="15" dur="500"/>
                                        <p:tgtEl>
                                          <p:spTgt spid="460"/>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1" fill="hold" nodeType="clickEffect">
                                  <p:stCondLst>
                                    <p:cond delay="0"/>
                                  </p:stCondLst>
                                  <p:childTnLst>
                                    <p:set>
                                      <p:cBhvr>
                                        <p:cTn id="19" dur="1" fill="hold">
                                          <p:stCondLst>
                                            <p:cond delay="0"/>
                                          </p:stCondLst>
                                        </p:cTn>
                                        <p:tgtEl>
                                          <p:spTgt spid="470"/>
                                        </p:tgtEl>
                                        <p:attrNameLst>
                                          <p:attrName>style.visibility</p:attrName>
                                        </p:attrNameLst>
                                      </p:cBhvr>
                                      <p:to>
                                        <p:strVal val="visible"/>
                                      </p:to>
                                    </p:set>
                                    <p:animEffect transition="in" filter="wipe(up)">
                                      <p:cBhvr>
                                        <p:cTn id="20" dur="500"/>
                                        <p:tgtEl>
                                          <p:spTgt spid="470"/>
                                        </p:tgtEl>
                                      </p:cBhvr>
                                    </p:animEffect>
                                  </p:childTnLst>
                                </p:cTn>
                              </p:par>
                            </p:childTnLst>
                          </p:cTn>
                        </p:par>
                        <p:par>
                          <p:cTn id="21" fill="hold">
                            <p:stCondLst>
                              <p:cond delay="500"/>
                            </p:stCondLst>
                            <p:childTnLst>
                              <p:par>
                                <p:cTn id="22" presetID="9" presetClass="entr" presetSubtype="0" fill="hold" nodeType="afterEffect">
                                  <p:stCondLst>
                                    <p:cond delay="500"/>
                                  </p:stCondLst>
                                  <p:childTnLst>
                                    <p:set>
                                      <p:cBhvr>
                                        <p:cTn id="23" dur="1" fill="hold">
                                          <p:stCondLst>
                                            <p:cond delay="0"/>
                                          </p:stCondLst>
                                        </p:cTn>
                                        <p:tgtEl>
                                          <p:spTgt spid="467"/>
                                        </p:tgtEl>
                                        <p:attrNameLst>
                                          <p:attrName>style.visibility</p:attrName>
                                        </p:attrNameLst>
                                      </p:cBhvr>
                                      <p:to>
                                        <p:strVal val="visible"/>
                                      </p:to>
                                    </p:set>
                                    <p:animEffect transition="in" filter="dissolve">
                                      <p:cBhvr>
                                        <p:cTn id="24" dur="500"/>
                                        <p:tgtEl>
                                          <p:spTgt spid="467"/>
                                        </p:tgtEl>
                                      </p:cBhvr>
                                    </p:animEffect>
                                  </p:childTnLst>
                                </p:cTn>
                              </p:par>
                            </p:childTnLst>
                          </p:cTn>
                        </p:par>
                        <p:par>
                          <p:cTn id="25" fill="hold">
                            <p:stCondLst>
                              <p:cond delay="1500"/>
                            </p:stCondLst>
                            <p:childTnLst>
                              <p:par>
                                <p:cTn id="26" presetID="9" presetClass="entr" presetSubtype="0" fill="hold" grpId="0" nodeType="afterEffect">
                                  <p:stCondLst>
                                    <p:cond delay="500"/>
                                  </p:stCondLst>
                                  <p:childTnLst>
                                    <p:set>
                                      <p:cBhvr>
                                        <p:cTn id="27" dur="1" fill="hold">
                                          <p:stCondLst>
                                            <p:cond delay="0"/>
                                          </p:stCondLst>
                                        </p:cTn>
                                        <p:tgtEl>
                                          <p:spTgt spid="490"/>
                                        </p:tgtEl>
                                        <p:attrNameLst>
                                          <p:attrName>style.visibility</p:attrName>
                                        </p:attrNameLst>
                                      </p:cBhvr>
                                      <p:to>
                                        <p:strVal val="visible"/>
                                      </p:to>
                                    </p:set>
                                    <p:animEffect transition="in" filter="dissolve">
                                      <p:cBhvr>
                                        <p:cTn id="28" dur="500"/>
                                        <p:tgtEl>
                                          <p:spTgt spid="4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 grpId="0"/>
      <p:bldP spid="490"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0" name="Group 354"/>
          <p:cNvGrpSpPr/>
          <p:nvPr/>
        </p:nvGrpSpPr>
        <p:grpSpPr bwMode="auto">
          <a:xfrm>
            <a:off x="6285630" y="3268207"/>
            <a:ext cx="1176337" cy="3330575"/>
            <a:chOff x="3507" y="2128"/>
            <a:chExt cx="741" cy="2098"/>
          </a:xfrm>
        </p:grpSpPr>
        <p:sp>
          <p:nvSpPr>
            <p:cNvPr id="171" name="Line 196"/>
            <p:cNvSpPr>
              <a:spLocks noChangeShapeType="1"/>
            </p:cNvSpPr>
            <p:nvPr/>
          </p:nvSpPr>
          <p:spPr bwMode="auto">
            <a:xfrm>
              <a:off x="3627" y="2128"/>
              <a:ext cx="434" cy="0"/>
            </a:xfrm>
            <a:prstGeom prst="line">
              <a:avLst/>
            </a:prstGeom>
            <a:noFill/>
            <a:ln w="19050">
              <a:solidFill>
                <a:schemeClr val="tx1"/>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2" name="Text Box 210"/>
            <p:cNvSpPr txBox="1">
              <a:spLocks noChangeArrowheads="1"/>
            </p:cNvSpPr>
            <p:nvPr/>
          </p:nvSpPr>
          <p:spPr bwMode="auto">
            <a:xfrm>
              <a:off x="3507" y="3775"/>
              <a:ext cx="741" cy="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B-to-C:</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 inside</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IPv4</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73" name="Line 211"/>
            <p:cNvSpPr>
              <a:spLocks noChangeShapeType="1"/>
            </p:cNvSpPr>
            <p:nvPr/>
          </p:nvSpPr>
          <p:spPr bwMode="auto">
            <a:xfrm>
              <a:off x="3883" y="3640"/>
              <a:ext cx="0" cy="116"/>
            </a:xfrm>
            <a:prstGeom prst="line">
              <a:avLst/>
            </a:prstGeom>
            <a:noFill/>
            <a:ln w="9525">
              <a:solidFill>
                <a:schemeClr val="tx1"/>
              </a:solidFill>
              <a:round/>
              <a:head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174" name="Group 217"/>
            <p:cNvGrpSpPr/>
            <p:nvPr/>
          </p:nvGrpSpPr>
          <p:grpSpPr bwMode="auto">
            <a:xfrm>
              <a:off x="3558" y="2220"/>
              <a:ext cx="583" cy="1388"/>
              <a:chOff x="478" y="2082"/>
              <a:chExt cx="583" cy="1388"/>
            </a:xfrm>
          </p:grpSpPr>
          <p:sp>
            <p:nvSpPr>
              <p:cNvPr id="175" name="Rectangle 218"/>
              <p:cNvSpPr>
                <a:spLocks noChangeArrowheads="1"/>
              </p:cNvSpPr>
              <p:nvPr/>
            </p:nvSpPr>
            <p:spPr bwMode="auto">
              <a:xfrm>
                <a:off x="478" y="2088"/>
                <a:ext cx="583" cy="1382"/>
              </a:xfrm>
              <a:prstGeom prst="rect">
                <a:avLst/>
              </a:prstGeom>
              <a:solidFill>
                <a:srgbClr val="CC0000"/>
              </a:solidFill>
              <a:ln w="9525">
                <a:solidFill>
                  <a:schemeClr val="tx1"/>
                </a:solidFill>
                <a:miter lim="800000"/>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nvGrpSpPr>
              <p:cNvPr id="176" name="Group 219"/>
              <p:cNvGrpSpPr/>
              <p:nvPr/>
            </p:nvGrpSpPr>
            <p:grpSpPr bwMode="auto">
              <a:xfrm>
                <a:off x="499" y="2471"/>
                <a:ext cx="493" cy="908"/>
                <a:chOff x="4869" y="143"/>
                <a:chExt cx="493" cy="908"/>
              </a:xfrm>
            </p:grpSpPr>
            <p:sp>
              <p:nvSpPr>
                <p:cNvPr id="178" name="Rectangle 220"/>
                <p:cNvSpPr>
                  <a:spLocks noChangeArrowheads="1"/>
                </p:cNvSpPr>
                <p:nvPr/>
              </p:nvSpPr>
              <p:spPr bwMode="auto">
                <a:xfrm>
                  <a:off x="4893" y="143"/>
                  <a:ext cx="462" cy="908"/>
                </a:xfrm>
                <a:prstGeom prst="rect">
                  <a:avLst/>
                </a:prstGeom>
                <a:solidFill>
                  <a:srgbClr val="B5E7FF"/>
                </a:solidFill>
                <a:ln w="9525">
                  <a:solidFill>
                    <a:schemeClr val="tx1"/>
                  </a:solidFill>
                  <a:miter lim="800000"/>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79" name="Text Box 221"/>
                <p:cNvSpPr txBox="1">
                  <a:spLocks noChangeArrowheads="1"/>
                </p:cNvSpPr>
                <p:nvPr/>
              </p:nvSpPr>
              <p:spPr bwMode="auto">
                <a:xfrm>
                  <a:off x="4869" y="161"/>
                  <a:ext cx="493" cy="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Flow: X</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Src: A</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Dest: F</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data</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177" name="Text Box 222"/>
              <p:cNvSpPr txBox="1">
                <a:spLocks noChangeArrowheads="1"/>
              </p:cNvSpPr>
              <p:nvPr/>
            </p:nvSpPr>
            <p:spPr bwMode="auto">
              <a:xfrm>
                <a:off x="491" y="2082"/>
                <a:ext cx="564"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white"/>
                    </a:solidFill>
                    <a:effectLst/>
                    <a:uLnTx/>
                    <a:uFillTx/>
                    <a:latin typeface="Arial" panose="020B0604020202020204" pitchFamily="34" charset="0"/>
                    <a:ea typeface="MS PGothic" panose="020B0600070205080204" pitchFamily="34" charset="-128"/>
                    <a:cs typeface="+mn-cs"/>
                  </a:rPr>
                  <a:t>src:B</a:t>
                </a:r>
                <a:endParaRPr kumimoji="0" lang="en-US" altLang="en-US" sz="1800" b="0" i="0" u="none" strike="noStrike" kern="1200" cap="none" spc="0" normalizeH="0" baseline="0" noProof="0" dirty="0">
                  <a:ln>
                    <a:noFill/>
                  </a:ln>
                  <a:solidFill>
                    <a:prstClr val="white"/>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white"/>
                    </a:solidFill>
                    <a:effectLst/>
                    <a:uLnTx/>
                    <a:uFillTx/>
                    <a:latin typeface="Arial" panose="020B0604020202020204" pitchFamily="34" charset="0"/>
                    <a:ea typeface="MS PGothic" panose="020B0600070205080204" pitchFamily="34" charset="-128"/>
                    <a:cs typeface="+mn-cs"/>
                  </a:rPr>
                  <a:t>dest: E</a:t>
                </a:r>
                <a:endParaRPr kumimoji="0" lang="en-US" altLang="en-US" sz="1800" b="0" i="0" u="none" strike="noStrike" kern="1200" cap="none" spc="0" normalizeH="0" baseline="0" noProof="0" dirty="0">
                  <a:ln>
                    <a:noFill/>
                  </a:ln>
                  <a:solidFill>
                    <a:prstClr val="white"/>
                  </a:solidFill>
                  <a:effectLst/>
                  <a:uLnTx/>
                  <a:uFillTx/>
                  <a:latin typeface="Arial" panose="020B0604020202020204" pitchFamily="34" charset="0"/>
                  <a:ea typeface="MS PGothic" panose="020B0600070205080204" pitchFamily="34" charset="-128"/>
                  <a:cs typeface="+mn-cs"/>
                </a:endParaRPr>
              </a:p>
            </p:txBody>
          </p:sp>
        </p:grpSp>
      </p:grpSp>
      <p:sp>
        <p:nvSpPr>
          <p:cNvPr id="11" name="Title 2"/>
          <p:cNvSpPr>
            <a:spLocks noGrp="1"/>
          </p:cNvSpPr>
          <p:nvPr>
            <p:ph type="title"/>
          </p:nvPr>
        </p:nvSpPr>
        <p:spPr>
          <a:xfrm>
            <a:off x="838200" y="345805"/>
            <a:ext cx="10515600" cy="894622"/>
          </a:xfrm>
        </p:spPr>
        <p:txBody>
          <a:bodyPr>
            <a:normAutofit/>
          </a:bodyPr>
          <a:lstStyle/>
          <a:p>
            <a:r>
              <a:rPr lang="en-US" sz="4800" dirty="0"/>
              <a:t>Tunneling</a:t>
            </a:r>
            <a:endParaRPr lang="en-US" sz="4800" dirty="0"/>
          </a:p>
        </p:txBody>
      </p:sp>
      <p:sp>
        <p:nvSpPr>
          <p:cNvPr id="94" name="Text Box 76"/>
          <p:cNvSpPr txBox="1">
            <a:spLocks noChangeArrowheads="1"/>
          </p:cNvSpPr>
          <p:nvPr/>
        </p:nvSpPr>
        <p:spPr bwMode="auto">
          <a:xfrm>
            <a:off x="1638577" y="2479069"/>
            <a:ext cx="190808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physical view:</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95" name="Line 147"/>
          <p:cNvSpPr>
            <a:spLocks noChangeShapeType="1"/>
          </p:cNvSpPr>
          <p:nvPr/>
        </p:nvSpPr>
        <p:spPr bwMode="auto">
          <a:xfrm flipV="1">
            <a:off x="5432976" y="2762595"/>
            <a:ext cx="2750903" cy="0"/>
          </a:xfrm>
          <a:prstGeom prst="line">
            <a:avLst/>
          </a:prstGeom>
          <a:noFill/>
          <a:ln w="19050">
            <a:solidFill>
              <a:srgbClr val="CC000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6" name="Text Box 180"/>
          <p:cNvSpPr txBox="1">
            <a:spLocks noChangeArrowheads="1"/>
          </p:cNvSpPr>
          <p:nvPr/>
        </p:nvSpPr>
        <p:spPr bwMode="auto">
          <a:xfrm>
            <a:off x="5807990" y="2886420"/>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rPr>
              <a:t>IPv4</a:t>
            </a:r>
            <a:endParaRPr kumimoji="0" lang="en-US" altLang="en-US" sz="1600" b="0" i="0"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endParaRPr>
          </a:p>
        </p:txBody>
      </p:sp>
      <p:sp>
        <p:nvSpPr>
          <p:cNvPr id="97" name="Text Box 181"/>
          <p:cNvSpPr txBox="1">
            <a:spLocks noChangeArrowheads="1"/>
          </p:cNvSpPr>
          <p:nvPr/>
        </p:nvSpPr>
        <p:spPr bwMode="auto">
          <a:xfrm>
            <a:off x="7170020" y="2888007"/>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rPr>
              <a:t>IPv4</a:t>
            </a:r>
            <a:endParaRPr kumimoji="0" lang="en-US" altLang="en-US" sz="1600" b="0" i="0"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endParaRPr>
          </a:p>
        </p:txBody>
      </p:sp>
      <p:sp>
        <p:nvSpPr>
          <p:cNvPr id="141" name="Text Box 50"/>
          <p:cNvSpPr txBox="1">
            <a:spLocks noChangeArrowheads="1"/>
          </p:cNvSpPr>
          <p:nvPr/>
        </p:nvSpPr>
        <p:spPr bwMode="auto">
          <a:xfrm>
            <a:off x="8317782" y="2256182"/>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E</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42" name="Line 142"/>
          <p:cNvSpPr>
            <a:spLocks noChangeShapeType="1"/>
          </p:cNvSpPr>
          <p:nvPr/>
        </p:nvSpPr>
        <p:spPr bwMode="auto">
          <a:xfrm flipV="1">
            <a:off x="8857532" y="2753070"/>
            <a:ext cx="323850"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3" name="Text Box 145"/>
          <p:cNvSpPr txBox="1">
            <a:spLocks noChangeArrowheads="1"/>
          </p:cNvSpPr>
          <p:nvPr/>
        </p:nvSpPr>
        <p:spPr bwMode="auto">
          <a:xfrm>
            <a:off x="8099025" y="2875307"/>
            <a:ext cx="86914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mn-cs"/>
              </a:rPr>
              <a:t>v4</a:t>
            </a:r>
            <a:endPar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mn-cs"/>
            </a:endParaRPr>
          </a:p>
        </p:txBody>
      </p:sp>
      <p:sp>
        <p:nvSpPr>
          <p:cNvPr id="144" name="Text Box 146"/>
          <p:cNvSpPr txBox="1">
            <a:spLocks noChangeArrowheads="1"/>
          </p:cNvSpPr>
          <p:nvPr/>
        </p:nvSpPr>
        <p:spPr bwMode="auto">
          <a:xfrm>
            <a:off x="9202020" y="2878482"/>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47" name="Text Box 299"/>
          <p:cNvSpPr txBox="1">
            <a:spLocks noChangeArrowheads="1"/>
          </p:cNvSpPr>
          <p:nvPr/>
        </p:nvSpPr>
        <p:spPr bwMode="auto">
          <a:xfrm>
            <a:off x="9334991" y="2262532"/>
            <a:ext cx="3238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F</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64" name="Text Box 300"/>
          <p:cNvSpPr txBox="1">
            <a:spLocks noChangeArrowheads="1"/>
          </p:cNvSpPr>
          <p:nvPr/>
        </p:nvSpPr>
        <p:spPr bwMode="auto">
          <a:xfrm>
            <a:off x="5923515" y="2249832"/>
            <a:ext cx="3492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C</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65" name="Text Box 301"/>
          <p:cNvSpPr txBox="1">
            <a:spLocks noChangeArrowheads="1"/>
          </p:cNvSpPr>
          <p:nvPr/>
        </p:nvSpPr>
        <p:spPr bwMode="auto">
          <a:xfrm>
            <a:off x="7311307" y="2253007"/>
            <a:ext cx="3492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D</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nvGrpSpPr>
          <p:cNvPr id="228" name="Group 227"/>
          <p:cNvGrpSpPr/>
          <p:nvPr/>
        </p:nvGrpSpPr>
        <p:grpSpPr>
          <a:xfrm>
            <a:off x="5730326" y="2580911"/>
            <a:ext cx="735192" cy="352789"/>
            <a:chOff x="7493876" y="2774731"/>
            <a:chExt cx="1481958" cy="894622"/>
          </a:xfrm>
        </p:grpSpPr>
        <p:sp>
          <p:nvSpPr>
            <p:cNvPr id="229" name="Freeform 228"/>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0" name="Oval 229"/>
            <p:cNvSpPr/>
            <p:nvPr/>
          </p:nvSpPr>
          <p:spPr>
            <a:xfrm>
              <a:off x="7494729" y="2774731"/>
              <a:ext cx="1480163" cy="579140"/>
            </a:xfrm>
            <a:prstGeom prst="ellipse">
              <a:avLst/>
            </a:prstGeom>
            <a:solidFill>
              <a:srgbClr val="B8C2C9"/>
            </a:soli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31" name="Group 230"/>
            <p:cNvGrpSpPr/>
            <p:nvPr/>
          </p:nvGrpSpPr>
          <p:grpSpPr>
            <a:xfrm>
              <a:off x="7713663" y="2848339"/>
              <a:ext cx="1042107" cy="425543"/>
              <a:chOff x="7786941" y="2884917"/>
              <a:chExt cx="897649" cy="353919"/>
            </a:xfrm>
          </p:grpSpPr>
          <p:sp>
            <p:nvSpPr>
              <p:cNvPr id="232" name="Freeform 231"/>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3" name="Freeform 232"/>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4" name="Freeform 233"/>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5" name="Freeform 234"/>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rgbClr val="FFB3D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6" name="Group 5"/>
          <p:cNvGrpSpPr/>
          <p:nvPr/>
        </p:nvGrpSpPr>
        <p:grpSpPr>
          <a:xfrm>
            <a:off x="3670217" y="2228091"/>
            <a:ext cx="1845462" cy="967204"/>
            <a:chOff x="3670217" y="2254595"/>
            <a:chExt cx="1845462" cy="967204"/>
          </a:xfrm>
        </p:grpSpPr>
        <p:sp>
          <p:nvSpPr>
            <p:cNvPr id="108" name="Text Box 92"/>
            <p:cNvSpPr txBox="1">
              <a:spLocks noChangeArrowheads="1"/>
            </p:cNvSpPr>
            <p:nvPr/>
          </p:nvSpPr>
          <p:spPr bwMode="auto">
            <a:xfrm>
              <a:off x="3858177" y="2254595"/>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A</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09" name="Text Box 108"/>
            <p:cNvSpPr txBox="1">
              <a:spLocks noChangeArrowheads="1"/>
            </p:cNvSpPr>
            <p:nvPr/>
          </p:nvSpPr>
          <p:spPr bwMode="auto">
            <a:xfrm>
              <a:off x="4904340" y="2259358"/>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B</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10" name="Line 141"/>
            <p:cNvSpPr>
              <a:spLocks noChangeShapeType="1"/>
            </p:cNvSpPr>
            <p:nvPr/>
          </p:nvSpPr>
          <p:spPr bwMode="auto">
            <a:xfrm flipV="1">
              <a:off x="4399515" y="2772120"/>
              <a:ext cx="323850"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1" name="Text Box 143"/>
            <p:cNvSpPr txBox="1">
              <a:spLocks noChangeArrowheads="1"/>
            </p:cNvSpPr>
            <p:nvPr/>
          </p:nvSpPr>
          <p:spPr bwMode="auto">
            <a:xfrm>
              <a:off x="3737527" y="2881658"/>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12" name="Text Box 144"/>
            <p:cNvSpPr txBox="1">
              <a:spLocks noChangeArrowheads="1"/>
            </p:cNvSpPr>
            <p:nvPr/>
          </p:nvSpPr>
          <p:spPr bwMode="auto">
            <a:xfrm>
              <a:off x="4646530" y="2883245"/>
              <a:ext cx="86914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mn-cs"/>
                </a:rPr>
                <a:t>v4</a:t>
              </a:r>
              <a:endPar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mn-cs"/>
              </a:endParaRPr>
            </a:p>
          </p:txBody>
        </p:sp>
        <p:grpSp>
          <p:nvGrpSpPr>
            <p:cNvPr id="220" name="Group 219"/>
            <p:cNvGrpSpPr/>
            <p:nvPr/>
          </p:nvGrpSpPr>
          <p:grpSpPr>
            <a:xfrm>
              <a:off x="3670217" y="2586162"/>
              <a:ext cx="731126" cy="344556"/>
              <a:chOff x="7493876" y="2774731"/>
              <a:chExt cx="1481958" cy="894622"/>
            </a:xfrm>
          </p:grpSpPr>
          <p:sp>
            <p:nvSpPr>
              <p:cNvPr id="221" name="Freeform 220"/>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2" name="Oval 221"/>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23" name="Group 222"/>
              <p:cNvGrpSpPr/>
              <p:nvPr/>
            </p:nvGrpSpPr>
            <p:grpSpPr>
              <a:xfrm>
                <a:off x="7713663" y="2848339"/>
                <a:ext cx="1042107" cy="425543"/>
                <a:chOff x="7786941" y="2884917"/>
                <a:chExt cx="897649" cy="353919"/>
              </a:xfrm>
            </p:grpSpPr>
            <p:sp>
              <p:nvSpPr>
                <p:cNvPr id="224" name="Freeform 223"/>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5" name="Freeform 224"/>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6" name="Freeform 225"/>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7" name="Freeform 226"/>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36" name="Group 235"/>
            <p:cNvGrpSpPr/>
            <p:nvPr/>
          </p:nvGrpSpPr>
          <p:grpSpPr>
            <a:xfrm>
              <a:off x="4703149" y="2589549"/>
              <a:ext cx="731126" cy="344556"/>
              <a:chOff x="7493876" y="2774731"/>
              <a:chExt cx="1481958" cy="894622"/>
            </a:xfrm>
          </p:grpSpPr>
          <p:sp>
            <p:nvSpPr>
              <p:cNvPr id="237" name="Freeform 236"/>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8" name="Oval 237"/>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39" name="Group 238"/>
              <p:cNvGrpSpPr/>
              <p:nvPr/>
            </p:nvGrpSpPr>
            <p:grpSpPr>
              <a:xfrm>
                <a:off x="7713663" y="2848339"/>
                <a:ext cx="1042107" cy="425543"/>
                <a:chOff x="7786941" y="2884917"/>
                <a:chExt cx="897649" cy="353919"/>
              </a:xfrm>
            </p:grpSpPr>
            <p:sp>
              <p:nvSpPr>
                <p:cNvPr id="240" name="Freeform 239"/>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41" name="Freeform 240"/>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42" name="Freeform 241"/>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43" name="Freeform 242"/>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nvGrpSpPr>
          <p:cNvPr id="244" name="Group 243"/>
          <p:cNvGrpSpPr/>
          <p:nvPr/>
        </p:nvGrpSpPr>
        <p:grpSpPr>
          <a:xfrm>
            <a:off x="8149080" y="2589144"/>
            <a:ext cx="731126" cy="344556"/>
            <a:chOff x="7493876" y="2774731"/>
            <a:chExt cx="1481958" cy="894622"/>
          </a:xfrm>
        </p:grpSpPr>
        <p:sp>
          <p:nvSpPr>
            <p:cNvPr id="245" name="Freeform 244"/>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46" name="Oval 245"/>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47" name="Group 246"/>
            <p:cNvGrpSpPr/>
            <p:nvPr/>
          </p:nvGrpSpPr>
          <p:grpSpPr>
            <a:xfrm>
              <a:off x="7713663" y="2848339"/>
              <a:ext cx="1042107" cy="425543"/>
              <a:chOff x="7786941" y="2884917"/>
              <a:chExt cx="897649" cy="353919"/>
            </a:xfrm>
          </p:grpSpPr>
          <p:sp>
            <p:nvSpPr>
              <p:cNvPr id="248" name="Freeform 247"/>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49" name="Freeform 248"/>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50" name="Freeform 249"/>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51" name="Freeform 250"/>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52" name="Group 251"/>
          <p:cNvGrpSpPr/>
          <p:nvPr/>
        </p:nvGrpSpPr>
        <p:grpSpPr>
          <a:xfrm>
            <a:off x="9154917" y="2589144"/>
            <a:ext cx="731126" cy="344556"/>
            <a:chOff x="7493876" y="2774731"/>
            <a:chExt cx="1481958" cy="894622"/>
          </a:xfrm>
        </p:grpSpPr>
        <p:sp>
          <p:nvSpPr>
            <p:cNvPr id="253" name="Freeform 252"/>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54" name="Oval 253"/>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55" name="Group 254"/>
            <p:cNvGrpSpPr/>
            <p:nvPr/>
          </p:nvGrpSpPr>
          <p:grpSpPr>
            <a:xfrm>
              <a:off x="7713663" y="2848339"/>
              <a:ext cx="1042107" cy="425543"/>
              <a:chOff x="7786941" y="2884917"/>
              <a:chExt cx="897649" cy="353919"/>
            </a:xfrm>
          </p:grpSpPr>
          <p:sp>
            <p:nvSpPr>
              <p:cNvPr id="256" name="Freeform 255"/>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57" name="Freeform 256"/>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58" name="Freeform 257"/>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59" name="Freeform 258"/>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61" name="Group 260"/>
          <p:cNvGrpSpPr/>
          <p:nvPr/>
        </p:nvGrpSpPr>
        <p:grpSpPr>
          <a:xfrm>
            <a:off x="7115503" y="2580911"/>
            <a:ext cx="735192" cy="352789"/>
            <a:chOff x="7493876" y="2774731"/>
            <a:chExt cx="1481958" cy="894622"/>
          </a:xfrm>
        </p:grpSpPr>
        <p:sp>
          <p:nvSpPr>
            <p:cNvPr id="262" name="Freeform 261"/>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63" name="Oval 262"/>
            <p:cNvSpPr/>
            <p:nvPr/>
          </p:nvSpPr>
          <p:spPr>
            <a:xfrm>
              <a:off x="7494729" y="2774731"/>
              <a:ext cx="1480163" cy="579140"/>
            </a:xfrm>
            <a:prstGeom prst="ellipse">
              <a:avLst/>
            </a:prstGeom>
            <a:solidFill>
              <a:srgbClr val="B8C2C9"/>
            </a:solidFill>
            <a:ln w="6350">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64" name="Group 263"/>
            <p:cNvGrpSpPr/>
            <p:nvPr/>
          </p:nvGrpSpPr>
          <p:grpSpPr>
            <a:xfrm>
              <a:off x="7713663" y="2848339"/>
              <a:ext cx="1042107" cy="425543"/>
              <a:chOff x="7786941" y="2884917"/>
              <a:chExt cx="897649" cy="353919"/>
            </a:xfrm>
          </p:grpSpPr>
          <p:sp>
            <p:nvSpPr>
              <p:cNvPr id="265" name="Freeform 264"/>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66" name="Freeform 265"/>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67" name="Freeform 266"/>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68" name="Freeform 267"/>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rgbClr val="FFB3D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sp>
        <p:nvSpPr>
          <p:cNvPr id="167" name="Rectangle 67"/>
          <p:cNvSpPr>
            <a:spLocks noChangeArrowheads="1"/>
          </p:cNvSpPr>
          <p:nvPr/>
        </p:nvSpPr>
        <p:spPr bwMode="auto">
          <a:xfrm>
            <a:off x="5385351" y="1603264"/>
            <a:ext cx="2751341" cy="76275"/>
          </a:xfrm>
          <a:prstGeom prst="rect">
            <a:avLst/>
          </a:prstGeom>
          <a:solidFill>
            <a:srgbClr val="CC0000"/>
          </a:solidFill>
          <a:ln w="9525">
            <a:solidFill>
              <a:srgbClr val="CC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68" name="Text Box 75"/>
          <p:cNvSpPr txBox="1">
            <a:spLocks noChangeArrowheads="1"/>
          </p:cNvSpPr>
          <p:nvPr/>
        </p:nvSpPr>
        <p:spPr bwMode="auto">
          <a:xfrm>
            <a:off x="1850265" y="1375666"/>
            <a:ext cx="170989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logical view:</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169" name="Text Box 244"/>
          <p:cNvSpPr txBox="1">
            <a:spLocks noChangeArrowheads="1"/>
          </p:cNvSpPr>
          <p:nvPr/>
        </p:nvSpPr>
        <p:spPr bwMode="auto">
          <a:xfrm>
            <a:off x="5677401" y="1119786"/>
            <a:ext cx="2319337"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6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rPr>
              <a:t>IPv4 tunnel </a:t>
            </a:r>
            <a:endParaRPr kumimoji="0" lang="en-US" altLang="en-US" sz="16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6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rPr>
              <a:t>connecting IPv6 routers</a:t>
            </a:r>
            <a:endParaRPr kumimoji="0" lang="en-US" altLang="en-US" sz="1600" b="0" i="1" u="none" strike="noStrike" kern="1200" cap="none" spc="0" normalizeH="0" baseline="0" noProof="0" dirty="0">
              <a:ln>
                <a:noFill/>
              </a:ln>
              <a:solidFill>
                <a:srgbClr val="CC0000"/>
              </a:solidFill>
              <a:effectLst/>
              <a:uLnTx/>
              <a:uFillTx/>
              <a:latin typeface="Arial" panose="020B0604020202020204" pitchFamily="34" charset="0"/>
              <a:ea typeface="MS PGothic" panose="020B0600070205080204" pitchFamily="34" charset="-128"/>
              <a:cs typeface="+mn-cs"/>
            </a:endParaRPr>
          </a:p>
        </p:txBody>
      </p:sp>
      <p:grpSp>
        <p:nvGrpSpPr>
          <p:cNvPr id="269" name="Group 268"/>
          <p:cNvGrpSpPr/>
          <p:nvPr/>
        </p:nvGrpSpPr>
        <p:grpSpPr>
          <a:xfrm>
            <a:off x="3663591" y="1108282"/>
            <a:ext cx="1860702" cy="967204"/>
            <a:chOff x="3670217" y="2254595"/>
            <a:chExt cx="1860702" cy="967204"/>
          </a:xfrm>
        </p:grpSpPr>
        <p:sp>
          <p:nvSpPr>
            <p:cNvPr id="270" name="Text Box 92"/>
            <p:cNvSpPr txBox="1">
              <a:spLocks noChangeArrowheads="1"/>
            </p:cNvSpPr>
            <p:nvPr/>
          </p:nvSpPr>
          <p:spPr bwMode="auto">
            <a:xfrm>
              <a:off x="3858177" y="2254595"/>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A</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71" name="Text Box 108"/>
            <p:cNvSpPr txBox="1">
              <a:spLocks noChangeArrowheads="1"/>
            </p:cNvSpPr>
            <p:nvPr/>
          </p:nvSpPr>
          <p:spPr bwMode="auto">
            <a:xfrm>
              <a:off x="4904340" y="2259358"/>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B</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72" name="Line 141"/>
            <p:cNvSpPr>
              <a:spLocks noChangeShapeType="1"/>
            </p:cNvSpPr>
            <p:nvPr/>
          </p:nvSpPr>
          <p:spPr bwMode="auto">
            <a:xfrm flipV="1">
              <a:off x="4399515" y="2772120"/>
              <a:ext cx="323850"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73" name="Text Box 143"/>
            <p:cNvSpPr txBox="1">
              <a:spLocks noChangeArrowheads="1"/>
            </p:cNvSpPr>
            <p:nvPr/>
          </p:nvSpPr>
          <p:spPr bwMode="auto">
            <a:xfrm>
              <a:off x="3737527" y="2881658"/>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74" name="Text Box 144"/>
            <p:cNvSpPr txBox="1">
              <a:spLocks noChangeArrowheads="1"/>
            </p:cNvSpPr>
            <p:nvPr/>
          </p:nvSpPr>
          <p:spPr bwMode="auto">
            <a:xfrm>
              <a:off x="4661770" y="2883245"/>
              <a:ext cx="86914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mn-cs"/>
                </a:rPr>
                <a:t>v4</a:t>
              </a:r>
              <a:endPar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mn-cs"/>
              </a:endParaRPr>
            </a:p>
          </p:txBody>
        </p:sp>
        <p:grpSp>
          <p:nvGrpSpPr>
            <p:cNvPr id="275" name="Group 274"/>
            <p:cNvGrpSpPr/>
            <p:nvPr/>
          </p:nvGrpSpPr>
          <p:grpSpPr>
            <a:xfrm>
              <a:off x="3670217" y="2586162"/>
              <a:ext cx="731126" cy="344556"/>
              <a:chOff x="7493876" y="2774731"/>
              <a:chExt cx="1481958" cy="894622"/>
            </a:xfrm>
          </p:grpSpPr>
          <p:sp>
            <p:nvSpPr>
              <p:cNvPr id="284" name="Freeform 283"/>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5" name="Oval 284"/>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86" name="Group 285"/>
              <p:cNvGrpSpPr/>
              <p:nvPr/>
            </p:nvGrpSpPr>
            <p:grpSpPr>
              <a:xfrm>
                <a:off x="7713663" y="2848339"/>
                <a:ext cx="1042107" cy="425543"/>
                <a:chOff x="7786941" y="2884917"/>
                <a:chExt cx="897649" cy="353919"/>
              </a:xfrm>
            </p:grpSpPr>
            <p:sp>
              <p:nvSpPr>
                <p:cNvPr id="287" name="Freeform 286"/>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8" name="Freeform 287"/>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9" name="Freeform 288"/>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90" name="Freeform 289"/>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76" name="Group 275"/>
            <p:cNvGrpSpPr/>
            <p:nvPr/>
          </p:nvGrpSpPr>
          <p:grpSpPr>
            <a:xfrm>
              <a:off x="4703149" y="2589549"/>
              <a:ext cx="731126" cy="344556"/>
              <a:chOff x="7493876" y="2774731"/>
              <a:chExt cx="1481958" cy="894622"/>
            </a:xfrm>
          </p:grpSpPr>
          <p:sp>
            <p:nvSpPr>
              <p:cNvPr id="277" name="Freeform 276"/>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78" name="Oval 277"/>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79" name="Group 278"/>
              <p:cNvGrpSpPr/>
              <p:nvPr/>
            </p:nvGrpSpPr>
            <p:grpSpPr>
              <a:xfrm>
                <a:off x="7713663" y="2848339"/>
                <a:ext cx="1042107" cy="425543"/>
                <a:chOff x="7786941" y="2884917"/>
                <a:chExt cx="897649" cy="353919"/>
              </a:xfrm>
            </p:grpSpPr>
            <p:sp>
              <p:nvSpPr>
                <p:cNvPr id="280" name="Freeform 279"/>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1" name="Freeform 280"/>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2" name="Freeform 281"/>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3" name="Freeform 282"/>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nvGrpSpPr>
          <p:cNvPr id="291" name="Group 290"/>
          <p:cNvGrpSpPr/>
          <p:nvPr/>
        </p:nvGrpSpPr>
        <p:grpSpPr>
          <a:xfrm>
            <a:off x="8121650" y="1138202"/>
            <a:ext cx="1788188" cy="965617"/>
            <a:chOff x="3646087" y="2254595"/>
            <a:chExt cx="1788188" cy="965617"/>
          </a:xfrm>
        </p:grpSpPr>
        <p:sp>
          <p:nvSpPr>
            <p:cNvPr id="292" name="Text Box 92"/>
            <p:cNvSpPr txBox="1">
              <a:spLocks noChangeArrowheads="1"/>
            </p:cNvSpPr>
            <p:nvPr/>
          </p:nvSpPr>
          <p:spPr bwMode="auto">
            <a:xfrm>
              <a:off x="3858177" y="2254595"/>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E</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93" name="Text Box 108"/>
            <p:cNvSpPr txBox="1">
              <a:spLocks noChangeArrowheads="1"/>
            </p:cNvSpPr>
            <p:nvPr/>
          </p:nvSpPr>
          <p:spPr bwMode="auto">
            <a:xfrm>
              <a:off x="4888228" y="2259358"/>
              <a:ext cx="33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F</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94" name="Line 141"/>
            <p:cNvSpPr>
              <a:spLocks noChangeShapeType="1"/>
            </p:cNvSpPr>
            <p:nvPr/>
          </p:nvSpPr>
          <p:spPr bwMode="auto">
            <a:xfrm flipV="1">
              <a:off x="4399515" y="2772120"/>
              <a:ext cx="323850"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95" name="Text Box 143"/>
            <p:cNvSpPr txBox="1">
              <a:spLocks noChangeArrowheads="1"/>
            </p:cNvSpPr>
            <p:nvPr/>
          </p:nvSpPr>
          <p:spPr bwMode="auto">
            <a:xfrm>
              <a:off x="3646087" y="2881658"/>
              <a:ext cx="86914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mn-cs"/>
                </a:rPr>
                <a:t>v4</a:t>
              </a:r>
              <a:endPar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mn-cs"/>
              </a:endParaRPr>
            </a:p>
          </p:txBody>
        </p:sp>
        <p:sp>
          <p:nvSpPr>
            <p:cNvPr id="296" name="Text Box 144"/>
            <p:cNvSpPr txBox="1">
              <a:spLocks noChangeArrowheads="1"/>
            </p:cNvSpPr>
            <p:nvPr/>
          </p:nvSpPr>
          <p:spPr bwMode="auto">
            <a:xfrm>
              <a:off x="4783690" y="2883245"/>
              <a:ext cx="5905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nvGrpSpPr>
            <p:cNvPr id="297" name="Group 296"/>
            <p:cNvGrpSpPr/>
            <p:nvPr/>
          </p:nvGrpSpPr>
          <p:grpSpPr>
            <a:xfrm>
              <a:off x="3670217" y="2586162"/>
              <a:ext cx="731126" cy="344556"/>
              <a:chOff x="7493876" y="2774731"/>
              <a:chExt cx="1481958" cy="894622"/>
            </a:xfrm>
          </p:grpSpPr>
          <p:sp>
            <p:nvSpPr>
              <p:cNvPr id="306" name="Freeform 30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7" name="Oval 306"/>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08" name="Group 307"/>
              <p:cNvGrpSpPr/>
              <p:nvPr/>
            </p:nvGrpSpPr>
            <p:grpSpPr>
              <a:xfrm>
                <a:off x="7713663" y="2848339"/>
                <a:ext cx="1042107" cy="425543"/>
                <a:chOff x="7786941" y="2884917"/>
                <a:chExt cx="897649" cy="353919"/>
              </a:xfrm>
            </p:grpSpPr>
            <p:sp>
              <p:nvSpPr>
                <p:cNvPr id="309" name="Freeform 30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0" name="Freeform 30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1" name="Freeform 310"/>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2" name="Freeform 311"/>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298" name="Group 297"/>
            <p:cNvGrpSpPr/>
            <p:nvPr/>
          </p:nvGrpSpPr>
          <p:grpSpPr>
            <a:xfrm>
              <a:off x="4703149" y="2589549"/>
              <a:ext cx="731126" cy="344556"/>
              <a:chOff x="7493876" y="2774731"/>
              <a:chExt cx="1481958" cy="894622"/>
            </a:xfrm>
          </p:grpSpPr>
          <p:sp>
            <p:nvSpPr>
              <p:cNvPr id="299" name="Freeform 298"/>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0" name="Oval 299"/>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01" name="Group 300"/>
              <p:cNvGrpSpPr/>
              <p:nvPr/>
            </p:nvGrpSpPr>
            <p:grpSpPr>
              <a:xfrm>
                <a:off x="7713663" y="2848339"/>
                <a:ext cx="1042107" cy="425543"/>
                <a:chOff x="7786941" y="2884917"/>
                <a:chExt cx="897649" cy="353919"/>
              </a:xfrm>
            </p:grpSpPr>
            <p:sp>
              <p:nvSpPr>
                <p:cNvPr id="302" name="Freeform 301"/>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3" name="Freeform 302"/>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4" name="Freeform 303"/>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5" name="Freeform 304"/>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nvGrpSpPr>
          <p:cNvPr id="313" name="Group 352"/>
          <p:cNvGrpSpPr/>
          <p:nvPr/>
        </p:nvGrpSpPr>
        <p:grpSpPr bwMode="auto">
          <a:xfrm>
            <a:off x="4068210" y="3305037"/>
            <a:ext cx="817562" cy="2981325"/>
            <a:chOff x="1611" y="2132"/>
            <a:chExt cx="515" cy="1878"/>
          </a:xfrm>
        </p:grpSpPr>
        <p:grpSp>
          <p:nvGrpSpPr>
            <p:cNvPr id="314" name="Group 212"/>
            <p:cNvGrpSpPr/>
            <p:nvPr/>
          </p:nvGrpSpPr>
          <p:grpSpPr bwMode="auto">
            <a:xfrm>
              <a:off x="1634" y="2200"/>
              <a:ext cx="476" cy="908"/>
              <a:chOff x="652" y="2144"/>
              <a:chExt cx="476" cy="908"/>
            </a:xfrm>
          </p:grpSpPr>
          <p:sp>
            <p:nvSpPr>
              <p:cNvPr id="318" name="Rectangle 183"/>
              <p:cNvSpPr>
                <a:spLocks noChangeArrowheads="1"/>
              </p:cNvSpPr>
              <p:nvPr/>
            </p:nvSpPr>
            <p:spPr bwMode="auto">
              <a:xfrm>
                <a:off x="652" y="2144"/>
                <a:ext cx="462" cy="908"/>
              </a:xfrm>
              <a:prstGeom prst="rect">
                <a:avLst/>
              </a:prstGeom>
              <a:solidFill>
                <a:srgbClr val="B5E7FF"/>
              </a:solidFill>
              <a:ln w="9525">
                <a:solidFill>
                  <a:schemeClr val="tx1"/>
                </a:solidFill>
                <a:miter lim="800000"/>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19" name="Text Box 184"/>
              <p:cNvSpPr txBox="1">
                <a:spLocks noChangeArrowheads="1"/>
              </p:cNvSpPr>
              <p:nvPr/>
            </p:nvSpPr>
            <p:spPr bwMode="auto">
              <a:xfrm>
                <a:off x="667" y="2162"/>
                <a:ext cx="461" cy="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flow: X</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src: A</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dest: F</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data</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315" name="Line 194"/>
            <p:cNvSpPr>
              <a:spLocks noChangeShapeType="1"/>
            </p:cNvSpPr>
            <p:nvPr/>
          </p:nvSpPr>
          <p:spPr bwMode="auto">
            <a:xfrm>
              <a:off x="1661" y="2132"/>
              <a:ext cx="434" cy="0"/>
            </a:xfrm>
            <a:prstGeom prst="line">
              <a:avLst/>
            </a:prstGeom>
            <a:noFill/>
            <a:ln w="19050">
              <a:solidFill>
                <a:schemeClr val="tx1"/>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16" name="Text Box 204"/>
            <p:cNvSpPr txBox="1">
              <a:spLocks noChangeArrowheads="1"/>
            </p:cNvSpPr>
            <p:nvPr/>
          </p:nvSpPr>
          <p:spPr bwMode="auto">
            <a:xfrm>
              <a:off x="1611" y="3690"/>
              <a:ext cx="515" cy="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A-to-B:</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17" name="Line 205"/>
            <p:cNvSpPr>
              <a:spLocks noChangeShapeType="1"/>
            </p:cNvSpPr>
            <p:nvPr/>
          </p:nvSpPr>
          <p:spPr bwMode="auto">
            <a:xfrm>
              <a:off x="1856" y="3230"/>
              <a:ext cx="0" cy="495"/>
            </a:xfrm>
            <a:prstGeom prst="line">
              <a:avLst/>
            </a:prstGeom>
            <a:noFill/>
            <a:ln w="9525">
              <a:solidFill>
                <a:schemeClr val="tx1"/>
              </a:solidFill>
              <a:round/>
              <a:head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20" name="Group 353"/>
          <p:cNvGrpSpPr/>
          <p:nvPr/>
        </p:nvGrpSpPr>
        <p:grpSpPr bwMode="auto">
          <a:xfrm>
            <a:off x="5052460" y="3297100"/>
            <a:ext cx="1176337" cy="3319462"/>
            <a:chOff x="2231" y="2127"/>
            <a:chExt cx="741" cy="2091"/>
          </a:xfrm>
        </p:grpSpPr>
        <p:grpSp>
          <p:nvGrpSpPr>
            <p:cNvPr id="321" name="Group 216"/>
            <p:cNvGrpSpPr/>
            <p:nvPr/>
          </p:nvGrpSpPr>
          <p:grpSpPr bwMode="auto">
            <a:xfrm>
              <a:off x="2262" y="2194"/>
              <a:ext cx="583" cy="1388"/>
              <a:chOff x="478" y="2082"/>
              <a:chExt cx="583" cy="1388"/>
            </a:xfrm>
          </p:grpSpPr>
          <p:sp>
            <p:nvSpPr>
              <p:cNvPr id="325" name="Rectangle 189"/>
              <p:cNvSpPr>
                <a:spLocks noChangeArrowheads="1"/>
              </p:cNvSpPr>
              <p:nvPr/>
            </p:nvSpPr>
            <p:spPr bwMode="auto">
              <a:xfrm>
                <a:off x="478" y="2088"/>
                <a:ext cx="583" cy="1382"/>
              </a:xfrm>
              <a:prstGeom prst="rect">
                <a:avLst/>
              </a:prstGeom>
              <a:solidFill>
                <a:srgbClr val="CC0000"/>
              </a:solidFill>
              <a:ln w="9525">
                <a:solidFill>
                  <a:schemeClr val="tx1"/>
                </a:solidFill>
                <a:miter lim="800000"/>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nvGrpSpPr>
              <p:cNvPr id="326" name="Group 190"/>
              <p:cNvGrpSpPr/>
              <p:nvPr/>
            </p:nvGrpSpPr>
            <p:grpSpPr bwMode="auto">
              <a:xfrm>
                <a:off x="499" y="2471"/>
                <a:ext cx="493" cy="908"/>
                <a:chOff x="4869" y="143"/>
                <a:chExt cx="493" cy="908"/>
              </a:xfrm>
            </p:grpSpPr>
            <p:sp>
              <p:nvSpPr>
                <p:cNvPr id="328" name="Rectangle 191"/>
                <p:cNvSpPr>
                  <a:spLocks noChangeArrowheads="1"/>
                </p:cNvSpPr>
                <p:nvPr/>
              </p:nvSpPr>
              <p:spPr bwMode="auto">
                <a:xfrm>
                  <a:off x="4893" y="143"/>
                  <a:ext cx="462" cy="908"/>
                </a:xfrm>
                <a:prstGeom prst="rect">
                  <a:avLst/>
                </a:prstGeom>
                <a:solidFill>
                  <a:srgbClr val="B5E7FF"/>
                </a:solidFill>
                <a:ln w="9525">
                  <a:solidFill>
                    <a:schemeClr val="tx1"/>
                  </a:solidFill>
                  <a:miter lim="800000"/>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29" name="Text Box 192"/>
                <p:cNvSpPr txBox="1">
                  <a:spLocks noChangeArrowheads="1"/>
                </p:cNvSpPr>
                <p:nvPr/>
              </p:nvSpPr>
              <p:spPr bwMode="auto">
                <a:xfrm>
                  <a:off x="4869" y="161"/>
                  <a:ext cx="493" cy="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Flow: X</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Src: A</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Dest: F</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data</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327" name="Text Box 193"/>
              <p:cNvSpPr txBox="1">
                <a:spLocks noChangeArrowheads="1"/>
              </p:cNvSpPr>
              <p:nvPr/>
            </p:nvSpPr>
            <p:spPr bwMode="auto">
              <a:xfrm>
                <a:off x="481" y="2082"/>
                <a:ext cx="564"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white"/>
                    </a:solidFill>
                    <a:effectLst/>
                    <a:uLnTx/>
                    <a:uFillTx/>
                    <a:latin typeface="Arial" panose="020B0604020202020204" pitchFamily="34" charset="0"/>
                    <a:ea typeface="MS PGothic" panose="020B0600070205080204" pitchFamily="34" charset="-128"/>
                    <a:cs typeface="+mn-cs"/>
                  </a:rPr>
                  <a:t>src:B</a:t>
                </a:r>
                <a:endParaRPr kumimoji="0" lang="en-US" altLang="en-US" sz="1800" b="0" i="0" u="none" strike="noStrike" kern="1200" cap="none" spc="0" normalizeH="0" baseline="0" noProof="0" dirty="0">
                  <a:ln>
                    <a:noFill/>
                  </a:ln>
                  <a:solidFill>
                    <a:prstClr val="white"/>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white"/>
                    </a:solidFill>
                    <a:effectLst/>
                    <a:uLnTx/>
                    <a:uFillTx/>
                    <a:latin typeface="Arial" panose="020B0604020202020204" pitchFamily="34" charset="0"/>
                    <a:ea typeface="MS PGothic" panose="020B0600070205080204" pitchFamily="34" charset="-128"/>
                    <a:cs typeface="+mn-cs"/>
                  </a:rPr>
                  <a:t>dest: E</a:t>
                </a:r>
                <a:endParaRPr kumimoji="0" lang="en-US" altLang="en-US" sz="1800" b="0" i="0" u="none" strike="noStrike" kern="1200" cap="none" spc="0" normalizeH="0" baseline="0" noProof="0" dirty="0">
                  <a:ln>
                    <a:noFill/>
                  </a:ln>
                  <a:solidFill>
                    <a:prstClr val="white"/>
                  </a:solidFill>
                  <a:effectLst/>
                  <a:uLnTx/>
                  <a:uFillTx/>
                  <a:latin typeface="Arial" panose="020B0604020202020204" pitchFamily="34" charset="0"/>
                  <a:ea typeface="MS PGothic" panose="020B0600070205080204" pitchFamily="34" charset="-128"/>
                  <a:cs typeface="+mn-cs"/>
                </a:endParaRPr>
              </a:p>
            </p:txBody>
          </p:sp>
        </p:grpSp>
        <p:sp>
          <p:nvSpPr>
            <p:cNvPr id="322" name="Line 195"/>
            <p:cNvSpPr>
              <a:spLocks noChangeShapeType="1"/>
            </p:cNvSpPr>
            <p:nvPr/>
          </p:nvSpPr>
          <p:spPr bwMode="auto">
            <a:xfrm>
              <a:off x="2345" y="2127"/>
              <a:ext cx="434" cy="0"/>
            </a:xfrm>
            <a:prstGeom prst="line">
              <a:avLst/>
            </a:prstGeom>
            <a:noFill/>
            <a:ln w="19050">
              <a:solidFill>
                <a:schemeClr val="tx1"/>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23" name="Text Box 208"/>
            <p:cNvSpPr txBox="1">
              <a:spLocks noChangeArrowheads="1"/>
            </p:cNvSpPr>
            <p:nvPr/>
          </p:nvSpPr>
          <p:spPr bwMode="auto">
            <a:xfrm>
              <a:off x="2231" y="3767"/>
              <a:ext cx="741" cy="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B-to-C:</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 inside</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IPv4</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24" name="Line 209"/>
            <p:cNvSpPr>
              <a:spLocks noChangeShapeType="1"/>
            </p:cNvSpPr>
            <p:nvPr/>
          </p:nvSpPr>
          <p:spPr bwMode="auto">
            <a:xfrm>
              <a:off x="2588" y="3604"/>
              <a:ext cx="0" cy="116"/>
            </a:xfrm>
            <a:prstGeom prst="line">
              <a:avLst/>
            </a:prstGeom>
            <a:noFill/>
            <a:ln w="9525">
              <a:solidFill>
                <a:schemeClr val="tx1"/>
              </a:solidFill>
              <a:round/>
              <a:head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30" name="Group 355"/>
          <p:cNvGrpSpPr/>
          <p:nvPr/>
        </p:nvGrpSpPr>
        <p:grpSpPr bwMode="auto">
          <a:xfrm>
            <a:off x="8670690" y="3300275"/>
            <a:ext cx="881062" cy="2998787"/>
            <a:chOff x="4251" y="2129"/>
            <a:chExt cx="555" cy="1889"/>
          </a:xfrm>
        </p:grpSpPr>
        <p:sp>
          <p:nvSpPr>
            <p:cNvPr id="331" name="Line 197"/>
            <p:cNvSpPr>
              <a:spLocks noChangeShapeType="1"/>
            </p:cNvSpPr>
            <p:nvPr/>
          </p:nvSpPr>
          <p:spPr bwMode="auto">
            <a:xfrm>
              <a:off x="4292" y="2129"/>
              <a:ext cx="434" cy="0"/>
            </a:xfrm>
            <a:prstGeom prst="line">
              <a:avLst/>
            </a:prstGeom>
            <a:noFill/>
            <a:ln w="19050">
              <a:solidFill>
                <a:schemeClr val="tx1"/>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32" name="Text Box 206"/>
            <p:cNvSpPr txBox="1">
              <a:spLocks noChangeArrowheads="1"/>
            </p:cNvSpPr>
            <p:nvPr/>
          </p:nvSpPr>
          <p:spPr bwMode="auto">
            <a:xfrm>
              <a:off x="4298" y="3698"/>
              <a:ext cx="508" cy="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E-to-F:</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33" name="Line 207"/>
            <p:cNvSpPr>
              <a:spLocks noChangeShapeType="1"/>
            </p:cNvSpPr>
            <p:nvPr/>
          </p:nvSpPr>
          <p:spPr bwMode="auto">
            <a:xfrm>
              <a:off x="4540" y="3238"/>
              <a:ext cx="0" cy="495"/>
            </a:xfrm>
            <a:prstGeom prst="line">
              <a:avLst/>
            </a:prstGeom>
            <a:noFill/>
            <a:ln w="9525">
              <a:solidFill>
                <a:schemeClr val="tx1"/>
              </a:solidFill>
              <a:round/>
              <a:head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334" name="Group 213"/>
            <p:cNvGrpSpPr/>
            <p:nvPr/>
          </p:nvGrpSpPr>
          <p:grpSpPr bwMode="auto">
            <a:xfrm>
              <a:off x="4251" y="2205"/>
              <a:ext cx="471" cy="908"/>
              <a:chOff x="643" y="2144"/>
              <a:chExt cx="471" cy="908"/>
            </a:xfrm>
          </p:grpSpPr>
          <p:sp>
            <p:nvSpPr>
              <p:cNvPr id="335" name="Rectangle 214"/>
              <p:cNvSpPr>
                <a:spLocks noChangeArrowheads="1"/>
              </p:cNvSpPr>
              <p:nvPr/>
            </p:nvSpPr>
            <p:spPr bwMode="auto">
              <a:xfrm>
                <a:off x="652" y="2144"/>
                <a:ext cx="462" cy="908"/>
              </a:xfrm>
              <a:prstGeom prst="rect">
                <a:avLst/>
              </a:prstGeom>
              <a:solidFill>
                <a:srgbClr val="B5E7FF"/>
              </a:solidFill>
              <a:ln w="9525">
                <a:solidFill>
                  <a:schemeClr val="tx1"/>
                </a:solidFill>
                <a:miter lim="800000"/>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36" name="Text Box 215"/>
              <p:cNvSpPr txBox="1">
                <a:spLocks noChangeArrowheads="1"/>
              </p:cNvSpPr>
              <p:nvPr/>
            </p:nvSpPr>
            <p:spPr bwMode="auto">
              <a:xfrm>
                <a:off x="643" y="2169"/>
                <a:ext cx="461" cy="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flow: X</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src: A</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dest: F</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data</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grpSp>
      <p:grpSp>
        <p:nvGrpSpPr>
          <p:cNvPr id="337" name="Group 354"/>
          <p:cNvGrpSpPr/>
          <p:nvPr/>
        </p:nvGrpSpPr>
        <p:grpSpPr bwMode="auto">
          <a:xfrm>
            <a:off x="7489590" y="3298687"/>
            <a:ext cx="1176337" cy="3330575"/>
            <a:chOff x="3507" y="2128"/>
            <a:chExt cx="741" cy="2098"/>
          </a:xfrm>
        </p:grpSpPr>
        <p:sp>
          <p:nvSpPr>
            <p:cNvPr id="338" name="Line 196"/>
            <p:cNvSpPr>
              <a:spLocks noChangeShapeType="1"/>
            </p:cNvSpPr>
            <p:nvPr/>
          </p:nvSpPr>
          <p:spPr bwMode="auto">
            <a:xfrm>
              <a:off x="3627" y="2128"/>
              <a:ext cx="434" cy="0"/>
            </a:xfrm>
            <a:prstGeom prst="line">
              <a:avLst/>
            </a:prstGeom>
            <a:noFill/>
            <a:ln w="19050">
              <a:solidFill>
                <a:schemeClr val="tx1"/>
              </a:solidFill>
              <a:rou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39" name="Text Box 210"/>
            <p:cNvSpPr txBox="1">
              <a:spLocks noChangeArrowheads="1"/>
            </p:cNvSpPr>
            <p:nvPr/>
          </p:nvSpPr>
          <p:spPr bwMode="auto">
            <a:xfrm>
              <a:off x="3507" y="3775"/>
              <a:ext cx="741" cy="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B-to-C:</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IPv6 inside</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1" fontAlgn="auto" latinLnBrk="0" hangingPunct="1">
                <a:lnSpc>
                  <a:spcPct val="85000"/>
                </a:lnSpc>
                <a:spcBef>
                  <a:spcPts val="0"/>
                </a:spcBef>
                <a:spcAft>
                  <a:spcPts val="0"/>
                </a:spcAft>
                <a:buClrTx/>
                <a:buSzTx/>
                <a:buFontTx/>
                <a:buNone/>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IPv4</a:t>
              </a:r>
              <a:endPar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40" name="Line 211"/>
            <p:cNvSpPr>
              <a:spLocks noChangeShapeType="1"/>
            </p:cNvSpPr>
            <p:nvPr/>
          </p:nvSpPr>
          <p:spPr bwMode="auto">
            <a:xfrm>
              <a:off x="3883" y="3640"/>
              <a:ext cx="0" cy="116"/>
            </a:xfrm>
            <a:prstGeom prst="line">
              <a:avLst/>
            </a:prstGeom>
            <a:noFill/>
            <a:ln w="9525">
              <a:solidFill>
                <a:schemeClr val="tx1"/>
              </a:solidFill>
              <a:round/>
              <a:headEnd type="triangle" w="med" len="me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341" name="Group 217"/>
            <p:cNvGrpSpPr/>
            <p:nvPr/>
          </p:nvGrpSpPr>
          <p:grpSpPr bwMode="auto">
            <a:xfrm>
              <a:off x="3558" y="2220"/>
              <a:ext cx="583" cy="1388"/>
              <a:chOff x="478" y="2082"/>
              <a:chExt cx="583" cy="1388"/>
            </a:xfrm>
          </p:grpSpPr>
          <p:sp>
            <p:nvSpPr>
              <p:cNvPr id="342" name="Rectangle 218"/>
              <p:cNvSpPr>
                <a:spLocks noChangeArrowheads="1"/>
              </p:cNvSpPr>
              <p:nvPr/>
            </p:nvSpPr>
            <p:spPr bwMode="auto">
              <a:xfrm>
                <a:off x="478" y="2088"/>
                <a:ext cx="583" cy="1382"/>
              </a:xfrm>
              <a:prstGeom prst="rect">
                <a:avLst/>
              </a:prstGeom>
              <a:solidFill>
                <a:srgbClr val="CC0000"/>
              </a:solidFill>
              <a:ln w="9525">
                <a:solidFill>
                  <a:schemeClr val="tx1"/>
                </a:solidFill>
                <a:miter lim="800000"/>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nvGrpSpPr>
              <p:cNvPr id="343" name="Group 219"/>
              <p:cNvGrpSpPr/>
              <p:nvPr/>
            </p:nvGrpSpPr>
            <p:grpSpPr bwMode="auto">
              <a:xfrm>
                <a:off x="499" y="2471"/>
                <a:ext cx="493" cy="908"/>
                <a:chOff x="4869" y="143"/>
                <a:chExt cx="493" cy="908"/>
              </a:xfrm>
            </p:grpSpPr>
            <p:sp>
              <p:nvSpPr>
                <p:cNvPr id="345" name="Rectangle 220"/>
                <p:cNvSpPr>
                  <a:spLocks noChangeArrowheads="1"/>
                </p:cNvSpPr>
                <p:nvPr/>
              </p:nvSpPr>
              <p:spPr bwMode="auto">
                <a:xfrm>
                  <a:off x="4893" y="143"/>
                  <a:ext cx="462" cy="908"/>
                </a:xfrm>
                <a:prstGeom prst="rect">
                  <a:avLst/>
                </a:prstGeom>
                <a:solidFill>
                  <a:srgbClr val="B5E7FF"/>
                </a:solidFill>
                <a:ln w="9525">
                  <a:solidFill>
                    <a:schemeClr val="tx1"/>
                  </a:solidFill>
                  <a:miter lim="800000"/>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46" name="Text Box 221"/>
                <p:cNvSpPr txBox="1">
                  <a:spLocks noChangeArrowheads="1"/>
                </p:cNvSpPr>
                <p:nvPr/>
              </p:nvSpPr>
              <p:spPr bwMode="auto">
                <a:xfrm>
                  <a:off x="4869" y="161"/>
                  <a:ext cx="493" cy="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Flow: X</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Src: A</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Dest: F</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data</a:t>
                  </a: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grpSp>
          <p:sp>
            <p:nvSpPr>
              <p:cNvPr id="344" name="Text Box 222"/>
              <p:cNvSpPr txBox="1">
                <a:spLocks noChangeArrowheads="1"/>
              </p:cNvSpPr>
              <p:nvPr/>
            </p:nvSpPr>
            <p:spPr bwMode="auto">
              <a:xfrm>
                <a:off x="481" y="2082"/>
                <a:ext cx="564"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white"/>
                    </a:solidFill>
                    <a:effectLst/>
                    <a:uLnTx/>
                    <a:uFillTx/>
                    <a:latin typeface="Arial" panose="020B0604020202020204" pitchFamily="34" charset="0"/>
                    <a:ea typeface="MS PGothic" panose="020B0600070205080204" pitchFamily="34" charset="-128"/>
                    <a:cs typeface="+mn-cs"/>
                  </a:rPr>
                  <a:t>src:B</a:t>
                </a:r>
                <a:endParaRPr kumimoji="0" lang="en-US" altLang="en-US" sz="1800" b="0" i="0" u="none" strike="noStrike" kern="1200" cap="none" spc="0" normalizeH="0" baseline="0" noProof="0" dirty="0">
                  <a:ln>
                    <a:noFill/>
                  </a:ln>
                  <a:solidFill>
                    <a:prstClr val="white"/>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white"/>
                    </a:solidFill>
                    <a:effectLst/>
                    <a:uLnTx/>
                    <a:uFillTx/>
                    <a:latin typeface="Arial" panose="020B0604020202020204" pitchFamily="34" charset="0"/>
                    <a:ea typeface="MS PGothic" panose="020B0600070205080204" pitchFamily="34" charset="-128"/>
                    <a:cs typeface="+mn-cs"/>
                  </a:rPr>
                  <a:t>dest: E</a:t>
                </a:r>
                <a:endParaRPr kumimoji="0" lang="en-US" altLang="en-US" sz="1800" b="0" i="0" u="none" strike="noStrike" kern="1200" cap="none" spc="0" normalizeH="0" baseline="0" noProof="0" dirty="0">
                  <a:ln>
                    <a:noFill/>
                  </a:ln>
                  <a:solidFill>
                    <a:prstClr val="white"/>
                  </a:solidFill>
                  <a:effectLst/>
                  <a:uLnTx/>
                  <a:uFillTx/>
                  <a:latin typeface="Arial" panose="020B0604020202020204" pitchFamily="34" charset="0"/>
                  <a:ea typeface="MS PGothic" panose="020B0600070205080204" pitchFamily="34" charset="-128"/>
                  <a:cs typeface="+mn-cs"/>
                </a:endParaRPr>
              </a:p>
            </p:txBody>
          </p:sp>
        </p:grpSp>
      </p:grpSp>
      <p:sp>
        <p:nvSpPr>
          <p:cNvPr id="2" name="Rectangle 1"/>
          <p:cNvSpPr/>
          <p:nvPr/>
        </p:nvSpPr>
        <p:spPr>
          <a:xfrm>
            <a:off x="5400881" y="1522904"/>
            <a:ext cx="45719" cy="210509"/>
          </a:xfrm>
          <a:prstGeom prst="rect">
            <a:avLst/>
          </a:prstGeom>
          <a:solidFill>
            <a:srgbClr val="CC0001"/>
          </a:solidFill>
          <a:ln>
            <a:solidFill>
              <a:srgbClr val="CC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62" name="Rectangle 161"/>
          <p:cNvSpPr/>
          <p:nvPr/>
        </p:nvSpPr>
        <p:spPr>
          <a:xfrm>
            <a:off x="8135639" y="1540447"/>
            <a:ext cx="45719" cy="210509"/>
          </a:xfrm>
          <a:prstGeom prst="rect">
            <a:avLst/>
          </a:prstGeom>
          <a:solidFill>
            <a:srgbClr val="CC0001"/>
          </a:solidFill>
          <a:ln>
            <a:solidFill>
              <a:srgbClr val="CC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63" name="Rectangle 162"/>
          <p:cNvSpPr/>
          <p:nvPr/>
        </p:nvSpPr>
        <p:spPr>
          <a:xfrm>
            <a:off x="5408555" y="2639042"/>
            <a:ext cx="45719" cy="210509"/>
          </a:xfrm>
          <a:prstGeom prst="rect">
            <a:avLst/>
          </a:prstGeom>
          <a:solidFill>
            <a:srgbClr val="CC0001"/>
          </a:solidFill>
          <a:ln>
            <a:solidFill>
              <a:srgbClr val="CC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66" name="Rectangle 165"/>
          <p:cNvSpPr/>
          <p:nvPr/>
        </p:nvSpPr>
        <p:spPr>
          <a:xfrm>
            <a:off x="8123579" y="2663164"/>
            <a:ext cx="45719" cy="210509"/>
          </a:xfrm>
          <a:prstGeom prst="rect">
            <a:avLst/>
          </a:prstGeom>
          <a:solidFill>
            <a:srgbClr val="CC0001"/>
          </a:solidFill>
          <a:ln>
            <a:solidFill>
              <a:srgbClr val="CC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4" name="Group 13"/>
          <p:cNvGrpSpPr/>
          <p:nvPr/>
        </p:nvGrpSpPr>
        <p:grpSpPr>
          <a:xfrm>
            <a:off x="1285129" y="3401170"/>
            <a:ext cx="8091447" cy="2055959"/>
            <a:chOff x="-2159111" y="3797410"/>
            <a:chExt cx="8091447" cy="2055959"/>
          </a:xfrm>
        </p:grpSpPr>
        <p:grpSp>
          <p:nvGrpSpPr>
            <p:cNvPr id="17" name="Group 16"/>
            <p:cNvGrpSpPr/>
            <p:nvPr/>
          </p:nvGrpSpPr>
          <p:grpSpPr>
            <a:xfrm>
              <a:off x="-2159111" y="3797410"/>
              <a:ext cx="8091447" cy="2055959"/>
              <a:chOff x="1300369" y="3385930"/>
              <a:chExt cx="8091447" cy="2055959"/>
            </a:xfrm>
          </p:grpSpPr>
          <p:grpSp>
            <p:nvGrpSpPr>
              <p:cNvPr id="16" name="Group 15"/>
              <p:cNvGrpSpPr/>
              <p:nvPr/>
            </p:nvGrpSpPr>
            <p:grpSpPr>
              <a:xfrm>
                <a:off x="1300369" y="3385930"/>
                <a:ext cx="8091447" cy="2055959"/>
                <a:chOff x="1300369" y="3385930"/>
                <a:chExt cx="8091447" cy="2055959"/>
              </a:xfrm>
            </p:grpSpPr>
            <p:sp>
              <p:nvSpPr>
                <p:cNvPr id="8" name="Oval 7"/>
                <p:cNvSpPr/>
                <p:nvPr/>
              </p:nvSpPr>
              <p:spPr>
                <a:xfrm>
                  <a:off x="4108174" y="3670852"/>
                  <a:ext cx="715617" cy="530087"/>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48" name="Oval 347"/>
                <p:cNvSpPr/>
                <p:nvPr/>
              </p:nvSpPr>
              <p:spPr>
                <a:xfrm>
                  <a:off x="5044440" y="3385930"/>
                  <a:ext cx="1023731" cy="66923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49" name="Oval 348"/>
                <p:cNvSpPr/>
                <p:nvPr/>
              </p:nvSpPr>
              <p:spPr>
                <a:xfrm>
                  <a:off x="7533861" y="3432312"/>
                  <a:ext cx="974035" cy="66923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50" name="Oval 349"/>
                <p:cNvSpPr/>
                <p:nvPr/>
              </p:nvSpPr>
              <p:spPr>
                <a:xfrm>
                  <a:off x="8676199" y="3678803"/>
                  <a:ext cx="715617" cy="542677"/>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TextBox 8"/>
                <p:cNvSpPr txBox="1"/>
                <p:nvPr/>
              </p:nvSpPr>
              <p:spPr>
                <a:xfrm>
                  <a:off x="1300369" y="4426226"/>
                  <a:ext cx="1933161" cy="1015663"/>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Note source and destination addresses!</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2" name="Straight Connector 11"/>
                <p:cNvCxnSpPr>
                  <a:stCxn id="8" idx="2"/>
                  <a:endCxn id="9" idx="3"/>
                </p:cNvCxnSpPr>
                <p:nvPr/>
              </p:nvCxnSpPr>
              <p:spPr>
                <a:xfrm flipH="1">
                  <a:off x="3233530" y="3935896"/>
                  <a:ext cx="874644" cy="998162"/>
                </a:xfrm>
                <a:prstGeom prst="line">
                  <a:avLst/>
                </a:prstGeom>
                <a:ln w="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1" name="Straight Connector 350"/>
                <p:cNvCxnSpPr>
                  <a:endCxn id="9" idx="3"/>
                </p:cNvCxnSpPr>
                <p:nvPr/>
              </p:nvCxnSpPr>
              <p:spPr>
                <a:xfrm flipH="1">
                  <a:off x="3233530" y="3690731"/>
                  <a:ext cx="1769166" cy="1243327"/>
                </a:xfrm>
                <a:prstGeom prst="line">
                  <a:avLst/>
                </a:prstGeom>
                <a:ln w="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2" name="Straight Connector 351"/>
                <p:cNvCxnSpPr>
                  <a:stCxn id="349" idx="2"/>
                  <a:endCxn id="9" idx="3"/>
                </p:cNvCxnSpPr>
                <p:nvPr/>
              </p:nvCxnSpPr>
              <p:spPr>
                <a:xfrm flipH="1">
                  <a:off x="3233530" y="3766930"/>
                  <a:ext cx="4300331" cy="1167128"/>
                </a:xfrm>
                <a:prstGeom prst="line">
                  <a:avLst/>
                </a:prstGeom>
                <a:ln w="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353" name="Straight Connector 352"/>
              <p:cNvCxnSpPr>
                <a:stCxn id="350" idx="2"/>
                <a:endCxn id="9" idx="3"/>
              </p:cNvCxnSpPr>
              <p:nvPr/>
            </p:nvCxnSpPr>
            <p:spPr>
              <a:xfrm flipH="1">
                <a:off x="3233530" y="3950142"/>
                <a:ext cx="5442669" cy="983916"/>
              </a:xfrm>
              <a:prstGeom prst="line">
                <a:avLst/>
              </a:prstGeom>
              <a:ln w="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85" name="Oval 184"/>
            <p:cNvSpPr/>
            <p:nvPr/>
          </p:nvSpPr>
          <p:spPr>
            <a:xfrm>
              <a:off x="2880360" y="3803100"/>
              <a:ext cx="1023731" cy="66923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cxnSp>
          <p:nvCxnSpPr>
            <p:cNvPr id="191" name="Straight Connector 190"/>
            <p:cNvCxnSpPr>
              <a:endCxn id="9" idx="3"/>
            </p:cNvCxnSpPr>
            <p:nvPr/>
          </p:nvCxnSpPr>
          <p:spPr>
            <a:xfrm flipH="1">
              <a:off x="-225950" y="4267200"/>
              <a:ext cx="3182510" cy="1078338"/>
            </a:xfrm>
            <a:prstGeom prst="line">
              <a:avLst/>
            </a:prstGeom>
            <a:ln w="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80"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13"/>
                                        </p:tgtEl>
                                        <p:attrNameLst>
                                          <p:attrName>style.visibility</p:attrName>
                                        </p:attrNameLst>
                                      </p:cBhvr>
                                      <p:to>
                                        <p:strVal val="visible"/>
                                      </p:to>
                                    </p:set>
                                    <p:animEffect transition="in" filter="wipe(left)">
                                      <p:cBhvr>
                                        <p:cTn id="7" dur="500"/>
                                        <p:tgtEl>
                                          <p:spTgt spid="31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20"/>
                                        </p:tgtEl>
                                        <p:attrNameLst>
                                          <p:attrName>style.visibility</p:attrName>
                                        </p:attrNameLst>
                                      </p:cBhvr>
                                      <p:to>
                                        <p:strVal val="visible"/>
                                      </p:to>
                                    </p:set>
                                    <p:animEffect transition="in" filter="wipe(left)">
                                      <p:cBhvr>
                                        <p:cTn id="12" dur="500"/>
                                        <p:tgtEl>
                                          <p:spTgt spid="32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70"/>
                                        </p:tgtEl>
                                        <p:attrNameLst>
                                          <p:attrName>style.visibility</p:attrName>
                                        </p:attrNameLst>
                                      </p:cBhvr>
                                      <p:to>
                                        <p:strVal val="visible"/>
                                      </p:to>
                                    </p:set>
                                    <p:animEffect transition="in" filter="wipe(left)">
                                      <p:cBhvr>
                                        <p:cTn id="17" dur="500"/>
                                        <p:tgtEl>
                                          <p:spTgt spid="17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337"/>
                                        </p:tgtEl>
                                        <p:attrNameLst>
                                          <p:attrName>style.visibility</p:attrName>
                                        </p:attrNameLst>
                                      </p:cBhvr>
                                      <p:to>
                                        <p:strVal val="visible"/>
                                      </p:to>
                                    </p:set>
                                    <p:animEffect transition="in" filter="wipe(left)">
                                      <p:cBhvr>
                                        <p:cTn id="22" dur="500"/>
                                        <p:tgtEl>
                                          <p:spTgt spid="33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30"/>
                                        </p:tgtEl>
                                        <p:attrNameLst>
                                          <p:attrName>style.visibility</p:attrName>
                                        </p:attrNameLst>
                                      </p:cBhvr>
                                      <p:to>
                                        <p:strVal val="visible"/>
                                      </p:to>
                                    </p:set>
                                    <p:animEffect transition="in" filter="wipe(left)">
                                      <p:cBhvr>
                                        <p:cTn id="27" dur="500"/>
                                        <p:tgtEl>
                                          <p:spTgt spid="330"/>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dissolve">
                                      <p:cBhvr>
                                        <p:cTn id="3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1379475"/>
            <a:ext cx="10515600" cy="1149413"/>
          </a:xfrm>
        </p:spPr>
        <p:txBody>
          <a:bodyPr>
            <a:normAutofit/>
          </a:bodyPr>
          <a:lstStyle/>
          <a:p>
            <a:pPr marL="471805" indent="-341630"/>
            <a:r>
              <a:rPr lang="en-US" altLang="en-US" sz="3200" dirty="0">
                <a:ea typeface="MS PGothic" panose="020B0600070205080204" pitchFamily="34" charset="-128"/>
                <a:cs typeface="MS PGothic" panose="020B0600070205080204" pitchFamily="34" charset="-128"/>
              </a:rPr>
              <a:t>Google</a:t>
            </a:r>
            <a:r>
              <a:rPr lang="en-US" altLang="en-US" sz="3200" baseline="30000" dirty="0">
                <a:ea typeface="MS PGothic" panose="020B0600070205080204" pitchFamily="34" charset="-128"/>
                <a:cs typeface="MS PGothic" panose="020B0600070205080204" pitchFamily="34" charset="-128"/>
              </a:rPr>
              <a:t>1</a:t>
            </a:r>
            <a:r>
              <a:rPr lang="en-US" altLang="en-US" sz="3200" dirty="0">
                <a:ea typeface="MS PGothic" panose="020B0600070205080204" pitchFamily="34" charset="-128"/>
                <a:cs typeface="MS PGothic" panose="020B0600070205080204" pitchFamily="34" charset="-128"/>
              </a:rPr>
              <a:t>: ~ 30% of clients access services via IPv6</a:t>
            </a:r>
            <a:endParaRPr lang="en-US" altLang="en-US" sz="3200" dirty="0">
              <a:ea typeface="MS PGothic" panose="020B0600070205080204" pitchFamily="34" charset="-128"/>
              <a:cs typeface="MS PGothic" panose="020B0600070205080204" pitchFamily="34" charset="-128"/>
            </a:endParaRPr>
          </a:p>
          <a:p>
            <a:pPr marL="471805" indent="-341630"/>
            <a:r>
              <a:rPr lang="en-US" altLang="en-US" sz="3200" dirty="0">
                <a:ea typeface="MS PGothic" panose="020B0600070205080204" pitchFamily="34" charset="-128"/>
                <a:cs typeface="MS PGothic" panose="020B0600070205080204" pitchFamily="34" charset="-128"/>
              </a:rPr>
              <a:t>NIST: 1/3 of all US government domains are IPv6 capable</a:t>
            </a:r>
            <a:endParaRPr lang="en-US" altLang="en-US" sz="3200" dirty="0">
              <a:ea typeface="MS PGothic" panose="020B0600070205080204" pitchFamily="34" charset="-128"/>
              <a:cs typeface="MS PGothic" panose="020B0600070205080204" pitchFamily="34" charset="-128"/>
            </a:endParaRPr>
          </a:p>
        </p:txBody>
      </p:sp>
      <p:sp>
        <p:nvSpPr>
          <p:cNvPr id="11" name="Title 2"/>
          <p:cNvSpPr>
            <a:spLocks noGrp="1"/>
          </p:cNvSpPr>
          <p:nvPr>
            <p:ph type="title"/>
          </p:nvPr>
        </p:nvSpPr>
        <p:spPr>
          <a:xfrm>
            <a:off x="838200" y="345805"/>
            <a:ext cx="10515600" cy="894622"/>
          </a:xfrm>
        </p:spPr>
        <p:txBody>
          <a:bodyPr>
            <a:normAutofit/>
          </a:bodyPr>
          <a:lstStyle/>
          <a:p>
            <a:r>
              <a:rPr lang="en-US" sz="4800" dirty="0"/>
              <a:t>IPv6: adoption</a:t>
            </a:r>
            <a:endParaRPr lang="en-US" sz="4800" dirty="0"/>
          </a:p>
        </p:txBody>
      </p:sp>
      <p:grpSp>
        <p:nvGrpSpPr>
          <p:cNvPr id="5" name="Group 4"/>
          <p:cNvGrpSpPr/>
          <p:nvPr/>
        </p:nvGrpSpPr>
        <p:grpSpPr>
          <a:xfrm>
            <a:off x="1284513" y="2612571"/>
            <a:ext cx="10450286" cy="4049486"/>
            <a:chOff x="1284513" y="2612571"/>
            <a:chExt cx="10450286" cy="4049486"/>
          </a:xfrm>
        </p:grpSpPr>
        <p:sp>
          <p:nvSpPr>
            <p:cNvPr id="4" name="TextBox 3"/>
            <p:cNvSpPr txBox="1"/>
            <p:nvPr/>
          </p:nvSpPr>
          <p:spPr>
            <a:xfrm>
              <a:off x="9092540" y="5704114"/>
              <a:ext cx="2642259" cy="86177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30000" noProof="0" dirty="0">
                  <a:ln>
                    <a:noFill/>
                  </a:ln>
                  <a:solidFill>
                    <a:prstClr val="black"/>
                  </a:solidFill>
                  <a:effectLst/>
                  <a:uLnTx/>
                  <a:uFillTx/>
                  <a:latin typeface="Calibri" panose="020F0502020204030204"/>
                  <a:ea typeface="+mn-ea"/>
                  <a:cs typeface="+mn-cs"/>
                </a:rPr>
                <a:t>1</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https://www.google.com/intl/en/ipv6/statistics.html</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Picture 2"/>
            <p:cNvPicPr>
              <a:picLocks noChangeAspect="1"/>
            </p:cNvPicPr>
            <p:nvPr/>
          </p:nvPicPr>
          <p:blipFill>
            <a:blip r:embed="rId1"/>
            <a:stretch>
              <a:fillRect/>
            </a:stretch>
          </p:blipFill>
          <p:spPr>
            <a:xfrm>
              <a:off x="1284513" y="2612571"/>
              <a:ext cx="7411254" cy="4049486"/>
            </a:xfrm>
            <a:prstGeom prst="rect">
              <a:avLst/>
            </a:prstGeom>
          </p:spPr>
        </p:pic>
      </p:grpSp>
      <p:sp>
        <p:nvSpPr>
          <p:cNvPr id="7"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1379475"/>
            <a:ext cx="10515600" cy="4663516"/>
          </a:xfrm>
        </p:spPr>
        <p:txBody>
          <a:bodyPr>
            <a:normAutofit/>
          </a:bodyPr>
          <a:lstStyle/>
          <a:p>
            <a:pPr marL="471805" indent="-341630"/>
            <a:r>
              <a:rPr lang="en-US" altLang="en-US" sz="3200" dirty="0">
                <a:ea typeface="MS PGothic" panose="020B0600070205080204" pitchFamily="34" charset="-128"/>
                <a:cs typeface="MS PGothic" panose="020B0600070205080204" pitchFamily="34" charset="-128"/>
              </a:rPr>
              <a:t>Google</a:t>
            </a:r>
            <a:r>
              <a:rPr lang="en-US" altLang="en-US" sz="3200" baseline="30000" dirty="0">
                <a:ea typeface="MS PGothic" panose="020B0600070205080204" pitchFamily="34" charset="-128"/>
                <a:cs typeface="MS PGothic" panose="020B0600070205080204" pitchFamily="34" charset="-128"/>
              </a:rPr>
              <a:t>1</a:t>
            </a:r>
            <a:r>
              <a:rPr lang="en-US" altLang="en-US" sz="3200" dirty="0">
                <a:ea typeface="MS PGothic" panose="020B0600070205080204" pitchFamily="34" charset="-128"/>
                <a:cs typeface="MS PGothic" panose="020B0600070205080204" pitchFamily="34" charset="-128"/>
              </a:rPr>
              <a:t>: ~ 30% of clients access services via IPv6</a:t>
            </a:r>
            <a:endParaRPr lang="en-US" altLang="en-US" sz="3200" dirty="0">
              <a:ea typeface="MS PGothic" panose="020B0600070205080204" pitchFamily="34" charset="-128"/>
              <a:cs typeface="MS PGothic" panose="020B0600070205080204" pitchFamily="34" charset="-128"/>
            </a:endParaRPr>
          </a:p>
          <a:p>
            <a:pPr marL="471805" indent="-341630"/>
            <a:r>
              <a:rPr lang="en-US" altLang="en-US" sz="3200" dirty="0">
                <a:ea typeface="MS PGothic" panose="020B0600070205080204" pitchFamily="34" charset="-128"/>
                <a:cs typeface="MS PGothic" panose="020B0600070205080204" pitchFamily="34" charset="-128"/>
              </a:rPr>
              <a:t>NIST: 1/3 of all US government domains are IPv6 capable</a:t>
            </a:r>
            <a:endParaRPr lang="en-US" altLang="en-US" sz="3200" dirty="0">
              <a:ea typeface="MS PGothic" panose="020B0600070205080204" pitchFamily="34" charset="-128"/>
              <a:cs typeface="MS PGothic" panose="020B0600070205080204" pitchFamily="34" charset="-128"/>
            </a:endParaRPr>
          </a:p>
          <a:p>
            <a:pPr marL="471805" indent="-341630"/>
            <a:r>
              <a:rPr lang="en-US" altLang="en-US" sz="3200" dirty="0">
                <a:ea typeface="MS PGothic" panose="020B0600070205080204" pitchFamily="34" charset="-128"/>
                <a:cs typeface="MS PGothic" panose="020B0600070205080204" pitchFamily="34" charset="-128"/>
              </a:rPr>
              <a:t>Long (long!) time for deployment, use</a:t>
            </a:r>
            <a:endParaRPr lang="en-US" altLang="en-US" sz="3200" dirty="0">
              <a:ea typeface="MS PGothic" panose="020B0600070205080204" pitchFamily="34" charset="-128"/>
              <a:cs typeface="MS PGothic" panose="020B0600070205080204" pitchFamily="34" charset="-128"/>
            </a:endParaRPr>
          </a:p>
          <a:p>
            <a:pPr marL="914400" lvl="1" indent="-328930"/>
            <a:r>
              <a:rPr lang="en-US" altLang="en-US" sz="2800" dirty="0">
                <a:ea typeface="MS PGothic" panose="020B0600070205080204" pitchFamily="34" charset="-128"/>
              </a:rPr>
              <a:t>25 years and counting!</a:t>
            </a:r>
            <a:endParaRPr lang="en-US" altLang="en-US" sz="2800" dirty="0">
              <a:ea typeface="MS PGothic" panose="020B0600070205080204" pitchFamily="34" charset="-128"/>
            </a:endParaRPr>
          </a:p>
          <a:p>
            <a:pPr marL="914400" lvl="1" indent="-328930"/>
            <a:r>
              <a:rPr lang="en-US" altLang="en-US" sz="2800" dirty="0">
                <a:ea typeface="MS PGothic" panose="020B0600070205080204" pitchFamily="34" charset="-128"/>
              </a:rPr>
              <a:t>think of application-level changes in last 25 years: WWW, social media, streaming media, gaming, telepresence, …</a:t>
            </a:r>
            <a:endParaRPr lang="en-US" altLang="en-US" sz="2800" dirty="0">
              <a:ea typeface="MS PGothic" panose="020B0600070205080204" pitchFamily="34" charset="-128"/>
            </a:endParaRPr>
          </a:p>
          <a:p>
            <a:pPr marL="914400" lvl="1" indent="-328930"/>
            <a:r>
              <a:rPr lang="en-US" altLang="en-US" sz="2800" i="1" dirty="0">
                <a:solidFill>
                  <a:srgbClr val="CC0000"/>
                </a:solidFill>
                <a:ea typeface="MS PGothic" panose="020B0600070205080204" pitchFamily="34" charset="-128"/>
              </a:rPr>
              <a:t>Why?</a:t>
            </a:r>
            <a:endParaRPr lang="en-US" altLang="en-US" sz="2800" i="1" dirty="0">
              <a:solidFill>
                <a:srgbClr val="CC0000"/>
              </a:solidFill>
              <a:ea typeface="MS PGothic" panose="020B0600070205080204" pitchFamily="34" charset="-128"/>
            </a:endParaRPr>
          </a:p>
        </p:txBody>
      </p:sp>
      <p:sp>
        <p:nvSpPr>
          <p:cNvPr id="11" name="Title 2"/>
          <p:cNvSpPr>
            <a:spLocks noGrp="1"/>
          </p:cNvSpPr>
          <p:nvPr>
            <p:ph type="title"/>
          </p:nvPr>
        </p:nvSpPr>
        <p:spPr>
          <a:xfrm>
            <a:off x="838200" y="345805"/>
            <a:ext cx="10515600" cy="894622"/>
          </a:xfrm>
        </p:spPr>
        <p:txBody>
          <a:bodyPr>
            <a:normAutofit/>
          </a:bodyPr>
          <a:lstStyle/>
          <a:p>
            <a:r>
              <a:rPr lang="en-US" sz="4800" dirty="0"/>
              <a:t>IPv6: adoption</a:t>
            </a:r>
            <a:endParaRPr lang="en-US" sz="4800" dirty="0"/>
          </a:p>
        </p:txBody>
      </p:sp>
      <p:sp>
        <p:nvSpPr>
          <p:cNvPr id="4" name="TextBox 3"/>
          <p:cNvSpPr txBox="1"/>
          <p:nvPr/>
        </p:nvSpPr>
        <p:spPr>
          <a:xfrm>
            <a:off x="928255" y="6289964"/>
            <a:ext cx="472943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30000" noProof="0" dirty="0">
                <a:ln>
                  <a:noFill/>
                </a:ln>
                <a:solidFill>
                  <a:prstClr val="black"/>
                </a:solidFill>
                <a:effectLst/>
                <a:uLnTx/>
                <a:uFillTx/>
                <a:latin typeface="Calibri" panose="020F0502020204030204"/>
                <a:ea typeface="+mn-ea"/>
                <a:cs typeface="+mn-cs"/>
              </a:rPr>
              <a:t>1</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https://www.google.com/intl/en/ipv6/statistics.html</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Network layer: “data plane” roadmap</a:t>
            </a:r>
            <a:endParaRPr lang="en-US" sz="4400" dirty="0"/>
          </a:p>
        </p:txBody>
      </p:sp>
      <p:sp>
        <p:nvSpPr>
          <p:cNvPr id="9" name="Rectangle 4"/>
          <p:cNvSpPr>
            <a:spLocks noGrp="1" noChangeArrowheads="1"/>
          </p:cNvSpPr>
          <p:nvPr>
            <p:ph sz="half" idx="2"/>
          </p:nvPr>
        </p:nvSpPr>
        <p:spPr>
          <a:xfrm>
            <a:off x="570089" y="1428299"/>
            <a:ext cx="6618109" cy="5001077"/>
          </a:xfrm>
        </p:spPr>
        <p:txBody>
          <a:bodyPr>
            <a:noAutofit/>
          </a:bodyPr>
          <a:lstStyle/>
          <a:p>
            <a:pPr marL="408305" indent="-278130">
              <a:spcBef>
                <a:spcPts val="600"/>
              </a:spcBef>
              <a:buClr>
                <a:schemeClr val="bg1">
                  <a:lumMod val="75000"/>
                </a:schemeClr>
              </a:buClr>
            </a:pPr>
            <a:r>
              <a:rPr lang="en-US" altLang="en-US" sz="3200" dirty="0">
                <a:solidFill>
                  <a:schemeClr val="bg1">
                    <a:lumMod val="75000"/>
                  </a:schemeClr>
                </a:solidFill>
                <a:ea typeface="MS PGothic" panose="020B0600070205080204" pitchFamily="34" charset="-128"/>
                <a:cs typeface="Arial" panose="020B0604020202020204" pitchFamily="34" charset="0"/>
              </a:rPr>
              <a:t>Network layer: overview</a:t>
            </a:r>
            <a:endParaRPr lang="en-US" altLang="en-US" sz="3200" dirty="0">
              <a:solidFill>
                <a:schemeClr val="bg1">
                  <a:lumMod val="75000"/>
                </a:schemeClr>
              </a:solidFill>
              <a:ea typeface="MS PGothic" panose="020B0600070205080204" pitchFamily="34" charset="-128"/>
              <a:cs typeface="Arial" panose="020B0604020202020204" pitchFamily="34" charset="0"/>
            </a:endParaRPr>
          </a:p>
          <a:p>
            <a:pPr lvl="1">
              <a:spcBef>
                <a:spcPts val="0"/>
              </a:spcBef>
              <a:buClr>
                <a:schemeClr val="bg1">
                  <a:lumMod val="75000"/>
                </a:schemeClr>
              </a:buClr>
            </a:pPr>
            <a:r>
              <a:rPr lang="en-US" altLang="en-US" sz="2800" dirty="0">
                <a:solidFill>
                  <a:schemeClr val="bg1">
                    <a:lumMod val="75000"/>
                  </a:schemeClr>
                </a:solidFill>
                <a:ea typeface="MS PGothic" panose="020B0600070205080204" pitchFamily="34" charset="-128"/>
                <a:cs typeface="Arial" panose="020B0604020202020204" pitchFamily="34" charset="0"/>
              </a:rPr>
              <a:t>data plane</a:t>
            </a:r>
            <a:endParaRPr lang="en-US" altLang="en-US" sz="2800" dirty="0">
              <a:solidFill>
                <a:schemeClr val="bg1">
                  <a:lumMod val="75000"/>
                </a:schemeClr>
              </a:solidFill>
              <a:ea typeface="MS PGothic" panose="020B0600070205080204" pitchFamily="34" charset="-128"/>
              <a:cs typeface="Arial" panose="020B0604020202020204" pitchFamily="34" charset="0"/>
            </a:endParaRPr>
          </a:p>
          <a:p>
            <a:pPr lvl="1">
              <a:spcBef>
                <a:spcPts val="0"/>
              </a:spcBef>
              <a:buClr>
                <a:schemeClr val="bg1">
                  <a:lumMod val="75000"/>
                </a:schemeClr>
              </a:buClr>
            </a:pPr>
            <a:r>
              <a:rPr lang="en-US" altLang="en-US" sz="2800" dirty="0">
                <a:solidFill>
                  <a:schemeClr val="bg1">
                    <a:lumMod val="75000"/>
                  </a:schemeClr>
                </a:solidFill>
                <a:ea typeface="MS PGothic" panose="020B0600070205080204" pitchFamily="34" charset="-128"/>
                <a:cs typeface="Arial" panose="020B0604020202020204" pitchFamily="34" charset="0"/>
              </a:rPr>
              <a:t>control plane</a:t>
            </a:r>
            <a:endParaRPr lang="en-US" altLang="en-US" sz="2800" dirty="0">
              <a:solidFill>
                <a:schemeClr val="bg1">
                  <a:lumMod val="75000"/>
                </a:schemeClr>
              </a:solidFill>
              <a:ea typeface="MS PGothic" panose="020B0600070205080204" pitchFamily="34" charset="-128"/>
              <a:cs typeface="Arial" panose="020B0604020202020204" pitchFamily="34" charset="0"/>
            </a:endParaRPr>
          </a:p>
        </p:txBody>
      </p:sp>
      <p:pic>
        <p:nvPicPr>
          <p:cNvPr id="6" name="Picture 5" descr="A train crossing a bridge over a body of water&#10;&#10;Description automatically generated"/>
          <p:cNvPicPr>
            <a:picLocks noChangeAspect="1"/>
          </p:cNvPicPr>
          <p:nvPr/>
        </p:nvPicPr>
        <p:blipFill>
          <a:blip r:embed="rId1"/>
          <a:stretch>
            <a:fillRect/>
          </a:stretch>
        </p:blipFill>
        <p:spPr>
          <a:xfrm>
            <a:off x="8015288" y="1379196"/>
            <a:ext cx="3102316" cy="2326737"/>
          </a:xfrm>
          <a:prstGeom prst="rect">
            <a:avLst/>
          </a:prstGeom>
        </p:spPr>
      </p:pic>
      <p:sp>
        <p:nvSpPr>
          <p:cNvPr id="7" name="Rectangle 4"/>
          <p:cNvSpPr txBox="1">
            <a:spLocks noChangeArrowheads="1"/>
          </p:cNvSpPr>
          <p:nvPr/>
        </p:nvSpPr>
        <p:spPr>
          <a:xfrm>
            <a:off x="6186488" y="4277300"/>
            <a:ext cx="6005512" cy="211024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8305" indent="-278130">
              <a:lnSpc>
                <a:spcPct val="100000"/>
              </a:lnSpc>
            </a:pPr>
            <a:r>
              <a:rPr lang="en-US" altLang="en-US" sz="3200" dirty="0">
                <a:ea typeface="MS PGothic" panose="020B0600070205080204" pitchFamily="34" charset="-128"/>
                <a:cs typeface="MS PGothic" panose="020B0600070205080204" pitchFamily="34" charset="-128"/>
              </a:rPr>
              <a:t>Generalized Forwarding, SDN</a:t>
            </a:r>
            <a:endParaRPr lang="en-US" altLang="en-US" sz="3200" dirty="0">
              <a:ea typeface="MS PGothic" panose="020B0600070205080204" pitchFamily="34" charset="-128"/>
              <a:cs typeface="MS PGothic" panose="020B0600070205080204" pitchFamily="34" charset="-128"/>
            </a:endParaRPr>
          </a:p>
          <a:p>
            <a:pPr lvl="1">
              <a:lnSpc>
                <a:spcPct val="100000"/>
              </a:lnSpc>
              <a:spcBef>
                <a:spcPts val="0"/>
              </a:spcBef>
            </a:pPr>
            <a:r>
              <a:rPr lang="en-US" altLang="en-US" sz="2800" dirty="0" err="1">
                <a:ea typeface="MS PGothic" panose="020B0600070205080204" pitchFamily="34" charset="-128"/>
              </a:rPr>
              <a:t>Match+action</a:t>
            </a:r>
            <a:endParaRPr lang="en-US" altLang="en-US" sz="2800" dirty="0">
              <a:ea typeface="MS PGothic" panose="020B0600070205080204" pitchFamily="34" charset="-128"/>
            </a:endParaRPr>
          </a:p>
          <a:p>
            <a:pPr lvl="1">
              <a:lnSpc>
                <a:spcPct val="100000"/>
              </a:lnSpc>
              <a:spcBef>
                <a:spcPts val="0"/>
              </a:spcBef>
            </a:pPr>
            <a:r>
              <a:rPr lang="en-US" altLang="en-US" sz="2800" dirty="0">
                <a:ea typeface="MS PGothic" panose="020B0600070205080204" pitchFamily="34" charset="-128"/>
              </a:rPr>
              <a:t>OpenFlow: </a:t>
            </a:r>
            <a:r>
              <a:rPr lang="en-US" altLang="en-US" sz="2800" dirty="0" err="1">
                <a:ea typeface="MS PGothic" panose="020B0600070205080204" pitchFamily="34" charset="-128"/>
              </a:rPr>
              <a:t>match+action</a:t>
            </a:r>
            <a:r>
              <a:rPr lang="en-US" altLang="en-US" sz="2800" dirty="0">
                <a:ea typeface="MS PGothic" panose="020B0600070205080204" pitchFamily="34" charset="-128"/>
              </a:rPr>
              <a:t> in action</a:t>
            </a:r>
            <a:endParaRPr lang="en-US" altLang="en-US" sz="2800" dirty="0">
              <a:ea typeface="MS PGothic" panose="020B0600070205080204" pitchFamily="34" charset="-128"/>
            </a:endParaRPr>
          </a:p>
          <a:p>
            <a:pPr marL="408305" indent="-278130">
              <a:lnSpc>
                <a:spcPct val="100000"/>
              </a:lnSpc>
              <a:spcBef>
                <a:spcPts val="600"/>
              </a:spcBef>
              <a:buClr>
                <a:schemeClr val="bg1">
                  <a:lumMod val="75000"/>
                </a:schemeClr>
              </a:buClr>
            </a:pPr>
            <a:r>
              <a:rPr lang="en-US" altLang="en-US" sz="3200" dirty="0">
                <a:solidFill>
                  <a:schemeClr val="bg1">
                    <a:lumMod val="75000"/>
                  </a:schemeClr>
                </a:solidFill>
                <a:ea typeface="MS PGothic" panose="020B0600070205080204" pitchFamily="34" charset="-128"/>
              </a:rPr>
              <a:t>Middleboxes</a:t>
            </a:r>
            <a:endParaRPr lang="en-US" altLang="en-US" sz="3200" dirty="0">
              <a:solidFill>
                <a:schemeClr val="bg1">
                  <a:lumMod val="75000"/>
                </a:schemeClr>
              </a:solidFill>
              <a:ea typeface="MS PGothic" panose="020B0600070205080204" pitchFamily="34" charset="-128"/>
            </a:endParaRPr>
          </a:p>
          <a:p>
            <a:pPr lvl="1"/>
            <a:endParaRPr lang="en-US" altLang="en-US" dirty="0"/>
          </a:p>
        </p:txBody>
      </p:sp>
      <p:sp>
        <p:nvSpPr>
          <p:cNvPr id="8"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
        <p:nvSpPr>
          <p:cNvPr id="10" name="Rectangle 4"/>
          <p:cNvSpPr txBox="1">
            <a:spLocks noChangeArrowheads="1"/>
          </p:cNvSpPr>
          <p:nvPr/>
        </p:nvSpPr>
        <p:spPr>
          <a:xfrm>
            <a:off x="563462" y="2806957"/>
            <a:ext cx="6618109" cy="3461321"/>
          </a:xfrm>
          <a:prstGeom prst="rect">
            <a:avLst/>
          </a:prstGeom>
        </p:spPr>
        <p:txBody>
          <a:bodyPr vert="horz" lIns="91440" tIns="45720" rIns="91440" bIns="45720" rtlCol="0">
            <a:no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8305" indent="-278130">
              <a:spcBef>
                <a:spcPts val="600"/>
              </a:spcBef>
              <a:buClr>
                <a:schemeClr val="bg1">
                  <a:lumMod val="75000"/>
                </a:schemeClr>
              </a:buClr>
            </a:pPr>
            <a:r>
              <a:rPr lang="en-US" altLang="en-US" sz="3200" dirty="0">
                <a:solidFill>
                  <a:schemeClr val="bg1">
                    <a:lumMod val="75000"/>
                  </a:schemeClr>
                </a:solidFill>
                <a:ea typeface="MS PGothic" panose="020B0600070205080204" pitchFamily="34" charset="-128"/>
                <a:cs typeface="Arial" panose="020B0604020202020204" pitchFamily="34" charset="0"/>
              </a:rPr>
              <a:t>What</a:t>
            </a:r>
            <a:r>
              <a:rPr lang="en-US" altLang="ja-JP" sz="3200" dirty="0">
                <a:solidFill>
                  <a:schemeClr val="bg1">
                    <a:lumMod val="75000"/>
                  </a:schemeClr>
                </a:solidFill>
                <a:ea typeface="MS PGothic" panose="020B0600070205080204" pitchFamily="34" charset="-128"/>
                <a:cs typeface="Arial" panose="020B0604020202020204" pitchFamily="34" charset="0"/>
              </a:rPr>
              <a:t>’s inside a router</a:t>
            </a:r>
            <a:endParaRPr lang="en-US" altLang="ja-JP" sz="3200" dirty="0">
              <a:solidFill>
                <a:schemeClr val="bg1">
                  <a:lumMod val="75000"/>
                </a:schemeClr>
              </a:solidFill>
              <a:ea typeface="MS PGothic" panose="020B0600070205080204" pitchFamily="34" charset="-128"/>
              <a:cs typeface="Arial" panose="020B0604020202020204" pitchFamily="34" charset="0"/>
            </a:endParaRPr>
          </a:p>
          <a:p>
            <a:pPr lvl="1">
              <a:spcBef>
                <a:spcPts val="0"/>
              </a:spcBef>
              <a:buClr>
                <a:schemeClr val="bg1">
                  <a:lumMod val="75000"/>
                </a:schemeClr>
              </a:buClr>
            </a:pPr>
            <a:r>
              <a:rPr lang="en-US" altLang="ja-JP" sz="2800" dirty="0">
                <a:solidFill>
                  <a:schemeClr val="bg1">
                    <a:lumMod val="75000"/>
                  </a:schemeClr>
                </a:solidFill>
                <a:ea typeface="MS PGothic" panose="020B0600070205080204" pitchFamily="34" charset="-128"/>
                <a:cs typeface="Arial" panose="020B0604020202020204" pitchFamily="34" charset="0"/>
              </a:rPr>
              <a:t>input ports, switching, output ports</a:t>
            </a:r>
            <a:endParaRPr lang="en-US" altLang="ja-JP" sz="2800" dirty="0">
              <a:solidFill>
                <a:schemeClr val="bg1">
                  <a:lumMod val="75000"/>
                </a:schemeClr>
              </a:solidFill>
              <a:ea typeface="MS PGothic" panose="020B0600070205080204" pitchFamily="34" charset="-128"/>
              <a:cs typeface="Arial" panose="020B0604020202020204" pitchFamily="34" charset="0"/>
            </a:endParaRPr>
          </a:p>
          <a:p>
            <a:pPr lvl="1">
              <a:spcBef>
                <a:spcPts val="0"/>
              </a:spcBef>
              <a:buClr>
                <a:schemeClr val="bg1">
                  <a:lumMod val="75000"/>
                </a:schemeClr>
              </a:buClr>
            </a:pPr>
            <a:r>
              <a:rPr lang="en-US" altLang="ja-JP" sz="2800" dirty="0">
                <a:solidFill>
                  <a:schemeClr val="bg1">
                    <a:lumMod val="75000"/>
                  </a:schemeClr>
                </a:solidFill>
                <a:ea typeface="MS PGothic" panose="020B0600070205080204" pitchFamily="34" charset="-128"/>
                <a:cs typeface="Arial" panose="020B0604020202020204" pitchFamily="34" charset="0"/>
              </a:rPr>
              <a:t>buffer management, scheduling</a:t>
            </a:r>
            <a:endParaRPr lang="en-US" altLang="ja-JP" sz="2800" dirty="0">
              <a:solidFill>
                <a:schemeClr val="bg1">
                  <a:lumMod val="75000"/>
                </a:schemeClr>
              </a:solidFill>
              <a:ea typeface="MS PGothic" panose="020B0600070205080204" pitchFamily="34" charset="-128"/>
              <a:cs typeface="Arial" panose="020B0604020202020204" pitchFamily="34" charset="0"/>
            </a:endParaRPr>
          </a:p>
          <a:p>
            <a:pPr marL="408305" indent="-278130">
              <a:spcBef>
                <a:spcPts val="600"/>
              </a:spcBef>
              <a:buClr>
                <a:schemeClr val="bg1">
                  <a:lumMod val="75000"/>
                </a:schemeClr>
              </a:buClr>
            </a:pPr>
            <a:r>
              <a:rPr lang="en-US" altLang="en-US" sz="3200" dirty="0">
                <a:solidFill>
                  <a:schemeClr val="bg1">
                    <a:lumMod val="75000"/>
                  </a:schemeClr>
                </a:solidFill>
                <a:ea typeface="MS PGothic" panose="020B0600070205080204" pitchFamily="34" charset="-128"/>
                <a:cs typeface="Arial" panose="020B0604020202020204" pitchFamily="34" charset="0"/>
              </a:rPr>
              <a:t>IP: the Internet Protocol</a:t>
            </a:r>
            <a:endParaRPr lang="en-US" altLang="en-US" sz="3200" dirty="0">
              <a:solidFill>
                <a:schemeClr val="bg1">
                  <a:lumMod val="75000"/>
                </a:schemeClr>
              </a:solidFill>
              <a:ea typeface="MS PGothic" panose="020B0600070205080204" pitchFamily="34" charset="-128"/>
              <a:cs typeface="Arial" panose="020B0604020202020204" pitchFamily="34" charset="0"/>
            </a:endParaRPr>
          </a:p>
          <a:p>
            <a:pPr lvl="1">
              <a:spcBef>
                <a:spcPts val="0"/>
              </a:spcBef>
              <a:buClr>
                <a:schemeClr val="bg1">
                  <a:lumMod val="75000"/>
                </a:schemeClr>
              </a:buClr>
            </a:pPr>
            <a:r>
              <a:rPr lang="en-US" altLang="en-US" sz="2800" dirty="0">
                <a:solidFill>
                  <a:schemeClr val="bg1">
                    <a:lumMod val="75000"/>
                  </a:schemeClr>
                </a:solidFill>
                <a:ea typeface="MS PGothic" panose="020B0600070205080204" pitchFamily="34" charset="-128"/>
                <a:cs typeface="Arial" panose="020B0604020202020204" pitchFamily="34" charset="0"/>
              </a:rPr>
              <a:t>datagram format</a:t>
            </a:r>
            <a:endParaRPr lang="en-US" altLang="en-US" sz="2800" dirty="0">
              <a:solidFill>
                <a:schemeClr val="bg1">
                  <a:lumMod val="75000"/>
                </a:schemeClr>
              </a:solidFill>
              <a:ea typeface="MS PGothic" panose="020B0600070205080204" pitchFamily="34" charset="-128"/>
              <a:cs typeface="Arial" panose="020B0604020202020204" pitchFamily="34" charset="0"/>
            </a:endParaRPr>
          </a:p>
          <a:p>
            <a:pPr lvl="1">
              <a:spcBef>
                <a:spcPts val="0"/>
              </a:spcBef>
              <a:buClr>
                <a:schemeClr val="bg1">
                  <a:lumMod val="75000"/>
                </a:schemeClr>
              </a:buClr>
            </a:pPr>
            <a:r>
              <a:rPr lang="en-US" altLang="en-US" sz="2800" dirty="0">
                <a:solidFill>
                  <a:schemeClr val="bg1">
                    <a:lumMod val="75000"/>
                  </a:schemeClr>
                </a:solidFill>
                <a:ea typeface="MS PGothic" panose="020B0600070205080204" pitchFamily="34" charset="-128"/>
                <a:cs typeface="Arial" panose="020B0604020202020204" pitchFamily="34" charset="0"/>
              </a:rPr>
              <a:t>addressing</a:t>
            </a:r>
            <a:endParaRPr lang="en-US" altLang="en-US" sz="2800" dirty="0">
              <a:solidFill>
                <a:schemeClr val="bg1">
                  <a:lumMod val="75000"/>
                </a:schemeClr>
              </a:solidFill>
              <a:ea typeface="MS PGothic" panose="020B0600070205080204" pitchFamily="34" charset="-128"/>
              <a:cs typeface="Arial" panose="020B0604020202020204" pitchFamily="34" charset="0"/>
            </a:endParaRPr>
          </a:p>
          <a:p>
            <a:pPr lvl="1">
              <a:spcBef>
                <a:spcPts val="0"/>
              </a:spcBef>
              <a:buClr>
                <a:schemeClr val="bg1">
                  <a:lumMod val="75000"/>
                </a:schemeClr>
              </a:buClr>
            </a:pPr>
            <a:r>
              <a:rPr lang="en-US" altLang="en-US" sz="2800" dirty="0">
                <a:solidFill>
                  <a:schemeClr val="bg1">
                    <a:lumMod val="75000"/>
                  </a:schemeClr>
                </a:solidFill>
                <a:ea typeface="MS PGothic" panose="020B0600070205080204" pitchFamily="34" charset="-128"/>
                <a:cs typeface="Arial" panose="020B0604020202020204" pitchFamily="34" charset="0"/>
              </a:rPr>
              <a:t>network address translation</a:t>
            </a:r>
            <a:endParaRPr lang="en-US" altLang="en-US" sz="2800" dirty="0">
              <a:solidFill>
                <a:schemeClr val="bg1">
                  <a:lumMod val="75000"/>
                </a:schemeClr>
              </a:solidFill>
              <a:ea typeface="MS PGothic" panose="020B0600070205080204" pitchFamily="34" charset="-128"/>
              <a:cs typeface="Arial" panose="020B0604020202020204" pitchFamily="34" charset="0"/>
            </a:endParaRPr>
          </a:p>
          <a:p>
            <a:pPr lvl="1">
              <a:spcBef>
                <a:spcPts val="0"/>
              </a:spcBef>
              <a:buClr>
                <a:schemeClr val="bg1">
                  <a:lumMod val="75000"/>
                </a:schemeClr>
              </a:buClr>
            </a:pPr>
            <a:r>
              <a:rPr lang="en-US" altLang="en-US" sz="2800" dirty="0">
                <a:solidFill>
                  <a:schemeClr val="bg1">
                    <a:lumMod val="75000"/>
                  </a:schemeClr>
                </a:solidFill>
                <a:ea typeface="MS PGothic" panose="020B0600070205080204" pitchFamily="34" charset="-128"/>
                <a:cs typeface="Arial" panose="020B0604020202020204" pitchFamily="34" charset="0"/>
              </a:rPr>
              <a:t>IPv6</a:t>
            </a:r>
            <a:endParaRPr lang="en-US" altLang="en-US" sz="2800" dirty="0">
              <a:solidFill>
                <a:schemeClr val="bg1">
                  <a:lumMod val="75000"/>
                </a:schemeClr>
              </a:solidFill>
              <a:ea typeface="MS PGothic" panose="020B0600070205080204" pitchFamily="34" charset="-128"/>
              <a:cs typeface="Arial" panose="020B0604020202020204" pitchFamily="34" charset="0"/>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2020188" y="2524865"/>
            <a:ext cx="6996667" cy="1258851"/>
            <a:chOff x="1372488" y="5470630"/>
            <a:chExt cx="6996667" cy="1258851"/>
          </a:xfrm>
        </p:grpSpPr>
        <p:sp>
          <p:nvSpPr>
            <p:cNvPr id="887" name="Freeform 2"/>
            <p:cNvSpPr/>
            <p:nvPr/>
          </p:nvSpPr>
          <p:spPr bwMode="auto">
            <a:xfrm>
              <a:off x="4341668" y="5789681"/>
              <a:ext cx="4027487" cy="939800"/>
            </a:xfrm>
            <a:custGeom>
              <a:avLst/>
              <a:gdLst>
                <a:gd name="T0" fmla="*/ 2147483647 w 10001"/>
                <a:gd name="T1" fmla="*/ 2147483647 h 10125"/>
                <a:gd name="T2" fmla="*/ 2147483647 w 10001"/>
                <a:gd name="T3" fmla="*/ 2147483647 h 10125"/>
                <a:gd name="T4" fmla="*/ 2147483647 w 10001"/>
                <a:gd name="T5" fmla="*/ 2147483647 h 10125"/>
                <a:gd name="T6" fmla="*/ 2147483647 w 10001"/>
                <a:gd name="T7" fmla="*/ 0 h 10125"/>
                <a:gd name="T8" fmla="*/ 2147483647 w 10001"/>
                <a:gd name="T9" fmla="*/ 2147483647 h 10125"/>
                <a:gd name="T10" fmla="*/ 2147483647 w 10001"/>
                <a:gd name="T11" fmla="*/ 2147483647 h 10125"/>
                <a:gd name="T12" fmla="*/ 2147483647 w 10001"/>
                <a:gd name="T13" fmla="*/ 2147483647 h 10125"/>
                <a:gd name="T14" fmla="*/ 2147483647 w 10001"/>
                <a:gd name="T15" fmla="*/ 2147483647 h 10125"/>
                <a:gd name="T16" fmla="*/ 2147483647 w 10001"/>
                <a:gd name="T17" fmla="*/ 2147483647 h 10125"/>
                <a:gd name="T18" fmla="*/ 2147483647 w 10001"/>
                <a:gd name="T19" fmla="*/ 2147483647 h 10125"/>
                <a:gd name="T20" fmla="*/ 2147483647 w 10001"/>
                <a:gd name="T21" fmla="*/ 2147483647 h 10125"/>
                <a:gd name="T22" fmla="*/ 2147483647 w 10001"/>
                <a:gd name="T23" fmla="*/ 2147483647 h 10125"/>
                <a:gd name="T24" fmla="*/ 2147483647 w 10001"/>
                <a:gd name="T25" fmla="*/ 2147483647 h 10125"/>
                <a:gd name="T26" fmla="*/ 2147483647 w 10001"/>
                <a:gd name="T27" fmla="*/ 2147483647 h 10125"/>
                <a:gd name="T28" fmla="*/ 2147483647 w 10001"/>
                <a:gd name="T29" fmla="*/ 2147483647 h 101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001" h="10125">
                  <a:moveTo>
                    <a:pt x="4" y="4039"/>
                  </a:moveTo>
                  <a:cubicBezTo>
                    <a:pt x="-29" y="2271"/>
                    <a:pt x="194" y="2100"/>
                    <a:pt x="715" y="1595"/>
                  </a:cubicBezTo>
                  <a:cubicBezTo>
                    <a:pt x="1236" y="1089"/>
                    <a:pt x="2417" y="1272"/>
                    <a:pt x="3130" y="1006"/>
                  </a:cubicBezTo>
                  <a:cubicBezTo>
                    <a:pt x="3843" y="740"/>
                    <a:pt x="4397" y="0"/>
                    <a:pt x="4995" y="0"/>
                  </a:cubicBezTo>
                  <a:cubicBezTo>
                    <a:pt x="5593" y="1"/>
                    <a:pt x="6206" y="926"/>
                    <a:pt x="6720" y="1009"/>
                  </a:cubicBezTo>
                  <a:cubicBezTo>
                    <a:pt x="7234" y="1092"/>
                    <a:pt x="7536" y="241"/>
                    <a:pt x="8082" y="497"/>
                  </a:cubicBezTo>
                  <a:cubicBezTo>
                    <a:pt x="8628" y="756"/>
                    <a:pt x="9854" y="442"/>
                    <a:pt x="9989" y="2989"/>
                  </a:cubicBezTo>
                  <a:cubicBezTo>
                    <a:pt x="10124" y="5536"/>
                    <a:pt x="9098" y="5742"/>
                    <a:pt x="8599" y="6797"/>
                  </a:cubicBezTo>
                  <a:cubicBezTo>
                    <a:pt x="8100" y="7852"/>
                    <a:pt x="7544" y="8981"/>
                    <a:pt x="6995" y="9322"/>
                  </a:cubicBezTo>
                  <a:cubicBezTo>
                    <a:pt x="6446" y="9663"/>
                    <a:pt x="5793" y="8957"/>
                    <a:pt x="5307" y="8843"/>
                  </a:cubicBezTo>
                  <a:cubicBezTo>
                    <a:pt x="4819" y="8726"/>
                    <a:pt x="4628" y="10048"/>
                    <a:pt x="4371" y="9912"/>
                  </a:cubicBezTo>
                  <a:cubicBezTo>
                    <a:pt x="4114" y="9775"/>
                    <a:pt x="3505" y="10355"/>
                    <a:pt x="3140" y="10019"/>
                  </a:cubicBezTo>
                  <a:cubicBezTo>
                    <a:pt x="2774" y="9683"/>
                    <a:pt x="2820" y="8138"/>
                    <a:pt x="2179" y="7895"/>
                  </a:cubicBezTo>
                  <a:cubicBezTo>
                    <a:pt x="1586" y="6800"/>
                    <a:pt x="1549" y="8137"/>
                    <a:pt x="1187" y="7495"/>
                  </a:cubicBezTo>
                  <a:cubicBezTo>
                    <a:pt x="825" y="6852"/>
                    <a:pt x="-7" y="6157"/>
                    <a:pt x="4" y="4039"/>
                  </a:cubicBezTo>
                  <a:close/>
                </a:path>
              </a:pathLst>
            </a:custGeom>
            <a:solidFill>
              <a:srgbClr val="66CCFF"/>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888" name="Straight Connector 887"/>
            <p:cNvCxnSpPr/>
            <p:nvPr/>
          </p:nvCxnSpPr>
          <p:spPr>
            <a:xfrm flipV="1">
              <a:off x="5011593" y="5940494"/>
              <a:ext cx="1316037" cy="131762"/>
            </a:xfrm>
            <a:prstGeom prst="line">
              <a:avLst/>
            </a:prstGeom>
            <a:noFill/>
            <a:ln w="12700" cap="flat" cmpd="sng" algn="ctr">
              <a:solidFill>
                <a:srgbClr val="000000"/>
              </a:solidFill>
              <a:prstDash val="solid"/>
            </a:ln>
            <a:effectLst/>
          </p:spPr>
        </p:cxnSp>
        <p:cxnSp>
          <p:nvCxnSpPr>
            <p:cNvPr id="889" name="Straight Connector 888"/>
            <p:cNvCxnSpPr/>
            <p:nvPr/>
          </p:nvCxnSpPr>
          <p:spPr>
            <a:xfrm>
              <a:off x="4900468" y="6127819"/>
              <a:ext cx="2259012" cy="298450"/>
            </a:xfrm>
            <a:prstGeom prst="line">
              <a:avLst/>
            </a:prstGeom>
            <a:noFill/>
            <a:ln w="12700" cap="flat" cmpd="sng" algn="ctr">
              <a:solidFill>
                <a:srgbClr val="000000"/>
              </a:solidFill>
              <a:prstDash val="solid"/>
            </a:ln>
            <a:effectLst/>
          </p:spPr>
        </p:cxnSp>
        <p:cxnSp>
          <p:nvCxnSpPr>
            <p:cNvPr id="890" name="Straight Connector 889"/>
            <p:cNvCxnSpPr/>
            <p:nvPr/>
          </p:nvCxnSpPr>
          <p:spPr>
            <a:xfrm>
              <a:off x="4913168" y="6232594"/>
              <a:ext cx="714375" cy="276225"/>
            </a:xfrm>
            <a:prstGeom prst="line">
              <a:avLst/>
            </a:prstGeom>
            <a:noFill/>
            <a:ln w="12700" cap="flat" cmpd="sng" algn="ctr">
              <a:solidFill>
                <a:srgbClr val="000000"/>
              </a:solidFill>
              <a:prstDash val="solid"/>
            </a:ln>
            <a:effectLst/>
          </p:spPr>
        </p:cxnSp>
        <p:cxnSp>
          <p:nvCxnSpPr>
            <p:cNvPr id="891" name="Straight Connector 890"/>
            <p:cNvCxnSpPr/>
            <p:nvPr/>
          </p:nvCxnSpPr>
          <p:spPr>
            <a:xfrm flipV="1">
              <a:off x="5930755" y="6426269"/>
              <a:ext cx="1247775" cy="82550"/>
            </a:xfrm>
            <a:prstGeom prst="line">
              <a:avLst/>
            </a:prstGeom>
            <a:noFill/>
            <a:ln w="12700" cap="flat" cmpd="sng" algn="ctr">
              <a:solidFill>
                <a:srgbClr val="000000"/>
              </a:solidFill>
              <a:prstDash val="solid"/>
            </a:ln>
            <a:effectLst/>
          </p:spPr>
        </p:cxnSp>
        <p:cxnSp>
          <p:nvCxnSpPr>
            <p:cNvPr id="892" name="Straight Connector 891"/>
            <p:cNvCxnSpPr/>
            <p:nvPr/>
          </p:nvCxnSpPr>
          <p:spPr>
            <a:xfrm>
              <a:off x="6591155" y="5973831"/>
              <a:ext cx="1057275" cy="123825"/>
            </a:xfrm>
            <a:prstGeom prst="line">
              <a:avLst/>
            </a:prstGeom>
            <a:noFill/>
            <a:ln w="12700" cap="flat" cmpd="sng" algn="ctr">
              <a:solidFill>
                <a:srgbClr val="000000"/>
              </a:solidFill>
              <a:prstDash val="solid"/>
            </a:ln>
            <a:effectLst/>
          </p:spPr>
        </p:cxnSp>
        <p:cxnSp>
          <p:nvCxnSpPr>
            <p:cNvPr id="893" name="Straight Connector 892"/>
            <p:cNvCxnSpPr/>
            <p:nvPr/>
          </p:nvCxnSpPr>
          <p:spPr>
            <a:xfrm flipV="1">
              <a:off x="5875193" y="6127819"/>
              <a:ext cx="1790700" cy="298450"/>
            </a:xfrm>
            <a:prstGeom prst="line">
              <a:avLst/>
            </a:prstGeom>
            <a:noFill/>
            <a:ln w="12700" cap="flat" cmpd="sng" algn="ctr">
              <a:solidFill>
                <a:srgbClr val="000000"/>
              </a:solidFill>
              <a:prstDash val="solid"/>
            </a:ln>
            <a:effectLst/>
          </p:spPr>
        </p:cxnSp>
        <p:cxnSp>
          <p:nvCxnSpPr>
            <p:cNvPr id="894" name="Straight Connector 893"/>
            <p:cNvCxnSpPr/>
            <p:nvPr/>
          </p:nvCxnSpPr>
          <p:spPr>
            <a:xfrm flipV="1">
              <a:off x="7202343" y="6156394"/>
              <a:ext cx="588962" cy="269875"/>
            </a:xfrm>
            <a:prstGeom prst="line">
              <a:avLst/>
            </a:prstGeom>
            <a:noFill/>
            <a:ln w="12700" cap="flat" cmpd="sng" algn="ctr">
              <a:solidFill>
                <a:srgbClr val="000000"/>
              </a:solidFill>
              <a:prstDash val="solid"/>
            </a:ln>
            <a:effectLst/>
          </p:spPr>
        </p:cxnSp>
        <p:cxnSp>
          <p:nvCxnSpPr>
            <p:cNvPr id="895" name="Straight Connector 894"/>
            <p:cNvCxnSpPr/>
            <p:nvPr/>
          </p:nvCxnSpPr>
          <p:spPr>
            <a:xfrm>
              <a:off x="6345093" y="5940494"/>
              <a:ext cx="814387" cy="401637"/>
            </a:xfrm>
            <a:prstGeom prst="line">
              <a:avLst/>
            </a:prstGeom>
            <a:noFill/>
            <a:ln w="12700" cap="flat" cmpd="sng" algn="ctr">
              <a:solidFill>
                <a:srgbClr val="000000"/>
              </a:solidFill>
              <a:prstDash val="solid"/>
            </a:ln>
            <a:effectLst/>
          </p:spPr>
        </p:cxnSp>
        <p:grpSp>
          <p:nvGrpSpPr>
            <p:cNvPr id="1069" name="Group 347"/>
            <p:cNvGrpSpPr/>
            <p:nvPr/>
          </p:nvGrpSpPr>
          <p:grpSpPr bwMode="auto">
            <a:xfrm>
              <a:off x="7605568" y="5983356"/>
              <a:ext cx="588962" cy="242888"/>
              <a:chOff x="1871277" y="1576300"/>
              <a:chExt cx="1128371" cy="437861"/>
            </a:xfrm>
          </p:grpSpPr>
          <p:sp>
            <p:nvSpPr>
              <p:cNvPr id="1070" name="Oval 1069"/>
              <p:cNvSpPr>
                <a:spLocks noChangeArrowheads="1"/>
              </p:cNvSpPr>
              <p:nvPr/>
            </p:nvSpPr>
            <p:spPr bwMode="auto">
              <a:xfrm flipV="1">
                <a:off x="1874317" y="1693636"/>
                <a:ext cx="1125331" cy="320525"/>
              </a:xfrm>
              <a:prstGeom prst="ellipse">
                <a:avLst/>
              </a:prstGeom>
              <a:gradFill rotWithShape="1">
                <a:gsLst>
                  <a:gs pos="0">
                    <a:srgbClr val="262699"/>
                  </a:gs>
                  <a:gs pos="53000">
                    <a:srgbClr val="8585E0"/>
                  </a:gs>
                  <a:gs pos="100000">
                    <a:srgbClr val="262699"/>
                  </a:gs>
                </a:gsLst>
                <a:lin ang="0" scaled="1"/>
              </a:gra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071" name="Rectangle 1070"/>
              <p:cNvSpPr/>
              <p:nvPr/>
            </p:nvSpPr>
            <p:spPr bwMode="auto">
              <a:xfrm>
                <a:off x="1871277" y="1739425"/>
                <a:ext cx="1128371" cy="117334"/>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72" name="Oval 1071"/>
              <p:cNvSpPr>
                <a:spLocks noChangeArrowheads="1"/>
              </p:cNvSpPr>
              <p:nvPr/>
            </p:nvSpPr>
            <p:spPr bwMode="auto">
              <a:xfrm flipV="1">
                <a:off x="1871277" y="1576300"/>
                <a:ext cx="1125331" cy="320525"/>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073" name="Freeform 1072"/>
              <p:cNvSpPr/>
              <p:nvPr/>
            </p:nvSpPr>
            <p:spPr bwMode="auto">
              <a:xfrm>
                <a:off x="2160212" y="1673602"/>
                <a:ext cx="547458" cy="16026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74" name="Freeform 1073"/>
              <p:cNvSpPr/>
              <p:nvPr/>
            </p:nvSpPr>
            <p:spPr bwMode="auto">
              <a:xfrm>
                <a:off x="2102426" y="1633537"/>
                <a:ext cx="663033" cy="111612"/>
              </a:xfrm>
              <a:custGeom>
                <a:avLst/>
                <a:gdLst>
                  <a:gd name="T0" fmla="*/ 0 w 3723451"/>
                  <a:gd name="T1" fmla="*/ 27306 h 932950"/>
                  <a:gd name="T2" fmla="*/ 116665 w 3723451"/>
                  <a:gd name="T3" fmla="*/ 322 h 932950"/>
                  <a:gd name="T4" fmla="*/ 330457 w 3723451"/>
                  <a:gd name="T5" fmla="*/ 62277 h 932950"/>
                  <a:gd name="T6" fmla="*/ 534418 w 3723451"/>
                  <a:gd name="T7" fmla="*/ 0 h 932950"/>
                  <a:gd name="T8" fmla="*/ 663033 w 3723451"/>
                  <a:gd name="T9" fmla="*/ 24782 h 932950"/>
                  <a:gd name="T10" fmla="*/ 567343 w 3723451"/>
                  <a:gd name="T11" fmla="*/ 55256 h 932950"/>
                  <a:gd name="T12" fmla="*/ 536535 w 3723451"/>
                  <a:gd name="T13" fmla="*/ 47040 h 932950"/>
                  <a:gd name="T14" fmla="*/ 334214 w 3723451"/>
                  <a:gd name="T15" fmla="*/ 111612 h 932950"/>
                  <a:gd name="T16" fmla="*/ 126717 w 3723451"/>
                  <a:gd name="T17" fmla="*/ 49415 h 932950"/>
                  <a:gd name="T18" fmla="*/ 93168 w 3723451"/>
                  <a:gd name="T19" fmla="*/ 56128 h 932950"/>
                  <a:gd name="T20" fmla="*/ 0 w 3723451"/>
                  <a:gd name="T21" fmla="*/ 27306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75" name="Freeform 1074"/>
              <p:cNvSpPr/>
              <p:nvPr/>
            </p:nvSpPr>
            <p:spPr bwMode="auto">
              <a:xfrm>
                <a:off x="2537350" y="1727978"/>
                <a:ext cx="243315" cy="97302"/>
              </a:xfrm>
              <a:custGeom>
                <a:avLst/>
                <a:gdLst>
                  <a:gd name="T0" fmla="*/ 0 w 1366596"/>
                  <a:gd name="T1" fmla="*/ 0 h 809868"/>
                  <a:gd name="T2" fmla="*/ 243315 w 1366596"/>
                  <a:gd name="T3" fmla="*/ 75188 h 809868"/>
                  <a:gd name="T4" fmla="*/ 154017 w 1366596"/>
                  <a:gd name="T5" fmla="*/ 97302 h 809868"/>
                  <a:gd name="T6" fmla="*/ 819 w 1366596"/>
                  <a:gd name="T7" fmla="*/ 51415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76" name="Freeform 1075"/>
              <p:cNvSpPr/>
              <p:nvPr/>
            </p:nvSpPr>
            <p:spPr bwMode="auto">
              <a:xfrm>
                <a:off x="2090260" y="1730839"/>
                <a:ext cx="240272" cy="97302"/>
              </a:xfrm>
              <a:custGeom>
                <a:avLst/>
                <a:gdLst>
                  <a:gd name="T0" fmla="*/ 236992 w 1348191"/>
                  <a:gd name="T1" fmla="*/ 0 h 791462"/>
                  <a:gd name="T2" fmla="*/ 240272 w 1348191"/>
                  <a:gd name="T3" fmla="*/ 46954 h 791462"/>
                  <a:gd name="T4" fmla="*/ 86924 w 1348191"/>
                  <a:gd name="T5" fmla="*/ 97302 h 791462"/>
                  <a:gd name="T6" fmla="*/ 0 w 1348191"/>
                  <a:gd name="T7" fmla="*/ 75239 h 791462"/>
                  <a:gd name="T8" fmla="*/ 236992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077" name="Straight Connector 1076"/>
              <p:cNvCxnSpPr>
                <a:cxnSpLocks noChangeShapeType="1"/>
                <a:endCxn id="1072" idx="2"/>
              </p:cNvCxnSpPr>
              <p:nvPr/>
            </p:nvCxnSpPr>
            <p:spPr bwMode="auto">
              <a:xfrm flipH="1" flipV="1">
                <a:off x="1871277" y="1736563"/>
                <a:ext cx="3040" cy="123060"/>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078" name="Straight Connector 1077"/>
              <p:cNvCxnSpPr>
                <a:cxnSpLocks noChangeShapeType="1"/>
              </p:cNvCxnSpPr>
              <p:nvPr/>
            </p:nvCxnSpPr>
            <p:spPr bwMode="auto">
              <a:xfrm flipH="1" flipV="1">
                <a:off x="2996608" y="1733702"/>
                <a:ext cx="3040" cy="123058"/>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1079" name="Group 347"/>
            <p:cNvGrpSpPr/>
            <p:nvPr/>
          </p:nvGrpSpPr>
          <p:grpSpPr bwMode="auto">
            <a:xfrm>
              <a:off x="6124430" y="5842069"/>
              <a:ext cx="588963" cy="242887"/>
              <a:chOff x="1871277" y="1576300"/>
              <a:chExt cx="1128371" cy="437861"/>
            </a:xfrm>
          </p:grpSpPr>
          <p:sp>
            <p:nvSpPr>
              <p:cNvPr id="1080" name="Oval 1079"/>
              <p:cNvSpPr>
                <a:spLocks noChangeArrowheads="1"/>
              </p:cNvSpPr>
              <p:nvPr/>
            </p:nvSpPr>
            <p:spPr bwMode="auto">
              <a:xfrm flipV="1">
                <a:off x="1874319" y="1693635"/>
                <a:ext cx="1125329" cy="320526"/>
              </a:xfrm>
              <a:prstGeom prst="ellipse">
                <a:avLst/>
              </a:prstGeom>
              <a:gradFill rotWithShape="1">
                <a:gsLst>
                  <a:gs pos="0">
                    <a:srgbClr val="262699"/>
                  </a:gs>
                  <a:gs pos="53000">
                    <a:srgbClr val="8585E0"/>
                  </a:gs>
                  <a:gs pos="100000">
                    <a:srgbClr val="262699"/>
                  </a:gs>
                </a:gsLst>
                <a:lin ang="0" scaled="1"/>
              </a:gra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081" name="Rectangle 1080"/>
              <p:cNvSpPr/>
              <p:nvPr/>
            </p:nvSpPr>
            <p:spPr bwMode="auto">
              <a:xfrm>
                <a:off x="1871277" y="1739424"/>
                <a:ext cx="1128371" cy="117336"/>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82" name="Oval 1081"/>
              <p:cNvSpPr>
                <a:spLocks noChangeArrowheads="1"/>
              </p:cNvSpPr>
              <p:nvPr/>
            </p:nvSpPr>
            <p:spPr bwMode="auto">
              <a:xfrm flipV="1">
                <a:off x="1871277" y="1576300"/>
                <a:ext cx="1125329" cy="320526"/>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083" name="Freeform 1082"/>
              <p:cNvSpPr/>
              <p:nvPr/>
            </p:nvSpPr>
            <p:spPr bwMode="auto">
              <a:xfrm>
                <a:off x="2160214" y="1673603"/>
                <a:ext cx="547457" cy="16026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84" name="Freeform 1083"/>
              <p:cNvSpPr/>
              <p:nvPr/>
            </p:nvSpPr>
            <p:spPr bwMode="auto">
              <a:xfrm>
                <a:off x="2102426" y="1633537"/>
                <a:ext cx="663031" cy="111611"/>
              </a:xfrm>
              <a:custGeom>
                <a:avLst/>
                <a:gdLst>
                  <a:gd name="T0" fmla="*/ 0 w 3723451"/>
                  <a:gd name="T1" fmla="*/ 27306 h 932950"/>
                  <a:gd name="T2" fmla="*/ 116665 w 3723451"/>
                  <a:gd name="T3" fmla="*/ 322 h 932950"/>
                  <a:gd name="T4" fmla="*/ 330456 w 3723451"/>
                  <a:gd name="T5" fmla="*/ 62276 h 932950"/>
                  <a:gd name="T6" fmla="*/ 534416 w 3723451"/>
                  <a:gd name="T7" fmla="*/ 0 h 932950"/>
                  <a:gd name="T8" fmla="*/ 663031 w 3723451"/>
                  <a:gd name="T9" fmla="*/ 24782 h 932950"/>
                  <a:gd name="T10" fmla="*/ 567342 w 3723451"/>
                  <a:gd name="T11" fmla="*/ 55255 h 932950"/>
                  <a:gd name="T12" fmla="*/ 536534 w 3723451"/>
                  <a:gd name="T13" fmla="*/ 47039 h 932950"/>
                  <a:gd name="T14" fmla="*/ 334213 w 3723451"/>
                  <a:gd name="T15" fmla="*/ 111611 h 932950"/>
                  <a:gd name="T16" fmla="*/ 126716 w 3723451"/>
                  <a:gd name="T17" fmla="*/ 49415 h 932950"/>
                  <a:gd name="T18" fmla="*/ 93168 w 3723451"/>
                  <a:gd name="T19" fmla="*/ 56127 h 932950"/>
                  <a:gd name="T20" fmla="*/ 0 w 3723451"/>
                  <a:gd name="T21" fmla="*/ 27306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85" name="Freeform 1084"/>
              <p:cNvSpPr/>
              <p:nvPr/>
            </p:nvSpPr>
            <p:spPr bwMode="auto">
              <a:xfrm>
                <a:off x="2537351" y="1727977"/>
                <a:ext cx="243314" cy="97303"/>
              </a:xfrm>
              <a:custGeom>
                <a:avLst/>
                <a:gdLst>
                  <a:gd name="T0" fmla="*/ 0 w 1366596"/>
                  <a:gd name="T1" fmla="*/ 0 h 809868"/>
                  <a:gd name="T2" fmla="*/ 243314 w 1366596"/>
                  <a:gd name="T3" fmla="*/ 75189 h 809868"/>
                  <a:gd name="T4" fmla="*/ 154017 w 1366596"/>
                  <a:gd name="T5" fmla="*/ 97303 h 809868"/>
                  <a:gd name="T6" fmla="*/ 819 w 1366596"/>
                  <a:gd name="T7" fmla="*/ 51416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86" name="Freeform 1085"/>
              <p:cNvSpPr/>
              <p:nvPr/>
            </p:nvSpPr>
            <p:spPr bwMode="auto">
              <a:xfrm>
                <a:off x="2090260" y="1730839"/>
                <a:ext cx="240274" cy="97303"/>
              </a:xfrm>
              <a:custGeom>
                <a:avLst/>
                <a:gdLst>
                  <a:gd name="T0" fmla="*/ 236994 w 1348191"/>
                  <a:gd name="T1" fmla="*/ 0 h 791462"/>
                  <a:gd name="T2" fmla="*/ 240274 w 1348191"/>
                  <a:gd name="T3" fmla="*/ 46954 h 791462"/>
                  <a:gd name="T4" fmla="*/ 86925 w 1348191"/>
                  <a:gd name="T5" fmla="*/ 97303 h 791462"/>
                  <a:gd name="T6" fmla="*/ 0 w 1348191"/>
                  <a:gd name="T7" fmla="*/ 75240 h 791462"/>
                  <a:gd name="T8" fmla="*/ 236994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087" name="Straight Connector 1086"/>
              <p:cNvCxnSpPr>
                <a:cxnSpLocks noChangeShapeType="1"/>
                <a:endCxn id="1082" idx="2"/>
              </p:cNvCxnSpPr>
              <p:nvPr/>
            </p:nvCxnSpPr>
            <p:spPr bwMode="auto">
              <a:xfrm flipH="1" flipV="1">
                <a:off x="1871277" y="1736563"/>
                <a:ext cx="3042" cy="123058"/>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088" name="Straight Connector 1087"/>
              <p:cNvCxnSpPr>
                <a:cxnSpLocks noChangeShapeType="1"/>
              </p:cNvCxnSpPr>
              <p:nvPr/>
            </p:nvCxnSpPr>
            <p:spPr bwMode="auto">
              <a:xfrm flipH="1" flipV="1">
                <a:off x="2996606" y="1733700"/>
                <a:ext cx="3042" cy="123060"/>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1089" name="Group 347"/>
            <p:cNvGrpSpPr/>
            <p:nvPr/>
          </p:nvGrpSpPr>
          <p:grpSpPr bwMode="auto">
            <a:xfrm>
              <a:off x="6916593" y="6302444"/>
              <a:ext cx="588962" cy="242887"/>
              <a:chOff x="1871277" y="1576300"/>
              <a:chExt cx="1128371" cy="437861"/>
            </a:xfrm>
          </p:grpSpPr>
          <p:sp>
            <p:nvSpPr>
              <p:cNvPr id="1090" name="Oval 1089"/>
              <p:cNvSpPr>
                <a:spLocks noChangeArrowheads="1"/>
              </p:cNvSpPr>
              <p:nvPr/>
            </p:nvSpPr>
            <p:spPr bwMode="auto">
              <a:xfrm flipV="1">
                <a:off x="1874317" y="1693635"/>
                <a:ext cx="1125331" cy="320526"/>
              </a:xfrm>
              <a:prstGeom prst="ellipse">
                <a:avLst/>
              </a:prstGeom>
              <a:gradFill rotWithShape="1">
                <a:gsLst>
                  <a:gs pos="0">
                    <a:srgbClr val="262699"/>
                  </a:gs>
                  <a:gs pos="53000">
                    <a:srgbClr val="8585E0"/>
                  </a:gs>
                  <a:gs pos="100000">
                    <a:srgbClr val="262699"/>
                  </a:gs>
                </a:gsLst>
                <a:lin ang="0" scaled="1"/>
              </a:gra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091" name="Rectangle 1090"/>
              <p:cNvSpPr/>
              <p:nvPr/>
            </p:nvSpPr>
            <p:spPr bwMode="auto">
              <a:xfrm>
                <a:off x="1871277" y="1739424"/>
                <a:ext cx="1128371" cy="117336"/>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92" name="Oval 1091"/>
              <p:cNvSpPr>
                <a:spLocks noChangeArrowheads="1"/>
              </p:cNvSpPr>
              <p:nvPr/>
            </p:nvSpPr>
            <p:spPr bwMode="auto">
              <a:xfrm flipV="1">
                <a:off x="1871277" y="1576300"/>
                <a:ext cx="1125331" cy="320526"/>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093" name="Freeform 1092"/>
              <p:cNvSpPr/>
              <p:nvPr/>
            </p:nvSpPr>
            <p:spPr bwMode="auto">
              <a:xfrm>
                <a:off x="2160212" y="1673603"/>
                <a:ext cx="547458" cy="16026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94" name="Freeform 1093"/>
              <p:cNvSpPr/>
              <p:nvPr/>
            </p:nvSpPr>
            <p:spPr bwMode="auto">
              <a:xfrm>
                <a:off x="2102426" y="1633537"/>
                <a:ext cx="663033" cy="111611"/>
              </a:xfrm>
              <a:custGeom>
                <a:avLst/>
                <a:gdLst>
                  <a:gd name="T0" fmla="*/ 0 w 3723451"/>
                  <a:gd name="T1" fmla="*/ 27306 h 932950"/>
                  <a:gd name="T2" fmla="*/ 116665 w 3723451"/>
                  <a:gd name="T3" fmla="*/ 322 h 932950"/>
                  <a:gd name="T4" fmla="*/ 330457 w 3723451"/>
                  <a:gd name="T5" fmla="*/ 62276 h 932950"/>
                  <a:gd name="T6" fmla="*/ 534418 w 3723451"/>
                  <a:gd name="T7" fmla="*/ 0 h 932950"/>
                  <a:gd name="T8" fmla="*/ 663033 w 3723451"/>
                  <a:gd name="T9" fmla="*/ 24782 h 932950"/>
                  <a:gd name="T10" fmla="*/ 567343 w 3723451"/>
                  <a:gd name="T11" fmla="*/ 55255 h 932950"/>
                  <a:gd name="T12" fmla="*/ 536535 w 3723451"/>
                  <a:gd name="T13" fmla="*/ 47039 h 932950"/>
                  <a:gd name="T14" fmla="*/ 334214 w 3723451"/>
                  <a:gd name="T15" fmla="*/ 111611 h 932950"/>
                  <a:gd name="T16" fmla="*/ 126717 w 3723451"/>
                  <a:gd name="T17" fmla="*/ 49415 h 932950"/>
                  <a:gd name="T18" fmla="*/ 93168 w 3723451"/>
                  <a:gd name="T19" fmla="*/ 56127 h 932950"/>
                  <a:gd name="T20" fmla="*/ 0 w 3723451"/>
                  <a:gd name="T21" fmla="*/ 27306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95" name="Freeform 1094"/>
              <p:cNvSpPr/>
              <p:nvPr/>
            </p:nvSpPr>
            <p:spPr bwMode="auto">
              <a:xfrm>
                <a:off x="2537350" y="1727977"/>
                <a:ext cx="243315" cy="97303"/>
              </a:xfrm>
              <a:custGeom>
                <a:avLst/>
                <a:gdLst>
                  <a:gd name="T0" fmla="*/ 0 w 1366596"/>
                  <a:gd name="T1" fmla="*/ 0 h 809868"/>
                  <a:gd name="T2" fmla="*/ 243315 w 1366596"/>
                  <a:gd name="T3" fmla="*/ 75189 h 809868"/>
                  <a:gd name="T4" fmla="*/ 154017 w 1366596"/>
                  <a:gd name="T5" fmla="*/ 97303 h 809868"/>
                  <a:gd name="T6" fmla="*/ 819 w 1366596"/>
                  <a:gd name="T7" fmla="*/ 51416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96" name="Freeform 1095"/>
              <p:cNvSpPr/>
              <p:nvPr/>
            </p:nvSpPr>
            <p:spPr bwMode="auto">
              <a:xfrm>
                <a:off x="2090260" y="1730839"/>
                <a:ext cx="240272" cy="97303"/>
              </a:xfrm>
              <a:custGeom>
                <a:avLst/>
                <a:gdLst>
                  <a:gd name="T0" fmla="*/ 236992 w 1348191"/>
                  <a:gd name="T1" fmla="*/ 0 h 791462"/>
                  <a:gd name="T2" fmla="*/ 240272 w 1348191"/>
                  <a:gd name="T3" fmla="*/ 46954 h 791462"/>
                  <a:gd name="T4" fmla="*/ 86924 w 1348191"/>
                  <a:gd name="T5" fmla="*/ 97303 h 791462"/>
                  <a:gd name="T6" fmla="*/ 0 w 1348191"/>
                  <a:gd name="T7" fmla="*/ 75240 h 791462"/>
                  <a:gd name="T8" fmla="*/ 236992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097" name="Straight Connector 1096"/>
              <p:cNvCxnSpPr>
                <a:cxnSpLocks noChangeShapeType="1"/>
                <a:endCxn id="1092" idx="2"/>
              </p:cNvCxnSpPr>
              <p:nvPr/>
            </p:nvCxnSpPr>
            <p:spPr bwMode="auto">
              <a:xfrm flipH="1" flipV="1">
                <a:off x="1871277" y="1736563"/>
                <a:ext cx="3040" cy="123058"/>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098" name="Straight Connector 1097"/>
              <p:cNvCxnSpPr>
                <a:cxnSpLocks noChangeShapeType="1"/>
              </p:cNvCxnSpPr>
              <p:nvPr/>
            </p:nvCxnSpPr>
            <p:spPr bwMode="auto">
              <a:xfrm flipH="1" flipV="1">
                <a:off x="2996608" y="1733700"/>
                <a:ext cx="3040" cy="123060"/>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1099" name="Group 347"/>
            <p:cNvGrpSpPr/>
            <p:nvPr/>
          </p:nvGrpSpPr>
          <p:grpSpPr bwMode="auto">
            <a:xfrm>
              <a:off x="5452918" y="6394519"/>
              <a:ext cx="588962" cy="242887"/>
              <a:chOff x="1871277" y="1576300"/>
              <a:chExt cx="1128371" cy="437861"/>
            </a:xfrm>
          </p:grpSpPr>
          <p:sp>
            <p:nvSpPr>
              <p:cNvPr id="1100" name="Oval 1099"/>
              <p:cNvSpPr>
                <a:spLocks noChangeArrowheads="1"/>
              </p:cNvSpPr>
              <p:nvPr/>
            </p:nvSpPr>
            <p:spPr bwMode="auto">
              <a:xfrm flipV="1">
                <a:off x="1874317" y="1693635"/>
                <a:ext cx="1125331" cy="320526"/>
              </a:xfrm>
              <a:prstGeom prst="ellipse">
                <a:avLst/>
              </a:prstGeom>
              <a:gradFill rotWithShape="1">
                <a:gsLst>
                  <a:gs pos="0">
                    <a:srgbClr val="262699"/>
                  </a:gs>
                  <a:gs pos="53000">
                    <a:srgbClr val="8585E0"/>
                  </a:gs>
                  <a:gs pos="100000">
                    <a:srgbClr val="262699"/>
                  </a:gs>
                </a:gsLst>
                <a:lin ang="0" scaled="1"/>
              </a:gra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101" name="Rectangle 1100"/>
              <p:cNvSpPr/>
              <p:nvPr/>
            </p:nvSpPr>
            <p:spPr bwMode="auto">
              <a:xfrm>
                <a:off x="1871277" y="1739424"/>
                <a:ext cx="1128371" cy="117336"/>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102" name="Oval 1101"/>
              <p:cNvSpPr>
                <a:spLocks noChangeArrowheads="1"/>
              </p:cNvSpPr>
              <p:nvPr/>
            </p:nvSpPr>
            <p:spPr bwMode="auto">
              <a:xfrm flipV="1">
                <a:off x="1871277" y="1576300"/>
                <a:ext cx="1125331" cy="320526"/>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103" name="Freeform 1102"/>
              <p:cNvSpPr/>
              <p:nvPr/>
            </p:nvSpPr>
            <p:spPr bwMode="auto">
              <a:xfrm>
                <a:off x="2160212" y="1673603"/>
                <a:ext cx="547458" cy="16026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104" name="Freeform 1103"/>
              <p:cNvSpPr/>
              <p:nvPr/>
            </p:nvSpPr>
            <p:spPr bwMode="auto">
              <a:xfrm>
                <a:off x="2102426" y="1633537"/>
                <a:ext cx="663033" cy="111611"/>
              </a:xfrm>
              <a:custGeom>
                <a:avLst/>
                <a:gdLst>
                  <a:gd name="T0" fmla="*/ 0 w 3723451"/>
                  <a:gd name="T1" fmla="*/ 27306 h 932950"/>
                  <a:gd name="T2" fmla="*/ 116665 w 3723451"/>
                  <a:gd name="T3" fmla="*/ 322 h 932950"/>
                  <a:gd name="T4" fmla="*/ 330457 w 3723451"/>
                  <a:gd name="T5" fmla="*/ 62276 h 932950"/>
                  <a:gd name="T6" fmla="*/ 534418 w 3723451"/>
                  <a:gd name="T7" fmla="*/ 0 h 932950"/>
                  <a:gd name="T8" fmla="*/ 663033 w 3723451"/>
                  <a:gd name="T9" fmla="*/ 24782 h 932950"/>
                  <a:gd name="T10" fmla="*/ 567343 w 3723451"/>
                  <a:gd name="T11" fmla="*/ 55255 h 932950"/>
                  <a:gd name="T12" fmla="*/ 536535 w 3723451"/>
                  <a:gd name="T13" fmla="*/ 47039 h 932950"/>
                  <a:gd name="T14" fmla="*/ 334214 w 3723451"/>
                  <a:gd name="T15" fmla="*/ 111611 h 932950"/>
                  <a:gd name="T16" fmla="*/ 126717 w 3723451"/>
                  <a:gd name="T17" fmla="*/ 49415 h 932950"/>
                  <a:gd name="T18" fmla="*/ 93168 w 3723451"/>
                  <a:gd name="T19" fmla="*/ 56127 h 932950"/>
                  <a:gd name="T20" fmla="*/ 0 w 3723451"/>
                  <a:gd name="T21" fmla="*/ 27306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05" name="Freeform 1104"/>
              <p:cNvSpPr/>
              <p:nvPr/>
            </p:nvSpPr>
            <p:spPr bwMode="auto">
              <a:xfrm>
                <a:off x="2537350" y="1727977"/>
                <a:ext cx="243315" cy="97303"/>
              </a:xfrm>
              <a:custGeom>
                <a:avLst/>
                <a:gdLst>
                  <a:gd name="T0" fmla="*/ 0 w 1366596"/>
                  <a:gd name="T1" fmla="*/ 0 h 809868"/>
                  <a:gd name="T2" fmla="*/ 243315 w 1366596"/>
                  <a:gd name="T3" fmla="*/ 75189 h 809868"/>
                  <a:gd name="T4" fmla="*/ 154017 w 1366596"/>
                  <a:gd name="T5" fmla="*/ 97303 h 809868"/>
                  <a:gd name="T6" fmla="*/ 819 w 1366596"/>
                  <a:gd name="T7" fmla="*/ 51416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06" name="Freeform 1105"/>
              <p:cNvSpPr/>
              <p:nvPr/>
            </p:nvSpPr>
            <p:spPr bwMode="auto">
              <a:xfrm>
                <a:off x="2090260" y="1730839"/>
                <a:ext cx="240272" cy="97303"/>
              </a:xfrm>
              <a:custGeom>
                <a:avLst/>
                <a:gdLst>
                  <a:gd name="T0" fmla="*/ 236992 w 1348191"/>
                  <a:gd name="T1" fmla="*/ 0 h 791462"/>
                  <a:gd name="T2" fmla="*/ 240272 w 1348191"/>
                  <a:gd name="T3" fmla="*/ 46954 h 791462"/>
                  <a:gd name="T4" fmla="*/ 86924 w 1348191"/>
                  <a:gd name="T5" fmla="*/ 97303 h 791462"/>
                  <a:gd name="T6" fmla="*/ 0 w 1348191"/>
                  <a:gd name="T7" fmla="*/ 75240 h 791462"/>
                  <a:gd name="T8" fmla="*/ 236992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107" name="Straight Connector 1106"/>
              <p:cNvCxnSpPr>
                <a:cxnSpLocks noChangeShapeType="1"/>
                <a:endCxn id="1102" idx="2"/>
              </p:cNvCxnSpPr>
              <p:nvPr/>
            </p:nvCxnSpPr>
            <p:spPr bwMode="auto">
              <a:xfrm flipH="1" flipV="1">
                <a:off x="1871277" y="1736563"/>
                <a:ext cx="3040" cy="123058"/>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108" name="Straight Connector 1107"/>
              <p:cNvCxnSpPr>
                <a:cxnSpLocks noChangeShapeType="1"/>
              </p:cNvCxnSpPr>
              <p:nvPr/>
            </p:nvCxnSpPr>
            <p:spPr bwMode="auto">
              <a:xfrm flipH="1" flipV="1">
                <a:off x="2996608" y="1733700"/>
                <a:ext cx="3040" cy="123060"/>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1139" name="Group 1"/>
            <p:cNvGrpSpPr/>
            <p:nvPr/>
          </p:nvGrpSpPr>
          <p:grpSpPr bwMode="auto">
            <a:xfrm>
              <a:off x="2687493" y="5652658"/>
              <a:ext cx="2698750" cy="818062"/>
              <a:chOff x="938213" y="5322389"/>
              <a:chExt cx="2698750" cy="818061"/>
            </a:xfrm>
          </p:grpSpPr>
          <p:cxnSp>
            <p:nvCxnSpPr>
              <p:cNvPr id="1140" name="Straight Connector 1139"/>
              <p:cNvCxnSpPr/>
              <p:nvPr/>
            </p:nvCxnSpPr>
            <p:spPr>
              <a:xfrm flipH="1">
                <a:off x="1282700" y="5802312"/>
                <a:ext cx="1508125" cy="1588"/>
              </a:xfrm>
              <a:prstGeom prst="line">
                <a:avLst/>
              </a:prstGeom>
              <a:noFill/>
              <a:ln w="9525" cap="flat" cmpd="sng" algn="ctr">
                <a:solidFill>
                  <a:srgbClr val="000000"/>
                </a:solidFill>
                <a:prstDash val="solid"/>
              </a:ln>
              <a:effectLst/>
            </p:spPr>
          </p:cxnSp>
          <p:sp>
            <p:nvSpPr>
              <p:cNvPr id="1141" name="TextBox 265"/>
              <p:cNvSpPr txBox="1">
                <a:spLocks noChangeArrowheads="1"/>
              </p:cNvSpPr>
              <p:nvPr/>
            </p:nvSpPr>
            <p:spPr bwMode="auto">
              <a:xfrm>
                <a:off x="3198813" y="5473700"/>
                <a:ext cx="2635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1</a:t>
                </a:r>
                <a:endPar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42" name="TextBox 281"/>
              <p:cNvSpPr txBox="1">
                <a:spLocks noChangeArrowheads="1"/>
              </p:cNvSpPr>
              <p:nvPr/>
            </p:nvSpPr>
            <p:spPr bwMode="auto">
              <a:xfrm>
                <a:off x="3373438" y="5761038"/>
                <a:ext cx="2635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2</a:t>
                </a:r>
                <a:endPar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143" name="Group 5"/>
              <p:cNvGrpSpPr/>
              <p:nvPr/>
            </p:nvGrpSpPr>
            <p:grpSpPr bwMode="auto">
              <a:xfrm>
                <a:off x="938213" y="5322389"/>
                <a:ext cx="1616075" cy="402139"/>
                <a:chOff x="-4079003" y="2802821"/>
                <a:chExt cx="1616718" cy="403057"/>
              </a:xfrm>
            </p:grpSpPr>
            <p:sp>
              <p:nvSpPr>
                <p:cNvPr id="1157" name="Rectangle 98"/>
                <p:cNvSpPr>
                  <a:spLocks noChangeArrowheads="1"/>
                </p:cNvSpPr>
                <p:nvPr/>
              </p:nvSpPr>
              <p:spPr bwMode="auto">
                <a:xfrm>
                  <a:off x="-4079003" y="2985994"/>
                  <a:ext cx="1281675" cy="208750"/>
                </a:xfrm>
                <a:prstGeom prst="rect">
                  <a:avLst/>
                </a:prstGeom>
                <a:solidFill>
                  <a:srgbClr val="3333CC"/>
                </a:solidFill>
                <a:ln w="9525">
                  <a:solidFill>
                    <a:srgbClr val="000000"/>
                  </a:solidFill>
                  <a:miter lim="800000"/>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58" name="Line 99"/>
                <p:cNvSpPr>
                  <a:spLocks noChangeShapeType="1"/>
                </p:cNvSpPr>
                <p:nvPr/>
              </p:nvSpPr>
              <p:spPr bwMode="auto">
                <a:xfrm>
                  <a:off x="-2933828" y="3101502"/>
                  <a:ext cx="471543" cy="0"/>
                </a:xfrm>
                <a:prstGeom prst="line">
                  <a:avLst/>
                </a:prstGeom>
                <a:noFill/>
                <a:ln w="9525">
                  <a:solidFill>
                    <a:srgbClr val="3333CC"/>
                  </a:solidFill>
                  <a:rou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59" name="Rectangle 104"/>
                <p:cNvSpPr>
                  <a:spLocks noChangeArrowheads="1"/>
                </p:cNvSpPr>
                <p:nvPr/>
              </p:nvSpPr>
              <p:spPr bwMode="auto">
                <a:xfrm>
                  <a:off x="-3377007" y="2988777"/>
                  <a:ext cx="476861" cy="210142"/>
                </a:xfrm>
                <a:prstGeom prst="rect">
                  <a:avLst/>
                </a:prstGeom>
                <a:solidFill>
                  <a:srgbClr val="00CC99"/>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60" name="Text Box 105"/>
                <p:cNvSpPr txBox="1">
                  <a:spLocks noChangeArrowheads="1"/>
                </p:cNvSpPr>
                <p:nvPr/>
              </p:nvSpPr>
              <p:spPr bwMode="auto">
                <a:xfrm>
                  <a:off x="-3430189" y="2965119"/>
                  <a:ext cx="581451" cy="240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0111</a:t>
                  </a:r>
                  <a:endPar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61" name="Line 119"/>
                <p:cNvSpPr>
                  <a:spLocks noChangeShapeType="1"/>
                </p:cNvSpPr>
                <p:nvPr/>
              </p:nvSpPr>
              <p:spPr bwMode="auto">
                <a:xfrm>
                  <a:off x="-3940114" y="2802821"/>
                  <a:ext cx="724425" cy="215182"/>
                </a:xfrm>
                <a:prstGeom prst="line">
                  <a:avLst/>
                </a:prstGeom>
                <a:noFill/>
                <a:ln w="15875">
                  <a:solidFill>
                    <a:srgbClr val="C00000"/>
                  </a:solidFill>
                  <a:rou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145" name="Group 357"/>
              <p:cNvGrpSpPr/>
              <p:nvPr/>
            </p:nvGrpSpPr>
            <p:grpSpPr bwMode="auto">
              <a:xfrm>
                <a:off x="2714625" y="5659438"/>
                <a:ext cx="565150" cy="293687"/>
                <a:chOff x="1871277" y="1576300"/>
                <a:chExt cx="1128371" cy="437861"/>
              </a:xfrm>
            </p:grpSpPr>
            <p:sp>
              <p:nvSpPr>
                <p:cNvPr id="1147" name="Oval 1146"/>
                <p:cNvSpPr>
                  <a:spLocks noChangeArrowheads="1"/>
                </p:cNvSpPr>
                <p:nvPr/>
              </p:nvSpPr>
              <p:spPr bwMode="auto">
                <a:xfrm flipV="1">
                  <a:off x="1874448" y="1694641"/>
                  <a:ext cx="1125200" cy="319521"/>
                </a:xfrm>
                <a:prstGeom prst="ellipse">
                  <a:avLst/>
                </a:prstGeom>
                <a:gradFill rotWithShape="1">
                  <a:gsLst>
                    <a:gs pos="0">
                      <a:srgbClr val="262699"/>
                    </a:gs>
                    <a:gs pos="53000">
                      <a:srgbClr val="8585E0"/>
                    </a:gs>
                    <a:gs pos="100000">
                      <a:srgbClr val="262699"/>
                    </a:gs>
                  </a:gsLst>
                  <a:lin ang="0" scaled="1"/>
                </a:gra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148" name="Rectangle 1147"/>
                <p:cNvSpPr/>
                <p:nvPr/>
              </p:nvSpPr>
              <p:spPr bwMode="auto">
                <a:xfrm>
                  <a:off x="1871277" y="1739611"/>
                  <a:ext cx="1128371" cy="115973"/>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149" name="Oval 1148"/>
                <p:cNvSpPr>
                  <a:spLocks noChangeArrowheads="1"/>
                </p:cNvSpPr>
                <p:nvPr/>
              </p:nvSpPr>
              <p:spPr bwMode="auto">
                <a:xfrm flipV="1">
                  <a:off x="1871277" y="1576300"/>
                  <a:ext cx="1125202" cy="319521"/>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150" name="Freeform 1149"/>
                <p:cNvSpPr/>
                <p:nvPr/>
              </p:nvSpPr>
              <p:spPr bwMode="auto">
                <a:xfrm>
                  <a:off x="2159710" y="1673340"/>
                  <a:ext cx="548337" cy="160944"/>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151" name="Freeform 1150"/>
                <p:cNvSpPr/>
                <p:nvPr/>
              </p:nvSpPr>
              <p:spPr bwMode="auto">
                <a:xfrm>
                  <a:off x="2102657" y="1633104"/>
                  <a:ext cx="662442" cy="111241"/>
                </a:xfrm>
                <a:custGeom>
                  <a:avLst/>
                  <a:gdLst>
                    <a:gd name="T0" fmla="*/ 0 w 3723451"/>
                    <a:gd name="T1" fmla="*/ 27215 h 932950"/>
                    <a:gd name="T2" fmla="*/ 116561 w 3723451"/>
                    <a:gd name="T3" fmla="*/ 321 h 932950"/>
                    <a:gd name="T4" fmla="*/ 330163 w 3723451"/>
                    <a:gd name="T5" fmla="*/ 62070 h 932950"/>
                    <a:gd name="T6" fmla="*/ 533941 w 3723451"/>
                    <a:gd name="T7" fmla="*/ 0 h 932950"/>
                    <a:gd name="T8" fmla="*/ 662442 w 3723451"/>
                    <a:gd name="T9" fmla="*/ 24700 h 932950"/>
                    <a:gd name="T10" fmla="*/ 566838 w 3723451"/>
                    <a:gd name="T11" fmla="*/ 55072 h 932950"/>
                    <a:gd name="T12" fmla="*/ 536057 w 3723451"/>
                    <a:gd name="T13" fmla="*/ 46883 h 932950"/>
                    <a:gd name="T14" fmla="*/ 333916 w 3723451"/>
                    <a:gd name="T15" fmla="*/ 111241 h 932950"/>
                    <a:gd name="T16" fmla="*/ 126604 w 3723451"/>
                    <a:gd name="T17" fmla="*/ 49251 h 932950"/>
                    <a:gd name="T18" fmla="*/ 93085 w 3723451"/>
                    <a:gd name="T19" fmla="*/ 55941 h 932950"/>
                    <a:gd name="T20" fmla="*/ 0 w 3723451"/>
                    <a:gd name="T21" fmla="*/ 27215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52" name="Freeform 1151"/>
                <p:cNvSpPr/>
                <p:nvPr/>
              </p:nvSpPr>
              <p:spPr bwMode="auto">
                <a:xfrm>
                  <a:off x="2536889" y="1727776"/>
                  <a:ext cx="244059" cy="97040"/>
                </a:xfrm>
                <a:custGeom>
                  <a:avLst/>
                  <a:gdLst>
                    <a:gd name="T0" fmla="*/ 0 w 1366596"/>
                    <a:gd name="T1" fmla="*/ 0 h 809868"/>
                    <a:gd name="T2" fmla="*/ 244059 w 1366596"/>
                    <a:gd name="T3" fmla="*/ 74985 h 809868"/>
                    <a:gd name="T4" fmla="*/ 154488 w 1366596"/>
                    <a:gd name="T5" fmla="*/ 97040 h 809868"/>
                    <a:gd name="T6" fmla="*/ 822 w 1366596"/>
                    <a:gd name="T7" fmla="*/ 51277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53" name="Freeform 1152"/>
                <p:cNvSpPr/>
                <p:nvPr/>
              </p:nvSpPr>
              <p:spPr bwMode="auto">
                <a:xfrm>
                  <a:off x="2089979" y="1730144"/>
                  <a:ext cx="240888" cy="97039"/>
                </a:xfrm>
                <a:custGeom>
                  <a:avLst/>
                  <a:gdLst>
                    <a:gd name="T0" fmla="*/ 237599 w 1348191"/>
                    <a:gd name="T1" fmla="*/ 0 h 791462"/>
                    <a:gd name="T2" fmla="*/ 240888 w 1348191"/>
                    <a:gd name="T3" fmla="*/ 46827 h 791462"/>
                    <a:gd name="T4" fmla="*/ 87147 w 1348191"/>
                    <a:gd name="T5" fmla="*/ 97039 h 791462"/>
                    <a:gd name="T6" fmla="*/ 0 w 1348191"/>
                    <a:gd name="T7" fmla="*/ 75036 h 791462"/>
                    <a:gd name="T8" fmla="*/ 237599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154" name="Straight Connector 1153"/>
                <p:cNvCxnSpPr>
                  <a:cxnSpLocks noChangeShapeType="1"/>
                  <a:endCxn id="1149" idx="2"/>
                </p:cNvCxnSpPr>
                <p:nvPr/>
              </p:nvCxnSpPr>
              <p:spPr bwMode="auto">
                <a:xfrm flipH="1" flipV="1">
                  <a:off x="1871277" y="1737244"/>
                  <a:ext cx="3171" cy="123075"/>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155" name="Straight Connector 1154"/>
                <p:cNvCxnSpPr>
                  <a:cxnSpLocks noChangeShapeType="1"/>
                </p:cNvCxnSpPr>
                <p:nvPr/>
              </p:nvCxnSpPr>
              <p:spPr bwMode="auto">
                <a:xfrm flipH="1" flipV="1">
                  <a:off x="2996479" y="1734878"/>
                  <a:ext cx="3169" cy="123075"/>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sp>
            <p:nvSpPr>
              <p:cNvPr id="1146" name="TextBox 282"/>
              <p:cNvSpPr txBox="1">
                <a:spLocks noChangeArrowheads="1"/>
              </p:cNvSpPr>
              <p:nvPr/>
            </p:nvSpPr>
            <p:spPr bwMode="auto">
              <a:xfrm>
                <a:off x="3068638" y="5862638"/>
                <a:ext cx="261937"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3</a:t>
                </a:r>
                <a:endPar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44" name="Freeform 120"/>
              <p:cNvSpPr/>
              <p:nvPr/>
            </p:nvSpPr>
            <p:spPr bwMode="auto">
              <a:xfrm>
                <a:off x="2493963" y="5668963"/>
                <a:ext cx="982662" cy="233362"/>
              </a:xfrm>
              <a:custGeom>
                <a:avLst/>
                <a:gdLst>
                  <a:gd name="T0" fmla="*/ 0 w 554"/>
                  <a:gd name="T1" fmla="*/ 2147483647 h 167"/>
                  <a:gd name="T2" fmla="*/ 2147483647 w 554"/>
                  <a:gd name="T3" fmla="*/ 2147483647 h 167"/>
                  <a:gd name="T4" fmla="*/ 2147483647 w 554"/>
                  <a:gd name="T5" fmla="*/ 2147483647 h 167"/>
                  <a:gd name="T6" fmla="*/ 0 60000 65536"/>
                  <a:gd name="T7" fmla="*/ 0 60000 65536"/>
                  <a:gd name="T8" fmla="*/ 0 60000 65536"/>
                  <a:gd name="T9" fmla="*/ 0 w 554"/>
                  <a:gd name="T10" fmla="*/ 0 h 167"/>
                  <a:gd name="T11" fmla="*/ 554 w 554"/>
                  <a:gd name="T12" fmla="*/ 167 h 167"/>
                </a:gdLst>
                <a:ahLst/>
                <a:cxnLst>
                  <a:cxn ang="T6">
                    <a:pos x="T0" y="T1"/>
                  </a:cxn>
                  <a:cxn ang="T7">
                    <a:pos x="T2" y="T3"/>
                  </a:cxn>
                  <a:cxn ang="T8">
                    <a:pos x="T4" y="T5"/>
                  </a:cxn>
                </a:cxnLst>
                <a:rect l="T9" t="T10" r="T11" b="T12"/>
                <a:pathLst>
                  <a:path w="554" h="167">
                    <a:moveTo>
                      <a:pt x="0" y="10"/>
                    </a:moveTo>
                    <a:cubicBezTo>
                      <a:pt x="102" y="0"/>
                      <a:pt x="240" y="5"/>
                      <a:pt x="324" y="26"/>
                    </a:cubicBezTo>
                    <a:cubicBezTo>
                      <a:pt x="416" y="52"/>
                      <a:pt x="502" y="120"/>
                      <a:pt x="554" y="167"/>
                    </a:cubicBezTo>
                  </a:path>
                </a:pathLst>
              </a:custGeom>
              <a:noFill/>
              <a:ln w="57150" cmpd="sng">
                <a:solidFill>
                  <a:srgbClr val="FF33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1162" name="TextBox 6"/>
            <p:cNvSpPr txBox="1">
              <a:spLocks noChangeArrowheads="1"/>
            </p:cNvSpPr>
            <p:nvPr/>
          </p:nvSpPr>
          <p:spPr bwMode="auto">
            <a:xfrm>
              <a:off x="1372488" y="5470630"/>
              <a:ext cx="19923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values in arriving </a:t>
              </a:r>
              <a:endPar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packet header</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2" name="Title 1"/>
          <p:cNvSpPr>
            <a:spLocks noGrp="1"/>
          </p:cNvSpPr>
          <p:nvPr>
            <p:ph type="title"/>
          </p:nvPr>
        </p:nvSpPr>
        <p:spPr>
          <a:xfrm>
            <a:off x="838199" y="279543"/>
            <a:ext cx="10847119" cy="894622"/>
          </a:xfrm>
        </p:spPr>
        <p:txBody>
          <a:bodyPr>
            <a:normAutofit/>
          </a:bodyPr>
          <a:lstStyle/>
          <a:p>
            <a:r>
              <a:rPr lang="en-US" altLang="en-US" sz="4800" b="0" dirty="0">
                <a:solidFill>
                  <a:srgbClr val="000099"/>
                </a:solidFill>
                <a:latin typeface="+mn-lt"/>
                <a:cs typeface="Arial" panose="020B0604020202020204" pitchFamily="34" charset="0"/>
              </a:rPr>
              <a:t>Generalized forwarding: match plus action</a:t>
            </a:r>
            <a:endParaRPr lang="en-US" altLang="en-US" sz="4800" b="0" dirty="0">
              <a:solidFill>
                <a:srgbClr val="000099"/>
              </a:solidFill>
              <a:latin typeface="+mn-lt"/>
              <a:cs typeface="Arial" panose="020B0604020202020204" pitchFamily="34" charset="0"/>
            </a:endParaRPr>
          </a:p>
        </p:txBody>
      </p:sp>
      <p:sp>
        <p:nvSpPr>
          <p:cNvPr id="4" name="TextBox 257"/>
          <p:cNvSpPr txBox="1">
            <a:spLocks noChangeArrowheads="1"/>
          </p:cNvSpPr>
          <p:nvPr/>
        </p:nvSpPr>
        <p:spPr bwMode="auto">
          <a:xfrm>
            <a:off x="847174" y="1217384"/>
            <a:ext cx="1125965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Review: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each router contains a </a:t>
            </a: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forwarding table </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457200" marR="0" lvl="0" indent="-285750" algn="l" defTabSz="914400" rtl="0" eaLnBrk="1" fontAlgn="auto" latinLnBrk="0" hangingPunct="1">
              <a:lnSpc>
                <a:spcPct val="100000"/>
              </a:lnSpc>
              <a:spcBef>
                <a:spcPts val="0"/>
              </a:spcBef>
              <a:spcAft>
                <a:spcPts val="0"/>
              </a:spcAft>
              <a:buClr>
                <a:srgbClr val="0013A3"/>
              </a:buClr>
              <a:buSzTx/>
              <a:buFont typeface="Wingdings" panose="05000000000000000000" pitchFamily="2" charset="2"/>
              <a:buChar char="§"/>
              <a:defRPr/>
            </a:pP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“match plus action”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abstraction: match bits in arriving packet, take action</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grpSp>
        <p:nvGrpSpPr>
          <p:cNvPr id="20" name="Group 19"/>
          <p:cNvGrpSpPr/>
          <p:nvPr/>
        </p:nvGrpSpPr>
        <p:grpSpPr>
          <a:xfrm>
            <a:off x="3590654" y="4509985"/>
            <a:ext cx="5200655" cy="2273665"/>
            <a:chOff x="3590654" y="4136605"/>
            <a:chExt cx="5200655" cy="2273665"/>
          </a:xfrm>
        </p:grpSpPr>
        <p:grpSp>
          <p:nvGrpSpPr>
            <p:cNvPr id="15" name="Group 14"/>
            <p:cNvGrpSpPr/>
            <p:nvPr/>
          </p:nvGrpSpPr>
          <p:grpSpPr>
            <a:xfrm>
              <a:off x="3590654" y="4136605"/>
              <a:ext cx="1298579" cy="1913670"/>
              <a:chOff x="3590654" y="4136605"/>
              <a:chExt cx="1298579" cy="1913670"/>
            </a:xfrm>
          </p:grpSpPr>
          <p:sp>
            <p:nvSpPr>
              <p:cNvPr id="927" name="Freeform 926"/>
              <p:cNvSpPr/>
              <p:nvPr/>
            </p:nvSpPr>
            <p:spPr bwMode="auto">
              <a:xfrm>
                <a:off x="3608120" y="5291450"/>
                <a:ext cx="1281113" cy="758825"/>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1" fmla="*/ 139870 w 1040633"/>
                  <a:gd name="connsiteY0-2" fmla="*/ 1191723 h 1219697"/>
                  <a:gd name="connsiteX1-3" fmla="*/ 0 w 1040633"/>
                  <a:gd name="connsiteY1-4" fmla="*/ 0 h 1219697"/>
                  <a:gd name="connsiteX2-5" fmla="*/ 1040633 w 1040633"/>
                  <a:gd name="connsiteY2-6" fmla="*/ 16785 h 1219697"/>
                  <a:gd name="connsiteX3-7" fmla="*/ 833625 w 1040633"/>
                  <a:gd name="connsiteY3-8" fmla="*/ 1219697 h 1219697"/>
                  <a:gd name="connsiteX4-9" fmla="*/ 139870 w 1040633"/>
                  <a:gd name="connsiteY4-10" fmla="*/ 1191723 h 1219697"/>
                  <a:gd name="connsiteX0-11" fmla="*/ 139870 w 1040633"/>
                  <a:gd name="connsiteY0-12" fmla="*/ 1191723 h 1219697"/>
                  <a:gd name="connsiteX1-13" fmla="*/ 0 w 1040633"/>
                  <a:gd name="connsiteY1-14" fmla="*/ 0 h 1219697"/>
                  <a:gd name="connsiteX2-15" fmla="*/ 1040633 w 1040633"/>
                  <a:gd name="connsiteY2-16" fmla="*/ 16785 h 1219697"/>
                  <a:gd name="connsiteX3-17" fmla="*/ 833625 w 1040633"/>
                  <a:gd name="connsiteY3-18" fmla="*/ 1219697 h 1219697"/>
                  <a:gd name="connsiteX4-19" fmla="*/ 139870 w 1040633"/>
                  <a:gd name="connsiteY4-20" fmla="*/ 1191723 h 1219697"/>
                  <a:gd name="connsiteX0-21" fmla="*/ 139870 w 1040633"/>
                  <a:gd name="connsiteY0-22" fmla="*/ 1191723 h 1219697"/>
                  <a:gd name="connsiteX1-23" fmla="*/ 0 w 1040633"/>
                  <a:gd name="connsiteY1-24" fmla="*/ 0 h 1219697"/>
                  <a:gd name="connsiteX2-25" fmla="*/ 1040633 w 1040633"/>
                  <a:gd name="connsiteY2-26" fmla="*/ 16785 h 1219697"/>
                  <a:gd name="connsiteX3-27" fmla="*/ 833625 w 1040633"/>
                  <a:gd name="connsiteY3-28" fmla="*/ 1219697 h 1219697"/>
                  <a:gd name="connsiteX4-29" fmla="*/ 139870 w 1040633"/>
                  <a:gd name="connsiteY4-30" fmla="*/ 1191723 h 1219697"/>
                  <a:gd name="connsiteX0-31" fmla="*/ 139870 w 1040633"/>
                  <a:gd name="connsiteY0-32" fmla="*/ 1191723 h 1219697"/>
                  <a:gd name="connsiteX1-33" fmla="*/ 0 w 1040633"/>
                  <a:gd name="connsiteY1-34" fmla="*/ 0 h 1219697"/>
                  <a:gd name="connsiteX2-35" fmla="*/ 1040633 w 1040633"/>
                  <a:gd name="connsiteY2-36" fmla="*/ 16785 h 1219697"/>
                  <a:gd name="connsiteX3-37" fmla="*/ 833625 w 1040633"/>
                  <a:gd name="connsiteY3-38" fmla="*/ 1219697 h 1219697"/>
                  <a:gd name="connsiteX4-39" fmla="*/ 139870 w 1040633"/>
                  <a:gd name="connsiteY4-40" fmla="*/ 1191723 h 1219697"/>
                  <a:gd name="connsiteX0-41" fmla="*/ 139870 w 1040633"/>
                  <a:gd name="connsiteY0-42" fmla="*/ 1191723 h 1219697"/>
                  <a:gd name="connsiteX1-43" fmla="*/ 0 w 1040633"/>
                  <a:gd name="connsiteY1-44" fmla="*/ 0 h 1219697"/>
                  <a:gd name="connsiteX2-45" fmla="*/ 1040633 w 1040633"/>
                  <a:gd name="connsiteY2-46" fmla="*/ 16785 h 1219697"/>
                  <a:gd name="connsiteX3-47" fmla="*/ 833625 w 1040633"/>
                  <a:gd name="connsiteY3-48" fmla="*/ 1219697 h 1219697"/>
                  <a:gd name="connsiteX4-49" fmla="*/ 418712 w 1040633"/>
                  <a:gd name="connsiteY4-50" fmla="*/ 1189324 h 1219697"/>
                  <a:gd name="connsiteX5" fmla="*/ 139870 w 1040633"/>
                  <a:gd name="connsiteY5" fmla="*/ 1191723 h 1219697"/>
                  <a:gd name="connsiteX0-51" fmla="*/ 139870 w 1040633"/>
                  <a:gd name="connsiteY0-52" fmla="*/ 1191723 h 1355926"/>
                  <a:gd name="connsiteX1-53" fmla="*/ 0 w 1040633"/>
                  <a:gd name="connsiteY1-54" fmla="*/ 0 h 1355926"/>
                  <a:gd name="connsiteX2-55" fmla="*/ 1040633 w 1040633"/>
                  <a:gd name="connsiteY2-56" fmla="*/ 16785 h 1355926"/>
                  <a:gd name="connsiteX3-57" fmla="*/ 833625 w 1040633"/>
                  <a:gd name="connsiteY3-58" fmla="*/ 1219697 h 1355926"/>
                  <a:gd name="connsiteX4-59" fmla="*/ 139870 w 1040633"/>
                  <a:gd name="connsiteY4-60" fmla="*/ 1191723 h 1355926"/>
                  <a:gd name="connsiteX0-61" fmla="*/ 139870 w 1040633"/>
                  <a:gd name="connsiteY0-62" fmla="*/ 1191723 h 1289901"/>
                  <a:gd name="connsiteX1-63" fmla="*/ 0 w 1040633"/>
                  <a:gd name="connsiteY1-64" fmla="*/ 0 h 1289901"/>
                  <a:gd name="connsiteX2-65" fmla="*/ 1040633 w 1040633"/>
                  <a:gd name="connsiteY2-66" fmla="*/ 16785 h 1289901"/>
                  <a:gd name="connsiteX3-67" fmla="*/ 833625 w 1040633"/>
                  <a:gd name="connsiteY3-68" fmla="*/ 1219697 h 1289901"/>
                  <a:gd name="connsiteX4-69" fmla="*/ 139870 w 1040633"/>
                  <a:gd name="connsiteY4-70" fmla="*/ 1191723 h 1289901"/>
                  <a:gd name="connsiteX0-71" fmla="*/ 139870 w 1040633"/>
                  <a:gd name="connsiteY0-72" fmla="*/ 1191723 h 1219697"/>
                  <a:gd name="connsiteX1-73" fmla="*/ 0 w 1040633"/>
                  <a:gd name="connsiteY1-74" fmla="*/ 0 h 1219697"/>
                  <a:gd name="connsiteX2-75" fmla="*/ 1040633 w 1040633"/>
                  <a:gd name="connsiteY2-76" fmla="*/ 16785 h 1219697"/>
                  <a:gd name="connsiteX3-77" fmla="*/ 833625 w 1040633"/>
                  <a:gd name="connsiteY3-78" fmla="*/ 1219697 h 1219697"/>
                  <a:gd name="connsiteX4-79" fmla="*/ 139870 w 1040633"/>
                  <a:gd name="connsiteY4-80" fmla="*/ 1191723 h 1219697"/>
                  <a:gd name="connsiteX0-81" fmla="*/ 139870 w 1040633"/>
                  <a:gd name="connsiteY0-82" fmla="*/ 1191723 h 1191723"/>
                  <a:gd name="connsiteX1-83" fmla="*/ 0 w 1040633"/>
                  <a:gd name="connsiteY1-84" fmla="*/ 0 h 1191723"/>
                  <a:gd name="connsiteX2-85" fmla="*/ 1040633 w 1040633"/>
                  <a:gd name="connsiteY2-86" fmla="*/ 16785 h 1191723"/>
                  <a:gd name="connsiteX3-87" fmla="*/ 671988 w 1040633"/>
                  <a:gd name="connsiteY3-88" fmla="*/ 1158121 h 1191723"/>
                  <a:gd name="connsiteX4-89" fmla="*/ 139870 w 1040633"/>
                  <a:gd name="connsiteY4-90" fmla="*/ 1191723 h 1191723"/>
                  <a:gd name="connsiteX0-91" fmla="*/ 363082 w 1040633"/>
                  <a:gd name="connsiteY0-92" fmla="*/ 1160935 h 1160935"/>
                  <a:gd name="connsiteX1-93" fmla="*/ 0 w 1040633"/>
                  <a:gd name="connsiteY1-94" fmla="*/ 0 h 1160935"/>
                  <a:gd name="connsiteX2-95" fmla="*/ 1040633 w 1040633"/>
                  <a:gd name="connsiteY2-96" fmla="*/ 16785 h 1160935"/>
                  <a:gd name="connsiteX3-97" fmla="*/ 671988 w 1040633"/>
                  <a:gd name="connsiteY3-98" fmla="*/ 1158121 h 1160935"/>
                  <a:gd name="connsiteX4-99" fmla="*/ 363082 w 1040633"/>
                  <a:gd name="connsiteY4-100" fmla="*/ 1160935 h 1160935"/>
                  <a:gd name="connsiteX0-101" fmla="*/ 363082 w 1040633"/>
                  <a:gd name="connsiteY0-102" fmla="*/ 1160935 h 1160935"/>
                  <a:gd name="connsiteX1-103" fmla="*/ 0 w 1040633"/>
                  <a:gd name="connsiteY1-104" fmla="*/ 0 h 1160935"/>
                  <a:gd name="connsiteX2-105" fmla="*/ 1040633 w 1040633"/>
                  <a:gd name="connsiteY2-106" fmla="*/ 16785 h 1160935"/>
                  <a:gd name="connsiteX3-107" fmla="*/ 671988 w 1040633"/>
                  <a:gd name="connsiteY3-108" fmla="*/ 1158121 h 1160935"/>
                  <a:gd name="connsiteX4-109" fmla="*/ 363082 w 1040633"/>
                  <a:gd name="connsiteY4-110" fmla="*/ 1160935 h 1160935"/>
                  <a:gd name="connsiteX0-111" fmla="*/ 363082 w 1040633"/>
                  <a:gd name="connsiteY0-112" fmla="*/ 1160935 h 1160935"/>
                  <a:gd name="connsiteX1-113" fmla="*/ 0 w 1040633"/>
                  <a:gd name="connsiteY1-114" fmla="*/ 0 h 1160935"/>
                  <a:gd name="connsiteX2-115" fmla="*/ 1040633 w 1040633"/>
                  <a:gd name="connsiteY2-116" fmla="*/ 16785 h 1160935"/>
                  <a:gd name="connsiteX3-117" fmla="*/ 671988 w 1040633"/>
                  <a:gd name="connsiteY3-118" fmla="*/ 1158121 h 1160935"/>
                  <a:gd name="connsiteX4-119" fmla="*/ 363082 w 1040633"/>
                  <a:gd name="connsiteY4-120" fmla="*/ 1160935 h 1160935"/>
                  <a:gd name="connsiteX0-121" fmla="*/ 363082 w 1040633"/>
                  <a:gd name="connsiteY0-122" fmla="*/ 1160935 h 1160935"/>
                  <a:gd name="connsiteX1-123" fmla="*/ 0 w 1040633"/>
                  <a:gd name="connsiteY1-124" fmla="*/ 0 h 1160935"/>
                  <a:gd name="connsiteX2-125" fmla="*/ 1040633 w 1040633"/>
                  <a:gd name="connsiteY2-126" fmla="*/ 16785 h 1160935"/>
                  <a:gd name="connsiteX3-127" fmla="*/ 671988 w 1040633"/>
                  <a:gd name="connsiteY3-128" fmla="*/ 1158121 h 1160935"/>
                  <a:gd name="connsiteX4-129" fmla="*/ 363082 w 1040633"/>
                  <a:gd name="connsiteY4-130" fmla="*/ 1160935 h 1160935"/>
                  <a:gd name="connsiteX0-131" fmla="*/ 363082 w 1040633"/>
                  <a:gd name="connsiteY0-132" fmla="*/ 1160935 h 1160935"/>
                  <a:gd name="connsiteX1-133" fmla="*/ 0 w 1040633"/>
                  <a:gd name="connsiteY1-134" fmla="*/ 0 h 1160935"/>
                  <a:gd name="connsiteX2-135" fmla="*/ 1040633 w 1040633"/>
                  <a:gd name="connsiteY2-136" fmla="*/ 16785 h 1160935"/>
                  <a:gd name="connsiteX3-137" fmla="*/ 671988 w 1040633"/>
                  <a:gd name="connsiteY3-138" fmla="*/ 1158121 h 1160935"/>
                  <a:gd name="connsiteX4-139" fmla="*/ 363082 w 1040633"/>
                  <a:gd name="connsiteY4-140" fmla="*/ 1160935 h 1160935"/>
                  <a:gd name="connsiteX0-141" fmla="*/ 363082 w 1040633"/>
                  <a:gd name="connsiteY0-142" fmla="*/ 1160935 h 1160935"/>
                  <a:gd name="connsiteX1-143" fmla="*/ 0 w 1040633"/>
                  <a:gd name="connsiteY1-144" fmla="*/ 0 h 1160935"/>
                  <a:gd name="connsiteX2-145" fmla="*/ 1040633 w 1040633"/>
                  <a:gd name="connsiteY2-146" fmla="*/ 16785 h 1160935"/>
                  <a:gd name="connsiteX3-147" fmla="*/ 671988 w 1040633"/>
                  <a:gd name="connsiteY3-148" fmla="*/ 1158121 h 1160935"/>
                  <a:gd name="connsiteX4-149" fmla="*/ 363082 w 1040633"/>
                  <a:gd name="connsiteY4-150" fmla="*/ 1160935 h 1160935"/>
                  <a:gd name="connsiteX0-151" fmla="*/ 363082 w 1040633"/>
                  <a:gd name="connsiteY0-152" fmla="*/ 1160935 h 1160935"/>
                  <a:gd name="connsiteX1-153" fmla="*/ 0 w 1040633"/>
                  <a:gd name="connsiteY1-154" fmla="*/ 0 h 1160935"/>
                  <a:gd name="connsiteX2-155" fmla="*/ 1040633 w 1040633"/>
                  <a:gd name="connsiteY2-156" fmla="*/ 16785 h 1160935"/>
                  <a:gd name="connsiteX3-157" fmla="*/ 671988 w 1040633"/>
                  <a:gd name="connsiteY3-158" fmla="*/ 1158121 h 1160935"/>
                  <a:gd name="connsiteX4-159" fmla="*/ 363082 w 1040633"/>
                  <a:gd name="connsiteY4-160" fmla="*/ 1160935 h 1160935"/>
                  <a:gd name="connsiteX0-161" fmla="*/ 363082 w 1040633"/>
                  <a:gd name="connsiteY0-162" fmla="*/ 1160935 h 1160935"/>
                  <a:gd name="connsiteX1-163" fmla="*/ 0 w 1040633"/>
                  <a:gd name="connsiteY1-164" fmla="*/ 0 h 1160935"/>
                  <a:gd name="connsiteX2-165" fmla="*/ 1040633 w 1040633"/>
                  <a:gd name="connsiteY2-166" fmla="*/ 16785 h 1160935"/>
                  <a:gd name="connsiteX3-167" fmla="*/ 569478 w 1040633"/>
                  <a:gd name="connsiteY3-168" fmla="*/ 1158121 h 1160935"/>
                  <a:gd name="connsiteX4-169" fmla="*/ 363082 w 1040633"/>
                  <a:gd name="connsiteY4-170" fmla="*/ 1160935 h 1160935"/>
                  <a:gd name="connsiteX0-171" fmla="*/ 363082 w 1040633"/>
                  <a:gd name="connsiteY0-172" fmla="*/ 1160935 h 1160935"/>
                  <a:gd name="connsiteX1-173" fmla="*/ 0 w 1040633"/>
                  <a:gd name="connsiteY1-174" fmla="*/ 0 h 1160935"/>
                  <a:gd name="connsiteX2-175" fmla="*/ 1040633 w 1040633"/>
                  <a:gd name="connsiteY2-176" fmla="*/ 16785 h 1160935"/>
                  <a:gd name="connsiteX3-177" fmla="*/ 569478 w 1040633"/>
                  <a:gd name="connsiteY3-178" fmla="*/ 1158121 h 1160935"/>
                  <a:gd name="connsiteX4-179" fmla="*/ 363082 w 1040633"/>
                  <a:gd name="connsiteY4-180" fmla="*/ 1160935 h 1160935"/>
                  <a:gd name="connsiteX0-181" fmla="*/ 448507 w 1040633"/>
                  <a:gd name="connsiteY0-182" fmla="*/ 1160935 h 1160935"/>
                  <a:gd name="connsiteX1-183" fmla="*/ 0 w 1040633"/>
                  <a:gd name="connsiteY1-184" fmla="*/ 0 h 1160935"/>
                  <a:gd name="connsiteX2-185" fmla="*/ 1040633 w 1040633"/>
                  <a:gd name="connsiteY2-186" fmla="*/ 16785 h 1160935"/>
                  <a:gd name="connsiteX3-187" fmla="*/ 569478 w 1040633"/>
                  <a:gd name="connsiteY3-188" fmla="*/ 1158121 h 1160935"/>
                  <a:gd name="connsiteX4-189" fmla="*/ 448507 w 1040633"/>
                  <a:gd name="connsiteY4-190" fmla="*/ 1160935 h 1160935"/>
                  <a:gd name="connsiteX0-191" fmla="*/ 448507 w 1040633"/>
                  <a:gd name="connsiteY0-192" fmla="*/ 1160935 h 1160935"/>
                  <a:gd name="connsiteX1-193" fmla="*/ 0 w 1040633"/>
                  <a:gd name="connsiteY1-194" fmla="*/ 0 h 1160935"/>
                  <a:gd name="connsiteX2-195" fmla="*/ 1040633 w 1040633"/>
                  <a:gd name="connsiteY2-196" fmla="*/ 16785 h 1160935"/>
                  <a:gd name="connsiteX3-197" fmla="*/ 569478 w 1040633"/>
                  <a:gd name="connsiteY3-198" fmla="*/ 1158121 h 1160935"/>
                  <a:gd name="connsiteX4-199" fmla="*/ 448507 w 1040633"/>
                  <a:gd name="connsiteY4-200" fmla="*/ 1160935 h 1160935"/>
                  <a:gd name="connsiteX0-201" fmla="*/ 448507 w 1040633"/>
                  <a:gd name="connsiteY0-202" fmla="*/ 1160935 h 1160935"/>
                  <a:gd name="connsiteX1-203" fmla="*/ 0 w 1040633"/>
                  <a:gd name="connsiteY1-204" fmla="*/ 0 h 1160935"/>
                  <a:gd name="connsiteX2-205" fmla="*/ 1040633 w 1040633"/>
                  <a:gd name="connsiteY2-206" fmla="*/ 16785 h 1160935"/>
                  <a:gd name="connsiteX3-207" fmla="*/ 569478 w 1040633"/>
                  <a:gd name="connsiteY3-208" fmla="*/ 1158121 h 1160935"/>
                  <a:gd name="connsiteX4-209" fmla="*/ 448507 w 1040633"/>
                  <a:gd name="connsiteY4-210" fmla="*/ 1160935 h 1160935"/>
                  <a:gd name="connsiteX0-211" fmla="*/ 448507 w 1325315"/>
                  <a:gd name="connsiteY0-212" fmla="*/ 1160935 h 1160935"/>
                  <a:gd name="connsiteX1-213" fmla="*/ 0 w 1325315"/>
                  <a:gd name="connsiteY1-214" fmla="*/ 0 h 1160935"/>
                  <a:gd name="connsiteX2-215" fmla="*/ 1040633 w 1325315"/>
                  <a:gd name="connsiteY2-216" fmla="*/ 16785 h 1160935"/>
                  <a:gd name="connsiteX3-217" fmla="*/ 1214315 w 1325315"/>
                  <a:gd name="connsiteY3-218" fmla="*/ 1064597 h 1160935"/>
                  <a:gd name="connsiteX4-219" fmla="*/ 448507 w 1325315"/>
                  <a:gd name="connsiteY4-220" fmla="*/ 1160935 h 1160935"/>
                  <a:gd name="connsiteX0-221" fmla="*/ 448507 w 1214315"/>
                  <a:gd name="connsiteY0-222" fmla="*/ 1160935 h 1160935"/>
                  <a:gd name="connsiteX1-223" fmla="*/ 0 w 1214315"/>
                  <a:gd name="connsiteY1-224" fmla="*/ 0 h 1160935"/>
                  <a:gd name="connsiteX2-225" fmla="*/ 1040633 w 1214315"/>
                  <a:gd name="connsiteY2-226" fmla="*/ 16785 h 1160935"/>
                  <a:gd name="connsiteX3-227" fmla="*/ 1214315 w 1214315"/>
                  <a:gd name="connsiteY3-228" fmla="*/ 1064597 h 1160935"/>
                  <a:gd name="connsiteX4-229" fmla="*/ 448507 w 1214315"/>
                  <a:gd name="connsiteY4-230" fmla="*/ 1160935 h 1160935"/>
                  <a:gd name="connsiteX0-231" fmla="*/ 448507 w 1214315"/>
                  <a:gd name="connsiteY0-232" fmla="*/ 1160935 h 1160935"/>
                  <a:gd name="connsiteX1-233" fmla="*/ 0 w 1214315"/>
                  <a:gd name="connsiteY1-234" fmla="*/ 0 h 1160935"/>
                  <a:gd name="connsiteX2-235" fmla="*/ 1040633 w 1214315"/>
                  <a:gd name="connsiteY2-236" fmla="*/ 16785 h 1160935"/>
                  <a:gd name="connsiteX3-237" fmla="*/ 1214315 w 1214315"/>
                  <a:gd name="connsiteY3-238" fmla="*/ 1064597 h 1160935"/>
                  <a:gd name="connsiteX4-239" fmla="*/ 448507 w 1214315"/>
                  <a:gd name="connsiteY4-240" fmla="*/ 1160935 h 1160935"/>
                  <a:gd name="connsiteX0-241" fmla="*/ 1053964 w 1214315"/>
                  <a:gd name="connsiteY0-242" fmla="*/ 1136323 h 1136323"/>
                  <a:gd name="connsiteX1-243" fmla="*/ 0 w 1214315"/>
                  <a:gd name="connsiteY1-244" fmla="*/ 0 h 1136323"/>
                  <a:gd name="connsiteX2-245" fmla="*/ 1040633 w 1214315"/>
                  <a:gd name="connsiteY2-246" fmla="*/ 16785 h 1136323"/>
                  <a:gd name="connsiteX3-247" fmla="*/ 1214315 w 1214315"/>
                  <a:gd name="connsiteY3-248" fmla="*/ 1064597 h 1136323"/>
                  <a:gd name="connsiteX4-249" fmla="*/ 1053964 w 1214315"/>
                  <a:gd name="connsiteY4-250" fmla="*/ 1136323 h 1136323"/>
                  <a:gd name="connsiteX0-251" fmla="*/ 1053964 w 1214315"/>
                  <a:gd name="connsiteY0-252" fmla="*/ 1136323 h 1136323"/>
                  <a:gd name="connsiteX1-253" fmla="*/ 0 w 1214315"/>
                  <a:gd name="connsiteY1-254" fmla="*/ 0 h 1136323"/>
                  <a:gd name="connsiteX2-255" fmla="*/ 1040633 w 1214315"/>
                  <a:gd name="connsiteY2-256" fmla="*/ 16785 h 1136323"/>
                  <a:gd name="connsiteX3-257" fmla="*/ 1214315 w 1214315"/>
                  <a:gd name="connsiteY3-258" fmla="*/ 1064597 h 1136323"/>
                  <a:gd name="connsiteX4-259" fmla="*/ 1053964 w 1214315"/>
                  <a:gd name="connsiteY4-260" fmla="*/ 1136323 h 1136323"/>
                  <a:gd name="connsiteX0-261" fmla="*/ 1053964 w 1214315"/>
                  <a:gd name="connsiteY0-262" fmla="*/ 1136323 h 1136323"/>
                  <a:gd name="connsiteX1-263" fmla="*/ 0 w 1214315"/>
                  <a:gd name="connsiteY1-264" fmla="*/ 0 h 1136323"/>
                  <a:gd name="connsiteX2-265" fmla="*/ 1040633 w 1214315"/>
                  <a:gd name="connsiteY2-266" fmla="*/ 16785 h 1136323"/>
                  <a:gd name="connsiteX3-267" fmla="*/ 1214315 w 1214315"/>
                  <a:gd name="connsiteY3-268" fmla="*/ 1064597 h 1136323"/>
                  <a:gd name="connsiteX4-269" fmla="*/ 1053964 w 1214315"/>
                  <a:gd name="connsiteY4-270" fmla="*/ 1136323 h 1136323"/>
                  <a:gd name="connsiteX0-271" fmla="*/ 1060159 w 1220510"/>
                  <a:gd name="connsiteY0-272" fmla="*/ 1119627 h 1119627"/>
                  <a:gd name="connsiteX1-273" fmla="*/ 0 w 1220510"/>
                  <a:gd name="connsiteY1-274" fmla="*/ 249694 h 1119627"/>
                  <a:gd name="connsiteX2-275" fmla="*/ 1046828 w 1220510"/>
                  <a:gd name="connsiteY2-276" fmla="*/ 89 h 1119627"/>
                  <a:gd name="connsiteX3-277" fmla="*/ 1220510 w 1220510"/>
                  <a:gd name="connsiteY3-278" fmla="*/ 1047901 h 1119627"/>
                  <a:gd name="connsiteX4-279" fmla="*/ 1060159 w 1220510"/>
                  <a:gd name="connsiteY4-280" fmla="*/ 1119627 h 1119627"/>
                  <a:gd name="connsiteX0-281" fmla="*/ 1060159 w 1220510"/>
                  <a:gd name="connsiteY0-282" fmla="*/ 1119627 h 1119627"/>
                  <a:gd name="connsiteX1-283" fmla="*/ 0 w 1220510"/>
                  <a:gd name="connsiteY1-284" fmla="*/ 249694 h 1119627"/>
                  <a:gd name="connsiteX2-285" fmla="*/ 1046828 w 1220510"/>
                  <a:gd name="connsiteY2-286" fmla="*/ 89 h 1119627"/>
                  <a:gd name="connsiteX3-287" fmla="*/ 1220510 w 1220510"/>
                  <a:gd name="connsiteY3-288" fmla="*/ 1047901 h 1119627"/>
                  <a:gd name="connsiteX4-289" fmla="*/ 1060159 w 1220510"/>
                  <a:gd name="connsiteY4-290" fmla="*/ 1119627 h 1119627"/>
                  <a:gd name="connsiteX0-291" fmla="*/ 1060159 w 1220510"/>
                  <a:gd name="connsiteY0-292" fmla="*/ 1119627 h 1119627"/>
                  <a:gd name="connsiteX1-293" fmla="*/ 0 w 1220510"/>
                  <a:gd name="connsiteY1-294" fmla="*/ 249694 h 1119627"/>
                  <a:gd name="connsiteX2-295" fmla="*/ 1046828 w 1220510"/>
                  <a:gd name="connsiteY2-296" fmla="*/ 89 h 1119627"/>
                  <a:gd name="connsiteX3-297" fmla="*/ 1220510 w 1220510"/>
                  <a:gd name="connsiteY3-298" fmla="*/ 1047901 h 1119627"/>
                  <a:gd name="connsiteX4-299" fmla="*/ 1060159 w 1220510"/>
                  <a:gd name="connsiteY4-300" fmla="*/ 1119627 h 1119627"/>
                  <a:gd name="connsiteX0-301" fmla="*/ 1060159 w 1220510"/>
                  <a:gd name="connsiteY0-302" fmla="*/ 921649 h 921649"/>
                  <a:gd name="connsiteX1-303" fmla="*/ 0 w 1220510"/>
                  <a:gd name="connsiteY1-304" fmla="*/ 51716 h 921649"/>
                  <a:gd name="connsiteX2-305" fmla="*/ 1059218 w 1220510"/>
                  <a:gd name="connsiteY2-306" fmla="*/ 355 h 921649"/>
                  <a:gd name="connsiteX3-307" fmla="*/ 1220510 w 1220510"/>
                  <a:gd name="connsiteY3-308" fmla="*/ 849923 h 921649"/>
                  <a:gd name="connsiteX4-309" fmla="*/ 1060159 w 1220510"/>
                  <a:gd name="connsiteY4-310" fmla="*/ 921649 h 921649"/>
                  <a:gd name="connsiteX0-311" fmla="*/ 1060159 w 1220510"/>
                  <a:gd name="connsiteY0-312" fmla="*/ 921649 h 921649"/>
                  <a:gd name="connsiteX1-313" fmla="*/ 0 w 1220510"/>
                  <a:gd name="connsiteY1-314" fmla="*/ 51716 h 921649"/>
                  <a:gd name="connsiteX2-315" fmla="*/ 1059218 w 1220510"/>
                  <a:gd name="connsiteY2-316" fmla="*/ 355 h 921649"/>
                  <a:gd name="connsiteX3-317" fmla="*/ 1220510 w 1220510"/>
                  <a:gd name="connsiteY3-318" fmla="*/ 849923 h 921649"/>
                  <a:gd name="connsiteX4-319" fmla="*/ 1060159 w 1220510"/>
                  <a:gd name="connsiteY4-320" fmla="*/ 921649 h 921649"/>
                  <a:gd name="connsiteX0-321" fmla="*/ 1060159 w 1220510"/>
                  <a:gd name="connsiteY0-322" fmla="*/ 921649 h 921649"/>
                  <a:gd name="connsiteX1-323" fmla="*/ 0 w 1220510"/>
                  <a:gd name="connsiteY1-324" fmla="*/ 51716 h 921649"/>
                  <a:gd name="connsiteX2-325" fmla="*/ 1059218 w 1220510"/>
                  <a:gd name="connsiteY2-326" fmla="*/ 355 h 921649"/>
                  <a:gd name="connsiteX3-327" fmla="*/ 1220510 w 1220510"/>
                  <a:gd name="connsiteY3-328" fmla="*/ 849923 h 921649"/>
                  <a:gd name="connsiteX4-329" fmla="*/ 1060159 w 1220510"/>
                  <a:gd name="connsiteY4-330" fmla="*/ 921649 h 921649"/>
                  <a:gd name="connsiteX0-331" fmla="*/ 1060159 w 1340486"/>
                  <a:gd name="connsiteY0-332" fmla="*/ 921649 h 921649"/>
                  <a:gd name="connsiteX1-333" fmla="*/ 0 w 1340486"/>
                  <a:gd name="connsiteY1-334" fmla="*/ 51716 h 921649"/>
                  <a:gd name="connsiteX2-335" fmla="*/ 1059218 w 1340486"/>
                  <a:gd name="connsiteY2-336" fmla="*/ 355 h 921649"/>
                  <a:gd name="connsiteX3-337" fmla="*/ 1340486 w 1340486"/>
                  <a:gd name="connsiteY3-338" fmla="*/ 709789 h 921649"/>
                  <a:gd name="connsiteX4-339" fmla="*/ 1060159 w 1340486"/>
                  <a:gd name="connsiteY4-340" fmla="*/ 921649 h 921649"/>
                  <a:gd name="connsiteX0-341" fmla="*/ 1060159 w 1340486"/>
                  <a:gd name="connsiteY0-342" fmla="*/ 921649 h 921649"/>
                  <a:gd name="connsiteX1-343" fmla="*/ 0 w 1340486"/>
                  <a:gd name="connsiteY1-344" fmla="*/ 51716 h 921649"/>
                  <a:gd name="connsiteX2-345" fmla="*/ 1059218 w 1340486"/>
                  <a:gd name="connsiteY2-346" fmla="*/ 355 h 921649"/>
                  <a:gd name="connsiteX3-347" fmla="*/ 1340486 w 1340486"/>
                  <a:gd name="connsiteY3-348" fmla="*/ 709789 h 921649"/>
                  <a:gd name="connsiteX4-349" fmla="*/ 1060159 w 1340486"/>
                  <a:gd name="connsiteY4-350" fmla="*/ 921649 h 921649"/>
                  <a:gd name="connsiteX0-351" fmla="*/ 1060159 w 1340486"/>
                  <a:gd name="connsiteY0-352" fmla="*/ 921649 h 921649"/>
                  <a:gd name="connsiteX1-353" fmla="*/ 0 w 1340486"/>
                  <a:gd name="connsiteY1-354" fmla="*/ 51716 h 921649"/>
                  <a:gd name="connsiteX2-355" fmla="*/ 1059218 w 1340486"/>
                  <a:gd name="connsiteY2-356" fmla="*/ 355 h 921649"/>
                  <a:gd name="connsiteX3-357" fmla="*/ 1340486 w 1340486"/>
                  <a:gd name="connsiteY3-358" fmla="*/ 709789 h 921649"/>
                  <a:gd name="connsiteX4-359" fmla="*/ 1060159 w 1340486"/>
                  <a:gd name="connsiteY4-360" fmla="*/ 921649 h 921649"/>
                  <a:gd name="connsiteX0-361" fmla="*/ 1025166 w 1340486"/>
                  <a:gd name="connsiteY0-362" fmla="*/ 746482 h 746482"/>
                  <a:gd name="connsiteX1-363" fmla="*/ 0 w 1340486"/>
                  <a:gd name="connsiteY1-364" fmla="*/ 51716 h 746482"/>
                  <a:gd name="connsiteX2-365" fmla="*/ 1059218 w 1340486"/>
                  <a:gd name="connsiteY2-366" fmla="*/ 355 h 746482"/>
                  <a:gd name="connsiteX3-367" fmla="*/ 1340486 w 1340486"/>
                  <a:gd name="connsiteY3-368" fmla="*/ 709789 h 746482"/>
                  <a:gd name="connsiteX4-369" fmla="*/ 1025166 w 1340486"/>
                  <a:gd name="connsiteY4-370" fmla="*/ 746482 h 746482"/>
                  <a:gd name="connsiteX0-371" fmla="*/ 1025166 w 1340486"/>
                  <a:gd name="connsiteY0-372" fmla="*/ 746482 h 746482"/>
                  <a:gd name="connsiteX1-373" fmla="*/ 0 w 1340486"/>
                  <a:gd name="connsiteY1-374" fmla="*/ 51716 h 746482"/>
                  <a:gd name="connsiteX2-375" fmla="*/ 1059218 w 1340486"/>
                  <a:gd name="connsiteY2-376" fmla="*/ 355 h 746482"/>
                  <a:gd name="connsiteX3-377" fmla="*/ 1340486 w 1340486"/>
                  <a:gd name="connsiteY3-378" fmla="*/ 709789 h 746482"/>
                  <a:gd name="connsiteX4-379" fmla="*/ 1025166 w 1340486"/>
                  <a:gd name="connsiteY4-380" fmla="*/ 746482 h 746482"/>
                  <a:gd name="connsiteX0-381" fmla="*/ 965179 w 1280499"/>
                  <a:gd name="connsiteY0-382" fmla="*/ 759828 h 759828"/>
                  <a:gd name="connsiteX1-383" fmla="*/ 0 w 1280499"/>
                  <a:gd name="connsiteY1-384" fmla="*/ 0 h 759828"/>
                  <a:gd name="connsiteX2-385" fmla="*/ 999231 w 1280499"/>
                  <a:gd name="connsiteY2-386" fmla="*/ 13701 h 759828"/>
                  <a:gd name="connsiteX3-387" fmla="*/ 1280499 w 1280499"/>
                  <a:gd name="connsiteY3-388" fmla="*/ 723135 h 759828"/>
                  <a:gd name="connsiteX4-389" fmla="*/ 965179 w 1280499"/>
                  <a:gd name="connsiteY4-390" fmla="*/ 759828 h 759828"/>
                  <a:gd name="connsiteX0-391" fmla="*/ 965179 w 1280499"/>
                  <a:gd name="connsiteY0-392" fmla="*/ 759828 h 759828"/>
                  <a:gd name="connsiteX1-393" fmla="*/ 0 w 1280499"/>
                  <a:gd name="connsiteY1-394" fmla="*/ 0 h 759828"/>
                  <a:gd name="connsiteX2-395" fmla="*/ 999231 w 1280499"/>
                  <a:gd name="connsiteY2-396" fmla="*/ 13701 h 759828"/>
                  <a:gd name="connsiteX3-397" fmla="*/ 1280499 w 1280499"/>
                  <a:gd name="connsiteY3-398" fmla="*/ 723135 h 759828"/>
                  <a:gd name="connsiteX4-399" fmla="*/ 965179 w 1280499"/>
                  <a:gd name="connsiteY4-400" fmla="*/ 759828 h 75982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80499" h="759828">
                    <a:moveTo>
                      <a:pt x="965179" y="759828"/>
                    </a:moveTo>
                    <a:cubicBezTo>
                      <a:pt x="301565" y="231725"/>
                      <a:pt x="628999" y="498939"/>
                      <a:pt x="0" y="0"/>
                    </a:cubicBezTo>
                    <a:lnTo>
                      <a:pt x="999231" y="13701"/>
                    </a:lnTo>
                    <a:cubicBezTo>
                      <a:pt x="1112985" y="379881"/>
                      <a:pt x="1055867" y="236107"/>
                      <a:pt x="1280499" y="723135"/>
                    </a:cubicBezTo>
                    <a:cubicBezTo>
                      <a:pt x="1186079" y="728668"/>
                      <a:pt x="1127207" y="701414"/>
                      <a:pt x="965179" y="759828"/>
                    </a:cubicBezTo>
                    <a:close/>
                  </a:path>
                </a:pathLst>
              </a:custGeom>
              <a:gradFill rotWithShape="1">
                <a:gsLst>
                  <a:gs pos="0">
                    <a:srgbClr val="FFFFFF">
                      <a:lumMod val="95000"/>
                    </a:srgbClr>
                  </a:gs>
                  <a:gs pos="100000">
                    <a:srgbClr val="FFFFFF">
                      <a:lumMod val="75000"/>
                    </a:srgbClr>
                  </a:gs>
                </a:gsLst>
                <a:lin ang="16200000" scaled="0"/>
              </a:gradFill>
              <a:ln w="9525" cap="flat" cmpd="sng" algn="ctr">
                <a:solidFill>
                  <a:srgbClr val="FFFFFF">
                    <a:lumMod val="75000"/>
                  </a:srgbClr>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17" name="Rectangle 1016"/>
              <p:cNvSpPr/>
              <p:nvPr/>
            </p:nvSpPr>
            <p:spPr bwMode="auto">
              <a:xfrm rot="10800000">
                <a:off x="3610169" y="4392826"/>
                <a:ext cx="1027113" cy="447284"/>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grpSp>
            <p:nvGrpSpPr>
              <p:cNvPr id="1018" name="Group 498"/>
              <p:cNvGrpSpPr/>
              <p:nvPr/>
            </p:nvGrpSpPr>
            <p:grpSpPr bwMode="auto">
              <a:xfrm>
                <a:off x="3590654" y="5050151"/>
                <a:ext cx="1035050" cy="360363"/>
                <a:chOff x="4129067" y="3606966"/>
                <a:chExt cx="567968" cy="338045"/>
              </a:xfrm>
            </p:grpSpPr>
            <p:sp>
              <p:nvSpPr>
                <p:cNvPr id="1032" name="Oval 1031"/>
                <p:cNvSpPr/>
                <p:nvPr/>
              </p:nvSpPr>
              <p:spPr>
                <a:xfrm>
                  <a:off x="4130589" y="3720144"/>
                  <a:ext cx="566445" cy="224867"/>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33" name="Rectangle 1032"/>
                <p:cNvSpPr/>
                <p:nvPr/>
              </p:nvSpPr>
              <p:spPr>
                <a:xfrm>
                  <a:off x="4129067" y="3720144"/>
                  <a:ext cx="567968" cy="111689"/>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34" name="Oval 1033"/>
                <p:cNvSpPr/>
                <p:nvPr/>
              </p:nvSpPr>
              <p:spPr>
                <a:xfrm>
                  <a:off x="4129067" y="3606966"/>
                  <a:ext cx="567968" cy="224867"/>
                </a:xfrm>
                <a:prstGeom prst="ellipse">
                  <a:avLst/>
                </a:prstGeom>
                <a:solidFill>
                  <a:srgbClr val="3333CC">
                    <a:lumMod val="60000"/>
                    <a:lumOff val="40000"/>
                    <a:alpha val="7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1035" name="Straight Connector 1034"/>
                <p:cNvCxnSpPr/>
                <p:nvPr/>
              </p:nvCxnSpPr>
              <p:spPr>
                <a:xfrm>
                  <a:off x="4697035" y="3720144"/>
                  <a:ext cx="0" cy="111689"/>
                </a:xfrm>
                <a:prstGeom prst="line">
                  <a:avLst/>
                </a:prstGeom>
                <a:noFill/>
                <a:ln w="6350" cap="flat" cmpd="sng" algn="ctr">
                  <a:solidFill>
                    <a:srgbClr val="000000"/>
                  </a:solidFill>
                  <a:prstDash val="solid"/>
                </a:ln>
                <a:effectLst/>
              </p:spPr>
            </p:cxnSp>
            <p:cxnSp>
              <p:nvCxnSpPr>
                <p:cNvPr id="1036" name="Straight Connector 1035"/>
                <p:cNvCxnSpPr/>
                <p:nvPr/>
              </p:nvCxnSpPr>
              <p:spPr>
                <a:xfrm>
                  <a:off x="4129067" y="3720144"/>
                  <a:ext cx="0" cy="111689"/>
                </a:xfrm>
                <a:prstGeom prst="line">
                  <a:avLst/>
                </a:prstGeom>
                <a:noFill/>
                <a:ln w="6350" cap="flat" cmpd="sng" algn="ctr">
                  <a:solidFill>
                    <a:srgbClr val="000000"/>
                  </a:solidFill>
                  <a:prstDash val="solid"/>
                </a:ln>
                <a:effectLst/>
              </p:spPr>
            </p:cxnSp>
          </p:grpSp>
          <p:sp>
            <p:nvSpPr>
              <p:cNvPr id="1019" name="Rectangle 1018"/>
              <p:cNvSpPr/>
              <p:nvPr/>
            </p:nvSpPr>
            <p:spPr bwMode="auto">
              <a:xfrm>
                <a:off x="3592076" y="4851683"/>
                <a:ext cx="1028700" cy="336579"/>
              </a:xfrm>
              <a:prstGeom prst="rect">
                <a:avLst/>
              </a:prstGeom>
              <a:gradFill rotWithShape="1">
                <a:gsLst>
                  <a:gs pos="0">
                    <a:srgbClr val="3333CC">
                      <a:lumMod val="40000"/>
                      <a:lumOff val="6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1020" name="Straight Connector 1019"/>
              <p:cNvCxnSpPr/>
              <p:nvPr/>
            </p:nvCxnSpPr>
            <p:spPr bwMode="auto">
              <a:xfrm>
                <a:off x="3609708" y="5243825"/>
                <a:ext cx="0" cy="0"/>
              </a:xfrm>
              <a:prstGeom prst="line">
                <a:avLst/>
              </a:prstGeom>
              <a:noFill/>
              <a:ln w="3175" cap="flat" cmpd="sng" algn="ctr">
                <a:solidFill>
                  <a:srgbClr val="000000"/>
                </a:solidFill>
                <a:prstDash val="sysDash"/>
              </a:ln>
              <a:effectLst/>
            </p:spPr>
          </p:cxnSp>
          <p:cxnSp>
            <p:nvCxnSpPr>
              <p:cNvPr id="1021" name="Straight Connector 1020"/>
              <p:cNvCxnSpPr/>
              <p:nvPr/>
            </p:nvCxnSpPr>
            <p:spPr bwMode="auto">
              <a:xfrm>
                <a:off x="4625708" y="4396154"/>
                <a:ext cx="0" cy="806396"/>
              </a:xfrm>
              <a:prstGeom prst="line">
                <a:avLst/>
              </a:prstGeom>
              <a:noFill/>
              <a:ln w="3175" cap="flat" cmpd="sng" algn="ctr">
                <a:solidFill>
                  <a:srgbClr val="000000"/>
                </a:solidFill>
                <a:prstDash val="sysDash"/>
              </a:ln>
              <a:effectLst/>
            </p:spPr>
          </p:cxnSp>
          <p:grpSp>
            <p:nvGrpSpPr>
              <p:cNvPr id="1022" name="Group 504"/>
              <p:cNvGrpSpPr/>
              <p:nvPr/>
            </p:nvGrpSpPr>
            <p:grpSpPr bwMode="auto">
              <a:xfrm>
                <a:off x="3609241" y="4136605"/>
                <a:ext cx="1019909" cy="399123"/>
                <a:chOff x="2183302" y="1574638"/>
                <a:chExt cx="1200154" cy="430218"/>
              </a:xfrm>
            </p:grpSpPr>
            <p:sp>
              <p:nvSpPr>
                <p:cNvPr id="1023" name="Oval 1022"/>
                <p:cNvSpPr/>
                <p:nvPr/>
              </p:nvSpPr>
              <p:spPr bwMode="auto">
                <a:xfrm flipV="1">
                  <a:off x="2185125" y="1689286"/>
                  <a:ext cx="1196349" cy="314857"/>
                </a:xfrm>
                <a:prstGeom prst="ellipse">
                  <a:avLst/>
                </a:prstGeom>
                <a:gradFill flip="none" rotWithShape="1">
                  <a:gsLst>
                    <a:gs pos="0">
                      <a:srgbClr val="3333CC">
                        <a:lumMod val="75000"/>
                      </a:srgbClr>
                    </a:gs>
                    <a:gs pos="31000">
                      <a:srgbClr val="3333CC">
                        <a:lumMod val="60000"/>
                        <a:lumOff val="40000"/>
                      </a:srgbClr>
                    </a:gs>
                    <a:gs pos="100000">
                      <a:srgbClr val="3333CC">
                        <a:lumMod val="20000"/>
                        <a:lumOff val="80000"/>
                      </a:srgbClr>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n-ea"/>
                    <a:cs typeface="+mn-cs"/>
                  </a:endParaRPr>
                </a:p>
              </p:txBody>
            </p:sp>
            <p:sp>
              <p:nvSpPr>
                <p:cNvPr id="1024" name="Rectangle 1023"/>
                <p:cNvSpPr/>
                <p:nvPr/>
              </p:nvSpPr>
              <p:spPr bwMode="auto">
                <a:xfrm>
                  <a:off x="2183302" y="1735489"/>
                  <a:ext cx="1198172" cy="112938"/>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25" name="Oval 1024"/>
                <p:cNvSpPr>
                  <a:spLocks noChangeArrowheads="1"/>
                </p:cNvSpPr>
                <p:nvPr/>
              </p:nvSpPr>
              <p:spPr bwMode="auto">
                <a:xfrm flipV="1">
                  <a:off x="2183302" y="1574638"/>
                  <a:ext cx="1196349" cy="314857"/>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026" name="Freeform 1025"/>
                <p:cNvSpPr/>
                <p:nvPr/>
              </p:nvSpPr>
              <p:spPr bwMode="auto">
                <a:xfrm>
                  <a:off x="2489684" y="1670464"/>
                  <a:ext cx="581761" cy="157429"/>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27" name="Freeform 1026"/>
                <p:cNvSpPr/>
                <p:nvPr/>
              </p:nvSpPr>
              <p:spPr bwMode="auto">
                <a:xfrm>
                  <a:off x="2429501" y="1629396"/>
                  <a:ext cx="703949" cy="111226"/>
                </a:xfrm>
                <a:custGeom>
                  <a:avLst/>
                  <a:gdLst>
                    <a:gd name="T0" fmla="*/ 0 w 3723451"/>
                    <a:gd name="T1" fmla="*/ 27211 h 932950"/>
                    <a:gd name="T2" fmla="*/ 123865 w 3723451"/>
                    <a:gd name="T3" fmla="*/ 321 h 932950"/>
                    <a:gd name="T4" fmla="*/ 350850 w 3723451"/>
                    <a:gd name="T5" fmla="*/ 62061 h 932950"/>
                    <a:gd name="T6" fmla="*/ 567397 w 3723451"/>
                    <a:gd name="T7" fmla="*/ 0 h 932950"/>
                    <a:gd name="T8" fmla="*/ 703949 w 3723451"/>
                    <a:gd name="T9" fmla="*/ 24696 h 932950"/>
                    <a:gd name="T10" fmla="*/ 602354 w 3723451"/>
                    <a:gd name="T11" fmla="*/ 55064 h 932950"/>
                    <a:gd name="T12" fmla="*/ 569645 w 3723451"/>
                    <a:gd name="T13" fmla="*/ 46877 h 932950"/>
                    <a:gd name="T14" fmla="*/ 354838 w 3723451"/>
                    <a:gd name="T15" fmla="*/ 111226 h 932950"/>
                    <a:gd name="T16" fmla="*/ 134536 w 3723451"/>
                    <a:gd name="T17" fmla="*/ 49244 h 932950"/>
                    <a:gd name="T18" fmla="*/ 98918 w 3723451"/>
                    <a:gd name="T19" fmla="*/ 55934 h 932950"/>
                    <a:gd name="T20" fmla="*/ 0 w 3723451"/>
                    <a:gd name="T21" fmla="*/ 27211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28" name="Freeform 1027"/>
                <p:cNvSpPr/>
                <p:nvPr/>
              </p:nvSpPr>
              <p:spPr bwMode="auto">
                <a:xfrm>
                  <a:off x="2892722" y="1723510"/>
                  <a:ext cx="257143" cy="95826"/>
                </a:xfrm>
                <a:custGeom>
                  <a:avLst/>
                  <a:gdLst>
                    <a:gd name="T0" fmla="*/ 0 w 1366596"/>
                    <a:gd name="T1" fmla="*/ 0 h 809868"/>
                    <a:gd name="T2" fmla="*/ 257143 w 1366596"/>
                    <a:gd name="T3" fmla="*/ 74047 h 809868"/>
                    <a:gd name="T4" fmla="*/ 162771 w 1366596"/>
                    <a:gd name="T5" fmla="*/ 95826 h 809868"/>
                    <a:gd name="T6" fmla="*/ 866 w 1366596"/>
                    <a:gd name="T7" fmla="*/ 50635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29" name="Freeform 1028"/>
                <p:cNvSpPr/>
                <p:nvPr/>
              </p:nvSpPr>
              <p:spPr bwMode="auto">
                <a:xfrm>
                  <a:off x="2416736" y="1725222"/>
                  <a:ext cx="255318" cy="94114"/>
                </a:xfrm>
                <a:custGeom>
                  <a:avLst/>
                  <a:gdLst>
                    <a:gd name="T0" fmla="*/ 251832 w 1348191"/>
                    <a:gd name="T1" fmla="*/ 0 h 791462"/>
                    <a:gd name="T2" fmla="*/ 255318 w 1348191"/>
                    <a:gd name="T3" fmla="*/ 45415 h 791462"/>
                    <a:gd name="T4" fmla="*/ 92368 w 1348191"/>
                    <a:gd name="T5" fmla="*/ 94114 h 791462"/>
                    <a:gd name="T6" fmla="*/ 0 w 1348191"/>
                    <a:gd name="T7" fmla="*/ 72774 h 791462"/>
                    <a:gd name="T8" fmla="*/ 251832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030" name="Straight Connector 1029"/>
                <p:cNvCxnSpPr>
                  <a:cxnSpLocks noChangeShapeType="1"/>
                  <a:endCxn id="1025" idx="2"/>
                </p:cNvCxnSpPr>
                <p:nvPr/>
              </p:nvCxnSpPr>
              <p:spPr bwMode="auto">
                <a:xfrm flipH="1" flipV="1">
                  <a:off x="2183302" y="1732067"/>
                  <a:ext cx="1823" cy="121493"/>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031" name="Straight Connector 1030"/>
                <p:cNvCxnSpPr>
                  <a:cxnSpLocks noChangeShapeType="1"/>
                </p:cNvCxnSpPr>
                <p:nvPr/>
              </p:nvCxnSpPr>
              <p:spPr bwMode="auto">
                <a:xfrm flipH="1" flipV="1">
                  <a:off x="3381474" y="1728644"/>
                  <a:ext cx="1824" cy="121493"/>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cxnSp>
            <p:nvCxnSpPr>
              <p:cNvPr id="371" name="Straight Connector 370"/>
              <p:cNvCxnSpPr/>
              <p:nvPr/>
            </p:nvCxnSpPr>
            <p:spPr bwMode="auto">
              <a:xfrm>
                <a:off x="3607035" y="4388133"/>
                <a:ext cx="0" cy="806396"/>
              </a:xfrm>
              <a:prstGeom prst="line">
                <a:avLst/>
              </a:prstGeom>
              <a:noFill/>
              <a:ln w="3175" cap="flat" cmpd="sng" algn="ctr">
                <a:solidFill>
                  <a:srgbClr val="000000"/>
                </a:solidFill>
                <a:prstDash val="sysDash"/>
              </a:ln>
              <a:effectLst/>
            </p:spPr>
          </p:cxnSp>
        </p:grpSp>
        <p:grpSp>
          <p:nvGrpSpPr>
            <p:cNvPr id="16" name="Group 15"/>
            <p:cNvGrpSpPr/>
            <p:nvPr/>
          </p:nvGrpSpPr>
          <p:grpSpPr>
            <a:xfrm>
              <a:off x="5292458" y="4247514"/>
              <a:ext cx="573087" cy="2162756"/>
              <a:chOff x="5292458" y="4247514"/>
              <a:chExt cx="573087" cy="2162756"/>
            </a:xfrm>
          </p:grpSpPr>
          <p:sp>
            <p:nvSpPr>
              <p:cNvPr id="931" name="Freeform 930"/>
              <p:cNvSpPr/>
              <p:nvPr/>
            </p:nvSpPr>
            <p:spPr bwMode="auto">
              <a:xfrm>
                <a:off x="5292458" y="5394637"/>
                <a:ext cx="573087" cy="1015633"/>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1" fmla="*/ 139870 w 1040633"/>
                  <a:gd name="connsiteY0-2" fmla="*/ 1191723 h 1219697"/>
                  <a:gd name="connsiteX1-3" fmla="*/ 0 w 1040633"/>
                  <a:gd name="connsiteY1-4" fmla="*/ 0 h 1219697"/>
                  <a:gd name="connsiteX2-5" fmla="*/ 1040633 w 1040633"/>
                  <a:gd name="connsiteY2-6" fmla="*/ 16785 h 1219697"/>
                  <a:gd name="connsiteX3-7" fmla="*/ 833625 w 1040633"/>
                  <a:gd name="connsiteY3-8" fmla="*/ 1219697 h 1219697"/>
                  <a:gd name="connsiteX4-9" fmla="*/ 139870 w 1040633"/>
                  <a:gd name="connsiteY4-10" fmla="*/ 1191723 h 1219697"/>
                  <a:gd name="connsiteX0-11" fmla="*/ 139870 w 1040633"/>
                  <a:gd name="connsiteY0-12" fmla="*/ 1191723 h 1219697"/>
                  <a:gd name="connsiteX1-13" fmla="*/ 0 w 1040633"/>
                  <a:gd name="connsiteY1-14" fmla="*/ 0 h 1219697"/>
                  <a:gd name="connsiteX2-15" fmla="*/ 1040633 w 1040633"/>
                  <a:gd name="connsiteY2-16" fmla="*/ 16785 h 1219697"/>
                  <a:gd name="connsiteX3-17" fmla="*/ 833625 w 1040633"/>
                  <a:gd name="connsiteY3-18" fmla="*/ 1219697 h 1219697"/>
                  <a:gd name="connsiteX4-19" fmla="*/ 139870 w 1040633"/>
                  <a:gd name="connsiteY4-20" fmla="*/ 1191723 h 1219697"/>
                  <a:gd name="connsiteX0-21" fmla="*/ 139870 w 1040633"/>
                  <a:gd name="connsiteY0-22" fmla="*/ 1191723 h 1219697"/>
                  <a:gd name="connsiteX1-23" fmla="*/ 0 w 1040633"/>
                  <a:gd name="connsiteY1-24" fmla="*/ 0 h 1219697"/>
                  <a:gd name="connsiteX2-25" fmla="*/ 1040633 w 1040633"/>
                  <a:gd name="connsiteY2-26" fmla="*/ 16785 h 1219697"/>
                  <a:gd name="connsiteX3-27" fmla="*/ 833625 w 1040633"/>
                  <a:gd name="connsiteY3-28" fmla="*/ 1219697 h 1219697"/>
                  <a:gd name="connsiteX4-29" fmla="*/ 139870 w 1040633"/>
                  <a:gd name="connsiteY4-30" fmla="*/ 1191723 h 1219697"/>
                  <a:gd name="connsiteX0-31" fmla="*/ 139870 w 1040633"/>
                  <a:gd name="connsiteY0-32" fmla="*/ 1191723 h 1219697"/>
                  <a:gd name="connsiteX1-33" fmla="*/ 0 w 1040633"/>
                  <a:gd name="connsiteY1-34" fmla="*/ 0 h 1219697"/>
                  <a:gd name="connsiteX2-35" fmla="*/ 1040633 w 1040633"/>
                  <a:gd name="connsiteY2-36" fmla="*/ 16785 h 1219697"/>
                  <a:gd name="connsiteX3-37" fmla="*/ 833625 w 1040633"/>
                  <a:gd name="connsiteY3-38" fmla="*/ 1219697 h 1219697"/>
                  <a:gd name="connsiteX4-39" fmla="*/ 139870 w 1040633"/>
                  <a:gd name="connsiteY4-40" fmla="*/ 1191723 h 1219697"/>
                  <a:gd name="connsiteX0-41" fmla="*/ 139870 w 1040633"/>
                  <a:gd name="connsiteY0-42" fmla="*/ 1191723 h 1219697"/>
                  <a:gd name="connsiteX1-43" fmla="*/ 0 w 1040633"/>
                  <a:gd name="connsiteY1-44" fmla="*/ 0 h 1219697"/>
                  <a:gd name="connsiteX2-45" fmla="*/ 1040633 w 1040633"/>
                  <a:gd name="connsiteY2-46" fmla="*/ 16785 h 1219697"/>
                  <a:gd name="connsiteX3-47" fmla="*/ 833625 w 1040633"/>
                  <a:gd name="connsiteY3-48" fmla="*/ 1219697 h 1219697"/>
                  <a:gd name="connsiteX4-49" fmla="*/ 418712 w 1040633"/>
                  <a:gd name="connsiteY4-50" fmla="*/ 1189324 h 1219697"/>
                  <a:gd name="connsiteX5" fmla="*/ 139870 w 1040633"/>
                  <a:gd name="connsiteY5" fmla="*/ 1191723 h 1219697"/>
                  <a:gd name="connsiteX0-51" fmla="*/ 139870 w 1040633"/>
                  <a:gd name="connsiteY0-52" fmla="*/ 1191723 h 1355926"/>
                  <a:gd name="connsiteX1-53" fmla="*/ 0 w 1040633"/>
                  <a:gd name="connsiteY1-54" fmla="*/ 0 h 1355926"/>
                  <a:gd name="connsiteX2-55" fmla="*/ 1040633 w 1040633"/>
                  <a:gd name="connsiteY2-56" fmla="*/ 16785 h 1355926"/>
                  <a:gd name="connsiteX3-57" fmla="*/ 833625 w 1040633"/>
                  <a:gd name="connsiteY3-58" fmla="*/ 1219697 h 1355926"/>
                  <a:gd name="connsiteX4-59" fmla="*/ 139870 w 1040633"/>
                  <a:gd name="connsiteY4-60" fmla="*/ 1191723 h 1355926"/>
                  <a:gd name="connsiteX0-61" fmla="*/ 139870 w 1040633"/>
                  <a:gd name="connsiteY0-62" fmla="*/ 1191723 h 1289901"/>
                  <a:gd name="connsiteX1-63" fmla="*/ 0 w 1040633"/>
                  <a:gd name="connsiteY1-64" fmla="*/ 0 h 1289901"/>
                  <a:gd name="connsiteX2-65" fmla="*/ 1040633 w 1040633"/>
                  <a:gd name="connsiteY2-66" fmla="*/ 16785 h 1289901"/>
                  <a:gd name="connsiteX3-67" fmla="*/ 833625 w 1040633"/>
                  <a:gd name="connsiteY3-68" fmla="*/ 1219697 h 1289901"/>
                  <a:gd name="connsiteX4-69" fmla="*/ 139870 w 1040633"/>
                  <a:gd name="connsiteY4-70" fmla="*/ 1191723 h 1289901"/>
                  <a:gd name="connsiteX0-71" fmla="*/ 139870 w 1040633"/>
                  <a:gd name="connsiteY0-72" fmla="*/ 1191723 h 1219697"/>
                  <a:gd name="connsiteX1-73" fmla="*/ 0 w 1040633"/>
                  <a:gd name="connsiteY1-74" fmla="*/ 0 h 1219697"/>
                  <a:gd name="connsiteX2-75" fmla="*/ 1040633 w 1040633"/>
                  <a:gd name="connsiteY2-76" fmla="*/ 16785 h 1219697"/>
                  <a:gd name="connsiteX3-77" fmla="*/ 833625 w 1040633"/>
                  <a:gd name="connsiteY3-78" fmla="*/ 1219697 h 1219697"/>
                  <a:gd name="connsiteX4-79" fmla="*/ 139870 w 1040633"/>
                  <a:gd name="connsiteY4-80" fmla="*/ 1191723 h 1219697"/>
                  <a:gd name="connsiteX0-81" fmla="*/ 139870 w 1040633"/>
                  <a:gd name="connsiteY0-82" fmla="*/ 1191723 h 1191723"/>
                  <a:gd name="connsiteX1-83" fmla="*/ 0 w 1040633"/>
                  <a:gd name="connsiteY1-84" fmla="*/ 0 h 1191723"/>
                  <a:gd name="connsiteX2-85" fmla="*/ 1040633 w 1040633"/>
                  <a:gd name="connsiteY2-86" fmla="*/ 16785 h 1191723"/>
                  <a:gd name="connsiteX3-87" fmla="*/ 671988 w 1040633"/>
                  <a:gd name="connsiteY3-88" fmla="*/ 1158121 h 1191723"/>
                  <a:gd name="connsiteX4-89" fmla="*/ 139870 w 1040633"/>
                  <a:gd name="connsiteY4-90" fmla="*/ 1191723 h 1191723"/>
                  <a:gd name="connsiteX0-91" fmla="*/ 363082 w 1040633"/>
                  <a:gd name="connsiteY0-92" fmla="*/ 1160935 h 1160935"/>
                  <a:gd name="connsiteX1-93" fmla="*/ 0 w 1040633"/>
                  <a:gd name="connsiteY1-94" fmla="*/ 0 h 1160935"/>
                  <a:gd name="connsiteX2-95" fmla="*/ 1040633 w 1040633"/>
                  <a:gd name="connsiteY2-96" fmla="*/ 16785 h 1160935"/>
                  <a:gd name="connsiteX3-97" fmla="*/ 671988 w 1040633"/>
                  <a:gd name="connsiteY3-98" fmla="*/ 1158121 h 1160935"/>
                  <a:gd name="connsiteX4-99" fmla="*/ 363082 w 1040633"/>
                  <a:gd name="connsiteY4-100" fmla="*/ 1160935 h 1160935"/>
                  <a:gd name="connsiteX0-101" fmla="*/ 363082 w 1040633"/>
                  <a:gd name="connsiteY0-102" fmla="*/ 1160935 h 1160935"/>
                  <a:gd name="connsiteX1-103" fmla="*/ 0 w 1040633"/>
                  <a:gd name="connsiteY1-104" fmla="*/ 0 h 1160935"/>
                  <a:gd name="connsiteX2-105" fmla="*/ 1040633 w 1040633"/>
                  <a:gd name="connsiteY2-106" fmla="*/ 16785 h 1160935"/>
                  <a:gd name="connsiteX3-107" fmla="*/ 671988 w 1040633"/>
                  <a:gd name="connsiteY3-108" fmla="*/ 1158121 h 1160935"/>
                  <a:gd name="connsiteX4-109" fmla="*/ 363082 w 1040633"/>
                  <a:gd name="connsiteY4-110" fmla="*/ 1160935 h 1160935"/>
                  <a:gd name="connsiteX0-111" fmla="*/ 363082 w 1040633"/>
                  <a:gd name="connsiteY0-112" fmla="*/ 1160935 h 1160935"/>
                  <a:gd name="connsiteX1-113" fmla="*/ 0 w 1040633"/>
                  <a:gd name="connsiteY1-114" fmla="*/ 0 h 1160935"/>
                  <a:gd name="connsiteX2-115" fmla="*/ 1040633 w 1040633"/>
                  <a:gd name="connsiteY2-116" fmla="*/ 16785 h 1160935"/>
                  <a:gd name="connsiteX3-117" fmla="*/ 671988 w 1040633"/>
                  <a:gd name="connsiteY3-118" fmla="*/ 1158121 h 1160935"/>
                  <a:gd name="connsiteX4-119" fmla="*/ 363082 w 1040633"/>
                  <a:gd name="connsiteY4-120" fmla="*/ 1160935 h 1160935"/>
                  <a:gd name="connsiteX0-121" fmla="*/ 363082 w 1040633"/>
                  <a:gd name="connsiteY0-122" fmla="*/ 1160935 h 1160935"/>
                  <a:gd name="connsiteX1-123" fmla="*/ 0 w 1040633"/>
                  <a:gd name="connsiteY1-124" fmla="*/ 0 h 1160935"/>
                  <a:gd name="connsiteX2-125" fmla="*/ 1040633 w 1040633"/>
                  <a:gd name="connsiteY2-126" fmla="*/ 16785 h 1160935"/>
                  <a:gd name="connsiteX3-127" fmla="*/ 671988 w 1040633"/>
                  <a:gd name="connsiteY3-128" fmla="*/ 1158121 h 1160935"/>
                  <a:gd name="connsiteX4-129" fmla="*/ 363082 w 1040633"/>
                  <a:gd name="connsiteY4-130" fmla="*/ 1160935 h 1160935"/>
                  <a:gd name="connsiteX0-131" fmla="*/ 363082 w 1040633"/>
                  <a:gd name="connsiteY0-132" fmla="*/ 1160935 h 1160935"/>
                  <a:gd name="connsiteX1-133" fmla="*/ 0 w 1040633"/>
                  <a:gd name="connsiteY1-134" fmla="*/ 0 h 1160935"/>
                  <a:gd name="connsiteX2-135" fmla="*/ 1040633 w 1040633"/>
                  <a:gd name="connsiteY2-136" fmla="*/ 16785 h 1160935"/>
                  <a:gd name="connsiteX3-137" fmla="*/ 671988 w 1040633"/>
                  <a:gd name="connsiteY3-138" fmla="*/ 1158121 h 1160935"/>
                  <a:gd name="connsiteX4-139" fmla="*/ 363082 w 1040633"/>
                  <a:gd name="connsiteY4-140" fmla="*/ 1160935 h 1160935"/>
                  <a:gd name="connsiteX0-141" fmla="*/ 363082 w 1040633"/>
                  <a:gd name="connsiteY0-142" fmla="*/ 1160935 h 1160935"/>
                  <a:gd name="connsiteX1-143" fmla="*/ 0 w 1040633"/>
                  <a:gd name="connsiteY1-144" fmla="*/ 0 h 1160935"/>
                  <a:gd name="connsiteX2-145" fmla="*/ 1040633 w 1040633"/>
                  <a:gd name="connsiteY2-146" fmla="*/ 16785 h 1160935"/>
                  <a:gd name="connsiteX3-147" fmla="*/ 671988 w 1040633"/>
                  <a:gd name="connsiteY3-148" fmla="*/ 1158121 h 1160935"/>
                  <a:gd name="connsiteX4-149" fmla="*/ 363082 w 1040633"/>
                  <a:gd name="connsiteY4-150" fmla="*/ 1160935 h 1160935"/>
                  <a:gd name="connsiteX0-151" fmla="*/ 363082 w 1040633"/>
                  <a:gd name="connsiteY0-152" fmla="*/ 1160935 h 1160935"/>
                  <a:gd name="connsiteX1-153" fmla="*/ 0 w 1040633"/>
                  <a:gd name="connsiteY1-154" fmla="*/ 0 h 1160935"/>
                  <a:gd name="connsiteX2-155" fmla="*/ 1040633 w 1040633"/>
                  <a:gd name="connsiteY2-156" fmla="*/ 16785 h 1160935"/>
                  <a:gd name="connsiteX3-157" fmla="*/ 671988 w 1040633"/>
                  <a:gd name="connsiteY3-158" fmla="*/ 1158121 h 1160935"/>
                  <a:gd name="connsiteX4-159" fmla="*/ 363082 w 1040633"/>
                  <a:gd name="connsiteY4-160" fmla="*/ 1160935 h 1160935"/>
                  <a:gd name="connsiteX0-161" fmla="*/ 363082 w 778664"/>
                  <a:gd name="connsiteY0-162" fmla="*/ 1160935 h 1160935"/>
                  <a:gd name="connsiteX1-163" fmla="*/ 0 w 778664"/>
                  <a:gd name="connsiteY1-164" fmla="*/ 0 h 1160935"/>
                  <a:gd name="connsiteX2-165" fmla="*/ 778664 w 778664"/>
                  <a:gd name="connsiteY2-166" fmla="*/ 130682 h 1160935"/>
                  <a:gd name="connsiteX3-167" fmla="*/ 671988 w 778664"/>
                  <a:gd name="connsiteY3-168" fmla="*/ 1158121 h 1160935"/>
                  <a:gd name="connsiteX4-169" fmla="*/ 363082 w 778664"/>
                  <a:gd name="connsiteY4-170" fmla="*/ 1160935 h 1160935"/>
                  <a:gd name="connsiteX0-171" fmla="*/ 363082 w 778664"/>
                  <a:gd name="connsiteY0-172" fmla="*/ 1160935 h 1160935"/>
                  <a:gd name="connsiteX1-173" fmla="*/ 0 w 778664"/>
                  <a:gd name="connsiteY1-174" fmla="*/ 0 h 1160935"/>
                  <a:gd name="connsiteX2-175" fmla="*/ 778664 w 778664"/>
                  <a:gd name="connsiteY2-176" fmla="*/ 130682 h 1160935"/>
                  <a:gd name="connsiteX3-177" fmla="*/ 694768 w 778664"/>
                  <a:gd name="connsiteY3-178" fmla="*/ 1112562 h 1160935"/>
                  <a:gd name="connsiteX4-179" fmla="*/ 363082 w 778664"/>
                  <a:gd name="connsiteY4-180" fmla="*/ 1160935 h 1160935"/>
                  <a:gd name="connsiteX0-181" fmla="*/ 363082 w 778664"/>
                  <a:gd name="connsiteY0-182" fmla="*/ 1160935 h 1160935"/>
                  <a:gd name="connsiteX1-183" fmla="*/ 0 w 778664"/>
                  <a:gd name="connsiteY1-184" fmla="*/ 0 h 1160935"/>
                  <a:gd name="connsiteX2-185" fmla="*/ 778664 w 778664"/>
                  <a:gd name="connsiteY2-186" fmla="*/ 130682 h 1160935"/>
                  <a:gd name="connsiteX3-187" fmla="*/ 694768 w 778664"/>
                  <a:gd name="connsiteY3-188" fmla="*/ 1112562 h 1160935"/>
                  <a:gd name="connsiteX4-189" fmla="*/ 363082 w 778664"/>
                  <a:gd name="connsiteY4-190" fmla="*/ 1160935 h 1160935"/>
                  <a:gd name="connsiteX0-191" fmla="*/ 397252 w 778664"/>
                  <a:gd name="connsiteY0-192" fmla="*/ 1103987 h 1112562"/>
                  <a:gd name="connsiteX1-193" fmla="*/ 0 w 778664"/>
                  <a:gd name="connsiteY1-194" fmla="*/ 0 h 1112562"/>
                  <a:gd name="connsiteX2-195" fmla="*/ 778664 w 778664"/>
                  <a:gd name="connsiteY2-196" fmla="*/ 130682 h 1112562"/>
                  <a:gd name="connsiteX3-197" fmla="*/ 694768 w 778664"/>
                  <a:gd name="connsiteY3-198" fmla="*/ 1112562 h 1112562"/>
                  <a:gd name="connsiteX4-199" fmla="*/ 397252 w 778664"/>
                  <a:gd name="connsiteY4-200" fmla="*/ 1103987 h 1112562"/>
                  <a:gd name="connsiteX0-201" fmla="*/ 397252 w 778664"/>
                  <a:gd name="connsiteY0-202" fmla="*/ 1103987 h 1112562"/>
                  <a:gd name="connsiteX1-203" fmla="*/ 0 w 778664"/>
                  <a:gd name="connsiteY1-204" fmla="*/ 0 h 1112562"/>
                  <a:gd name="connsiteX2-205" fmla="*/ 778664 w 778664"/>
                  <a:gd name="connsiteY2-206" fmla="*/ 130682 h 1112562"/>
                  <a:gd name="connsiteX3-207" fmla="*/ 694768 w 778664"/>
                  <a:gd name="connsiteY3-208" fmla="*/ 1112562 h 1112562"/>
                  <a:gd name="connsiteX4-209" fmla="*/ 397252 w 778664"/>
                  <a:gd name="connsiteY4-210" fmla="*/ 1103987 h 1112562"/>
                  <a:gd name="connsiteX0-211" fmla="*/ 397252 w 778664"/>
                  <a:gd name="connsiteY0-212" fmla="*/ 1103987 h 1112562"/>
                  <a:gd name="connsiteX1-213" fmla="*/ 0 w 778664"/>
                  <a:gd name="connsiteY1-214" fmla="*/ 0 h 1112562"/>
                  <a:gd name="connsiteX2-215" fmla="*/ 778664 w 778664"/>
                  <a:gd name="connsiteY2-216" fmla="*/ 130682 h 1112562"/>
                  <a:gd name="connsiteX3-217" fmla="*/ 694768 w 778664"/>
                  <a:gd name="connsiteY3-218" fmla="*/ 1112562 h 1112562"/>
                  <a:gd name="connsiteX4-219" fmla="*/ 397252 w 778664"/>
                  <a:gd name="connsiteY4-220" fmla="*/ 1103987 h 1112562"/>
                  <a:gd name="connsiteX0-221" fmla="*/ 123893 w 505305"/>
                  <a:gd name="connsiteY0-222" fmla="*/ 973305 h 981880"/>
                  <a:gd name="connsiteX1-223" fmla="*/ 0 w 505305"/>
                  <a:gd name="connsiteY1-224" fmla="*/ 28773 h 981880"/>
                  <a:gd name="connsiteX2-225" fmla="*/ 505305 w 505305"/>
                  <a:gd name="connsiteY2-226" fmla="*/ 0 h 981880"/>
                  <a:gd name="connsiteX3-227" fmla="*/ 421409 w 505305"/>
                  <a:gd name="connsiteY3-228" fmla="*/ 981880 h 981880"/>
                  <a:gd name="connsiteX4-229" fmla="*/ 123893 w 505305"/>
                  <a:gd name="connsiteY4-230" fmla="*/ 973305 h 981880"/>
                  <a:gd name="connsiteX0-231" fmla="*/ 123893 w 505305"/>
                  <a:gd name="connsiteY0-232" fmla="*/ 973305 h 981880"/>
                  <a:gd name="connsiteX1-233" fmla="*/ 0 w 505305"/>
                  <a:gd name="connsiteY1-234" fmla="*/ 28773 h 981880"/>
                  <a:gd name="connsiteX2-235" fmla="*/ 505305 w 505305"/>
                  <a:gd name="connsiteY2-236" fmla="*/ 0 h 981880"/>
                  <a:gd name="connsiteX3-237" fmla="*/ 421409 w 505305"/>
                  <a:gd name="connsiteY3-238" fmla="*/ 981880 h 981880"/>
                  <a:gd name="connsiteX4-239" fmla="*/ 123893 w 505305"/>
                  <a:gd name="connsiteY4-240" fmla="*/ 973305 h 981880"/>
                  <a:gd name="connsiteX0-241" fmla="*/ 123893 w 505305"/>
                  <a:gd name="connsiteY0-242" fmla="*/ 973305 h 981880"/>
                  <a:gd name="connsiteX1-243" fmla="*/ 0 w 505305"/>
                  <a:gd name="connsiteY1-244" fmla="*/ 28773 h 981880"/>
                  <a:gd name="connsiteX2-245" fmla="*/ 505305 w 505305"/>
                  <a:gd name="connsiteY2-246" fmla="*/ 0 h 981880"/>
                  <a:gd name="connsiteX3-247" fmla="*/ 421409 w 505305"/>
                  <a:gd name="connsiteY3-248" fmla="*/ 981880 h 981880"/>
                  <a:gd name="connsiteX4-249" fmla="*/ 123893 w 505305"/>
                  <a:gd name="connsiteY4-250" fmla="*/ 973305 h 981880"/>
                  <a:gd name="connsiteX0-251" fmla="*/ 123893 w 505305"/>
                  <a:gd name="connsiteY0-252" fmla="*/ 973305 h 981880"/>
                  <a:gd name="connsiteX1-253" fmla="*/ 0 w 505305"/>
                  <a:gd name="connsiteY1-254" fmla="*/ 28773 h 981880"/>
                  <a:gd name="connsiteX2-255" fmla="*/ 505305 w 505305"/>
                  <a:gd name="connsiteY2-256" fmla="*/ 0 h 981880"/>
                  <a:gd name="connsiteX3-257" fmla="*/ 421409 w 505305"/>
                  <a:gd name="connsiteY3-258" fmla="*/ 981880 h 981880"/>
                  <a:gd name="connsiteX4-259" fmla="*/ 123893 w 505305"/>
                  <a:gd name="connsiteY4-260" fmla="*/ 973305 h 981880"/>
                  <a:gd name="connsiteX0-261" fmla="*/ 118198 w 499610"/>
                  <a:gd name="connsiteY0-262" fmla="*/ 973305 h 981880"/>
                  <a:gd name="connsiteX1-263" fmla="*/ 0 w 499610"/>
                  <a:gd name="connsiteY1-264" fmla="*/ 11688 h 981880"/>
                  <a:gd name="connsiteX2-265" fmla="*/ 499610 w 499610"/>
                  <a:gd name="connsiteY2-266" fmla="*/ 0 h 981880"/>
                  <a:gd name="connsiteX3-267" fmla="*/ 415714 w 499610"/>
                  <a:gd name="connsiteY3-268" fmla="*/ 981880 h 981880"/>
                  <a:gd name="connsiteX4-269" fmla="*/ 118198 w 499610"/>
                  <a:gd name="connsiteY4-270" fmla="*/ 973305 h 981880"/>
                  <a:gd name="connsiteX0-271" fmla="*/ 118198 w 499610"/>
                  <a:gd name="connsiteY0-272" fmla="*/ 973305 h 981880"/>
                  <a:gd name="connsiteX1-273" fmla="*/ 0 w 499610"/>
                  <a:gd name="connsiteY1-274" fmla="*/ 11688 h 981880"/>
                  <a:gd name="connsiteX2-275" fmla="*/ 499610 w 499610"/>
                  <a:gd name="connsiteY2-276" fmla="*/ 0 h 981880"/>
                  <a:gd name="connsiteX3-277" fmla="*/ 415714 w 499610"/>
                  <a:gd name="connsiteY3-278" fmla="*/ 981880 h 981880"/>
                  <a:gd name="connsiteX4-279" fmla="*/ 118198 w 499610"/>
                  <a:gd name="connsiteY4-280" fmla="*/ 973305 h 981880"/>
                  <a:gd name="connsiteX0-281" fmla="*/ 118198 w 499610"/>
                  <a:gd name="connsiteY0-282" fmla="*/ 973305 h 981880"/>
                  <a:gd name="connsiteX1-283" fmla="*/ 0 w 499610"/>
                  <a:gd name="connsiteY1-284" fmla="*/ 11688 h 981880"/>
                  <a:gd name="connsiteX2-285" fmla="*/ 499610 w 499610"/>
                  <a:gd name="connsiteY2-286" fmla="*/ 0 h 981880"/>
                  <a:gd name="connsiteX3-287" fmla="*/ 415714 w 499610"/>
                  <a:gd name="connsiteY3-288" fmla="*/ 981880 h 981880"/>
                  <a:gd name="connsiteX4-289" fmla="*/ 118198 w 499610"/>
                  <a:gd name="connsiteY4-290" fmla="*/ 973305 h 981880"/>
                  <a:gd name="connsiteX0-291" fmla="*/ 118198 w 499610"/>
                  <a:gd name="connsiteY0-292" fmla="*/ 973305 h 981880"/>
                  <a:gd name="connsiteX1-293" fmla="*/ 0 w 499610"/>
                  <a:gd name="connsiteY1-294" fmla="*/ 11688 h 981880"/>
                  <a:gd name="connsiteX2-295" fmla="*/ 499610 w 499610"/>
                  <a:gd name="connsiteY2-296" fmla="*/ 0 h 981880"/>
                  <a:gd name="connsiteX3-297" fmla="*/ 415714 w 499610"/>
                  <a:gd name="connsiteY3-298" fmla="*/ 981880 h 981880"/>
                  <a:gd name="connsiteX4-299" fmla="*/ 118198 w 499610"/>
                  <a:gd name="connsiteY4-300" fmla="*/ 973305 h 981880"/>
                  <a:gd name="connsiteX0-301" fmla="*/ 118198 w 499610"/>
                  <a:gd name="connsiteY0-302" fmla="*/ 973305 h 981880"/>
                  <a:gd name="connsiteX1-303" fmla="*/ 0 w 499610"/>
                  <a:gd name="connsiteY1-304" fmla="*/ 11688 h 981880"/>
                  <a:gd name="connsiteX2-305" fmla="*/ 499610 w 499610"/>
                  <a:gd name="connsiteY2-306" fmla="*/ 0 h 981880"/>
                  <a:gd name="connsiteX3-307" fmla="*/ 415714 w 499610"/>
                  <a:gd name="connsiteY3-308" fmla="*/ 981880 h 981880"/>
                  <a:gd name="connsiteX4-309" fmla="*/ 118198 w 499610"/>
                  <a:gd name="connsiteY4-310" fmla="*/ 973305 h 981880"/>
                  <a:gd name="connsiteX0-311" fmla="*/ 118198 w 499610"/>
                  <a:gd name="connsiteY0-312" fmla="*/ 973305 h 976186"/>
                  <a:gd name="connsiteX1-313" fmla="*/ 0 w 499610"/>
                  <a:gd name="connsiteY1-314" fmla="*/ 11688 h 976186"/>
                  <a:gd name="connsiteX2-315" fmla="*/ 499610 w 499610"/>
                  <a:gd name="connsiteY2-316" fmla="*/ 0 h 976186"/>
                  <a:gd name="connsiteX3-317" fmla="*/ 273339 w 499610"/>
                  <a:gd name="connsiteY3-318" fmla="*/ 976186 h 976186"/>
                  <a:gd name="connsiteX4-319" fmla="*/ 118198 w 499610"/>
                  <a:gd name="connsiteY4-320" fmla="*/ 973305 h 976186"/>
                  <a:gd name="connsiteX0-321" fmla="*/ 118198 w 499610"/>
                  <a:gd name="connsiteY0-322" fmla="*/ 973305 h 976186"/>
                  <a:gd name="connsiteX1-323" fmla="*/ 0 w 499610"/>
                  <a:gd name="connsiteY1-324" fmla="*/ 11688 h 976186"/>
                  <a:gd name="connsiteX2-325" fmla="*/ 499610 w 499610"/>
                  <a:gd name="connsiteY2-326" fmla="*/ 0 h 976186"/>
                  <a:gd name="connsiteX3-327" fmla="*/ 273339 w 499610"/>
                  <a:gd name="connsiteY3-328" fmla="*/ 976186 h 976186"/>
                  <a:gd name="connsiteX4-329" fmla="*/ 118198 w 499610"/>
                  <a:gd name="connsiteY4-330" fmla="*/ 973305 h 976186"/>
                  <a:gd name="connsiteX0-331" fmla="*/ 197928 w 499610"/>
                  <a:gd name="connsiteY0-332" fmla="*/ 973305 h 976186"/>
                  <a:gd name="connsiteX1-333" fmla="*/ 0 w 499610"/>
                  <a:gd name="connsiteY1-334" fmla="*/ 11688 h 976186"/>
                  <a:gd name="connsiteX2-335" fmla="*/ 499610 w 499610"/>
                  <a:gd name="connsiteY2-336" fmla="*/ 0 h 976186"/>
                  <a:gd name="connsiteX3-337" fmla="*/ 273339 w 499610"/>
                  <a:gd name="connsiteY3-338" fmla="*/ 976186 h 976186"/>
                  <a:gd name="connsiteX4-339" fmla="*/ 197928 w 499610"/>
                  <a:gd name="connsiteY4-340" fmla="*/ 973305 h 976186"/>
                  <a:gd name="connsiteX0-341" fmla="*/ 197928 w 499610"/>
                  <a:gd name="connsiteY0-342" fmla="*/ 973305 h 976186"/>
                  <a:gd name="connsiteX1-343" fmla="*/ 0 w 499610"/>
                  <a:gd name="connsiteY1-344" fmla="*/ 11688 h 976186"/>
                  <a:gd name="connsiteX2-345" fmla="*/ 499610 w 499610"/>
                  <a:gd name="connsiteY2-346" fmla="*/ 0 h 976186"/>
                  <a:gd name="connsiteX3-347" fmla="*/ 273339 w 499610"/>
                  <a:gd name="connsiteY3-348" fmla="*/ 976186 h 976186"/>
                  <a:gd name="connsiteX4-349" fmla="*/ 197928 w 499610"/>
                  <a:gd name="connsiteY4-350" fmla="*/ 973305 h 976186"/>
                  <a:gd name="connsiteX0-351" fmla="*/ 197928 w 499610"/>
                  <a:gd name="connsiteY0-352" fmla="*/ 973305 h 976186"/>
                  <a:gd name="connsiteX1-353" fmla="*/ 0 w 499610"/>
                  <a:gd name="connsiteY1-354" fmla="*/ 11688 h 976186"/>
                  <a:gd name="connsiteX2-355" fmla="*/ 499610 w 499610"/>
                  <a:gd name="connsiteY2-356" fmla="*/ 0 h 976186"/>
                  <a:gd name="connsiteX3-357" fmla="*/ 273339 w 499610"/>
                  <a:gd name="connsiteY3-358" fmla="*/ 976186 h 976186"/>
                  <a:gd name="connsiteX4-359" fmla="*/ 197928 w 499610"/>
                  <a:gd name="connsiteY4-360" fmla="*/ 973305 h 976186"/>
                  <a:gd name="connsiteX0-361" fmla="*/ 197928 w 499610"/>
                  <a:gd name="connsiteY0-362" fmla="*/ 973305 h 976186"/>
                  <a:gd name="connsiteX1-363" fmla="*/ 0 w 499610"/>
                  <a:gd name="connsiteY1-364" fmla="*/ 11688 h 976186"/>
                  <a:gd name="connsiteX2-365" fmla="*/ 499610 w 499610"/>
                  <a:gd name="connsiteY2-366" fmla="*/ 0 h 976186"/>
                  <a:gd name="connsiteX3-367" fmla="*/ 273339 w 499610"/>
                  <a:gd name="connsiteY3-368" fmla="*/ 976186 h 976186"/>
                  <a:gd name="connsiteX4-369" fmla="*/ 197928 w 499610"/>
                  <a:gd name="connsiteY4-370" fmla="*/ 973305 h 976186"/>
                  <a:gd name="connsiteX0-371" fmla="*/ 197928 w 621064"/>
                  <a:gd name="connsiteY0-372" fmla="*/ 973305 h 973305"/>
                  <a:gd name="connsiteX1-373" fmla="*/ 0 w 621064"/>
                  <a:gd name="connsiteY1-374" fmla="*/ 11688 h 973305"/>
                  <a:gd name="connsiteX2-375" fmla="*/ 499610 w 621064"/>
                  <a:gd name="connsiteY2-376" fmla="*/ 0 h 973305"/>
                  <a:gd name="connsiteX3-377" fmla="*/ 558839 w 621064"/>
                  <a:gd name="connsiteY3-378" fmla="*/ 754682 h 973305"/>
                  <a:gd name="connsiteX4-379" fmla="*/ 197928 w 621064"/>
                  <a:gd name="connsiteY4-380" fmla="*/ 973305 h 973305"/>
                  <a:gd name="connsiteX0-381" fmla="*/ 197928 w 558839"/>
                  <a:gd name="connsiteY0-382" fmla="*/ 973305 h 973305"/>
                  <a:gd name="connsiteX1-383" fmla="*/ 0 w 558839"/>
                  <a:gd name="connsiteY1-384" fmla="*/ 11688 h 973305"/>
                  <a:gd name="connsiteX2-385" fmla="*/ 499610 w 558839"/>
                  <a:gd name="connsiteY2-386" fmla="*/ 0 h 973305"/>
                  <a:gd name="connsiteX3-387" fmla="*/ 558839 w 558839"/>
                  <a:gd name="connsiteY3-388" fmla="*/ 754682 h 973305"/>
                  <a:gd name="connsiteX4-389" fmla="*/ 197928 w 558839"/>
                  <a:gd name="connsiteY4-390" fmla="*/ 973305 h 973305"/>
                  <a:gd name="connsiteX0-391" fmla="*/ 197928 w 558839"/>
                  <a:gd name="connsiteY0-392" fmla="*/ 973305 h 973305"/>
                  <a:gd name="connsiteX1-393" fmla="*/ 0 w 558839"/>
                  <a:gd name="connsiteY1-394" fmla="*/ 11688 h 973305"/>
                  <a:gd name="connsiteX2-395" fmla="*/ 499610 w 558839"/>
                  <a:gd name="connsiteY2-396" fmla="*/ 0 h 973305"/>
                  <a:gd name="connsiteX3-397" fmla="*/ 558839 w 558839"/>
                  <a:gd name="connsiteY3-398" fmla="*/ 754682 h 973305"/>
                  <a:gd name="connsiteX4-399" fmla="*/ 197928 w 558839"/>
                  <a:gd name="connsiteY4-400" fmla="*/ 973305 h 973305"/>
                  <a:gd name="connsiteX0-401" fmla="*/ 370213 w 558839"/>
                  <a:gd name="connsiteY0-402" fmla="*/ 796102 h 796102"/>
                  <a:gd name="connsiteX1-403" fmla="*/ 0 w 558839"/>
                  <a:gd name="connsiteY1-404" fmla="*/ 11688 h 796102"/>
                  <a:gd name="connsiteX2-405" fmla="*/ 499610 w 558839"/>
                  <a:gd name="connsiteY2-406" fmla="*/ 0 h 796102"/>
                  <a:gd name="connsiteX3-407" fmla="*/ 558839 w 558839"/>
                  <a:gd name="connsiteY3-408" fmla="*/ 754682 h 796102"/>
                  <a:gd name="connsiteX4-409" fmla="*/ 370213 w 558839"/>
                  <a:gd name="connsiteY4-410" fmla="*/ 796102 h 796102"/>
                  <a:gd name="connsiteX0-411" fmla="*/ 370213 w 558839"/>
                  <a:gd name="connsiteY0-412" fmla="*/ 796102 h 796102"/>
                  <a:gd name="connsiteX1-413" fmla="*/ 0 w 558839"/>
                  <a:gd name="connsiteY1-414" fmla="*/ 11688 h 796102"/>
                  <a:gd name="connsiteX2-415" fmla="*/ 499610 w 558839"/>
                  <a:gd name="connsiteY2-416" fmla="*/ 0 h 796102"/>
                  <a:gd name="connsiteX3-417" fmla="*/ 558839 w 558839"/>
                  <a:gd name="connsiteY3-418" fmla="*/ 754682 h 796102"/>
                  <a:gd name="connsiteX4-419" fmla="*/ 370213 w 558839"/>
                  <a:gd name="connsiteY4-420" fmla="*/ 796102 h 796102"/>
                  <a:gd name="connsiteX0-421" fmla="*/ 370213 w 558839"/>
                  <a:gd name="connsiteY0-422" fmla="*/ 796102 h 796102"/>
                  <a:gd name="connsiteX1-423" fmla="*/ 0 w 558839"/>
                  <a:gd name="connsiteY1-424" fmla="*/ 11688 h 796102"/>
                  <a:gd name="connsiteX2-425" fmla="*/ 499610 w 558839"/>
                  <a:gd name="connsiteY2-426" fmla="*/ 0 h 796102"/>
                  <a:gd name="connsiteX3-427" fmla="*/ 558839 w 558839"/>
                  <a:gd name="connsiteY3-428" fmla="*/ 754682 h 796102"/>
                  <a:gd name="connsiteX4-429" fmla="*/ 370213 w 558839"/>
                  <a:gd name="connsiteY4-430" fmla="*/ 796102 h 796102"/>
                  <a:gd name="connsiteX0-431" fmla="*/ 370213 w 558839"/>
                  <a:gd name="connsiteY0-432" fmla="*/ 1315828 h 1315828"/>
                  <a:gd name="connsiteX1-433" fmla="*/ 0 w 558839"/>
                  <a:gd name="connsiteY1-434" fmla="*/ 531414 h 1315828"/>
                  <a:gd name="connsiteX2-435" fmla="*/ 506930 w 558839"/>
                  <a:gd name="connsiteY2-436" fmla="*/ 0 h 1315828"/>
                  <a:gd name="connsiteX3-437" fmla="*/ 558839 w 558839"/>
                  <a:gd name="connsiteY3-438" fmla="*/ 1274408 h 1315828"/>
                  <a:gd name="connsiteX4-439" fmla="*/ 370213 w 558839"/>
                  <a:gd name="connsiteY4-440" fmla="*/ 1315828 h 1315828"/>
                  <a:gd name="connsiteX0-441" fmla="*/ 384853 w 573479"/>
                  <a:gd name="connsiteY0-442" fmla="*/ 1326654 h 1326654"/>
                  <a:gd name="connsiteX1-443" fmla="*/ 0 w 573479"/>
                  <a:gd name="connsiteY1-444" fmla="*/ 554 h 1326654"/>
                  <a:gd name="connsiteX2-445" fmla="*/ 521570 w 573479"/>
                  <a:gd name="connsiteY2-446" fmla="*/ 10826 h 1326654"/>
                  <a:gd name="connsiteX3-447" fmla="*/ 573479 w 573479"/>
                  <a:gd name="connsiteY3-448" fmla="*/ 1285234 h 1326654"/>
                  <a:gd name="connsiteX4-449" fmla="*/ 384853 w 573479"/>
                  <a:gd name="connsiteY4-450" fmla="*/ 1326654 h 1326654"/>
                  <a:gd name="connsiteX0-451" fmla="*/ 384853 w 573479"/>
                  <a:gd name="connsiteY0-452" fmla="*/ 1326654 h 1326654"/>
                  <a:gd name="connsiteX1-453" fmla="*/ 0 w 573479"/>
                  <a:gd name="connsiteY1-454" fmla="*/ 554 h 1326654"/>
                  <a:gd name="connsiteX2-455" fmla="*/ 521570 w 573479"/>
                  <a:gd name="connsiteY2-456" fmla="*/ 10826 h 1326654"/>
                  <a:gd name="connsiteX3-457" fmla="*/ 573479 w 573479"/>
                  <a:gd name="connsiteY3-458" fmla="*/ 1285234 h 1326654"/>
                  <a:gd name="connsiteX4-459" fmla="*/ 384853 w 573479"/>
                  <a:gd name="connsiteY4-460" fmla="*/ 1326654 h 1326654"/>
                  <a:gd name="connsiteX0-461" fmla="*/ 384853 w 573479"/>
                  <a:gd name="connsiteY0-462" fmla="*/ 1326654 h 1326654"/>
                  <a:gd name="connsiteX1-463" fmla="*/ 0 w 573479"/>
                  <a:gd name="connsiteY1-464" fmla="*/ 554 h 1326654"/>
                  <a:gd name="connsiteX2-465" fmla="*/ 521570 w 573479"/>
                  <a:gd name="connsiteY2-466" fmla="*/ 10826 h 1326654"/>
                  <a:gd name="connsiteX3-467" fmla="*/ 573479 w 573479"/>
                  <a:gd name="connsiteY3-468" fmla="*/ 1285234 h 1326654"/>
                  <a:gd name="connsiteX4-469" fmla="*/ 384853 w 573479"/>
                  <a:gd name="connsiteY4-470" fmla="*/ 1326654 h 1326654"/>
                  <a:gd name="connsiteX0-471" fmla="*/ 384853 w 573479"/>
                  <a:gd name="connsiteY0-472" fmla="*/ 1326654 h 1326654"/>
                  <a:gd name="connsiteX1-473" fmla="*/ 0 w 573479"/>
                  <a:gd name="connsiteY1-474" fmla="*/ 554 h 1326654"/>
                  <a:gd name="connsiteX2-475" fmla="*/ 521570 w 573479"/>
                  <a:gd name="connsiteY2-476" fmla="*/ 10826 h 1326654"/>
                  <a:gd name="connsiteX3-477" fmla="*/ 573479 w 573479"/>
                  <a:gd name="connsiteY3-478" fmla="*/ 1285234 h 1326654"/>
                  <a:gd name="connsiteX4-479" fmla="*/ 384853 w 573479"/>
                  <a:gd name="connsiteY4-480" fmla="*/ 1326654 h 1326654"/>
                  <a:gd name="connsiteX0-481" fmla="*/ 384853 w 573479"/>
                  <a:gd name="connsiteY0-482" fmla="*/ 1326654 h 1326654"/>
                  <a:gd name="connsiteX1-483" fmla="*/ 0 w 573479"/>
                  <a:gd name="connsiteY1-484" fmla="*/ 554 h 1326654"/>
                  <a:gd name="connsiteX2-485" fmla="*/ 521570 w 573479"/>
                  <a:gd name="connsiteY2-486" fmla="*/ 10826 h 1326654"/>
                  <a:gd name="connsiteX3-487" fmla="*/ 573479 w 573479"/>
                  <a:gd name="connsiteY3-488" fmla="*/ 1285234 h 1326654"/>
                  <a:gd name="connsiteX4-489" fmla="*/ 384853 w 573479"/>
                  <a:gd name="connsiteY4-490" fmla="*/ 1326654 h 1326654"/>
                  <a:gd name="connsiteX0-491" fmla="*/ 384853 w 573479"/>
                  <a:gd name="connsiteY0-492" fmla="*/ 1326654 h 1326654"/>
                  <a:gd name="connsiteX1-493" fmla="*/ 0 w 573479"/>
                  <a:gd name="connsiteY1-494" fmla="*/ 554 h 1326654"/>
                  <a:gd name="connsiteX2-495" fmla="*/ 521570 w 573479"/>
                  <a:gd name="connsiteY2-496" fmla="*/ 10826 h 1326654"/>
                  <a:gd name="connsiteX3-497" fmla="*/ 573479 w 573479"/>
                  <a:gd name="connsiteY3-498" fmla="*/ 1285234 h 1326654"/>
                  <a:gd name="connsiteX4-499" fmla="*/ 384853 w 573479"/>
                  <a:gd name="connsiteY4-500" fmla="*/ 1326654 h 1326654"/>
                  <a:gd name="connsiteX0-501" fmla="*/ 384853 w 588119"/>
                  <a:gd name="connsiteY0-502" fmla="*/ 1326654 h 1326654"/>
                  <a:gd name="connsiteX1-503" fmla="*/ 0 w 588119"/>
                  <a:gd name="connsiteY1-504" fmla="*/ 554 h 1326654"/>
                  <a:gd name="connsiteX2-505" fmla="*/ 521570 w 588119"/>
                  <a:gd name="connsiteY2-506" fmla="*/ 10826 h 1326654"/>
                  <a:gd name="connsiteX3-507" fmla="*/ 588119 w 588119"/>
                  <a:gd name="connsiteY3-508" fmla="*/ 1321835 h 1326654"/>
                  <a:gd name="connsiteX4-509" fmla="*/ 384853 w 588119"/>
                  <a:gd name="connsiteY4-510" fmla="*/ 1326654 h 1326654"/>
                  <a:gd name="connsiteX0-511" fmla="*/ 384853 w 588119"/>
                  <a:gd name="connsiteY0-512" fmla="*/ 1326654 h 1326654"/>
                  <a:gd name="connsiteX1-513" fmla="*/ 0 w 588119"/>
                  <a:gd name="connsiteY1-514" fmla="*/ 554 h 1326654"/>
                  <a:gd name="connsiteX2-515" fmla="*/ 521570 w 588119"/>
                  <a:gd name="connsiteY2-516" fmla="*/ 10826 h 1326654"/>
                  <a:gd name="connsiteX3-517" fmla="*/ 588119 w 588119"/>
                  <a:gd name="connsiteY3-518" fmla="*/ 1321835 h 1326654"/>
                  <a:gd name="connsiteX4-519" fmla="*/ 384853 w 588119"/>
                  <a:gd name="connsiteY4-520" fmla="*/ 1326654 h 1326654"/>
                  <a:gd name="connsiteX0-521" fmla="*/ 384853 w 588119"/>
                  <a:gd name="connsiteY0-522" fmla="*/ 1326148 h 1326148"/>
                  <a:gd name="connsiteX1-523" fmla="*/ 0 w 588119"/>
                  <a:gd name="connsiteY1-524" fmla="*/ 48 h 1326148"/>
                  <a:gd name="connsiteX2-525" fmla="*/ 521570 w 588119"/>
                  <a:gd name="connsiteY2-526" fmla="*/ 228243 h 1326148"/>
                  <a:gd name="connsiteX3-527" fmla="*/ 588119 w 588119"/>
                  <a:gd name="connsiteY3-528" fmla="*/ 1321329 h 1326148"/>
                  <a:gd name="connsiteX4-529" fmla="*/ 384853 w 588119"/>
                  <a:gd name="connsiteY4-530" fmla="*/ 1326148 h 1326148"/>
                  <a:gd name="connsiteX0-531" fmla="*/ 384853 w 588119"/>
                  <a:gd name="connsiteY0-532" fmla="*/ 1326148 h 1326148"/>
                  <a:gd name="connsiteX1-533" fmla="*/ 0 w 588119"/>
                  <a:gd name="connsiteY1-534" fmla="*/ 48 h 1326148"/>
                  <a:gd name="connsiteX2-535" fmla="*/ 521570 w 588119"/>
                  <a:gd name="connsiteY2-536" fmla="*/ 228243 h 1326148"/>
                  <a:gd name="connsiteX3-537" fmla="*/ 588119 w 588119"/>
                  <a:gd name="connsiteY3-538" fmla="*/ 1321329 h 1326148"/>
                  <a:gd name="connsiteX4-539" fmla="*/ 384853 w 588119"/>
                  <a:gd name="connsiteY4-540" fmla="*/ 1326148 h 1326148"/>
                  <a:gd name="connsiteX0-541" fmla="*/ 384853 w 588119"/>
                  <a:gd name="connsiteY0-542" fmla="*/ 1326148 h 1326148"/>
                  <a:gd name="connsiteX1-543" fmla="*/ 0 w 588119"/>
                  <a:gd name="connsiteY1-544" fmla="*/ 48 h 1326148"/>
                  <a:gd name="connsiteX2-545" fmla="*/ 521570 w 588119"/>
                  <a:gd name="connsiteY2-546" fmla="*/ 228243 h 1326148"/>
                  <a:gd name="connsiteX3-547" fmla="*/ 588119 w 588119"/>
                  <a:gd name="connsiteY3-548" fmla="*/ 1321329 h 1326148"/>
                  <a:gd name="connsiteX4-549" fmla="*/ 384853 w 588119"/>
                  <a:gd name="connsiteY4-550" fmla="*/ 1326148 h 1326148"/>
                  <a:gd name="connsiteX0-551" fmla="*/ 366066 w 569332"/>
                  <a:gd name="connsiteY0-552" fmla="*/ 1097905 h 1097905"/>
                  <a:gd name="connsiteX1-553" fmla="*/ 0 w 569332"/>
                  <a:gd name="connsiteY1-554" fmla="*/ 4757 h 1097905"/>
                  <a:gd name="connsiteX2-555" fmla="*/ 502783 w 569332"/>
                  <a:gd name="connsiteY2-556" fmla="*/ 0 h 1097905"/>
                  <a:gd name="connsiteX3-557" fmla="*/ 569332 w 569332"/>
                  <a:gd name="connsiteY3-558" fmla="*/ 1093086 h 1097905"/>
                  <a:gd name="connsiteX4-559" fmla="*/ 366066 w 569332"/>
                  <a:gd name="connsiteY4-560" fmla="*/ 1097905 h 1097905"/>
                  <a:gd name="connsiteX0-561" fmla="*/ 366066 w 569332"/>
                  <a:gd name="connsiteY0-562" fmla="*/ 1097905 h 1097905"/>
                  <a:gd name="connsiteX1-563" fmla="*/ 0 w 569332"/>
                  <a:gd name="connsiteY1-564" fmla="*/ 4757 h 1097905"/>
                  <a:gd name="connsiteX2-565" fmla="*/ 502783 w 569332"/>
                  <a:gd name="connsiteY2-566" fmla="*/ 0 h 1097905"/>
                  <a:gd name="connsiteX3-567" fmla="*/ 569332 w 569332"/>
                  <a:gd name="connsiteY3-568" fmla="*/ 1093086 h 1097905"/>
                  <a:gd name="connsiteX4-569" fmla="*/ 366066 w 569332"/>
                  <a:gd name="connsiteY4-570" fmla="*/ 1097905 h 1097905"/>
                  <a:gd name="connsiteX0-571" fmla="*/ 366066 w 569332"/>
                  <a:gd name="connsiteY0-572" fmla="*/ 1097905 h 1097905"/>
                  <a:gd name="connsiteX1-573" fmla="*/ 0 w 569332"/>
                  <a:gd name="connsiteY1-574" fmla="*/ 4757 h 1097905"/>
                  <a:gd name="connsiteX2-575" fmla="*/ 502783 w 569332"/>
                  <a:gd name="connsiteY2-576" fmla="*/ 0 h 1097905"/>
                  <a:gd name="connsiteX3-577" fmla="*/ 569332 w 569332"/>
                  <a:gd name="connsiteY3-578" fmla="*/ 1093086 h 1097905"/>
                  <a:gd name="connsiteX4-579" fmla="*/ 366066 w 569332"/>
                  <a:gd name="connsiteY4-580" fmla="*/ 1097905 h 1097905"/>
                  <a:gd name="connsiteX0-581" fmla="*/ 366066 w 594113"/>
                  <a:gd name="connsiteY0-582" fmla="*/ 1097905 h 1179971"/>
                  <a:gd name="connsiteX1-583" fmla="*/ 0 w 594113"/>
                  <a:gd name="connsiteY1-584" fmla="*/ 4757 h 1179971"/>
                  <a:gd name="connsiteX2-585" fmla="*/ 502783 w 594113"/>
                  <a:gd name="connsiteY2-586" fmla="*/ 0 h 1179971"/>
                  <a:gd name="connsiteX3-587" fmla="*/ 594113 w 594113"/>
                  <a:gd name="connsiteY3-588" fmla="*/ 1179818 h 1179971"/>
                  <a:gd name="connsiteX4-589" fmla="*/ 366066 w 594113"/>
                  <a:gd name="connsiteY4-590" fmla="*/ 1097905 h 1179971"/>
                  <a:gd name="connsiteX0-591" fmla="*/ 403236 w 594113"/>
                  <a:gd name="connsiteY0-592" fmla="*/ 1215612 h 1215612"/>
                  <a:gd name="connsiteX1-593" fmla="*/ 0 w 594113"/>
                  <a:gd name="connsiteY1-594" fmla="*/ 4757 h 1215612"/>
                  <a:gd name="connsiteX2-595" fmla="*/ 502783 w 594113"/>
                  <a:gd name="connsiteY2-596" fmla="*/ 0 h 1215612"/>
                  <a:gd name="connsiteX3-597" fmla="*/ 594113 w 594113"/>
                  <a:gd name="connsiteY3-598" fmla="*/ 1179818 h 1215612"/>
                  <a:gd name="connsiteX4-599" fmla="*/ 403236 w 594113"/>
                  <a:gd name="connsiteY4-600" fmla="*/ 1215612 h 1215612"/>
                  <a:gd name="connsiteX0-601" fmla="*/ 403236 w 574100"/>
                  <a:gd name="connsiteY0-602" fmla="*/ 1215612 h 1215612"/>
                  <a:gd name="connsiteX1-603" fmla="*/ 0 w 574100"/>
                  <a:gd name="connsiteY1-604" fmla="*/ 4757 h 1215612"/>
                  <a:gd name="connsiteX2-605" fmla="*/ 502783 w 574100"/>
                  <a:gd name="connsiteY2-606" fmla="*/ 0 h 1215612"/>
                  <a:gd name="connsiteX3-607" fmla="*/ 574100 w 574100"/>
                  <a:gd name="connsiteY3-608" fmla="*/ 1014877 h 1215612"/>
                  <a:gd name="connsiteX4-609" fmla="*/ 403236 w 574100"/>
                  <a:gd name="connsiteY4-610" fmla="*/ 1215612 h 1215612"/>
                  <a:gd name="connsiteX0-611" fmla="*/ 333190 w 574100"/>
                  <a:gd name="connsiteY0-612" fmla="*/ 985695 h 1015244"/>
                  <a:gd name="connsiteX1-613" fmla="*/ 0 w 574100"/>
                  <a:gd name="connsiteY1-614" fmla="*/ 4757 h 1015244"/>
                  <a:gd name="connsiteX2-615" fmla="*/ 502783 w 574100"/>
                  <a:gd name="connsiteY2-616" fmla="*/ 0 h 1015244"/>
                  <a:gd name="connsiteX3-617" fmla="*/ 574100 w 574100"/>
                  <a:gd name="connsiteY3-618" fmla="*/ 1014877 h 1015244"/>
                  <a:gd name="connsiteX4-619" fmla="*/ 333190 w 574100"/>
                  <a:gd name="connsiteY4-620" fmla="*/ 985695 h 1015244"/>
                  <a:gd name="connsiteX0-621" fmla="*/ 323648 w 574100"/>
                  <a:gd name="connsiteY0-622" fmla="*/ 1001558 h 1015510"/>
                  <a:gd name="connsiteX1-623" fmla="*/ 0 w 574100"/>
                  <a:gd name="connsiteY1-624" fmla="*/ 4757 h 1015510"/>
                  <a:gd name="connsiteX2-625" fmla="*/ 502783 w 574100"/>
                  <a:gd name="connsiteY2-626" fmla="*/ 0 h 1015510"/>
                  <a:gd name="connsiteX3-627" fmla="*/ 574100 w 574100"/>
                  <a:gd name="connsiteY3-628" fmla="*/ 1014877 h 1015510"/>
                  <a:gd name="connsiteX4-629" fmla="*/ 323648 w 574100"/>
                  <a:gd name="connsiteY4-630" fmla="*/ 1001558 h 1015510"/>
                  <a:gd name="connsiteX0-631" fmla="*/ 323648 w 574100"/>
                  <a:gd name="connsiteY0-632" fmla="*/ 1001558 h 1015194"/>
                  <a:gd name="connsiteX1-633" fmla="*/ 0 w 574100"/>
                  <a:gd name="connsiteY1-634" fmla="*/ 4757 h 1015194"/>
                  <a:gd name="connsiteX2-635" fmla="*/ 502783 w 574100"/>
                  <a:gd name="connsiteY2-636" fmla="*/ 0 h 1015194"/>
                  <a:gd name="connsiteX3-637" fmla="*/ 574100 w 574100"/>
                  <a:gd name="connsiteY3-638" fmla="*/ 1014877 h 1015194"/>
                  <a:gd name="connsiteX4-639" fmla="*/ 323648 w 574100"/>
                  <a:gd name="connsiteY4-640" fmla="*/ 1001558 h 1015194"/>
                  <a:gd name="connsiteX0-641" fmla="*/ 323648 w 574100"/>
                  <a:gd name="connsiteY0-642" fmla="*/ 1001558 h 1014877"/>
                  <a:gd name="connsiteX1-643" fmla="*/ 0 w 574100"/>
                  <a:gd name="connsiteY1-644" fmla="*/ 4757 h 1014877"/>
                  <a:gd name="connsiteX2-645" fmla="*/ 502783 w 574100"/>
                  <a:gd name="connsiteY2-646" fmla="*/ 0 h 1014877"/>
                  <a:gd name="connsiteX3-647" fmla="*/ 574100 w 574100"/>
                  <a:gd name="connsiteY3-648" fmla="*/ 1014877 h 1014877"/>
                  <a:gd name="connsiteX4-649" fmla="*/ 323648 w 574100"/>
                  <a:gd name="connsiteY4-650" fmla="*/ 1001558 h 101487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74100" h="1014877">
                    <a:moveTo>
                      <a:pt x="323648" y="1001558"/>
                    </a:moveTo>
                    <a:cubicBezTo>
                      <a:pt x="144359" y="448953"/>
                      <a:pt x="295574" y="908506"/>
                      <a:pt x="0" y="4757"/>
                    </a:cubicBezTo>
                    <a:cubicBezTo>
                      <a:pt x="166537" y="861"/>
                      <a:pt x="336246" y="3896"/>
                      <a:pt x="502783" y="0"/>
                    </a:cubicBezTo>
                    <a:cubicBezTo>
                      <a:pt x="555943" y="995541"/>
                      <a:pt x="537473" y="350120"/>
                      <a:pt x="574100" y="1014877"/>
                    </a:cubicBezTo>
                    <a:cubicBezTo>
                      <a:pt x="492318" y="996974"/>
                      <a:pt x="472137" y="977884"/>
                      <a:pt x="323648" y="1001558"/>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97" name="Rectangle 996"/>
              <p:cNvSpPr/>
              <p:nvPr/>
            </p:nvSpPr>
            <p:spPr bwMode="auto">
              <a:xfrm rot="10800000">
                <a:off x="5300268" y="4416668"/>
                <a:ext cx="498084" cy="353991"/>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98" name="Straight Connector 997"/>
              <p:cNvCxnSpPr>
                <a:stCxn id="1004" idx="3"/>
              </p:cNvCxnSpPr>
              <p:nvPr/>
            </p:nvCxnSpPr>
            <p:spPr bwMode="auto">
              <a:xfrm>
                <a:off x="5798598" y="4376078"/>
                <a:ext cx="11386" cy="969347"/>
              </a:xfrm>
              <a:prstGeom prst="line">
                <a:avLst/>
              </a:prstGeom>
              <a:noFill/>
              <a:ln w="3175" cap="flat" cmpd="sng" algn="ctr">
                <a:solidFill>
                  <a:srgbClr val="000000"/>
                </a:solidFill>
                <a:prstDash val="sysDash"/>
              </a:ln>
              <a:effectLst/>
            </p:spPr>
          </p:cxnSp>
          <p:grpSp>
            <p:nvGrpSpPr>
              <p:cNvPr id="999" name="Group 552"/>
              <p:cNvGrpSpPr/>
              <p:nvPr/>
            </p:nvGrpSpPr>
            <p:grpSpPr bwMode="auto">
              <a:xfrm>
                <a:off x="5302369" y="5271607"/>
                <a:ext cx="507588" cy="221730"/>
                <a:chOff x="4128636" y="3606589"/>
                <a:chExt cx="568145" cy="338667"/>
              </a:xfrm>
            </p:grpSpPr>
            <p:sp>
              <p:nvSpPr>
                <p:cNvPr id="1012" name="Oval 1011"/>
                <p:cNvSpPr/>
                <p:nvPr/>
              </p:nvSpPr>
              <p:spPr>
                <a:xfrm>
                  <a:off x="4128204" y="3719337"/>
                  <a:ext cx="568606" cy="225500"/>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13" name="Rectangle 1012"/>
                <p:cNvSpPr/>
                <p:nvPr/>
              </p:nvSpPr>
              <p:spPr>
                <a:xfrm>
                  <a:off x="4128204" y="3719337"/>
                  <a:ext cx="568606" cy="111537"/>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14" name="Oval 1013"/>
                <p:cNvSpPr/>
                <p:nvPr/>
              </p:nvSpPr>
              <p:spPr>
                <a:xfrm>
                  <a:off x="4128204" y="3600527"/>
                  <a:ext cx="568606" cy="230348"/>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1015" name="Straight Connector 1014"/>
                <p:cNvCxnSpPr/>
                <p:nvPr/>
              </p:nvCxnSpPr>
              <p:spPr>
                <a:xfrm>
                  <a:off x="4696810" y="3719337"/>
                  <a:ext cx="0" cy="111537"/>
                </a:xfrm>
                <a:prstGeom prst="line">
                  <a:avLst/>
                </a:prstGeom>
                <a:noFill/>
                <a:ln w="6350" cap="flat" cmpd="sng" algn="ctr">
                  <a:solidFill>
                    <a:srgbClr val="000000"/>
                  </a:solidFill>
                  <a:prstDash val="solid"/>
                </a:ln>
                <a:effectLst/>
              </p:spPr>
            </p:cxnSp>
            <p:cxnSp>
              <p:nvCxnSpPr>
                <p:cNvPr id="1016" name="Straight Connector 1015"/>
                <p:cNvCxnSpPr/>
                <p:nvPr/>
              </p:nvCxnSpPr>
              <p:spPr>
                <a:xfrm>
                  <a:off x="4128204" y="3719337"/>
                  <a:ext cx="0" cy="111537"/>
                </a:xfrm>
                <a:prstGeom prst="line">
                  <a:avLst/>
                </a:prstGeom>
                <a:noFill/>
                <a:ln w="6350" cap="flat" cmpd="sng" algn="ctr">
                  <a:solidFill>
                    <a:srgbClr val="000000"/>
                  </a:solidFill>
                  <a:prstDash val="solid"/>
                </a:ln>
                <a:effectLst/>
              </p:spPr>
            </p:cxnSp>
          </p:grpSp>
          <p:sp>
            <p:nvSpPr>
              <p:cNvPr id="1000" name="Rectangle 999"/>
              <p:cNvSpPr/>
              <p:nvPr/>
            </p:nvSpPr>
            <p:spPr bwMode="auto">
              <a:xfrm>
                <a:off x="5303570" y="4851684"/>
                <a:ext cx="496888" cy="496916"/>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1001" name="Straight Connector 1000"/>
              <p:cNvCxnSpPr>
                <a:stCxn id="1003" idx="2"/>
              </p:cNvCxnSpPr>
              <p:nvPr/>
            </p:nvCxnSpPr>
            <p:spPr bwMode="auto">
              <a:xfrm flipH="1">
                <a:off x="5297221" y="4407034"/>
                <a:ext cx="4739" cy="1032054"/>
              </a:xfrm>
              <a:prstGeom prst="line">
                <a:avLst/>
              </a:prstGeom>
              <a:noFill/>
              <a:ln w="3175" cap="flat" cmpd="sng" algn="ctr">
                <a:solidFill>
                  <a:srgbClr val="000000"/>
                </a:solidFill>
                <a:prstDash val="sysDash"/>
              </a:ln>
              <a:effectLst/>
            </p:spPr>
          </p:cxnSp>
          <p:grpSp>
            <p:nvGrpSpPr>
              <p:cNvPr id="1002" name="Group 538"/>
              <p:cNvGrpSpPr/>
              <p:nvPr/>
            </p:nvGrpSpPr>
            <p:grpSpPr bwMode="auto">
              <a:xfrm>
                <a:off x="5299734" y="4247514"/>
                <a:ext cx="498793" cy="248286"/>
                <a:chOff x="2183302" y="1564542"/>
                <a:chExt cx="1200154" cy="440314"/>
              </a:xfrm>
            </p:grpSpPr>
            <p:sp>
              <p:nvSpPr>
                <p:cNvPr id="1003" name="Oval 1002"/>
                <p:cNvSpPr/>
                <p:nvPr/>
              </p:nvSpPr>
              <p:spPr bwMode="auto">
                <a:xfrm flipV="1">
                  <a:off x="2188659" y="1691189"/>
                  <a:ext cx="1194966" cy="312499"/>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n-ea"/>
                    <a:cs typeface="+mn-cs"/>
                  </a:endParaRPr>
                </a:p>
              </p:txBody>
            </p:sp>
            <p:sp>
              <p:nvSpPr>
                <p:cNvPr id="1004" name="Rectangle 1003"/>
                <p:cNvSpPr/>
                <p:nvPr/>
              </p:nvSpPr>
              <p:spPr bwMode="auto">
                <a:xfrm>
                  <a:off x="2184877" y="1736233"/>
                  <a:ext cx="1198749" cy="112612"/>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05" name="Oval 1004"/>
                <p:cNvSpPr>
                  <a:spLocks noChangeArrowheads="1"/>
                </p:cNvSpPr>
                <p:nvPr/>
              </p:nvSpPr>
              <p:spPr bwMode="auto">
                <a:xfrm flipV="1">
                  <a:off x="2184877" y="1564501"/>
                  <a:ext cx="1194966" cy="312497"/>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006" name="Freeform 1005"/>
                <p:cNvSpPr/>
                <p:nvPr/>
              </p:nvSpPr>
              <p:spPr bwMode="auto">
                <a:xfrm>
                  <a:off x="2491182" y="1671482"/>
                  <a:ext cx="582357" cy="15484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07" name="Freeform 1006"/>
                <p:cNvSpPr/>
                <p:nvPr/>
              </p:nvSpPr>
              <p:spPr bwMode="auto">
                <a:xfrm>
                  <a:off x="2430678" y="1629252"/>
                  <a:ext cx="703366" cy="109797"/>
                </a:xfrm>
                <a:custGeom>
                  <a:avLst/>
                  <a:gdLst>
                    <a:gd name="T0" fmla="*/ 0 w 3723451"/>
                    <a:gd name="T1" fmla="*/ 26862 h 932950"/>
                    <a:gd name="T2" fmla="*/ 123762 w 3723451"/>
                    <a:gd name="T3" fmla="*/ 317 h 932950"/>
                    <a:gd name="T4" fmla="*/ 350560 w 3723451"/>
                    <a:gd name="T5" fmla="*/ 61264 h 932950"/>
                    <a:gd name="T6" fmla="*/ 566927 w 3723451"/>
                    <a:gd name="T7" fmla="*/ 0 h 932950"/>
                    <a:gd name="T8" fmla="*/ 703366 w 3723451"/>
                    <a:gd name="T9" fmla="*/ 24379 h 932950"/>
                    <a:gd name="T10" fmla="*/ 601856 w 3723451"/>
                    <a:gd name="T11" fmla="*/ 54357 h 932950"/>
                    <a:gd name="T12" fmla="*/ 569173 w 3723451"/>
                    <a:gd name="T13" fmla="*/ 46275 h 932950"/>
                    <a:gd name="T14" fmla="*/ 354544 w 3723451"/>
                    <a:gd name="T15" fmla="*/ 109797 h 932950"/>
                    <a:gd name="T16" fmla="*/ 134425 w 3723451"/>
                    <a:gd name="T17" fmla="*/ 48612 h 932950"/>
                    <a:gd name="T18" fmla="*/ 98836 w 3723451"/>
                    <a:gd name="T19" fmla="*/ 55215 h 932950"/>
                    <a:gd name="T20" fmla="*/ 0 w 3723451"/>
                    <a:gd name="T21" fmla="*/ 26862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08" name="Freeform 1007"/>
                <p:cNvSpPr/>
                <p:nvPr/>
              </p:nvSpPr>
              <p:spPr bwMode="auto">
                <a:xfrm>
                  <a:off x="2892025" y="1722158"/>
                  <a:ext cx="260925" cy="95720"/>
                </a:xfrm>
                <a:custGeom>
                  <a:avLst/>
                  <a:gdLst>
                    <a:gd name="T0" fmla="*/ 0 w 1366596"/>
                    <a:gd name="T1" fmla="*/ 0 h 809868"/>
                    <a:gd name="T2" fmla="*/ 260925 w 1366596"/>
                    <a:gd name="T3" fmla="*/ 73965 h 809868"/>
                    <a:gd name="T4" fmla="*/ 165165 w 1366596"/>
                    <a:gd name="T5" fmla="*/ 95720 h 809868"/>
                    <a:gd name="T6" fmla="*/ 878 w 1366596"/>
                    <a:gd name="T7" fmla="*/ 50579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09" name="Freeform 1008"/>
                <p:cNvSpPr/>
                <p:nvPr/>
              </p:nvSpPr>
              <p:spPr bwMode="auto">
                <a:xfrm>
                  <a:off x="2419332" y="1724972"/>
                  <a:ext cx="253364" cy="95720"/>
                </a:xfrm>
                <a:custGeom>
                  <a:avLst/>
                  <a:gdLst>
                    <a:gd name="T0" fmla="*/ 249905 w 1348191"/>
                    <a:gd name="T1" fmla="*/ 0 h 791462"/>
                    <a:gd name="T2" fmla="*/ 253364 w 1348191"/>
                    <a:gd name="T3" fmla="*/ 46190 h 791462"/>
                    <a:gd name="T4" fmla="*/ 91661 w 1348191"/>
                    <a:gd name="T5" fmla="*/ 95720 h 791462"/>
                    <a:gd name="T6" fmla="*/ 0 w 1348191"/>
                    <a:gd name="T7" fmla="*/ 74016 h 791462"/>
                    <a:gd name="T8" fmla="*/ 249905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010" name="Straight Connector 1009"/>
                <p:cNvCxnSpPr>
                  <a:cxnSpLocks noChangeShapeType="1"/>
                  <a:endCxn id="1005" idx="2"/>
                </p:cNvCxnSpPr>
                <p:nvPr/>
              </p:nvCxnSpPr>
              <p:spPr bwMode="auto">
                <a:xfrm flipH="1" flipV="1">
                  <a:off x="2184877" y="1722158"/>
                  <a:ext cx="3783" cy="121057"/>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011" name="Straight Connector 1010"/>
                <p:cNvCxnSpPr>
                  <a:cxnSpLocks noChangeShapeType="1"/>
                </p:cNvCxnSpPr>
                <p:nvPr/>
              </p:nvCxnSpPr>
              <p:spPr bwMode="auto">
                <a:xfrm flipH="1" flipV="1">
                  <a:off x="3379842" y="1727788"/>
                  <a:ext cx="3783" cy="121057"/>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nvGrpSpPr>
            <p:cNvPr id="17" name="Group 16"/>
            <p:cNvGrpSpPr/>
            <p:nvPr/>
          </p:nvGrpSpPr>
          <p:grpSpPr>
            <a:xfrm>
              <a:off x="6071920" y="4247514"/>
              <a:ext cx="520674" cy="1626550"/>
              <a:chOff x="6071920" y="4247514"/>
              <a:chExt cx="520674" cy="1626550"/>
            </a:xfrm>
          </p:grpSpPr>
          <p:sp>
            <p:nvSpPr>
              <p:cNvPr id="930" name="Freeform 929"/>
              <p:cNvSpPr/>
              <p:nvPr/>
            </p:nvSpPr>
            <p:spPr bwMode="auto">
              <a:xfrm>
                <a:off x="6071920" y="5431150"/>
                <a:ext cx="514350" cy="442914"/>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1" fmla="*/ 139870 w 1040633"/>
                  <a:gd name="connsiteY0-2" fmla="*/ 1191723 h 1219697"/>
                  <a:gd name="connsiteX1-3" fmla="*/ 0 w 1040633"/>
                  <a:gd name="connsiteY1-4" fmla="*/ 0 h 1219697"/>
                  <a:gd name="connsiteX2-5" fmla="*/ 1040633 w 1040633"/>
                  <a:gd name="connsiteY2-6" fmla="*/ 16785 h 1219697"/>
                  <a:gd name="connsiteX3-7" fmla="*/ 833625 w 1040633"/>
                  <a:gd name="connsiteY3-8" fmla="*/ 1219697 h 1219697"/>
                  <a:gd name="connsiteX4-9" fmla="*/ 139870 w 1040633"/>
                  <a:gd name="connsiteY4-10" fmla="*/ 1191723 h 1219697"/>
                  <a:gd name="connsiteX0-11" fmla="*/ 139870 w 1040633"/>
                  <a:gd name="connsiteY0-12" fmla="*/ 1191723 h 1219697"/>
                  <a:gd name="connsiteX1-13" fmla="*/ 0 w 1040633"/>
                  <a:gd name="connsiteY1-14" fmla="*/ 0 h 1219697"/>
                  <a:gd name="connsiteX2-15" fmla="*/ 1040633 w 1040633"/>
                  <a:gd name="connsiteY2-16" fmla="*/ 16785 h 1219697"/>
                  <a:gd name="connsiteX3-17" fmla="*/ 833625 w 1040633"/>
                  <a:gd name="connsiteY3-18" fmla="*/ 1219697 h 1219697"/>
                  <a:gd name="connsiteX4-19" fmla="*/ 139870 w 1040633"/>
                  <a:gd name="connsiteY4-20" fmla="*/ 1191723 h 1219697"/>
                  <a:gd name="connsiteX0-21" fmla="*/ 139870 w 1040633"/>
                  <a:gd name="connsiteY0-22" fmla="*/ 1191723 h 1219697"/>
                  <a:gd name="connsiteX1-23" fmla="*/ 0 w 1040633"/>
                  <a:gd name="connsiteY1-24" fmla="*/ 0 h 1219697"/>
                  <a:gd name="connsiteX2-25" fmla="*/ 1040633 w 1040633"/>
                  <a:gd name="connsiteY2-26" fmla="*/ 16785 h 1219697"/>
                  <a:gd name="connsiteX3-27" fmla="*/ 833625 w 1040633"/>
                  <a:gd name="connsiteY3-28" fmla="*/ 1219697 h 1219697"/>
                  <a:gd name="connsiteX4-29" fmla="*/ 139870 w 1040633"/>
                  <a:gd name="connsiteY4-30" fmla="*/ 1191723 h 1219697"/>
                  <a:gd name="connsiteX0-31" fmla="*/ 139870 w 1040633"/>
                  <a:gd name="connsiteY0-32" fmla="*/ 1191723 h 1219697"/>
                  <a:gd name="connsiteX1-33" fmla="*/ 0 w 1040633"/>
                  <a:gd name="connsiteY1-34" fmla="*/ 0 h 1219697"/>
                  <a:gd name="connsiteX2-35" fmla="*/ 1040633 w 1040633"/>
                  <a:gd name="connsiteY2-36" fmla="*/ 16785 h 1219697"/>
                  <a:gd name="connsiteX3-37" fmla="*/ 833625 w 1040633"/>
                  <a:gd name="connsiteY3-38" fmla="*/ 1219697 h 1219697"/>
                  <a:gd name="connsiteX4-39" fmla="*/ 139870 w 1040633"/>
                  <a:gd name="connsiteY4-40" fmla="*/ 1191723 h 1219697"/>
                  <a:gd name="connsiteX0-41" fmla="*/ 139870 w 1040633"/>
                  <a:gd name="connsiteY0-42" fmla="*/ 1191723 h 1219697"/>
                  <a:gd name="connsiteX1-43" fmla="*/ 0 w 1040633"/>
                  <a:gd name="connsiteY1-44" fmla="*/ 0 h 1219697"/>
                  <a:gd name="connsiteX2-45" fmla="*/ 1040633 w 1040633"/>
                  <a:gd name="connsiteY2-46" fmla="*/ 16785 h 1219697"/>
                  <a:gd name="connsiteX3-47" fmla="*/ 833625 w 1040633"/>
                  <a:gd name="connsiteY3-48" fmla="*/ 1219697 h 1219697"/>
                  <a:gd name="connsiteX4-49" fmla="*/ 418712 w 1040633"/>
                  <a:gd name="connsiteY4-50" fmla="*/ 1189324 h 1219697"/>
                  <a:gd name="connsiteX5" fmla="*/ 139870 w 1040633"/>
                  <a:gd name="connsiteY5" fmla="*/ 1191723 h 1219697"/>
                  <a:gd name="connsiteX0-51" fmla="*/ 139870 w 1040633"/>
                  <a:gd name="connsiteY0-52" fmla="*/ 1191723 h 1355926"/>
                  <a:gd name="connsiteX1-53" fmla="*/ 0 w 1040633"/>
                  <a:gd name="connsiteY1-54" fmla="*/ 0 h 1355926"/>
                  <a:gd name="connsiteX2-55" fmla="*/ 1040633 w 1040633"/>
                  <a:gd name="connsiteY2-56" fmla="*/ 16785 h 1355926"/>
                  <a:gd name="connsiteX3-57" fmla="*/ 833625 w 1040633"/>
                  <a:gd name="connsiteY3-58" fmla="*/ 1219697 h 1355926"/>
                  <a:gd name="connsiteX4-59" fmla="*/ 139870 w 1040633"/>
                  <a:gd name="connsiteY4-60" fmla="*/ 1191723 h 1355926"/>
                  <a:gd name="connsiteX0-61" fmla="*/ 139870 w 1040633"/>
                  <a:gd name="connsiteY0-62" fmla="*/ 1191723 h 1289901"/>
                  <a:gd name="connsiteX1-63" fmla="*/ 0 w 1040633"/>
                  <a:gd name="connsiteY1-64" fmla="*/ 0 h 1289901"/>
                  <a:gd name="connsiteX2-65" fmla="*/ 1040633 w 1040633"/>
                  <a:gd name="connsiteY2-66" fmla="*/ 16785 h 1289901"/>
                  <a:gd name="connsiteX3-67" fmla="*/ 833625 w 1040633"/>
                  <a:gd name="connsiteY3-68" fmla="*/ 1219697 h 1289901"/>
                  <a:gd name="connsiteX4-69" fmla="*/ 139870 w 1040633"/>
                  <a:gd name="connsiteY4-70" fmla="*/ 1191723 h 1289901"/>
                  <a:gd name="connsiteX0-71" fmla="*/ 139870 w 1040633"/>
                  <a:gd name="connsiteY0-72" fmla="*/ 1191723 h 1219697"/>
                  <a:gd name="connsiteX1-73" fmla="*/ 0 w 1040633"/>
                  <a:gd name="connsiteY1-74" fmla="*/ 0 h 1219697"/>
                  <a:gd name="connsiteX2-75" fmla="*/ 1040633 w 1040633"/>
                  <a:gd name="connsiteY2-76" fmla="*/ 16785 h 1219697"/>
                  <a:gd name="connsiteX3-77" fmla="*/ 833625 w 1040633"/>
                  <a:gd name="connsiteY3-78" fmla="*/ 1219697 h 1219697"/>
                  <a:gd name="connsiteX4-79" fmla="*/ 139870 w 1040633"/>
                  <a:gd name="connsiteY4-80" fmla="*/ 1191723 h 1219697"/>
                  <a:gd name="connsiteX0-81" fmla="*/ 139870 w 1040633"/>
                  <a:gd name="connsiteY0-82" fmla="*/ 1191723 h 1191723"/>
                  <a:gd name="connsiteX1-83" fmla="*/ 0 w 1040633"/>
                  <a:gd name="connsiteY1-84" fmla="*/ 0 h 1191723"/>
                  <a:gd name="connsiteX2-85" fmla="*/ 1040633 w 1040633"/>
                  <a:gd name="connsiteY2-86" fmla="*/ 16785 h 1191723"/>
                  <a:gd name="connsiteX3-87" fmla="*/ 671988 w 1040633"/>
                  <a:gd name="connsiteY3-88" fmla="*/ 1158121 h 1191723"/>
                  <a:gd name="connsiteX4-89" fmla="*/ 139870 w 1040633"/>
                  <a:gd name="connsiteY4-90" fmla="*/ 1191723 h 1191723"/>
                  <a:gd name="connsiteX0-91" fmla="*/ 363082 w 1040633"/>
                  <a:gd name="connsiteY0-92" fmla="*/ 1160935 h 1160935"/>
                  <a:gd name="connsiteX1-93" fmla="*/ 0 w 1040633"/>
                  <a:gd name="connsiteY1-94" fmla="*/ 0 h 1160935"/>
                  <a:gd name="connsiteX2-95" fmla="*/ 1040633 w 1040633"/>
                  <a:gd name="connsiteY2-96" fmla="*/ 16785 h 1160935"/>
                  <a:gd name="connsiteX3-97" fmla="*/ 671988 w 1040633"/>
                  <a:gd name="connsiteY3-98" fmla="*/ 1158121 h 1160935"/>
                  <a:gd name="connsiteX4-99" fmla="*/ 363082 w 1040633"/>
                  <a:gd name="connsiteY4-100" fmla="*/ 1160935 h 1160935"/>
                  <a:gd name="connsiteX0-101" fmla="*/ 363082 w 1040633"/>
                  <a:gd name="connsiteY0-102" fmla="*/ 1160935 h 1160935"/>
                  <a:gd name="connsiteX1-103" fmla="*/ 0 w 1040633"/>
                  <a:gd name="connsiteY1-104" fmla="*/ 0 h 1160935"/>
                  <a:gd name="connsiteX2-105" fmla="*/ 1040633 w 1040633"/>
                  <a:gd name="connsiteY2-106" fmla="*/ 16785 h 1160935"/>
                  <a:gd name="connsiteX3-107" fmla="*/ 671988 w 1040633"/>
                  <a:gd name="connsiteY3-108" fmla="*/ 1158121 h 1160935"/>
                  <a:gd name="connsiteX4-109" fmla="*/ 363082 w 1040633"/>
                  <a:gd name="connsiteY4-110" fmla="*/ 1160935 h 1160935"/>
                  <a:gd name="connsiteX0-111" fmla="*/ 363082 w 1040633"/>
                  <a:gd name="connsiteY0-112" fmla="*/ 1160935 h 1160935"/>
                  <a:gd name="connsiteX1-113" fmla="*/ 0 w 1040633"/>
                  <a:gd name="connsiteY1-114" fmla="*/ 0 h 1160935"/>
                  <a:gd name="connsiteX2-115" fmla="*/ 1040633 w 1040633"/>
                  <a:gd name="connsiteY2-116" fmla="*/ 16785 h 1160935"/>
                  <a:gd name="connsiteX3-117" fmla="*/ 671988 w 1040633"/>
                  <a:gd name="connsiteY3-118" fmla="*/ 1158121 h 1160935"/>
                  <a:gd name="connsiteX4-119" fmla="*/ 363082 w 1040633"/>
                  <a:gd name="connsiteY4-120" fmla="*/ 1160935 h 1160935"/>
                  <a:gd name="connsiteX0-121" fmla="*/ 363082 w 1040633"/>
                  <a:gd name="connsiteY0-122" fmla="*/ 1160935 h 1160935"/>
                  <a:gd name="connsiteX1-123" fmla="*/ 0 w 1040633"/>
                  <a:gd name="connsiteY1-124" fmla="*/ 0 h 1160935"/>
                  <a:gd name="connsiteX2-125" fmla="*/ 1040633 w 1040633"/>
                  <a:gd name="connsiteY2-126" fmla="*/ 16785 h 1160935"/>
                  <a:gd name="connsiteX3-127" fmla="*/ 671988 w 1040633"/>
                  <a:gd name="connsiteY3-128" fmla="*/ 1158121 h 1160935"/>
                  <a:gd name="connsiteX4-129" fmla="*/ 363082 w 1040633"/>
                  <a:gd name="connsiteY4-130" fmla="*/ 1160935 h 1160935"/>
                  <a:gd name="connsiteX0-131" fmla="*/ 363082 w 1040633"/>
                  <a:gd name="connsiteY0-132" fmla="*/ 1160935 h 1160935"/>
                  <a:gd name="connsiteX1-133" fmla="*/ 0 w 1040633"/>
                  <a:gd name="connsiteY1-134" fmla="*/ 0 h 1160935"/>
                  <a:gd name="connsiteX2-135" fmla="*/ 1040633 w 1040633"/>
                  <a:gd name="connsiteY2-136" fmla="*/ 16785 h 1160935"/>
                  <a:gd name="connsiteX3-137" fmla="*/ 671988 w 1040633"/>
                  <a:gd name="connsiteY3-138" fmla="*/ 1158121 h 1160935"/>
                  <a:gd name="connsiteX4-139" fmla="*/ 363082 w 1040633"/>
                  <a:gd name="connsiteY4-140" fmla="*/ 1160935 h 1160935"/>
                  <a:gd name="connsiteX0-141" fmla="*/ 363082 w 1040633"/>
                  <a:gd name="connsiteY0-142" fmla="*/ 1160935 h 1160935"/>
                  <a:gd name="connsiteX1-143" fmla="*/ 0 w 1040633"/>
                  <a:gd name="connsiteY1-144" fmla="*/ 0 h 1160935"/>
                  <a:gd name="connsiteX2-145" fmla="*/ 1040633 w 1040633"/>
                  <a:gd name="connsiteY2-146" fmla="*/ 16785 h 1160935"/>
                  <a:gd name="connsiteX3-147" fmla="*/ 671988 w 1040633"/>
                  <a:gd name="connsiteY3-148" fmla="*/ 1158121 h 1160935"/>
                  <a:gd name="connsiteX4-149" fmla="*/ 363082 w 1040633"/>
                  <a:gd name="connsiteY4-150" fmla="*/ 1160935 h 1160935"/>
                  <a:gd name="connsiteX0-151" fmla="*/ 363082 w 1040633"/>
                  <a:gd name="connsiteY0-152" fmla="*/ 1160935 h 1160935"/>
                  <a:gd name="connsiteX1-153" fmla="*/ 0 w 1040633"/>
                  <a:gd name="connsiteY1-154" fmla="*/ 0 h 1160935"/>
                  <a:gd name="connsiteX2-155" fmla="*/ 1040633 w 1040633"/>
                  <a:gd name="connsiteY2-156" fmla="*/ 16785 h 1160935"/>
                  <a:gd name="connsiteX3-157" fmla="*/ 671988 w 1040633"/>
                  <a:gd name="connsiteY3-158" fmla="*/ 1158121 h 1160935"/>
                  <a:gd name="connsiteX4-159" fmla="*/ 363082 w 1040633"/>
                  <a:gd name="connsiteY4-160" fmla="*/ 1160935 h 1160935"/>
                  <a:gd name="connsiteX0-161" fmla="*/ 363082 w 778664"/>
                  <a:gd name="connsiteY0-162" fmla="*/ 1160935 h 1160935"/>
                  <a:gd name="connsiteX1-163" fmla="*/ 0 w 778664"/>
                  <a:gd name="connsiteY1-164" fmla="*/ 0 h 1160935"/>
                  <a:gd name="connsiteX2-165" fmla="*/ 778664 w 778664"/>
                  <a:gd name="connsiteY2-166" fmla="*/ 130682 h 1160935"/>
                  <a:gd name="connsiteX3-167" fmla="*/ 671988 w 778664"/>
                  <a:gd name="connsiteY3-168" fmla="*/ 1158121 h 1160935"/>
                  <a:gd name="connsiteX4-169" fmla="*/ 363082 w 778664"/>
                  <a:gd name="connsiteY4-170" fmla="*/ 1160935 h 1160935"/>
                  <a:gd name="connsiteX0-171" fmla="*/ 363082 w 778664"/>
                  <a:gd name="connsiteY0-172" fmla="*/ 1160935 h 1160935"/>
                  <a:gd name="connsiteX1-173" fmla="*/ 0 w 778664"/>
                  <a:gd name="connsiteY1-174" fmla="*/ 0 h 1160935"/>
                  <a:gd name="connsiteX2-175" fmla="*/ 778664 w 778664"/>
                  <a:gd name="connsiteY2-176" fmla="*/ 130682 h 1160935"/>
                  <a:gd name="connsiteX3-177" fmla="*/ 694768 w 778664"/>
                  <a:gd name="connsiteY3-178" fmla="*/ 1112562 h 1160935"/>
                  <a:gd name="connsiteX4-179" fmla="*/ 363082 w 778664"/>
                  <a:gd name="connsiteY4-180" fmla="*/ 1160935 h 1160935"/>
                  <a:gd name="connsiteX0-181" fmla="*/ 363082 w 778664"/>
                  <a:gd name="connsiteY0-182" fmla="*/ 1160935 h 1160935"/>
                  <a:gd name="connsiteX1-183" fmla="*/ 0 w 778664"/>
                  <a:gd name="connsiteY1-184" fmla="*/ 0 h 1160935"/>
                  <a:gd name="connsiteX2-185" fmla="*/ 778664 w 778664"/>
                  <a:gd name="connsiteY2-186" fmla="*/ 130682 h 1160935"/>
                  <a:gd name="connsiteX3-187" fmla="*/ 694768 w 778664"/>
                  <a:gd name="connsiteY3-188" fmla="*/ 1112562 h 1160935"/>
                  <a:gd name="connsiteX4-189" fmla="*/ 363082 w 778664"/>
                  <a:gd name="connsiteY4-190" fmla="*/ 1160935 h 1160935"/>
                  <a:gd name="connsiteX0-191" fmla="*/ 397252 w 778664"/>
                  <a:gd name="connsiteY0-192" fmla="*/ 1103987 h 1112562"/>
                  <a:gd name="connsiteX1-193" fmla="*/ 0 w 778664"/>
                  <a:gd name="connsiteY1-194" fmla="*/ 0 h 1112562"/>
                  <a:gd name="connsiteX2-195" fmla="*/ 778664 w 778664"/>
                  <a:gd name="connsiteY2-196" fmla="*/ 130682 h 1112562"/>
                  <a:gd name="connsiteX3-197" fmla="*/ 694768 w 778664"/>
                  <a:gd name="connsiteY3-198" fmla="*/ 1112562 h 1112562"/>
                  <a:gd name="connsiteX4-199" fmla="*/ 397252 w 778664"/>
                  <a:gd name="connsiteY4-200" fmla="*/ 1103987 h 1112562"/>
                  <a:gd name="connsiteX0-201" fmla="*/ 397252 w 778664"/>
                  <a:gd name="connsiteY0-202" fmla="*/ 1103987 h 1112562"/>
                  <a:gd name="connsiteX1-203" fmla="*/ 0 w 778664"/>
                  <a:gd name="connsiteY1-204" fmla="*/ 0 h 1112562"/>
                  <a:gd name="connsiteX2-205" fmla="*/ 778664 w 778664"/>
                  <a:gd name="connsiteY2-206" fmla="*/ 130682 h 1112562"/>
                  <a:gd name="connsiteX3-207" fmla="*/ 694768 w 778664"/>
                  <a:gd name="connsiteY3-208" fmla="*/ 1112562 h 1112562"/>
                  <a:gd name="connsiteX4-209" fmla="*/ 397252 w 778664"/>
                  <a:gd name="connsiteY4-210" fmla="*/ 1103987 h 1112562"/>
                  <a:gd name="connsiteX0-211" fmla="*/ 397252 w 778664"/>
                  <a:gd name="connsiteY0-212" fmla="*/ 1103987 h 1112562"/>
                  <a:gd name="connsiteX1-213" fmla="*/ 0 w 778664"/>
                  <a:gd name="connsiteY1-214" fmla="*/ 0 h 1112562"/>
                  <a:gd name="connsiteX2-215" fmla="*/ 778664 w 778664"/>
                  <a:gd name="connsiteY2-216" fmla="*/ 130682 h 1112562"/>
                  <a:gd name="connsiteX3-217" fmla="*/ 694768 w 778664"/>
                  <a:gd name="connsiteY3-218" fmla="*/ 1112562 h 1112562"/>
                  <a:gd name="connsiteX4-219" fmla="*/ 397252 w 778664"/>
                  <a:gd name="connsiteY4-220" fmla="*/ 1103987 h 1112562"/>
                  <a:gd name="connsiteX0-221" fmla="*/ 123893 w 505305"/>
                  <a:gd name="connsiteY0-222" fmla="*/ 973305 h 981880"/>
                  <a:gd name="connsiteX1-223" fmla="*/ 0 w 505305"/>
                  <a:gd name="connsiteY1-224" fmla="*/ 28773 h 981880"/>
                  <a:gd name="connsiteX2-225" fmla="*/ 505305 w 505305"/>
                  <a:gd name="connsiteY2-226" fmla="*/ 0 h 981880"/>
                  <a:gd name="connsiteX3-227" fmla="*/ 421409 w 505305"/>
                  <a:gd name="connsiteY3-228" fmla="*/ 981880 h 981880"/>
                  <a:gd name="connsiteX4-229" fmla="*/ 123893 w 505305"/>
                  <a:gd name="connsiteY4-230" fmla="*/ 973305 h 981880"/>
                  <a:gd name="connsiteX0-231" fmla="*/ 123893 w 505305"/>
                  <a:gd name="connsiteY0-232" fmla="*/ 973305 h 981880"/>
                  <a:gd name="connsiteX1-233" fmla="*/ 0 w 505305"/>
                  <a:gd name="connsiteY1-234" fmla="*/ 28773 h 981880"/>
                  <a:gd name="connsiteX2-235" fmla="*/ 505305 w 505305"/>
                  <a:gd name="connsiteY2-236" fmla="*/ 0 h 981880"/>
                  <a:gd name="connsiteX3-237" fmla="*/ 421409 w 505305"/>
                  <a:gd name="connsiteY3-238" fmla="*/ 981880 h 981880"/>
                  <a:gd name="connsiteX4-239" fmla="*/ 123893 w 505305"/>
                  <a:gd name="connsiteY4-240" fmla="*/ 973305 h 981880"/>
                  <a:gd name="connsiteX0-241" fmla="*/ 123893 w 505305"/>
                  <a:gd name="connsiteY0-242" fmla="*/ 973305 h 981880"/>
                  <a:gd name="connsiteX1-243" fmla="*/ 0 w 505305"/>
                  <a:gd name="connsiteY1-244" fmla="*/ 28773 h 981880"/>
                  <a:gd name="connsiteX2-245" fmla="*/ 505305 w 505305"/>
                  <a:gd name="connsiteY2-246" fmla="*/ 0 h 981880"/>
                  <a:gd name="connsiteX3-247" fmla="*/ 421409 w 505305"/>
                  <a:gd name="connsiteY3-248" fmla="*/ 981880 h 981880"/>
                  <a:gd name="connsiteX4-249" fmla="*/ 123893 w 505305"/>
                  <a:gd name="connsiteY4-250" fmla="*/ 973305 h 981880"/>
                  <a:gd name="connsiteX0-251" fmla="*/ 123893 w 505305"/>
                  <a:gd name="connsiteY0-252" fmla="*/ 973305 h 981880"/>
                  <a:gd name="connsiteX1-253" fmla="*/ 0 w 505305"/>
                  <a:gd name="connsiteY1-254" fmla="*/ 28773 h 981880"/>
                  <a:gd name="connsiteX2-255" fmla="*/ 505305 w 505305"/>
                  <a:gd name="connsiteY2-256" fmla="*/ 0 h 981880"/>
                  <a:gd name="connsiteX3-257" fmla="*/ 421409 w 505305"/>
                  <a:gd name="connsiteY3-258" fmla="*/ 981880 h 981880"/>
                  <a:gd name="connsiteX4-259" fmla="*/ 123893 w 505305"/>
                  <a:gd name="connsiteY4-260" fmla="*/ 973305 h 981880"/>
                  <a:gd name="connsiteX0-261" fmla="*/ 118198 w 499610"/>
                  <a:gd name="connsiteY0-262" fmla="*/ 973305 h 981880"/>
                  <a:gd name="connsiteX1-263" fmla="*/ 0 w 499610"/>
                  <a:gd name="connsiteY1-264" fmla="*/ 11688 h 981880"/>
                  <a:gd name="connsiteX2-265" fmla="*/ 499610 w 499610"/>
                  <a:gd name="connsiteY2-266" fmla="*/ 0 h 981880"/>
                  <a:gd name="connsiteX3-267" fmla="*/ 415714 w 499610"/>
                  <a:gd name="connsiteY3-268" fmla="*/ 981880 h 981880"/>
                  <a:gd name="connsiteX4-269" fmla="*/ 118198 w 499610"/>
                  <a:gd name="connsiteY4-270" fmla="*/ 973305 h 981880"/>
                  <a:gd name="connsiteX0-271" fmla="*/ 118198 w 499610"/>
                  <a:gd name="connsiteY0-272" fmla="*/ 973305 h 981880"/>
                  <a:gd name="connsiteX1-273" fmla="*/ 0 w 499610"/>
                  <a:gd name="connsiteY1-274" fmla="*/ 11688 h 981880"/>
                  <a:gd name="connsiteX2-275" fmla="*/ 499610 w 499610"/>
                  <a:gd name="connsiteY2-276" fmla="*/ 0 h 981880"/>
                  <a:gd name="connsiteX3-277" fmla="*/ 415714 w 499610"/>
                  <a:gd name="connsiteY3-278" fmla="*/ 981880 h 981880"/>
                  <a:gd name="connsiteX4-279" fmla="*/ 118198 w 499610"/>
                  <a:gd name="connsiteY4-280" fmla="*/ 973305 h 981880"/>
                  <a:gd name="connsiteX0-281" fmla="*/ 118198 w 499610"/>
                  <a:gd name="connsiteY0-282" fmla="*/ 973305 h 981880"/>
                  <a:gd name="connsiteX1-283" fmla="*/ 0 w 499610"/>
                  <a:gd name="connsiteY1-284" fmla="*/ 11688 h 981880"/>
                  <a:gd name="connsiteX2-285" fmla="*/ 499610 w 499610"/>
                  <a:gd name="connsiteY2-286" fmla="*/ 0 h 981880"/>
                  <a:gd name="connsiteX3-287" fmla="*/ 415714 w 499610"/>
                  <a:gd name="connsiteY3-288" fmla="*/ 981880 h 981880"/>
                  <a:gd name="connsiteX4-289" fmla="*/ 118198 w 499610"/>
                  <a:gd name="connsiteY4-290" fmla="*/ 973305 h 981880"/>
                  <a:gd name="connsiteX0-291" fmla="*/ 118198 w 499610"/>
                  <a:gd name="connsiteY0-292" fmla="*/ 973305 h 981880"/>
                  <a:gd name="connsiteX1-293" fmla="*/ 0 w 499610"/>
                  <a:gd name="connsiteY1-294" fmla="*/ 11688 h 981880"/>
                  <a:gd name="connsiteX2-295" fmla="*/ 499610 w 499610"/>
                  <a:gd name="connsiteY2-296" fmla="*/ 0 h 981880"/>
                  <a:gd name="connsiteX3-297" fmla="*/ 415714 w 499610"/>
                  <a:gd name="connsiteY3-298" fmla="*/ 981880 h 981880"/>
                  <a:gd name="connsiteX4-299" fmla="*/ 118198 w 499610"/>
                  <a:gd name="connsiteY4-300" fmla="*/ 973305 h 981880"/>
                  <a:gd name="connsiteX0-301" fmla="*/ 118198 w 499610"/>
                  <a:gd name="connsiteY0-302" fmla="*/ 973305 h 981880"/>
                  <a:gd name="connsiteX1-303" fmla="*/ 0 w 499610"/>
                  <a:gd name="connsiteY1-304" fmla="*/ 11688 h 981880"/>
                  <a:gd name="connsiteX2-305" fmla="*/ 499610 w 499610"/>
                  <a:gd name="connsiteY2-306" fmla="*/ 0 h 981880"/>
                  <a:gd name="connsiteX3-307" fmla="*/ 415714 w 499610"/>
                  <a:gd name="connsiteY3-308" fmla="*/ 981880 h 981880"/>
                  <a:gd name="connsiteX4-309" fmla="*/ 118198 w 499610"/>
                  <a:gd name="connsiteY4-310" fmla="*/ 973305 h 981880"/>
                  <a:gd name="connsiteX0-311" fmla="*/ 118198 w 499610"/>
                  <a:gd name="connsiteY0-312" fmla="*/ 973305 h 976186"/>
                  <a:gd name="connsiteX1-313" fmla="*/ 0 w 499610"/>
                  <a:gd name="connsiteY1-314" fmla="*/ 11688 h 976186"/>
                  <a:gd name="connsiteX2-315" fmla="*/ 499610 w 499610"/>
                  <a:gd name="connsiteY2-316" fmla="*/ 0 h 976186"/>
                  <a:gd name="connsiteX3-317" fmla="*/ 273339 w 499610"/>
                  <a:gd name="connsiteY3-318" fmla="*/ 976186 h 976186"/>
                  <a:gd name="connsiteX4-319" fmla="*/ 118198 w 499610"/>
                  <a:gd name="connsiteY4-320" fmla="*/ 973305 h 976186"/>
                  <a:gd name="connsiteX0-321" fmla="*/ 118198 w 499610"/>
                  <a:gd name="connsiteY0-322" fmla="*/ 973305 h 976186"/>
                  <a:gd name="connsiteX1-323" fmla="*/ 0 w 499610"/>
                  <a:gd name="connsiteY1-324" fmla="*/ 11688 h 976186"/>
                  <a:gd name="connsiteX2-325" fmla="*/ 499610 w 499610"/>
                  <a:gd name="connsiteY2-326" fmla="*/ 0 h 976186"/>
                  <a:gd name="connsiteX3-327" fmla="*/ 273339 w 499610"/>
                  <a:gd name="connsiteY3-328" fmla="*/ 976186 h 976186"/>
                  <a:gd name="connsiteX4-329" fmla="*/ 118198 w 499610"/>
                  <a:gd name="connsiteY4-330" fmla="*/ 973305 h 976186"/>
                  <a:gd name="connsiteX0-331" fmla="*/ 197928 w 499610"/>
                  <a:gd name="connsiteY0-332" fmla="*/ 973305 h 976186"/>
                  <a:gd name="connsiteX1-333" fmla="*/ 0 w 499610"/>
                  <a:gd name="connsiteY1-334" fmla="*/ 11688 h 976186"/>
                  <a:gd name="connsiteX2-335" fmla="*/ 499610 w 499610"/>
                  <a:gd name="connsiteY2-336" fmla="*/ 0 h 976186"/>
                  <a:gd name="connsiteX3-337" fmla="*/ 273339 w 499610"/>
                  <a:gd name="connsiteY3-338" fmla="*/ 976186 h 976186"/>
                  <a:gd name="connsiteX4-339" fmla="*/ 197928 w 499610"/>
                  <a:gd name="connsiteY4-340" fmla="*/ 973305 h 976186"/>
                  <a:gd name="connsiteX0-341" fmla="*/ 197928 w 499610"/>
                  <a:gd name="connsiteY0-342" fmla="*/ 973305 h 976186"/>
                  <a:gd name="connsiteX1-343" fmla="*/ 0 w 499610"/>
                  <a:gd name="connsiteY1-344" fmla="*/ 11688 h 976186"/>
                  <a:gd name="connsiteX2-345" fmla="*/ 499610 w 499610"/>
                  <a:gd name="connsiteY2-346" fmla="*/ 0 h 976186"/>
                  <a:gd name="connsiteX3-347" fmla="*/ 273339 w 499610"/>
                  <a:gd name="connsiteY3-348" fmla="*/ 976186 h 976186"/>
                  <a:gd name="connsiteX4-349" fmla="*/ 197928 w 499610"/>
                  <a:gd name="connsiteY4-350" fmla="*/ 973305 h 976186"/>
                  <a:gd name="connsiteX0-351" fmla="*/ 197928 w 499610"/>
                  <a:gd name="connsiteY0-352" fmla="*/ 973305 h 976186"/>
                  <a:gd name="connsiteX1-353" fmla="*/ 0 w 499610"/>
                  <a:gd name="connsiteY1-354" fmla="*/ 11688 h 976186"/>
                  <a:gd name="connsiteX2-355" fmla="*/ 499610 w 499610"/>
                  <a:gd name="connsiteY2-356" fmla="*/ 0 h 976186"/>
                  <a:gd name="connsiteX3-357" fmla="*/ 273339 w 499610"/>
                  <a:gd name="connsiteY3-358" fmla="*/ 976186 h 976186"/>
                  <a:gd name="connsiteX4-359" fmla="*/ 197928 w 499610"/>
                  <a:gd name="connsiteY4-360" fmla="*/ 973305 h 976186"/>
                  <a:gd name="connsiteX0-361" fmla="*/ 197928 w 499610"/>
                  <a:gd name="connsiteY0-362" fmla="*/ 973305 h 976186"/>
                  <a:gd name="connsiteX1-363" fmla="*/ 0 w 499610"/>
                  <a:gd name="connsiteY1-364" fmla="*/ 11688 h 976186"/>
                  <a:gd name="connsiteX2-365" fmla="*/ 499610 w 499610"/>
                  <a:gd name="connsiteY2-366" fmla="*/ 0 h 976186"/>
                  <a:gd name="connsiteX3-367" fmla="*/ 273339 w 499610"/>
                  <a:gd name="connsiteY3-368" fmla="*/ 976186 h 976186"/>
                  <a:gd name="connsiteX4-369" fmla="*/ 197928 w 499610"/>
                  <a:gd name="connsiteY4-370" fmla="*/ 973305 h 976186"/>
                  <a:gd name="connsiteX0-371" fmla="*/ 197928 w 503138"/>
                  <a:gd name="connsiteY0-372" fmla="*/ 961687 h 964568"/>
                  <a:gd name="connsiteX1-373" fmla="*/ 0 w 503138"/>
                  <a:gd name="connsiteY1-374" fmla="*/ 70 h 964568"/>
                  <a:gd name="connsiteX2-375" fmla="*/ 503138 w 503138"/>
                  <a:gd name="connsiteY2-376" fmla="*/ 154187 h 964568"/>
                  <a:gd name="connsiteX3-377" fmla="*/ 273339 w 503138"/>
                  <a:gd name="connsiteY3-378" fmla="*/ 964568 h 964568"/>
                  <a:gd name="connsiteX4-379" fmla="*/ 197928 w 503138"/>
                  <a:gd name="connsiteY4-380" fmla="*/ 961687 h 964568"/>
                  <a:gd name="connsiteX0-381" fmla="*/ 201456 w 506666"/>
                  <a:gd name="connsiteY0-382" fmla="*/ 807500 h 810381"/>
                  <a:gd name="connsiteX1-383" fmla="*/ 0 w 506666"/>
                  <a:gd name="connsiteY1-384" fmla="*/ 15216 h 810381"/>
                  <a:gd name="connsiteX2-385" fmla="*/ 506666 w 506666"/>
                  <a:gd name="connsiteY2-386" fmla="*/ 0 h 810381"/>
                  <a:gd name="connsiteX3-387" fmla="*/ 276867 w 506666"/>
                  <a:gd name="connsiteY3-388" fmla="*/ 810381 h 810381"/>
                  <a:gd name="connsiteX4-389" fmla="*/ 201456 w 506666"/>
                  <a:gd name="connsiteY4-390" fmla="*/ 807500 h 810381"/>
                  <a:gd name="connsiteX0-391" fmla="*/ 201456 w 506666"/>
                  <a:gd name="connsiteY0-392" fmla="*/ 807500 h 811593"/>
                  <a:gd name="connsiteX1-393" fmla="*/ 0 w 506666"/>
                  <a:gd name="connsiteY1-394" fmla="*/ 15216 h 811593"/>
                  <a:gd name="connsiteX2-395" fmla="*/ 506666 w 506666"/>
                  <a:gd name="connsiteY2-396" fmla="*/ 0 h 811593"/>
                  <a:gd name="connsiteX3-397" fmla="*/ 276867 w 506666"/>
                  <a:gd name="connsiteY3-398" fmla="*/ 810381 h 811593"/>
                  <a:gd name="connsiteX4-399" fmla="*/ 201456 w 506666"/>
                  <a:gd name="connsiteY4-400" fmla="*/ 807500 h 811593"/>
                  <a:gd name="connsiteX0-401" fmla="*/ 135576 w 506666"/>
                  <a:gd name="connsiteY0-402" fmla="*/ 818480 h 818480"/>
                  <a:gd name="connsiteX1-403" fmla="*/ 0 w 506666"/>
                  <a:gd name="connsiteY1-404" fmla="*/ 15216 h 818480"/>
                  <a:gd name="connsiteX2-405" fmla="*/ 506666 w 506666"/>
                  <a:gd name="connsiteY2-406" fmla="*/ 0 h 818480"/>
                  <a:gd name="connsiteX3-407" fmla="*/ 276867 w 506666"/>
                  <a:gd name="connsiteY3-408" fmla="*/ 810381 h 818480"/>
                  <a:gd name="connsiteX4-409" fmla="*/ 135576 w 506666"/>
                  <a:gd name="connsiteY4-410" fmla="*/ 818480 h 818480"/>
                  <a:gd name="connsiteX0-411" fmla="*/ 135576 w 506666"/>
                  <a:gd name="connsiteY0-412" fmla="*/ 818480 h 818480"/>
                  <a:gd name="connsiteX1-413" fmla="*/ 0 w 506666"/>
                  <a:gd name="connsiteY1-414" fmla="*/ 15216 h 818480"/>
                  <a:gd name="connsiteX2-415" fmla="*/ 506666 w 506666"/>
                  <a:gd name="connsiteY2-416" fmla="*/ 0 h 818480"/>
                  <a:gd name="connsiteX3-417" fmla="*/ 331766 w 506666"/>
                  <a:gd name="connsiteY3-418" fmla="*/ 803061 h 818480"/>
                  <a:gd name="connsiteX4-419" fmla="*/ 135576 w 506666"/>
                  <a:gd name="connsiteY4-420" fmla="*/ 818480 h 818480"/>
                  <a:gd name="connsiteX0-421" fmla="*/ 135576 w 506666"/>
                  <a:gd name="connsiteY0-422" fmla="*/ 818480 h 818480"/>
                  <a:gd name="connsiteX1-423" fmla="*/ 0 w 506666"/>
                  <a:gd name="connsiteY1-424" fmla="*/ 15216 h 818480"/>
                  <a:gd name="connsiteX2-425" fmla="*/ 506666 w 506666"/>
                  <a:gd name="connsiteY2-426" fmla="*/ 0 h 818480"/>
                  <a:gd name="connsiteX3-427" fmla="*/ 331766 w 506666"/>
                  <a:gd name="connsiteY3-428" fmla="*/ 803061 h 818480"/>
                  <a:gd name="connsiteX4-429" fmla="*/ 135576 w 506666"/>
                  <a:gd name="connsiteY4-430" fmla="*/ 818480 h 818480"/>
                  <a:gd name="connsiteX0-431" fmla="*/ 135576 w 506666"/>
                  <a:gd name="connsiteY0-432" fmla="*/ 818480 h 818480"/>
                  <a:gd name="connsiteX1-433" fmla="*/ 0 w 506666"/>
                  <a:gd name="connsiteY1-434" fmla="*/ 15216 h 818480"/>
                  <a:gd name="connsiteX2-435" fmla="*/ 506666 w 506666"/>
                  <a:gd name="connsiteY2-436" fmla="*/ 0 h 818480"/>
                  <a:gd name="connsiteX3-437" fmla="*/ 331766 w 506666"/>
                  <a:gd name="connsiteY3-438" fmla="*/ 803061 h 818480"/>
                  <a:gd name="connsiteX4-439" fmla="*/ 135576 w 506666"/>
                  <a:gd name="connsiteY4-440" fmla="*/ 818480 h 818480"/>
                  <a:gd name="connsiteX0-441" fmla="*/ 135576 w 506666"/>
                  <a:gd name="connsiteY0-442" fmla="*/ 818480 h 818480"/>
                  <a:gd name="connsiteX1-443" fmla="*/ 0 w 506666"/>
                  <a:gd name="connsiteY1-444" fmla="*/ 7896 h 818480"/>
                  <a:gd name="connsiteX2-445" fmla="*/ 506666 w 506666"/>
                  <a:gd name="connsiteY2-446" fmla="*/ 0 h 818480"/>
                  <a:gd name="connsiteX3-447" fmla="*/ 331766 w 506666"/>
                  <a:gd name="connsiteY3-448" fmla="*/ 803061 h 818480"/>
                  <a:gd name="connsiteX4-449" fmla="*/ 135576 w 506666"/>
                  <a:gd name="connsiteY4-450" fmla="*/ 818480 h 818480"/>
                  <a:gd name="connsiteX0-451" fmla="*/ 135576 w 506666"/>
                  <a:gd name="connsiteY0-452" fmla="*/ 818480 h 818480"/>
                  <a:gd name="connsiteX1-453" fmla="*/ 0 w 506666"/>
                  <a:gd name="connsiteY1-454" fmla="*/ 7896 h 818480"/>
                  <a:gd name="connsiteX2-455" fmla="*/ 506666 w 506666"/>
                  <a:gd name="connsiteY2-456" fmla="*/ 0 h 818480"/>
                  <a:gd name="connsiteX3-457" fmla="*/ 331766 w 506666"/>
                  <a:gd name="connsiteY3-458" fmla="*/ 803061 h 818480"/>
                  <a:gd name="connsiteX4-459" fmla="*/ 135576 w 506666"/>
                  <a:gd name="connsiteY4-460" fmla="*/ 818480 h 818480"/>
                  <a:gd name="connsiteX0-461" fmla="*/ 45472 w 559302"/>
                  <a:gd name="connsiteY0-462" fmla="*/ 807500 h 807500"/>
                  <a:gd name="connsiteX1-463" fmla="*/ 52636 w 559302"/>
                  <a:gd name="connsiteY1-464" fmla="*/ 7896 h 807500"/>
                  <a:gd name="connsiteX2-465" fmla="*/ 559302 w 559302"/>
                  <a:gd name="connsiteY2-466" fmla="*/ 0 h 807500"/>
                  <a:gd name="connsiteX3-467" fmla="*/ 384402 w 559302"/>
                  <a:gd name="connsiteY3-468" fmla="*/ 803061 h 807500"/>
                  <a:gd name="connsiteX4-469" fmla="*/ 45472 w 559302"/>
                  <a:gd name="connsiteY4-470" fmla="*/ 807500 h 807500"/>
                  <a:gd name="connsiteX0-471" fmla="*/ 21974 w 535804"/>
                  <a:gd name="connsiteY0-472" fmla="*/ 807500 h 807500"/>
                  <a:gd name="connsiteX1-473" fmla="*/ 29138 w 535804"/>
                  <a:gd name="connsiteY1-474" fmla="*/ 7896 h 807500"/>
                  <a:gd name="connsiteX2-475" fmla="*/ 535804 w 535804"/>
                  <a:gd name="connsiteY2-476" fmla="*/ 0 h 807500"/>
                  <a:gd name="connsiteX3-477" fmla="*/ 360904 w 535804"/>
                  <a:gd name="connsiteY3-478" fmla="*/ 803061 h 807500"/>
                  <a:gd name="connsiteX4-479" fmla="*/ 21974 w 535804"/>
                  <a:gd name="connsiteY4-480" fmla="*/ 807500 h 807500"/>
                  <a:gd name="connsiteX0-481" fmla="*/ 128256 w 506666"/>
                  <a:gd name="connsiteY0-482" fmla="*/ 829461 h 829461"/>
                  <a:gd name="connsiteX1-483" fmla="*/ 0 w 506666"/>
                  <a:gd name="connsiteY1-484" fmla="*/ 7896 h 829461"/>
                  <a:gd name="connsiteX2-485" fmla="*/ 506666 w 506666"/>
                  <a:gd name="connsiteY2-486" fmla="*/ 0 h 829461"/>
                  <a:gd name="connsiteX3-487" fmla="*/ 331766 w 506666"/>
                  <a:gd name="connsiteY3-488" fmla="*/ 803061 h 829461"/>
                  <a:gd name="connsiteX4-489" fmla="*/ 128256 w 506666"/>
                  <a:gd name="connsiteY4-490" fmla="*/ 829461 h 829461"/>
                  <a:gd name="connsiteX0-491" fmla="*/ 128256 w 506666"/>
                  <a:gd name="connsiteY0-492" fmla="*/ 829461 h 829461"/>
                  <a:gd name="connsiteX1-493" fmla="*/ 0 w 506666"/>
                  <a:gd name="connsiteY1-494" fmla="*/ 7896 h 829461"/>
                  <a:gd name="connsiteX2-495" fmla="*/ 506666 w 506666"/>
                  <a:gd name="connsiteY2-496" fmla="*/ 0 h 829461"/>
                  <a:gd name="connsiteX3-497" fmla="*/ 331766 w 506666"/>
                  <a:gd name="connsiteY3-498" fmla="*/ 803061 h 829461"/>
                  <a:gd name="connsiteX4-499" fmla="*/ 128256 w 506666"/>
                  <a:gd name="connsiteY4-500" fmla="*/ 829461 h 829461"/>
                  <a:gd name="connsiteX0-501" fmla="*/ 128256 w 506666"/>
                  <a:gd name="connsiteY0-502" fmla="*/ 829461 h 829461"/>
                  <a:gd name="connsiteX1-503" fmla="*/ 0 w 506666"/>
                  <a:gd name="connsiteY1-504" fmla="*/ 7896 h 829461"/>
                  <a:gd name="connsiteX2-505" fmla="*/ 506666 w 506666"/>
                  <a:gd name="connsiteY2-506" fmla="*/ 0 h 829461"/>
                  <a:gd name="connsiteX3-507" fmla="*/ 331766 w 506666"/>
                  <a:gd name="connsiteY3-508" fmla="*/ 803061 h 829461"/>
                  <a:gd name="connsiteX4-509" fmla="*/ 128256 w 506666"/>
                  <a:gd name="connsiteY4-510" fmla="*/ 829461 h 829461"/>
                  <a:gd name="connsiteX0-511" fmla="*/ 128256 w 506666"/>
                  <a:gd name="connsiteY0-512" fmla="*/ 829461 h 830473"/>
                  <a:gd name="connsiteX1-513" fmla="*/ 0 w 506666"/>
                  <a:gd name="connsiteY1-514" fmla="*/ 7896 h 830473"/>
                  <a:gd name="connsiteX2-515" fmla="*/ 506666 w 506666"/>
                  <a:gd name="connsiteY2-516" fmla="*/ 0 h 830473"/>
                  <a:gd name="connsiteX3-517" fmla="*/ 331766 w 506666"/>
                  <a:gd name="connsiteY3-518" fmla="*/ 828681 h 830473"/>
                  <a:gd name="connsiteX4-519" fmla="*/ 128256 w 506666"/>
                  <a:gd name="connsiteY4-520" fmla="*/ 829461 h 830473"/>
                  <a:gd name="connsiteX0-521" fmla="*/ 128256 w 506666"/>
                  <a:gd name="connsiteY0-522" fmla="*/ 829461 h 830473"/>
                  <a:gd name="connsiteX1-523" fmla="*/ 0 w 506666"/>
                  <a:gd name="connsiteY1-524" fmla="*/ 7896 h 830473"/>
                  <a:gd name="connsiteX2-525" fmla="*/ 506666 w 506666"/>
                  <a:gd name="connsiteY2-526" fmla="*/ 0 h 830473"/>
                  <a:gd name="connsiteX3-527" fmla="*/ 331766 w 506666"/>
                  <a:gd name="connsiteY3-528" fmla="*/ 828681 h 830473"/>
                  <a:gd name="connsiteX4-529" fmla="*/ 128256 w 506666"/>
                  <a:gd name="connsiteY4-530" fmla="*/ 829461 h 830473"/>
                  <a:gd name="connsiteX0-531" fmla="*/ 128256 w 506666"/>
                  <a:gd name="connsiteY0-532" fmla="*/ 821565 h 822577"/>
                  <a:gd name="connsiteX1-533" fmla="*/ 0 w 506666"/>
                  <a:gd name="connsiteY1-534" fmla="*/ 0 h 822577"/>
                  <a:gd name="connsiteX2-535" fmla="*/ 506666 w 506666"/>
                  <a:gd name="connsiteY2-536" fmla="*/ 255115 h 822577"/>
                  <a:gd name="connsiteX3-537" fmla="*/ 331766 w 506666"/>
                  <a:gd name="connsiteY3-538" fmla="*/ 820785 h 822577"/>
                  <a:gd name="connsiteX4-539" fmla="*/ 128256 w 506666"/>
                  <a:gd name="connsiteY4-540" fmla="*/ 821565 h 822577"/>
                  <a:gd name="connsiteX0-541" fmla="*/ 128256 w 506666"/>
                  <a:gd name="connsiteY0-542" fmla="*/ 821565 h 822577"/>
                  <a:gd name="connsiteX1-543" fmla="*/ 0 w 506666"/>
                  <a:gd name="connsiteY1-544" fmla="*/ 0 h 822577"/>
                  <a:gd name="connsiteX2-545" fmla="*/ 506666 w 506666"/>
                  <a:gd name="connsiteY2-546" fmla="*/ 255115 h 822577"/>
                  <a:gd name="connsiteX3-547" fmla="*/ 331766 w 506666"/>
                  <a:gd name="connsiteY3-548" fmla="*/ 820785 h 822577"/>
                  <a:gd name="connsiteX4-549" fmla="*/ 128256 w 506666"/>
                  <a:gd name="connsiteY4-550" fmla="*/ 821565 h 822577"/>
                  <a:gd name="connsiteX0-551" fmla="*/ 128256 w 506666"/>
                  <a:gd name="connsiteY0-552" fmla="*/ 821565 h 822577"/>
                  <a:gd name="connsiteX1-553" fmla="*/ 0 w 506666"/>
                  <a:gd name="connsiteY1-554" fmla="*/ 0 h 822577"/>
                  <a:gd name="connsiteX2-555" fmla="*/ 506666 w 506666"/>
                  <a:gd name="connsiteY2-556" fmla="*/ 255115 h 822577"/>
                  <a:gd name="connsiteX3-557" fmla="*/ 331766 w 506666"/>
                  <a:gd name="connsiteY3-558" fmla="*/ 820785 h 822577"/>
                  <a:gd name="connsiteX4-559" fmla="*/ 128256 w 506666"/>
                  <a:gd name="connsiteY4-560" fmla="*/ 821565 h 822577"/>
                  <a:gd name="connsiteX0-561" fmla="*/ 135770 w 514180"/>
                  <a:gd name="connsiteY0-562" fmla="*/ 577341 h 578353"/>
                  <a:gd name="connsiteX1-563" fmla="*/ 0 w 514180"/>
                  <a:gd name="connsiteY1-564" fmla="*/ 0 h 578353"/>
                  <a:gd name="connsiteX2-565" fmla="*/ 514180 w 514180"/>
                  <a:gd name="connsiteY2-566" fmla="*/ 10891 h 578353"/>
                  <a:gd name="connsiteX3-567" fmla="*/ 339280 w 514180"/>
                  <a:gd name="connsiteY3-568" fmla="*/ 576561 h 578353"/>
                  <a:gd name="connsiteX4-569" fmla="*/ 135770 w 514180"/>
                  <a:gd name="connsiteY4-570" fmla="*/ 577341 h 578353"/>
                  <a:gd name="connsiteX0-571" fmla="*/ 135770 w 514180"/>
                  <a:gd name="connsiteY0-572" fmla="*/ 577341 h 578353"/>
                  <a:gd name="connsiteX1-573" fmla="*/ 0 w 514180"/>
                  <a:gd name="connsiteY1-574" fmla="*/ 0 h 578353"/>
                  <a:gd name="connsiteX2-575" fmla="*/ 514180 w 514180"/>
                  <a:gd name="connsiteY2-576" fmla="*/ 10891 h 578353"/>
                  <a:gd name="connsiteX3-577" fmla="*/ 339280 w 514180"/>
                  <a:gd name="connsiteY3-578" fmla="*/ 576561 h 578353"/>
                  <a:gd name="connsiteX4-579" fmla="*/ 135770 w 514180"/>
                  <a:gd name="connsiteY4-580" fmla="*/ 577341 h 578353"/>
                  <a:gd name="connsiteX0-581" fmla="*/ 135770 w 514180"/>
                  <a:gd name="connsiteY0-582" fmla="*/ 577341 h 578353"/>
                  <a:gd name="connsiteX1-583" fmla="*/ 0 w 514180"/>
                  <a:gd name="connsiteY1-584" fmla="*/ 0 h 578353"/>
                  <a:gd name="connsiteX2-585" fmla="*/ 514180 w 514180"/>
                  <a:gd name="connsiteY2-586" fmla="*/ 10891 h 578353"/>
                  <a:gd name="connsiteX3-587" fmla="*/ 339280 w 514180"/>
                  <a:gd name="connsiteY3-588" fmla="*/ 576561 h 578353"/>
                  <a:gd name="connsiteX4-589" fmla="*/ 135770 w 514180"/>
                  <a:gd name="connsiteY4-590" fmla="*/ 577341 h 578353"/>
                  <a:gd name="connsiteX0-591" fmla="*/ 135770 w 514180"/>
                  <a:gd name="connsiteY0-592" fmla="*/ 577341 h 577341"/>
                  <a:gd name="connsiteX1-593" fmla="*/ 0 w 514180"/>
                  <a:gd name="connsiteY1-594" fmla="*/ 0 h 577341"/>
                  <a:gd name="connsiteX2-595" fmla="*/ 514180 w 514180"/>
                  <a:gd name="connsiteY2-596" fmla="*/ 10891 h 577341"/>
                  <a:gd name="connsiteX3-597" fmla="*/ 404259 w 514180"/>
                  <a:gd name="connsiteY3-598" fmla="*/ 386400 h 577341"/>
                  <a:gd name="connsiteX4-599" fmla="*/ 135770 w 514180"/>
                  <a:gd name="connsiteY4-600" fmla="*/ 577341 h 577341"/>
                  <a:gd name="connsiteX0-601" fmla="*/ 100781 w 514180"/>
                  <a:gd name="connsiteY0-602" fmla="*/ 432218 h 432218"/>
                  <a:gd name="connsiteX1-603" fmla="*/ 0 w 514180"/>
                  <a:gd name="connsiteY1-604" fmla="*/ 0 h 432218"/>
                  <a:gd name="connsiteX2-605" fmla="*/ 514180 w 514180"/>
                  <a:gd name="connsiteY2-606" fmla="*/ 10891 h 432218"/>
                  <a:gd name="connsiteX3-607" fmla="*/ 404259 w 514180"/>
                  <a:gd name="connsiteY3-608" fmla="*/ 386400 h 432218"/>
                  <a:gd name="connsiteX4-609" fmla="*/ 100781 w 514180"/>
                  <a:gd name="connsiteY4-610" fmla="*/ 432218 h 432218"/>
                  <a:gd name="connsiteX0-611" fmla="*/ 100781 w 514180"/>
                  <a:gd name="connsiteY0-612" fmla="*/ 432218 h 432218"/>
                  <a:gd name="connsiteX1-613" fmla="*/ 0 w 514180"/>
                  <a:gd name="connsiteY1-614" fmla="*/ 0 h 432218"/>
                  <a:gd name="connsiteX2-615" fmla="*/ 514180 w 514180"/>
                  <a:gd name="connsiteY2-616" fmla="*/ 10891 h 432218"/>
                  <a:gd name="connsiteX3-617" fmla="*/ 404259 w 514180"/>
                  <a:gd name="connsiteY3-618" fmla="*/ 386400 h 432218"/>
                  <a:gd name="connsiteX4-619" fmla="*/ 100781 w 514180"/>
                  <a:gd name="connsiteY4-620" fmla="*/ 432218 h 432218"/>
                  <a:gd name="connsiteX0-621" fmla="*/ 100781 w 514180"/>
                  <a:gd name="connsiteY0-622" fmla="*/ 402193 h 402193"/>
                  <a:gd name="connsiteX1-623" fmla="*/ 0 w 514180"/>
                  <a:gd name="connsiteY1-624" fmla="*/ 0 h 402193"/>
                  <a:gd name="connsiteX2-625" fmla="*/ 514180 w 514180"/>
                  <a:gd name="connsiteY2-626" fmla="*/ 10891 h 402193"/>
                  <a:gd name="connsiteX3-627" fmla="*/ 404259 w 514180"/>
                  <a:gd name="connsiteY3-628" fmla="*/ 386400 h 402193"/>
                  <a:gd name="connsiteX4-629" fmla="*/ 100781 w 514180"/>
                  <a:gd name="connsiteY4-630" fmla="*/ 402193 h 402193"/>
                  <a:gd name="connsiteX0-631" fmla="*/ 100781 w 514180"/>
                  <a:gd name="connsiteY0-632" fmla="*/ 402193 h 425001"/>
                  <a:gd name="connsiteX1-633" fmla="*/ 0 w 514180"/>
                  <a:gd name="connsiteY1-634" fmla="*/ 0 h 425001"/>
                  <a:gd name="connsiteX2-635" fmla="*/ 514180 w 514180"/>
                  <a:gd name="connsiteY2-636" fmla="*/ 10891 h 425001"/>
                  <a:gd name="connsiteX3-637" fmla="*/ 448695 w 514180"/>
                  <a:gd name="connsiteY3-638" fmla="*/ 424553 h 425001"/>
                  <a:gd name="connsiteX4-639" fmla="*/ 100781 w 514180"/>
                  <a:gd name="connsiteY4-640" fmla="*/ 402193 h 425001"/>
                  <a:gd name="connsiteX0-641" fmla="*/ 100781 w 514180"/>
                  <a:gd name="connsiteY0-642" fmla="*/ 402193 h 425001"/>
                  <a:gd name="connsiteX1-643" fmla="*/ 0 w 514180"/>
                  <a:gd name="connsiteY1-644" fmla="*/ 0 h 425001"/>
                  <a:gd name="connsiteX2-645" fmla="*/ 514180 w 514180"/>
                  <a:gd name="connsiteY2-646" fmla="*/ 10891 h 425001"/>
                  <a:gd name="connsiteX3-647" fmla="*/ 448695 w 514180"/>
                  <a:gd name="connsiteY3-648" fmla="*/ 424553 h 425001"/>
                  <a:gd name="connsiteX4-649" fmla="*/ 100781 w 514180"/>
                  <a:gd name="connsiteY4-650" fmla="*/ 402193 h 425001"/>
                  <a:gd name="connsiteX0-651" fmla="*/ 100781 w 514180"/>
                  <a:gd name="connsiteY0-652" fmla="*/ 402193 h 424553"/>
                  <a:gd name="connsiteX1-653" fmla="*/ 0 w 514180"/>
                  <a:gd name="connsiteY1-654" fmla="*/ 0 h 424553"/>
                  <a:gd name="connsiteX2-655" fmla="*/ 514180 w 514180"/>
                  <a:gd name="connsiteY2-656" fmla="*/ 10891 h 424553"/>
                  <a:gd name="connsiteX3-657" fmla="*/ 448695 w 514180"/>
                  <a:gd name="connsiteY3-658" fmla="*/ 424553 h 424553"/>
                  <a:gd name="connsiteX4-659" fmla="*/ 100781 w 514180"/>
                  <a:gd name="connsiteY4-660" fmla="*/ 402193 h 424553"/>
                  <a:gd name="connsiteX0-661" fmla="*/ 110303 w 514180"/>
                  <a:gd name="connsiteY0-662" fmla="*/ 443525 h 443525"/>
                  <a:gd name="connsiteX1-663" fmla="*/ 0 w 514180"/>
                  <a:gd name="connsiteY1-664" fmla="*/ 0 h 443525"/>
                  <a:gd name="connsiteX2-665" fmla="*/ 514180 w 514180"/>
                  <a:gd name="connsiteY2-666" fmla="*/ 10891 h 443525"/>
                  <a:gd name="connsiteX3-667" fmla="*/ 448695 w 514180"/>
                  <a:gd name="connsiteY3-668" fmla="*/ 424553 h 443525"/>
                  <a:gd name="connsiteX4-669" fmla="*/ 110303 w 514180"/>
                  <a:gd name="connsiteY4-670" fmla="*/ 443525 h 443525"/>
                  <a:gd name="connsiteX0-671" fmla="*/ 110303 w 514180"/>
                  <a:gd name="connsiteY0-672" fmla="*/ 443525 h 443525"/>
                  <a:gd name="connsiteX1-673" fmla="*/ 0 w 514180"/>
                  <a:gd name="connsiteY1-674" fmla="*/ 0 h 443525"/>
                  <a:gd name="connsiteX2-675" fmla="*/ 514180 w 514180"/>
                  <a:gd name="connsiteY2-676" fmla="*/ 10891 h 443525"/>
                  <a:gd name="connsiteX3-677" fmla="*/ 448695 w 514180"/>
                  <a:gd name="connsiteY3-678" fmla="*/ 424553 h 443525"/>
                  <a:gd name="connsiteX4-679" fmla="*/ 110303 w 514180"/>
                  <a:gd name="connsiteY4-680" fmla="*/ 443525 h 443525"/>
                  <a:gd name="connsiteX0-681" fmla="*/ 110303 w 514180"/>
                  <a:gd name="connsiteY0-682" fmla="*/ 443525 h 443525"/>
                  <a:gd name="connsiteX1-683" fmla="*/ 0 w 514180"/>
                  <a:gd name="connsiteY1-684" fmla="*/ 0 h 443525"/>
                  <a:gd name="connsiteX2-685" fmla="*/ 514180 w 514180"/>
                  <a:gd name="connsiteY2-686" fmla="*/ 10891 h 443525"/>
                  <a:gd name="connsiteX3-687" fmla="*/ 448695 w 514180"/>
                  <a:gd name="connsiteY3-688" fmla="*/ 424553 h 443525"/>
                  <a:gd name="connsiteX4-689" fmla="*/ 110303 w 514180"/>
                  <a:gd name="connsiteY4-690" fmla="*/ 443525 h 4435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14180" h="443525">
                    <a:moveTo>
                      <a:pt x="110303" y="443525"/>
                    </a:moveTo>
                    <a:cubicBezTo>
                      <a:pt x="70106" y="235553"/>
                      <a:pt x="112501" y="273531"/>
                      <a:pt x="0" y="0"/>
                    </a:cubicBezTo>
                    <a:lnTo>
                      <a:pt x="514180" y="10891"/>
                    </a:lnTo>
                    <a:cubicBezTo>
                      <a:pt x="417353" y="348331"/>
                      <a:pt x="456724" y="233015"/>
                      <a:pt x="448695" y="424553"/>
                    </a:cubicBezTo>
                    <a:cubicBezTo>
                      <a:pt x="373684" y="393884"/>
                      <a:pt x="178402" y="416624"/>
                      <a:pt x="110303" y="443525"/>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77" name="Rectangle 976"/>
              <p:cNvSpPr/>
              <p:nvPr/>
            </p:nvSpPr>
            <p:spPr bwMode="auto">
              <a:xfrm rot="10800000">
                <a:off x="6074112" y="4416669"/>
                <a:ext cx="498084" cy="364440"/>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78" name="Straight Connector 977"/>
              <p:cNvCxnSpPr>
                <a:stCxn id="983" idx="6"/>
              </p:cNvCxnSpPr>
              <p:nvPr/>
            </p:nvCxnSpPr>
            <p:spPr bwMode="auto">
              <a:xfrm>
                <a:off x="6572320" y="4407033"/>
                <a:ext cx="15904" cy="943155"/>
              </a:xfrm>
              <a:prstGeom prst="line">
                <a:avLst/>
              </a:prstGeom>
              <a:noFill/>
              <a:ln w="3175" cap="flat" cmpd="sng" algn="ctr">
                <a:solidFill>
                  <a:srgbClr val="000000"/>
                </a:solidFill>
                <a:prstDash val="sysDash"/>
              </a:ln>
              <a:effectLst/>
            </p:spPr>
          </p:cxnSp>
          <p:grpSp>
            <p:nvGrpSpPr>
              <p:cNvPr id="979" name="Group 580"/>
              <p:cNvGrpSpPr/>
              <p:nvPr/>
            </p:nvGrpSpPr>
            <p:grpSpPr bwMode="auto">
              <a:xfrm>
                <a:off x="6085006" y="5276371"/>
                <a:ext cx="507588" cy="221730"/>
                <a:chOff x="4128636" y="3606589"/>
                <a:chExt cx="568145" cy="338667"/>
              </a:xfrm>
            </p:grpSpPr>
            <p:sp>
              <p:nvSpPr>
                <p:cNvPr id="992" name="Oval 991"/>
                <p:cNvSpPr/>
                <p:nvPr/>
              </p:nvSpPr>
              <p:spPr>
                <a:xfrm>
                  <a:off x="4128204" y="3719336"/>
                  <a:ext cx="568606" cy="225498"/>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93" name="Rectangle 992"/>
                <p:cNvSpPr/>
                <p:nvPr/>
              </p:nvSpPr>
              <p:spPr>
                <a:xfrm>
                  <a:off x="4128204" y="3719336"/>
                  <a:ext cx="568606" cy="111537"/>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94" name="Oval 993"/>
                <p:cNvSpPr/>
                <p:nvPr/>
              </p:nvSpPr>
              <p:spPr>
                <a:xfrm>
                  <a:off x="4128204" y="3600524"/>
                  <a:ext cx="568606" cy="230349"/>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95" name="Straight Connector 994"/>
                <p:cNvCxnSpPr/>
                <p:nvPr/>
              </p:nvCxnSpPr>
              <p:spPr>
                <a:xfrm>
                  <a:off x="4696810" y="3719336"/>
                  <a:ext cx="0" cy="111537"/>
                </a:xfrm>
                <a:prstGeom prst="line">
                  <a:avLst/>
                </a:prstGeom>
                <a:noFill/>
                <a:ln w="6350" cap="flat" cmpd="sng" algn="ctr">
                  <a:solidFill>
                    <a:srgbClr val="000000"/>
                  </a:solidFill>
                  <a:prstDash val="solid"/>
                </a:ln>
                <a:effectLst/>
              </p:spPr>
            </p:cxnSp>
            <p:cxnSp>
              <p:nvCxnSpPr>
                <p:cNvPr id="996" name="Straight Connector 995"/>
                <p:cNvCxnSpPr/>
                <p:nvPr/>
              </p:nvCxnSpPr>
              <p:spPr>
                <a:xfrm>
                  <a:off x="4128204" y="3719336"/>
                  <a:ext cx="0" cy="111537"/>
                </a:xfrm>
                <a:prstGeom prst="line">
                  <a:avLst/>
                </a:prstGeom>
                <a:noFill/>
                <a:ln w="6350" cap="flat" cmpd="sng" algn="ctr">
                  <a:solidFill>
                    <a:srgbClr val="000000"/>
                  </a:solidFill>
                  <a:prstDash val="solid"/>
                </a:ln>
                <a:effectLst/>
              </p:spPr>
            </p:cxnSp>
          </p:grpSp>
          <p:sp>
            <p:nvSpPr>
              <p:cNvPr id="980" name="Rectangle 979"/>
              <p:cNvSpPr/>
              <p:nvPr/>
            </p:nvSpPr>
            <p:spPr bwMode="auto">
              <a:xfrm>
                <a:off x="6086208" y="4886407"/>
                <a:ext cx="496887" cy="466955"/>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81" name="Straight Connector 980"/>
              <p:cNvCxnSpPr>
                <a:stCxn id="984" idx="1"/>
              </p:cNvCxnSpPr>
              <p:nvPr/>
            </p:nvCxnSpPr>
            <p:spPr bwMode="auto">
              <a:xfrm>
                <a:off x="6074234" y="4376077"/>
                <a:ext cx="1229" cy="1067773"/>
              </a:xfrm>
              <a:prstGeom prst="line">
                <a:avLst/>
              </a:prstGeom>
              <a:noFill/>
              <a:ln w="3175" cap="flat" cmpd="sng" algn="ctr">
                <a:solidFill>
                  <a:srgbClr val="000000"/>
                </a:solidFill>
                <a:prstDash val="sysDash"/>
              </a:ln>
              <a:effectLst/>
            </p:spPr>
          </p:cxnSp>
          <p:grpSp>
            <p:nvGrpSpPr>
              <p:cNvPr id="982" name="Group 568"/>
              <p:cNvGrpSpPr/>
              <p:nvPr/>
            </p:nvGrpSpPr>
            <p:grpSpPr bwMode="auto">
              <a:xfrm>
                <a:off x="6073579" y="4247514"/>
                <a:ext cx="498671" cy="248286"/>
                <a:chOff x="2183302" y="1564542"/>
                <a:chExt cx="1200154" cy="440314"/>
              </a:xfrm>
            </p:grpSpPr>
            <p:sp>
              <p:nvSpPr>
                <p:cNvPr id="983" name="Oval 982"/>
                <p:cNvSpPr/>
                <p:nvPr/>
              </p:nvSpPr>
              <p:spPr bwMode="auto">
                <a:xfrm flipV="1">
                  <a:off x="2188659" y="1691187"/>
                  <a:ext cx="1194966" cy="312497"/>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n-ea"/>
                    <a:cs typeface="+mn-cs"/>
                  </a:endParaRPr>
                </a:p>
              </p:txBody>
            </p:sp>
            <p:sp>
              <p:nvSpPr>
                <p:cNvPr id="984" name="Rectangle 983"/>
                <p:cNvSpPr/>
                <p:nvPr/>
              </p:nvSpPr>
              <p:spPr bwMode="auto">
                <a:xfrm>
                  <a:off x="2184879" y="1736232"/>
                  <a:ext cx="1198746" cy="112612"/>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85" name="Oval 984"/>
                <p:cNvSpPr>
                  <a:spLocks noChangeArrowheads="1"/>
                </p:cNvSpPr>
                <p:nvPr/>
              </p:nvSpPr>
              <p:spPr bwMode="auto">
                <a:xfrm flipV="1">
                  <a:off x="2184879" y="1564498"/>
                  <a:ext cx="1194966" cy="312499"/>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986" name="Freeform 985"/>
                <p:cNvSpPr/>
                <p:nvPr/>
              </p:nvSpPr>
              <p:spPr bwMode="auto">
                <a:xfrm>
                  <a:off x="2491182" y="1671479"/>
                  <a:ext cx="582357" cy="15484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87" name="Freeform 986"/>
                <p:cNvSpPr/>
                <p:nvPr/>
              </p:nvSpPr>
              <p:spPr bwMode="auto">
                <a:xfrm>
                  <a:off x="2430678" y="1629250"/>
                  <a:ext cx="703366" cy="109796"/>
                </a:xfrm>
                <a:custGeom>
                  <a:avLst/>
                  <a:gdLst>
                    <a:gd name="T0" fmla="*/ 0 w 3723451"/>
                    <a:gd name="T1" fmla="*/ 26862 h 932950"/>
                    <a:gd name="T2" fmla="*/ 123762 w 3723451"/>
                    <a:gd name="T3" fmla="*/ 317 h 932950"/>
                    <a:gd name="T4" fmla="*/ 350560 w 3723451"/>
                    <a:gd name="T5" fmla="*/ 61263 h 932950"/>
                    <a:gd name="T6" fmla="*/ 566927 w 3723451"/>
                    <a:gd name="T7" fmla="*/ 0 h 932950"/>
                    <a:gd name="T8" fmla="*/ 703366 w 3723451"/>
                    <a:gd name="T9" fmla="*/ 24379 h 932950"/>
                    <a:gd name="T10" fmla="*/ 601856 w 3723451"/>
                    <a:gd name="T11" fmla="*/ 54357 h 932950"/>
                    <a:gd name="T12" fmla="*/ 569173 w 3723451"/>
                    <a:gd name="T13" fmla="*/ 46274 h 932950"/>
                    <a:gd name="T14" fmla="*/ 354544 w 3723451"/>
                    <a:gd name="T15" fmla="*/ 109796 h 932950"/>
                    <a:gd name="T16" fmla="*/ 134425 w 3723451"/>
                    <a:gd name="T17" fmla="*/ 48611 h 932950"/>
                    <a:gd name="T18" fmla="*/ 98836 w 3723451"/>
                    <a:gd name="T19" fmla="*/ 55215 h 932950"/>
                    <a:gd name="T20" fmla="*/ 0 w 3723451"/>
                    <a:gd name="T21" fmla="*/ 26862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88" name="Freeform 987"/>
                <p:cNvSpPr/>
                <p:nvPr/>
              </p:nvSpPr>
              <p:spPr bwMode="auto">
                <a:xfrm>
                  <a:off x="2892025" y="1722154"/>
                  <a:ext cx="260927" cy="95720"/>
                </a:xfrm>
                <a:custGeom>
                  <a:avLst/>
                  <a:gdLst>
                    <a:gd name="T0" fmla="*/ 0 w 1366596"/>
                    <a:gd name="T1" fmla="*/ 0 h 809868"/>
                    <a:gd name="T2" fmla="*/ 260927 w 1366596"/>
                    <a:gd name="T3" fmla="*/ 73965 h 809868"/>
                    <a:gd name="T4" fmla="*/ 165166 w 1366596"/>
                    <a:gd name="T5" fmla="*/ 95720 h 809868"/>
                    <a:gd name="T6" fmla="*/ 878 w 1366596"/>
                    <a:gd name="T7" fmla="*/ 50579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89" name="Freeform 988"/>
                <p:cNvSpPr/>
                <p:nvPr/>
              </p:nvSpPr>
              <p:spPr bwMode="auto">
                <a:xfrm>
                  <a:off x="2419334" y="1724970"/>
                  <a:ext cx="253362" cy="95720"/>
                </a:xfrm>
                <a:custGeom>
                  <a:avLst/>
                  <a:gdLst>
                    <a:gd name="T0" fmla="*/ 249903 w 1348191"/>
                    <a:gd name="T1" fmla="*/ 0 h 791462"/>
                    <a:gd name="T2" fmla="*/ 253362 w 1348191"/>
                    <a:gd name="T3" fmla="*/ 46190 h 791462"/>
                    <a:gd name="T4" fmla="*/ 91660 w 1348191"/>
                    <a:gd name="T5" fmla="*/ 95720 h 791462"/>
                    <a:gd name="T6" fmla="*/ 0 w 1348191"/>
                    <a:gd name="T7" fmla="*/ 74016 h 791462"/>
                    <a:gd name="T8" fmla="*/ 249903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990" name="Straight Connector 989"/>
                <p:cNvCxnSpPr>
                  <a:cxnSpLocks noChangeShapeType="1"/>
                  <a:endCxn id="985" idx="2"/>
                </p:cNvCxnSpPr>
                <p:nvPr/>
              </p:nvCxnSpPr>
              <p:spPr bwMode="auto">
                <a:xfrm flipH="1" flipV="1">
                  <a:off x="2184879" y="1722154"/>
                  <a:ext cx="3780" cy="121059"/>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991" name="Straight Connector 990"/>
                <p:cNvCxnSpPr>
                  <a:cxnSpLocks noChangeShapeType="1"/>
                </p:cNvCxnSpPr>
                <p:nvPr/>
              </p:nvCxnSpPr>
              <p:spPr bwMode="auto">
                <a:xfrm flipH="1" flipV="1">
                  <a:off x="3379845" y="1727785"/>
                  <a:ext cx="3780" cy="121059"/>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nvGrpSpPr>
            <p:cNvPr id="18" name="Group 17"/>
            <p:cNvGrpSpPr/>
            <p:nvPr/>
          </p:nvGrpSpPr>
          <p:grpSpPr>
            <a:xfrm>
              <a:off x="7108559" y="4371657"/>
              <a:ext cx="687386" cy="1948701"/>
              <a:chOff x="7108559" y="4371657"/>
              <a:chExt cx="687386" cy="1948701"/>
            </a:xfrm>
          </p:grpSpPr>
          <p:sp>
            <p:nvSpPr>
              <p:cNvPr id="929" name="Freeform 928"/>
              <p:cNvSpPr/>
              <p:nvPr/>
            </p:nvSpPr>
            <p:spPr bwMode="auto">
              <a:xfrm>
                <a:off x="7108559" y="5401721"/>
                <a:ext cx="676275" cy="918637"/>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1" fmla="*/ 139870 w 1040633"/>
                  <a:gd name="connsiteY0-2" fmla="*/ 1191723 h 1219697"/>
                  <a:gd name="connsiteX1-3" fmla="*/ 0 w 1040633"/>
                  <a:gd name="connsiteY1-4" fmla="*/ 0 h 1219697"/>
                  <a:gd name="connsiteX2-5" fmla="*/ 1040633 w 1040633"/>
                  <a:gd name="connsiteY2-6" fmla="*/ 16785 h 1219697"/>
                  <a:gd name="connsiteX3-7" fmla="*/ 833625 w 1040633"/>
                  <a:gd name="connsiteY3-8" fmla="*/ 1219697 h 1219697"/>
                  <a:gd name="connsiteX4-9" fmla="*/ 139870 w 1040633"/>
                  <a:gd name="connsiteY4-10" fmla="*/ 1191723 h 1219697"/>
                  <a:gd name="connsiteX0-11" fmla="*/ 139870 w 1040633"/>
                  <a:gd name="connsiteY0-12" fmla="*/ 1191723 h 1219697"/>
                  <a:gd name="connsiteX1-13" fmla="*/ 0 w 1040633"/>
                  <a:gd name="connsiteY1-14" fmla="*/ 0 h 1219697"/>
                  <a:gd name="connsiteX2-15" fmla="*/ 1040633 w 1040633"/>
                  <a:gd name="connsiteY2-16" fmla="*/ 16785 h 1219697"/>
                  <a:gd name="connsiteX3-17" fmla="*/ 833625 w 1040633"/>
                  <a:gd name="connsiteY3-18" fmla="*/ 1219697 h 1219697"/>
                  <a:gd name="connsiteX4-19" fmla="*/ 139870 w 1040633"/>
                  <a:gd name="connsiteY4-20" fmla="*/ 1191723 h 1219697"/>
                  <a:gd name="connsiteX0-21" fmla="*/ 139870 w 1040633"/>
                  <a:gd name="connsiteY0-22" fmla="*/ 1191723 h 1219697"/>
                  <a:gd name="connsiteX1-23" fmla="*/ 0 w 1040633"/>
                  <a:gd name="connsiteY1-24" fmla="*/ 0 h 1219697"/>
                  <a:gd name="connsiteX2-25" fmla="*/ 1040633 w 1040633"/>
                  <a:gd name="connsiteY2-26" fmla="*/ 16785 h 1219697"/>
                  <a:gd name="connsiteX3-27" fmla="*/ 833625 w 1040633"/>
                  <a:gd name="connsiteY3-28" fmla="*/ 1219697 h 1219697"/>
                  <a:gd name="connsiteX4-29" fmla="*/ 139870 w 1040633"/>
                  <a:gd name="connsiteY4-30" fmla="*/ 1191723 h 1219697"/>
                  <a:gd name="connsiteX0-31" fmla="*/ 139870 w 1040633"/>
                  <a:gd name="connsiteY0-32" fmla="*/ 1191723 h 1219697"/>
                  <a:gd name="connsiteX1-33" fmla="*/ 0 w 1040633"/>
                  <a:gd name="connsiteY1-34" fmla="*/ 0 h 1219697"/>
                  <a:gd name="connsiteX2-35" fmla="*/ 1040633 w 1040633"/>
                  <a:gd name="connsiteY2-36" fmla="*/ 16785 h 1219697"/>
                  <a:gd name="connsiteX3-37" fmla="*/ 833625 w 1040633"/>
                  <a:gd name="connsiteY3-38" fmla="*/ 1219697 h 1219697"/>
                  <a:gd name="connsiteX4-39" fmla="*/ 139870 w 1040633"/>
                  <a:gd name="connsiteY4-40" fmla="*/ 1191723 h 1219697"/>
                  <a:gd name="connsiteX0-41" fmla="*/ 139870 w 1040633"/>
                  <a:gd name="connsiteY0-42" fmla="*/ 1191723 h 1219697"/>
                  <a:gd name="connsiteX1-43" fmla="*/ 0 w 1040633"/>
                  <a:gd name="connsiteY1-44" fmla="*/ 0 h 1219697"/>
                  <a:gd name="connsiteX2-45" fmla="*/ 1040633 w 1040633"/>
                  <a:gd name="connsiteY2-46" fmla="*/ 16785 h 1219697"/>
                  <a:gd name="connsiteX3-47" fmla="*/ 833625 w 1040633"/>
                  <a:gd name="connsiteY3-48" fmla="*/ 1219697 h 1219697"/>
                  <a:gd name="connsiteX4-49" fmla="*/ 418712 w 1040633"/>
                  <a:gd name="connsiteY4-50" fmla="*/ 1189324 h 1219697"/>
                  <a:gd name="connsiteX5" fmla="*/ 139870 w 1040633"/>
                  <a:gd name="connsiteY5" fmla="*/ 1191723 h 1219697"/>
                  <a:gd name="connsiteX0-51" fmla="*/ 139870 w 1040633"/>
                  <a:gd name="connsiteY0-52" fmla="*/ 1191723 h 1355926"/>
                  <a:gd name="connsiteX1-53" fmla="*/ 0 w 1040633"/>
                  <a:gd name="connsiteY1-54" fmla="*/ 0 h 1355926"/>
                  <a:gd name="connsiteX2-55" fmla="*/ 1040633 w 1040633"/>
                  <a:gd name="connsiteY2-56" fmla="*/ 16785 h 1355926"/>
                  <a:gd name="connsiteX3-57" fmla="*/ 833625 w 1040633"/>
                  <a:gd name="connsiteY3-58" fmla="*/ 1219697 h 1355926"/>
                  <a:gd name="connsiteX4-59" fmla="*/ 139870 w 1040633"/>
                  <a:gd name="connsiteY4-60" fmla="*/ 1191723 h 1355926"/>
                  <a:gd name="connsiteX0-61" fmla="*/ 139870 w 1040633"/>
                  <a:gd name="connsiteY0-62" fmla="*/ 1191723 h 1289901"/>
                  <a:gd name="connsiteX1-63" fmla="*/ 0 w 1040633"/>
                  <a:gd name="connsiteY1-64" fmla="*/ 0 h 1289901"/>
                  <a:gd name="connsiteX2-65" fmla="*/ 1040633 w 1040633"/>
                  <a:gd name="connsiteY2-66" fmla="*/ 16785 h 1289901"/>
                  <a:gd name="connsiteX3-67" fmla="*/ 833625 w 1040633"/>
                  <a:gd name="connsiteY3-68" fmla="*/ 1219697 h 1289901"/>
                  <a:gd name="connsiteX4-69" fmla="*/ 139870 w 1040633"/>
                  <a:gd name="connsiteY4-70" fmla="*/ 1191723 h 1289901"/>
                  <a:gd name="connsiteX0-71" fmla="*/ 139870 w 1040633"/>
                  <a:gd name="connsiteY0-72" fmla="*/ 1191723 h 1219697"/>
                  <a:gd name="connsiteX1-73" fmla="*/ 0 w 1040633"/>
                  <a:gd name="connsiteY1-74" fmla="*/ 0 h 1219697"/>
                  <a:gd name="connsiteX2-75" fmla="*/ 1040633 w 1040633"/>
                  <a:gd name="connsiteY2-76" fmla="*/ 16785 h 1219697"/>
                  <a:gd name="connsiteX3-77" fmla="*/ 833625 w 1040633"/>
                  <a:gd name="connsiteY3-78" fmla="*/ 1219697 h 1219697"/>
                  <a:gd name="connsiteX4-79" fmla="*/ 139870 w 1040633"/>
                  <a:gd name="connsiteY4-80" fmla="*/ 1191723 h 1219697"/>
                  <a:gd name="connsiteX0-81" fmla="*/ 139870 w 1040633"/>
                  <a:gd name="connsiteY0-82" fmla="*/ 1191723 h 1191723"/>
                  <a:gd name="connsiteX1-83" fmla="*/ 0 w 1040633"/>
                  <a:gd name="connsiteY1-84" fmla="*/ 0 h 1191723"/>
                  <a:gd name="connsiteX2-85" fmla="*/ 1040633 w 1040633"/>
                  <a:gd name="connsiteY2-86" fmla="*/ 16785 h 1191723"/>
                  <a:gd name="connsiteX3-87" fmla="*/ 671988 w 1040633"/>
                  <a:gd name="connsiteY3-88" fmla="*/ 1158121 h 1191723"/>
                  <a:gd name="connsiteX4-89" fmla="*/ 139870 w 1040633"/>
                  <a:gd name="connsiteY4-90" fmla="*/ 1191723 h 1191723"/>
                  <a:gd name="connsiteX0-91" fmla="*/ 363082 w 1040633"/>
                  <a:gd name="connsiteY0-92" fmla="*/ 1160935 h 1160935"/>
                  <a:gd name="connsiteX1-93" fmla="*/ 0 w 1040633"/>
                  <a:gd name="connsiteY1-94" fmla="*/ 0 h 1160935"/>
                  <a:gd name="connsiteX2-95" fmla="*/ 1040633 w 1040633"/>
                  <a:gd name="connsiteY2-96" fmla="*/ 16785 h 1160935"/>
                  <a:gd name="connsiteX3-97" fmla="*/ 671988 w 1040633"/>
                  <a:gd name="connsiteY3-98" fmla="*/ 1158121 h 1160935"/>
                  <a:gd name="connsiteX4-99" fmla="*/ 363082 w 1040633"/>
                  <a:gd name="connsiteY4-100" fmla="*/ 1160935 h 1160935"/>
                  <a:gd name="connsiteX0-101" fmla="*/ 363082 w 1040633"/>
                  <a:gd name="connsiteY0-102" fmla="*/ 1160935 h 1160935"/>
                  <a:gd name="connsiteX1-103" fmla="*/ 0 w 1040633"/>
                  <a:gd name="connsiteY1-104" fmla="*/ 0 h 1160935"/>
                  <a:gd name="connsiteX2-105" fmla="*/ 1040633 w 1040633"/>
                  <a:gd name="connsiteY2-106" fmla="*/ 16785 h 1160935"/>
                  <a:gd name="connsiteX3-107" fmla="*/ 671988 w 1040633"/>
                  <a:gd name="connsiteY3-108" fmla="*/ 1158121 h 1160935"/>
                  <a:gd name="connsiteX4-109" fmla="*/ 363082 w 1040633"/>
                  <a:gd name="connsiteY4-110" fmla="*/ 1160935 h 1160935"/>
                  <a:gd name="connsiteX0-111" fmla="*/ 363082 w 1040633"/>
                  <a:gd name="connsiteY0-112" fmla="*/ 1160935 h 1160935"/>
                  <a:gd name="connsiteX1-113" fmla="*/ 0 w 1040633"/>
                  <a:gd name="connsiteY1-114" fmla="*/ 0 h 1160935"/>
                  <a:gd name="connsiteX2-115" fmla="*/ 1040633 w 1040633"/>
                  <a:gd name="connsiteY2-116" fmla="*/ 16785 h 1160935"/>
                  <a:gd name="connsiteX3-117" fmla="*/ 671988 w 1040633"/>
                  <a:gd name="connsiteY3-118" fmla="*/ 1158121 h 1160935"/>
                  <a:gd name="connsiteX4-119" fmla="*/ 363082 w 1040633"/>
                  <a:gd name="connsiteY4-120" fmla="*/ 1160935 h 1160935"/>
                  <a:gd name="connsiteX0-121" fmla="*/ 363082 w 1040633"/>
                  <a:gd name="connsiteY0-122" fmla="*/ 1160935 h 1160935"/>
                  <a:gd name="connsiteX1-123" fmla="*/ 0 w 1040633"/>
                  <a:gd name="connsiteY1-124" fmla="*/ 0 h 1160935"/>
                  <a:gd name="connsiteX2-125" fmla="*/ 1040633 w 1040633"/>
                  <a:gd name="connsiteY2-126" fmla="*/ 16785 h 1160935"/>
                  <a:gd name="connsiteX3-127" fmla="*/ 671988 w 1040633"/>
                  <a:gd name="connsiteY3-128" fmla="*/ 1158121 h 1160935"/>
                  <a:gd name="connsiteX4-129" fmla="*/ 363082 w 1040633"/>
                  <a:gd name="connsiteY4-130" fmla="*/ 1160935 h 1160935"/>
                  <a:gd name="connsiteX0-131" fmla="*/ 363082 w 1040633"/>
                  <a:gd name="connsiteY0-132" fmla="*/ 1160935 h 1160935"/>
                  <a:gd name="connsiteX1-133" fmla="*/ 0 w 1040633"/>
                  <a:gd name="connsiteY1-134" fmla="*/ 0 h 1160935"/>
                  <a:gd name="connsiteX2-135" fmla="*/ 1040633 w 1040633"/>
                  <a:gd name="connsiteY2-136" fmla="*/ 16785 h 1160935"/>
                  <a:gd name="connsiteX3-137" fmla="*/ 671988 w 1040633"/>
                  <a:gd name="connsiteY3-138" fmla="*/ 1158121 h 1160935"/>
                  <a:gd name="connsiteX4-139" fmla="*/ 363082 w 1040633"/>
                  <a:gd name="connsiteY4-140" fmla="*/ 1160935 h 1160935"/>
                  <a:gd name="connsiteX0-141" fmla="*/ 363082 w 1040633"/>
                  <a:gd name="connsiteY0-142" fmla="*/ 1160935 h 1160935"/>
                  <a:gd name="connsiteX1-143" fmla="*/ 0 w 1040633"/>
                  <a:gd name="connsiteY1-144" fmla="*/ 0 h 1160935"/>
                  <a:gd name="connsiteX2-145" fmla="*/ 1040633 w 1040633"/>
                  <a:gd name="connsiteY2-146" fmla="*/ 16785 h 1160935"/>
                  <a:gd name="connsiteX3-147" fmla="*/ 671988 w 1040633"/>
                  <a:gd name="connsiteY3-148" fmla="*/ 1158121 h 1160935"/>
                  <a:gd name="connsiteX4-149" fmla="*/ 363082 w 1040633"/>
                  <a:gd name="connsiteY4-150" fmla="*/ 1160935 h 1160935"/>
                  <a:gd name="connsiteX0-151" fmla="*/ 363082 w 1040633"/>
                  <a:gd name="connsiteY0-152" fmla="*/ 1160935 h 1160935"/>
                  <a:gd name="connsiteX1-153" fmla="*/ 0 w 1040633"/>
                  <a:gd name="connsiteY1-154" fmla="*/ 0 h 1160935"/>
                  <a:gd name="connsiteX2-155" fmla="*/ 1040633 w 1040633"/>
                  <a:gd name="connsiteY2-156" fmla="*/ 16785 h 1160935"/>
                  <a:gd name="connsiteX3-157" fmla="*/ 671988 w 1040633"/>
                  <a:gd name="connsiteY3-158" fmla="*/ 1158121 h 1160935"/>
                  <a:gd name="connsiteX4-159" fmla="*/ 363082 w 1040633"/>
                  <a:gd name="connsiteY4-160" fmla="*/ 1160935 h 1160935"/>
                  <a:gd name="connsiteX0-161" fmla="*/ 363082 w 778664"/>
                  <a:gd name="connsiteY0-162" fmla="*/ 1160935 h 1160935"/>
                  <a:gd name="connsiteX1-163" fmla="*/ 0 w 778664"/>
                  <a:gd name="connsiteY1-164" fmla="*/ 0 h 1160935"/>
                  <a:gd name="connsiteX2-165" fmla="*/ 778664 w 778664"/>
                  <a:gd name="connsiteY2-166" fmla="*/ 130682 h 1160935"/>
                  <a:gd name="connsiteX3-167" fmla="*/ 671988 w 778664"/>
                  <a:gd name="connsiteY3-168" fmla="*/ 1158121 h 1160935"/>
                  <a:gd name="connsiteX4-169" fmla="*/ 363082 w 778664"/>
                  <a:gd name="connsiteY4-170" fmla="*/ 1160935 h 1160935"/>
                  <a:gd name="connsiteX0-171" fmla="*/ 363082 w 778664"/>
                  <a:gd name="connsiteY0-172" fmla="*/ 1160935 h 1160935"/>
                  <a:gd name="connsiteX1-173" fmla="*/ 0 w 778664"/>
                  <a:gd name="connsiteY1-174" fmla="*/ 0 h 1160935"/>
                  <a:gd name="connsiteX2-175" fmla="*/ 778664 w 778664"/>
                  <a:gd name="connsiteY2-176" fmla="*/ 130682 h 1160935"/>
                  <a:gd name="connsiteX3-177" fmla="*/ 694768 w 778664"/>
                  <a:gd name="connsiteY3-178" fmla="*/ 1112562 h 1160935"/>
                  <a:gd name="connsiteX4-179" fmla="*/ 363082 w 778664"/>
                  <a:gd name="connsiteY4-180" fmla="*/ 1160935 h 1160935"/>
                  <a:gd name="connsiteX0-181" fmla="*/ 363082 w 778664"/>
                  <a:gd name="connsiteY0-182" fmla="*/ 1160935 h 1160935"/>
                  <a:gd name="connsiteX1-183" fmla="*/ 0 w 778664"/>
                  <a:gd name="connsiteY1-184" fmla="*/ 0 h 1160935"/>
                  <a:gd name="connsiteX2-185" fmla="*/ 778664 w 778664"/>
                  <a:gd name="connsiteY2-186" fmla="*/ 130682 h 1160935"/>
                  <a:gd name="connsiteX3-187" fmla="*/ 694768 w 778664"/>
                  <a:gd name="connsiteY3-188" fmla="*/ 1112562 h 1160935"/>
                  <a:gd name="connsiteX4-189" fmla="*/ 363082 w 778664"/>
                  <a:gd name="connsiteY4-190" fmla="*/ 1160935 h 1160935"/>
                  <a:gd name="connsiteX0-191" fmla="*/ 397252 w 778664"/>
                  <a:gd name="connsiteY0-192" fmla="*/ 1103987 h 1112562"/>
                  <a:gd name="connsiteX1-193" fmla="*/ 0 w 778664"/>
                  <a:gd name="connsiteY1-194" fmla="*/ 0 h 1112562"/>
                  <a:gd name="connsiteX2-195" fmla="*/ 778664 w 778664"/>
                  <a:gd name="connsiteY2-196" fmla="*/ 130682 h 1112562"/>
                  <a:gd name="connsiteX3-197" fmla="*/ 694768 w 778664"/>
                  <a:gd name="connsiteY3-198" fmla="*/ 1112562 h 1112562"/>
                  <a:gd name="connsiteX4-199" fmla="*/ 397252 w 778664"/>
                  <a:gd name="connsiteY4-200" fmla="*/ 1103987 h 1112562"/>
                  <a:gd name="connsiteX0-201" fmla="*/ 397252 w 778664"/>
                  <a:gd name="connsiteY0-202" fmla="*/ 1103987 h 1112562"/>
                  <a:gd name="connsiteX1-203" fmla="*/ 0 w 778664"/>
                  <a:gd name="connsiteY1-204" fmla="*/ 0 h 1112562"/>
                  <a:gd name="connsiteX2-205" fmla="*/ 778664 w 778664"/>
                  <a:gd name="connsiteY2-206" fmla="*/ 130682 h 1112562"/>
                  <a:gd name="connsiteX3-207" fmla="*/ 694768 w 778664"/>
                  <a:gd name="connsiteY3-208" fmla="*/ 1112562 h 1112562"/>
                  <a:gd name="connsiteX4-209" fmla="*/ 397252 w 778664"/>
                  <a:gd name="connsiteY4-210" fmla="*/ 1103987 h 1112562"/>
                  <a:gd name="connsiteX0-211" fmla="*/ 397252 w 778664"/>
                  <a:gd name="connsiteY0-212" fmla="*/ 1103987 h 1112562"/>
                  <a:gd name="connsiteX1-213" fmla="*/ 0 w 778664"/>
                  <a:gd name="connsiteY1-214" fmla="*/ 0 h 1112562"/>
                  <a:gd name="connsiteX2-215" fmla="*/ 778664 w 778664"/>
                  <a:gd name="connsiteY2-216" fmla="*/ 130682 h 1112562"/>
                  <a:gd name="connsiteX3-217" fmla="*/ 694768 w 778664"/>
                  <a:gd name="connsiteY3-218" fmla="*/ 1112562 h 1112562"/>
                  <a:gd name="connsiteX4-219" fmla="*/ 397252 w 778664"/>
                  <a:gd name="connsiteY4-220" fmla="*/ 1103987 h 1112562"/>
                  <a:gd name="connsiteX0-221" fmla="*/ 123893 w 505305"/>
                  <a:gd name="connsiteY0-222" fmla="*/ 973305 h 981880"/>
                  <a:gd name="connsiteX1-223" fmla="*/ 0 w 505305"/>
                  <a:gd name="connsiteY1-224" fmla="*/ 28773 h 981880"/>
                  <a:gd name="connsiteX2-225" fmla="*/ 505305 w 505305"/>
                  <a:gd name="connsiteY2-226" fmla="*/ 0 h 981880"/>
                  <a:gd name="connsiteX3-227" fmla="*/ 421409 w 505305"/>
                  <a:gd name="connsiteY3-228" fmla="*/ 981880 h 981880"/>
                  <a:gd name="connsiteX4-229" fmla="*/ 123893 w 505305"/>
                  <a:gd name="connsiteY4-230" fmla="*/ 973305 h 981880"/>
                  <a:gd name="connsiteX0-231" fmla="*/ 123893 w 505305"/>
                  <a:gd name="connsiteY0-232" fmla="*/ 973305 h 981880"/>
                  <a:gd name="connsiteX1-233" fmla="*/ 0 w 505305"/>
                  <a:gd name="connsiteY1-234" fmla="*/ 28773 h 981880"/>
                  <a:gd name="connsiteX2-235" fmla="*/ 505305 w 505305"/>
                  <a:gd name="connsiteY2-236" fmla="*/ 0 h 981880"/>
                  <a:gd name="connsiteX3-237" fmla="*/ 421409 w 505305"/>
                  <a:gd name="connsiteY3-238" fmla="*/ 981880 h 981880"/>
                  <a:gd name="connsiteX4-239" fmla="*/ 123893 w 505305"/>
                  <a:gd name="connsiteY4-240" fmla="*/ 973305 h 981880"/>
                  <a:gd name="connsiteX0-241" fmla="*/ 123893 w 505305"/>
                  <a:gd name="connsiteY0-242" fmla="*/ 973305 h 981880"/>
                  <a:gd name="connsiteX1-243" fmla="*/ 0 w 505305"/>
                  <a:gd name="connsiteY1-244" fmla="*/ 28773 h 981880"/>
                  <a:gd name="connsiteX2-245" fmla="*/ 505305 w 505305"/>
                  <a:gd name="connsiteY2-246" fmla="*/ 0 h 981880"/>
                  <a:gd name="connsiteX3-247" fmla="*/ 421409 w 505305"/>
                  <a:gd name="connsiteY3-248" fmla="*/ 981880 h 981880"/>
                  <a:gd name="connsiteX4-249" fmla="*/ 123893 w 505305"/>
                  <a:gd name="connsiteY4-250" fmla="*/ 973305 h 981880"/>
                  <a:gd name="connsiteX0-251" fmla="*/ 123893 w 505305"/>
                  <a:gd name="connsiteY0-252" fmla="*/ 973305 h 981880"/>
                  <a:gd name="connsiteX1-253" fmla="*/ 0 w 505305"/>
                  <a:gd name="connsiteY1-254" fmla="*/ 28773 h 981880"/>
                  <a:gd name="connsiteX2-255" fmla="*/ 505305 w 505305"/>
                  <a:gd name="connsiteY2-256" fmla="*/ 0 h 981880"/>
                  <a:gd name="connsiteX3-257" fmla="*/ 421409 w 505305"/>
                  <a:gd name="connsiteY3-258" fmla="*/ 981880 h 981880"/>
                  <a:gd name="connsiteX4-259" fmla="*/ 123893 w 505305"/>
                  <a:gd name="connsiteY4-260" fmla="*/ 973305 h 981880"/>
                  <a:gd name="connsiteX0-261" fmla="*/ 118198 w 499610"/>
                  <a:gd name="connsiteY0-262" fmla="*/ 973305 h 981880"/>
                  <a:gd name="connsiteX1-263" fmla="*/ 0 w 499610"/>
                  <a:gd name="connsiteY1-264" fmla="*/ 11688 h 981880"/>
                  <a:gd name="connsiteX2-265" fmla="*/ 499610 w 499610"/>
                  <a:gd name="connsiteY2-266" fmla="*/ 0 h 981880"/>
                  <a:gd name="connsiteX3-267" fmla="*/ 415714 w 499610"/>
                  <a:gd name="connsiteY3-268" fmla="*/ 981880 h 981880"/>
                  <a:gd name="connsiteX4-269" fmla="*/ 118198 w 499610"/>
                  <a:gd name="connsiteY4-270" fmla="*/ 973305 h 981880"/>
                  <a:gd name="connsiteX0-271" fmla="*/ 118198 w 499610"/>
                  <a:gd name="connsiteY0-272" fmla="*/ 973305 h 981880"/>
                  <a:gd name="connsiteX1-273" fmla="*/ 0 w 499610"/>
                  <a:gd name="connsiteY1-274" fmla="*/ 11688 h 981880"/>
                  <a:gd name="connsiteX2-275" fmla="*/ 499610 w 499610"/>
                  <a:gd name="connsiteY2-276" fmla="*/ 0 h 981880"/>
                  <a:gd name="connsiteX3-277" fmla="*/ 415714 w 499610"/>
                  <a:gd name="connsiteY3-278" fmla="*/ 981880 h 981880"/>
                  <a:gd name="connsiteX4-279" fmla="*/ 118198 w 499610"/>
                  <a:gd name="connsiteY4-280" fmla="*/ 973305 h 981880"/>
                  <a:gd name="connsiteX0-281" fmla="*/ 118198 w 499610"/>
                  <a:gd name="connsiteY0-282" fmla="*/ 973305 h 981880"/>
                  <a:gd name="connsiteX1-283" fmla="*/ 0 w 499610"/>
                  <a:gd name="connsiteY1-284" fmla="*/ 11688 h 981880"/>
                  <a:gd name="connsiteX2-285" fmla="*/ 499610 w 499610"/>
                  <a:gd name="connsiteY2-286" fmla="*/ 0 h 981880"/>
                  <a:gd name="connsiteX3-287" fmla="*/ 415714 w 499610"/>
                  <a:gd name="connsiteY3-288" fmla="*/ 981880 h 981880"/>
                  <a:gd name="connsiteX4-289" fmla="*/ 118198 w 499610"/>
                  <a:gd name="connsiteY4-290" fmla="*/ 973305 h 981880"/>
                  <a:gd name="connsiteX0-291" fmla="*/ 118198 w 499610"/>
                  <a:gd name="connsiteY0-292" fmla="*/ 973305 h 981880"/>
                  <a:gd name="connsiteX1-293" fmla="*/ 0 w 499610"/>
                  <a:gd name="connsiteY1-294" fmla="*/ 11688 h 981880"/>
                  <a:gd name="connsiteX2-295" fmla="*/ 499610 w 499610"/>
                  <a:gd name="connsiteY2-296" fmla="*/ 0 h 981880"/>
                  <a:gd name="connsiteX3-297" fmla="*/ 415714 w 499610"/>
                  <a:gd name="connsiteY3-298" fmla="*/ 981880 h 981880"/>
                  <a:gd name="connsiteX4-299" fmla="*/ 118198 w 499610"/>
                  <a:gd name="connsiteY4-300" fmla="*/ 973305 h 981880"/>
                  <a:gd name="connsiteX0-301" fmla="*/ 118198 w 499610"/>
                  <a:gd name="connsiteY0-302" fmla="*/ 973305 h 981880"/>
                  <a:gd name="connsiteX1-303" fmla="*/ 0 w 499610"/>
                  <a:gd name="connsiteY1-304" fmla="*/ 11688 h 981880"/>
                  <a:gd name="connsiteX2-305" fmla="*/ 499610 w 499610"/>
                  <a:gd name="connsiteY2-306" fmla="*/ 0 h 981880"/>
                  <a:gd name="connsiteX3-307" fmla="*/ 415714 w 499610"/>
                  <a:gd name="connsiteY3-308" fmla="*/ 981880 h 981880"/>
                  <a:gd name="connsiteX4-309" fmla="*/ 118198 w 499610"/>
                  <a:gd name="connsiteY4-310" fmla="*/ 973305 h 981880"/>
                  <a:gd name="connsiteX0-311" fmla="*/ 118198 w 499610"/>
                  <a:gd name="connsiteY0-312" fmla="*/ 973305 h 976186"/>
                  <a:gd name="connsiteX1-313" fmla="*/ 0 w 499610"/>
                  <a:gd name="connsiteY1-314" fmla="*/ 11688 h 976186"/>
                  <a:gd name="connsiteX2-315" fmla="*/ 499610 w 499610"/>
                  <a:gd name="connsiteY2-316" fmla="*/ 0 h 976186"/>
                  <a:gd name="connsiteX3-317" fmla="*/ 273339 w 499610"/>
                  <a:gd name="connsiteY3-318" fmla="*/ 976186 h 976186"/>
                  <a:gd name="connsiteX4-319" fmla="*/ 118198 w 499610"/>
                  <a:gd name="connsiteY4-320" fmla="*/ 973305 h 976186"/>
                  <a:gd name="connsiteX0-321" fmla="*/ 118198 w 499610"/>
                  <a:gd name="connsiteY0-322" fmla="*/ 973305 h 976186"/>
                  <a:gd name="connsiteX1-323" fmla="*/ 0 w 499610"/>
                  <a:gd name="connsiteY1-324" fmla="*/ 11688 h 976186"/>
                  <a:gd name="connsiteX2-325" fmla="*/ 499610 w 499610"/>
                  <a:gd name="connsiteY2-326" fmla="*/ 0 h 976186"/>
                  <a:gd name="connsiteX3-327" fmla="*/ 273339 w 499610"/>
                  <a:gd name="connsiteY3-328" fmla="*/ 976186 h 976186"/>
                  <a:gd name="connsiteX4-329" fmla="*/ 118198 w 499610"/>
                  <a:gd name="connsiteY4-330" fmla="*/ 973305 h 976186"/>
                  <a:gd name="connsiteX0-331" fmla="*/ 197928 w 499610"/>
                  <a:gd name="connsiteY0-332" fmla="*/ 973305 h 976186"/>
                  <a:gd name="connsiteX1-333" fmla="*/ 0 w 499610"/>
                  <a:gd name="connsiteY1-334" fmla="*/ 11688 h 976186"/>
                  <a:gd name="connsiteX2-335" fmla="*/ 499610 w 499610"/>
                  <a:gd name="connsiteY2-336" fmla="*/ 0 h 976186"/>
                  <a:gd name="connsiteX3-337" fmla="*/ 273339 w 499610"/>
                  <a:gd name="connsiteY3-338" fmla="*/ 976186 h 976186"/>
                  <a:gd name="connsiteX4-339" fmla="*/ 197928 w 499610"/>
                  <a:gd name="connsiteY4-340" fmla="*/ 973305 h 976186"/>
                  <a:gd name="connsiteX0-341" fmla="*/ 197928 w 499610"/>
                  <a:gd name="connsiteY0-342" fmla="*/ 973305 h 976186"/>
                  <a:gd name="connsiteX1-343" fmla="*/ 0 w 499610"/>
                  <a:gd name="connsiteY1-344" fmla="*/ 11688 h 976186"/>
                  <a:gd name="connsiteX2-345" fmla="*/ 499610 w 499610"/>
                  <a:gd name="connsiteY2-346" fmla="*/ 0 h 976186"/>
                  <a:gd name="connsiteX3-347" fmla="*/ 273339 w 499610"/>
                  <a:gd name="connsiteY3-348" fmla="*/ 976186 h 976186"/>
                  <a:gd name="connsiteX4-349" fmla="*/ 197928 w 499610"/>
                  <a:gd name="connsiteY4-350" fmla="*/ 973305 h 976186"/>
                  <a:gd name="connsiteX0-351" fmla="*/ 197928 w 499610"/>
                  <a:gd name="connsiteY0-352" fmla="*/ 973305 h 976186"/>
                  <a:gd name="connsiteX1-353" fmla="*/ 0 w 499610"/>
                  <a:gd name="connsiteY1-354" fmla="*/ 11688 h 976186"/>
                  <a:gd name="connsiteX2-355" fmla="*/ 499610 w 499610"/>
                  <a:gd name="connsiteY2-356" fmla="*/ 0 h 976186"/>
                  <a:gd name="connsiteX3-357" fmla="*/ 273339 w 499610"/>
                  <a:gd name="connsiteY3-358" fmla="*/ 976186 h 976186"/>
                  <a:gd name="connsiteX4-359" fmla="*/ 197928 w 499610"/>
                  <a:gd name="connsiteY4-360" fmla="*/ 973305 h 976186"/>
                  <a:gd name="connsiteX0-361" fmla="*/ 197928 w 499610"/>
                  <a:gd name="connsiteY0-362" fmla="*/ 973305 h 976186"/>
                  <a:gd name="connsiteX1-363" fmla="*/ 0 w 499610"/>
                  <a:gd name="connsiteY1-364" fmla="*/ 11688 h 976186"/>
                  <a:gd name="connsiteX2-365" fmla="*/ 499610 w 499610"/>
                  <a:gd name="connsiteY2-366" fmla="*/ 0 h 976186"/>
                  <a:gd name="connsiteX3-367" fmla="*/ 273339 w 499610"/>
                  <a:gd name="connsiteY3-368" fmla="*/ 976186 h 976186"/>
                  <a:gd name="connsiteX4-369" fmla="*/ 197928 w 499610"/>
                  <a:gd name="connsiteY4-370" fmla="*/ 973305 h 976186"/>
                  <a:gd name="connsiteX0-371" fmla="*/ 27977 w 802211"/>
                  <a:gd name="connsiteY0-372" fmla="*/ 815791 h 976186"/>
                  <a:gd name="connsiteX1-373" fmla="*/ 302601 w 802211"/>
                  <a:gd name="connsiteY1-374" fmla="*/ 11688 h 976186"/>
                  <a:gd name="connsiteX2-375" fmla="*/ 802211 w 802211"/>
                  <a:gd name="connsiteY2-376" fmla="*/ 0 h 976186"/>
                  <a:gd name="connsiteX3-377" fmla="*/ 575940 w 802211"/>
                  <a:gd name="connsiteY3-378" fmla="*/ 976186 h 976186"/>
                  <a:gd name="connsiteX4-379" fmla="*/ 27977 w 802211"/>
                  <a:gd name="connsiteY4-380" fmla="*/ 815791 h 976186"/>
                  <a:gd name="connsiteX0-381" fmla="*/ 27977 w 802211"/>
                  <a:gd name="connsiteY0-382" fmla="*/ 815791 h 815791"/>
                  <a:gd name="connsiteX1-383" fmla="*/ 302601 w 802211"/>
                  <a:gd name="connsiteY1-384" fmla="*/ 11688 h 815791"/>
                  <a:gd name="connsiteX2-385" fmla="*/ 802211 w 802211"/>
                  <a:gd name="connsiteY2-386" fmla="*/ 0 h 815791"/>
                  <a:gd name="connsiteX3-387" fmla="*/ 236294 w 802211"/>
                  <a:gd name="connsiteY3-388" fmla="*/ 808828 h 815791"/>
                  <a:gd name="connsiteX4-389" fmla="*/ 27977 w 802211"/>
                  <a:gd name="connsiteY4-390" fmla="*/ 815791 h 815791"/>
                  <a:gd name="connsiteX0-391" fmla="*/ 27977 w 802211"/>
                  <a:gd name="connsiteY0-392" fmla="*/ 815791 h 815791"/>
                  <a:gd name="connsiteX1-393" fmla="*/ 302601 w 802211"/>
                  <a:gd name="connsiteY1-394" fmla="*/ 11688 h 815791"/>
                  <a:gd name="connsiteX2-395" fmla="*/ 802211 w 802211"/>
                  <a:gd name="connsiteY2-396" fmla="*/ 0 h 815791"/>
                  <a:gd name="connsiteX3-397" fmla="*/ 236294 w 802211"/>
                  <a:gd name="connsiteY3-398" fmla="*/ 808828 h 815791"/>
                  <a:gd name="connsiteX4-399" fmla="*/ 27977 w 802211"/>
                  <a:gd name="connsiteY4-400" fmla="*/ 815791 h 815791"/>
                  <a:gd name="connsiteX0-401" fmla="*/ 27977 w 802211"/>
                  <a:gd name="connsiteY0-402" fmla="*/ 815791 h 815791"/>
                  <a:gd name="connsiteX1-403" fmla="*/ 302601 w 802211"/>
                  <a:gd name="connsiteY1-404" fmla="*/ 11688 h 815791"/>
                  <a:gd name="connsiteX2-405" fmla="*/ 802211 w 802211"/>
                  <a:gd name="connsiteY2-406" fmla="*/ 0 h 815791"/>
                  <a:gd name="connsiteX3-407" fmla="*/ 236294 w 802211"/>
                  <a:gd name="connsiteY3-408" fmla="*/ 808828 h 815791"/>
                  <a:gd name="connsiteX4-409" fmla="*/ 27977 w 802211"/>
                  <a:gd name="connsiteY4-410" fmla="*/ 815791 h 815791"/>
                  <a:gd name="connsiteX0-411" fmla="*/ 27977 w 802211"/>
                  <a:gd name="connsiteY0-412" fmla="*/ 828714 h 828714"/>
                  <a:gd name="connsiteX1-413" fmla="*/ 302601 w 802211"/>
                  <a:gd name="connsiteY1-414" fmla="*/ 0 h 828714"/>
                  <a:gd name="connsiteX2-415" fmla="*/ 802211 w 802211"/>
                  <a:gd name="connsiteY2-416" fmla="*/ 12923 h 828714"/>
                  <a:gd name="connsiteX3-417" fmla="*/ 236294 w 802211"/>
                  <a:gd name="connsiteY3-418" fmla="*/ 821751 h 828714"/>
                  <a:gd name="connsiteX4-419" fmla="*/ 27977 w 802211"/>
                  <a:gd name="connsiteY4-420" fmla="*/ 828714 h 828714"/>
                  <a:gd name="connsiteX0-421" fmla="*/ 56213 w 830447"/>
                  <a:gd name="connsiteY0-422" fmla="*/ 828714 h 828714"/>
                  <a:gd name="connsiteX1-423" fmla="*/ 330837 w 830447"/>
                  <a:gd name="connsiteY1-424" fmla="*/ 0 h 828714"/>
                  <a:gd name="connsiteX2-425" fmla="*/ 830447 w 830447"/>
                  <a:gd name="connsiteY2-426" fmla="*/ 12923 h 828714"/>
                  <a:gd name="connsiteX3-427" fmla="*/ 264530 w 830447"/>
                  <a:gd name="connsiteY3-428" fmla="*/ 821751 h 828714"/>
                  <a:gd name="connsiteX4-429" fmla="*/ 56213 w 830447"/>
                  <a:gd name="connsiteY4-430" fmla="*/ 828714 h 828714"/>
                  <a:gd name="connsiteX0-431" fmla="*/ 64130 w 789139"/>
                  <a:gd name="connsiteY0-432" fmla="*/ 794258 h 821751"/>
                  <a:gd name="connsiteX1-433" fmla="*/ 289529 w 789139"/>
                  <a:gd name="connsiteY1-434" fmla="*/ 0 h 821751"/>
                  <a:gd name="connsiteX2-435" fmla="*/ 789139 w 789139"/>
                  <a:gd name="connsiteY2-436" fmla="*/ 12923 h 821751"/>
                  <a:gd name="connsiteX3-437" fmla="*/ 223222 w 789139"/>
                  <a:gd name="connsiteY3-438" fmla="*/ 821751 h 821751"/>
                  <a:gd name="connsiteX4-439" fmla="*/ 64130 w 789139"/>
                  <a:gd name="connsiteY4-440" fmla="*/ 794258 h 821751"/>
                  <a:gd name="connsiteX0-441" fmla="*/ 0 w 725009"/>
                  <a:gd name="connsiteY0-442" fmla="*/ 794258 h 821751"/>
                  <a:gd name="connsiteX1-443" fmla="*/ 225399 w 725009"/>
                  <a:gd name="connsiteY1-444" fmla="*/ 0 h 821751"/>
                  <a:gd name="connsiteX2-445" fmla="*/ 725009 w 725009"/>
                  <a:gd name="connsiteY2-446" fmla="*/ 12923 h 821751"/>
                  <a:gd name="connsiteX3-447" fmla="*/ 159092 w 725009"/>
                  <a:gd name="connsiteY3-448" fmla="*/ 821751 h 821751"/>
                  <a:gd name="connsiteX4-449" fmla="*/ 0 w 725009"/>
                  <a:gd name="connsiteY4-450" fmla="*/ 794258 h 821751"/>
                  <a:gd name="connsiteX0-451" fmla="*/ 0 w 725009"/>
                  <a:gd name="connsiteY0-452" fmla="*/ 1203768 h 1231261"/>
                  <a:gd name="connsiteX1-453" fmla="*/ 225399 w 725009"/>
                  <a:gd name="connsiteY1-454" fmla="*/ 0 h 1231261"/>
                  <a:gd name="connsiteX2-455" fmla="*/ 725009 w 725009"/>
                  <a:gd name="connsiteY2-456" fmla="*/ 422433 h 1231261"/>
                  <a:gd name="connsiteX3-457" fmla="*/ 159092 w 725009"/>
                  <a:gd name="connsiteY3-458" fmla="*/ 1231261 h 1231261"/>
                  <a:gd name="connsiteX4-459" fmla="*/ 0 w 725009"/>
                  <a:gd name="connsiteY4-460" fmla="*/ 1203768 h 1231261"/>
                  <a:gd name="connsiteX0-461" fmla="*/ 0 w 725009"/>
                  <a:gd name="connsiteY0-462" fmla="*/ 1217334 h 1244827"/>
                  <a:gd name="connsiteX1-463" fmla="*/ 225399 w 725009"/>
                  <a:gd name="connsiteY1-464" fmla="*/ 13566 h 1244827"/>
                  <a:gd name="connsiteX2-465" fmla="*/ 725009 w 725009"/>
                  <a:gd name="connsiteY2-466" fmla="*/ 571 h 1244827"/>
                  <a:gd name="connsiteX3-467" fmla="*/ 159092 w 725009"/>
                  <a:gd name="connsiteY3-468" fmla="*/ 1244827 h 1244827"/>
                  <a:gd name="connsiteX4-469" fmla="*/ 0 w 725009"/>
                  <a:gd name="connsiteY4-470" fmla="*/ 1217334 h 1244827"/>
                  <a:gd name="connsiteX0-471" fmla="*/ 0 w 725009"/>
                  <a:gd name="connsiteY0-472" fmla="*/ 1217334 h 1244827"/>
                  <a:gd name="connsiteX1-473" fmla="*/ 225399 w 725009"/>
                  <a:gd name="connsiteY1-474" fmla="*/ 13566 h 1244827"/>
                  <a:gd name="connsiteX2-475" fmla="*/ 725009 w 725009"/>
                  <a:gd name="connsiteY2-476" fmla="*/ 571 h 1244827"/>
                  <a:gd name="connsiteX3-477" fmla="*/ 159092 w 725009"/>
                  <a:gd name="connsiteY3-478" fmla="*/ 1244827 h 1244827"/>
                  <a:gd name="connsiteX4-479" fmla="*/ 0 w 725009"/>
                  <a:gd name="connsiteY4-480" fmla="*/ 1217334 h 1244827"/>
                  <a:gd name="connsiteX0-481" fmla="*/ 0 w 725009"/>
                  <a:gd name="connsiteY0-482" fmla="*/ 1217334 h 1244827"/>
                  <a:gd name="connsiteX1-483" fmla="*/ 225399 w 725009"/>
                  <a:gd name="connsiteY1-484" fmla="*/ 13566 h 1244827"/>
                  <a:gd name="connsiteX2-485" fmla="*/ 725009 w 725009"/>
                  <a:gd name="connsiteY2-486" fmla="*/ 571 h 1244827"/>
                  <a:gd name="connsiteX3-487" fmla="*/ 159092 w 725009"/>
                  <a:gd name="connsiteY3-488" fmla="*/ 1244827 h 1244827"/>
                  <a:gd name="connsiteX4-489" fmla="*/ 0 w 725009"/>
                  <a:gd name="connsiteY4-490" fmla="*/ 1217334 h 1244827"/>
                  <a:gd name="connsiteX0-491" fmla="*/ 0 w 725009"/>
                  <a:gd name="connsiteY0-492" fmla="*/ 1217334 h 1244827"/>
                  <a:gd name="connsiteX1-493" fmla="*/ 225399 w 725009"/>
                  <a:gd name="connsiteY1-494" fmla="*/ 13566 h 1244827"/>
                  <a:gd name="connsiteX2-495" fmla="*/ 725009 w 725009"/>
                  <a:gd name="connsiteY2-496" fmla="*/ 571 h 1244827"/>
                  <a:gd name="connsiteX3-497" fmla="*/ 159092 w 725009"/>
                  <a:gd name="connsiteY3-498" fmla="*/ 1244827 h 1244827"/>
                  <a:gd name="connsiteX4-499" fmla="*/ 0 w 725009"/>
                  <a:gd name="connsiteY4-500" fmla="*/ 1217334 h 1244827"/>
                  <a:gd name="connsiteX0-501" fmla="*/ 0 w 725009"/>
                  <a:gd name="connsiteY0-502" fmla="*/ 1217334 h 1244827"/>
                  <a:gd name="connsiteX1-503" fmla="*/ 225399 w 725009"/>
                  <a:gd name="connsiteY1-504" fmla="*/ 13566 h 1244827"/>
                  <a:gd name="connsiteX2-505" fmla="*/ 725009 w 725009"/>
                  <a:gd name="connsiteY2-506" fmla="*/ 571 h 1244827"/>
                  <a:gd name="connsiteX3-507" fmla="*/ 159092 w 725009"/>
                  <a:gd name="connsiteY3-508" fmla="*/ 1244827 h 1244827"/>
                  <a:gd name="connsiteX4-509" fmla="*/ 0 w 725009"/>
                  <a:gd name="connsiteY4-510" fmla="*/ 1217334 h 1244827"/>
                  <a:gd name="connsiteX0-511" fmla="*/ 0 w 725009"/>
                  <a:gd name="connsiteY0-512" fmla="*/ 1217334 h 1244827"/>
                  <a:gd name="connsiteX1-513" fmla="*/ 225399 w 725009"/>
                  <a:gd name="connsiteY1-514" fmla="*/ 13566 h 1244827"/>
                  <a:gd name="connsiteX2-515" fmla="*/ 725009 w 725009"/>
                  <a:gd name="connsiteY2-516" fmla="*/ 571 h 1244827"/>
                  <a:gd name="connsiteX3-517" fmla="*/ 159092 w 725009"/>
                  <a:gd name="connsiteY3-518" fmla="*/ 1244827 h 1244827"/>
                  <a:gd name="connsiteX4-519" fmla="*/ 0 w 725009"/>
                  <a:gd name="connsiteY4-520" fmla="*/ 1217334 h 1244827"/>
                  <a:gd name="connsiteX0-521" fmla="*/ 0 w 725009"/>
                  <a:gd name="connsiteY0-522" fmla="*/ 1203768 h 1231261"/>
                  <a:gd name="connsiteX1-523" fmla="*/ 225399 w 725009"/>
                  <a:gd name="connsiteY1-524" fmla="*/ 0 h 1231261"/>
                  <a:gd name="connsiteX2-525" fmla="*/ 725009 w 725009"/>
                  <a:gd name="connsiteY2-526" fmla="*/ 129782 h 1231261"/>
                  <a:gd name="connsiteX3-527" fmla="*/ 159092 w 725009"/>
                  <a:gd name="connsiteY3-528" fmla="*/ 1231261 h 1231261"/>
                  <a:gd name="connsiteX4-529" fmla="*/ 0 w 725009"/>
                  <a:gd name="connsiteY4-530" fmla="*/ 1203768 h 1231261"/>
                  <a:gd name="connsiteX0-531" fmla="*/ 0 w 725009"/>
                  <a:gd name="connsiteY0-532" fmla="*/ 1203768 h 1231261"/>
                  <a:gd name="connsiteX1-533" fmla="*/ 225399 w 725009"/>
                  <a:gd name="connsiteY1-534" fmla="*/ 0 h 1231261"/>
                  <a:gd name="connsiteX2-535" fmla="*/ 725009 w 725009"/>
                  <a:gd name="connsiteY2-536" fmla="*/ 129782 h 1231261"/>
                  <a:gd name="connsiteX3-537" fmla="*/ 159092 w 725009"/>
                  <a:gd name="connsiteY3-538" fmla="*/ 1231261 h 1231261"/>
                  <a:gd name="connsiteX4-539" fmla="*/ 0 w 725009"/>
                  <a:gd name="connsiteY4-540" fmla="*/ 1203768 h 1231261"/>
                  <a:gd name="connsiteX0-541" fmla="*/ 0 w 725009"/>
                  <a:gd name="connsiteY0-542" fmla="*/ 1203768 h 1231261"/>
                  <a:gd name="connsiteX1-543" fmla="*/ 225399 w 725009"/>
                  <a:gd name="connsiteY1-544" fmla="*/ 0 h 1231261"/>
                  <a:gd name="connsiteX2-545" fmla="*/ 725009 w 725009"/>
                  <a:gd name="connsiteY2-546" fmla="*/ 129782 h 1231261"/>
                  <a:gd name="connsiteX3-547" fmla="*/ 159092 w 725009"/>
                  <a:gd name="connsiteY3-548" fmla="*/ 1231261 h 1231261"/>
                  <a:gd name="connsiteX4-549" fmla="*/ 0 w 725009"/>
                  <a:gd name="connsiteY4-550" fmla="*/ 1203768 h 1231261"/>
                  <a:gd name="connsiteX0-551" fmla="*/ 0 w 725497"/>
                  <a:gd name="connsiteY0-552" fmla="*/ 1279028 h 1306521"/>
                  <a:gd name="connsiteX1-553" fmla="*/ 225399 w 725497"/>
                  <a:gd name="connsiteY1-554" fmla="*/ 75260 h 1306521"/>
                  <a:gd name="connsiteX2-555" fmla="*/ 396193 w 725497"/>
                  <a:gd name="connsiteY2-556" fmla="*/ 156799 h 1306521"/>
                  <a:gd name="connsiteX3-557" fmla="*/ 725009 w 725497"/>
                  <a:gd name="connsiteY3-558" fmla="*/ 205042 h 1306521"/>
                  <a:gd name="connsiteX4-559" fmla="*/ 159092 w 725497"/>
                  <a:gd name="connsiteY4-560" fmla="*/ 1306521 h 1306521"/>
                  <a:gd name="connsiteX5-561" fmla="*/ 0 w 725497"/>
                  <a:gd name="connsiteY5-562" fmla="*/ 1279028 h 1306521"/>
                  <a:gd name="connsiteX0-563" fmla="*/ 0 w 725239"/>
                  <a:gd name="connsiteY0-564" fmla="*/ 1295668 h 1323161"/>
                  <a:gd name="connsiteX1-565" fmla="*/ 225399 w 725239"/>
                  <a:gd name="connsiteY1-566" fmla="*/ 91900 h 1323161"/>
                  <a:gd name="connsiteX2-567" fmla="*/ 725009 w 725239"/>
                  <a:gd name="connsiteY2-568" fmla="*/ 221682 h 1323161"/>
                  <a:gd name="connsiteX3-569" fmla="*/ 159092 w 725239"/>
                  <a:gd name="connsiteY3-570" fmla="*/ 1323161 h 1323161"/>
                  <a:gd name="connsiteX4-571" fmla="*/ 0 w 725239"/>
                  <a:gd name="connsiteY4-572" fmla="*/ 1295668 h 1323161"/>
                  <a:gd name="connsiteX0-573" fmla="*/ 0 w 725221"/>
                  <a:gd name="connsiteY0-574" fmla="*/ 1210552 h 1238045"/>
                  <a:gd name="connsiteX1-575" fmla="*/ 191583 w 725221"/>
                  <a:gd name="connsiteY1-576" fmla="*/ 153319 h 1238045"/>
                  <a:gd name="connsiteX2-577" fmla="*/ 725009 w 725221"/>
                  <a:gd name="connsiteY2-578" fmla="*/ 136566 h 1238045"/>
                  <a:gd name="connsiteX3-579" fmla="*/ 159092 w 725221"/>
                  <a:gd name="connsiteY3-580" fmla="*/ 1238045 h 1238045"/>
                  <a:gd name="connsiteX4-581" fmla="*/ 0 w 725221"/>
                  <a:gd name="connsiteY4-582" fmla="*/ 1210552 h 1238045"/>
                  <a:gd name="connsiteX0-583" fmla="*/ 0 w 725305"/>
                  <a:gd name="connsiteY0-584" fmla="*/ 1158512 h 1186005"/>
                  <a:gd name="connsiteX1-585" fmla="*/ 191583 w 725305"/>
                  <a:gd name="connsiteY1-586" fmla="*/ 101279 h 1186005"/>
                  <a:gd name="connsiteX2-587" fmla="*/ 725009 w 725305"/>
                  <a:gd name="connsiteY2-588" fmla="*/ 84526 h 1186005"/>
                  <a:gd name="connsiteX3-589" fmla="*/ 159092 w 725305"/>
                  <a:gd name="connsiteY3-590" fmla="*/ 1186005 h 1186005"/>
                  <a:gd name="connsiteX4-591" fmla="*/ 0 w 725305"/>
                  <a:gd name="connsiteY4-592" fmla="*/ 1158512 h 1186005"/>
                  <a:gd name="connsiteX0-593" fmla="*/ 0 w 725009"/>
                  <a:gd name="connsiteY0-594" fmla="*/ 1073986 h 1101479"/>
                  <a:gd name="connsiteX1-595" fmla="*/ 191583 w 725009"/>
                  <a:gd name="connsiteY1-596" fmla="*/ 16753 h 1101479"/>
                  <a:gd name="connsiteX2-597" fmla="*/ 725009 w 725009"/>
                  <a:gd name="connsiteY2-598" fmla="*/ 0 h 1101479"/>
                  <a:gd name="connsiteX3-599" fmla="*/ 159092 w 725009"/>
                  <a:gd name="connsiteY3-600" fmla="*/ 1101479 h 1101479"/>
                  <a:gd name="connsiteX4-601" fmla="*/ 0 w 725009"/>
                  <a:gd name="connsiteY4-602" fmla="*/ 1073986 h 1101479"/>
                  <a:gd name="connsiteX0-603" fmla="*/ 0 w 725009"/>
                  <a:gd name="connsiteY0-604" fmla="*/ 1073986 h 1101479"/>
                  <a:gd name="connsiteX1-605" fmla="*/ 206612 w 725009"/>
                  <a:gd name="connsiteY1-606" fmla="*/ 1724 h 1101479"/>
                  <a:gd name="connsiteX2-607" fmla="*/ 725009 w 725009"/>
                  <a:gd name="connsiteY2-608" fmla="*/ 0 h 1101479"/>
                  <a:gd name="connsiteX3-609" fmla="*/ 159092 w 725009"/>
                  <a:gd name="connsiteY3-610" fmla="*/ 1101479 h 1101479"/>
                  <a:gd name="connsiteX4-611" fmla="*/ 0 w 725009"/>
                  <a:gd name="connsiteY4-612" fmla="*/ 1073986 h 1101479"/>
                  <a:gd name="connsiteX0-613" fmla="*/ 0 w 725009"/>
                  <a:gd name="connsiteY0-614" fmla="*/ 1073986 h 1101479"/>
                  <a:gd name="connsiteX1-615" fmla="*/ 206612 w 725009"/>
                  <a:gd name="connsiteY1-616" fmla="*/ 1724 h 1101479"/>
                  <a:gd name="connsiteX2-617" fmla="*/ 725009 w 725009"/>
                  <a:gd name="connsiteY2-618" fmla="*/ 0 h 1101479"/>
                  <a:gd name="connsiteX3-619" fmla="*/ 159092 w 725009"/>
                  <a:gd name="connsiteY3-620" fmla="*/ 1101479 h 1101479"/>
                  <a:gd name="connsiteX4-621" fmla="*/ 0 w 725009"/>
                  <a:gd name="connsiteY4-622" fmla="*/ 1073986 h 1101479"/>
                  <a:gd name="connsiteX0-623" fmla="*/ 0 w 725009"/>
                  <a:gd name="connsiteY0-624" fmla="*/ 1073986 h 1101479"/>
                  <a:gd name="connsiteX1-625" fmla="*/ 206612 w 725009"/>
                  <a:gd name="connsiteY1-626" fmla="*/ 1724 h 1101479"/>
                  <a:gd name="connsiteX2-627" fmla="*/ 725009 w 725009"/>
                  <a:gd name="connsiteY2-628" fmla="*/ 0 h 1101479"/>
                  <a:gd name="connsiteX3-629" fmla="*/ 159092 w 725009"/>
                  <a:gd name="connsiteY3-630" fmla="*/ 1101479 h 1101479"/>
                  <a:gd name="connsiteX4-631" fmla="*/ 0 w 725009"/>
                  <a:gd name="connsiteY4-632" fmla="*/ 1073986 h 1101479"/>
                  <a:gd name="connsiteX0-633" fmla="*/ 0 w 725009"/>
                  <a:gd name="connsiteY0-634" fmla="*/ 1073986 h 1074607"/>
                  <a:gd name="connsiteX1-635" fmla="*/ 206612 w 725009"/>
                  <a:gd name="connsiteY1-636" fmla="*/ 1724 h 1074607"/>
                  <a:gd name="connsiteX2-637" fmla="*/ 725009 w 725009"/>
                  <a:gd name="connsiteY2-638" fmla="*/ 0 h 1074607"/>
                  <a:gd name="connsiteX3-639" fmla="*/ 229048 w 725009"/>
                  <a:gd name="connsiteY3-640" fmla="*/ 886531 h 1074607"/>
                  <a:gd name="connsiteX4-641" fmla="*/ 0 w 725009"/>
                  <a:gd name="connsiteY4-642" fmla="*/ 1073986 h 1074607"/>
                  <a:gd name="connsiteX0-643" fmla="*/ 0 w 725009"/>
                  <a:gd name="connsiteY0-644" fmla="*/ 1073986 h 1074607"/>
                  <a:gd name="connsiteX1-645" fmla="*/ 206612 w 725009"/>
                  <a:gd name="connsiteY1-646" fmla="*/ 1724 h 1074607"/>
                  <a:gd name="connsiteX2-647" fmla="*/ 725009 w 725009"/>
                  <a:gd name="connsiteY2-648" fmla="*/ 0 h 1074607"/>
                  <a:gd name="connsiteX3-649" fmla="*/ 229048 w 725009"/>
                  <a:gd name="connsiteY3-650" fmla="*/ 886531 h 1074607"/>
                  <a:gd name="connsiteX4-651" fmla="*/ 0 w 725009"/>
                  <a:gd name="connsiteY4-652" fmla="*/ 1073986 h 1074607"/>
                  <a:gd name="connsiteX0-653" fmla="*/ 0 w 675040"/>
                  <a:gd name="connsiteY0-654" fmla="*/ 894029 h 896577"/>
                  <a:gd name="connsiteX1-655" fmla="*/ 156643 w 675040"/>
                  <a:gd name="connsiteY1-656" fmla="*/ 1724 h 896577"/>
                  <a:gd name="connsiteX2-657" fmla="*/ 675040 w 675040"/>
                  <a:gd name="connsiteY2-658" fmla="*/ 0 h 896577"/>
                  <a:gd name="connsiteX3-659" fmla="*/ 179079 w 675040"/>
                  <a:gd name="connsiteY3-660" fmla="*/ 886531 h 896577"/>
                  <a:gd name="connsiteX4-661" fmla="*/ 0 w 675040"/>
                  <a:gd name="connsiteY4-662" fmla="*/ 894029 h 896577"/>
                  <a:gd name="connsiteX0-663" fmla="*/ 0 w 675040"/>
                  <a:gd name="connsiteY0-664" fmla="*/ 894029 h 896577"/>
                  <a:gd name="connsiteX1-665" fmla="*/ 186623 w 675040"/>
                  <a:gd name="connsiteY1-666" fmla="*/ 1724 h 896577"/>
                  <a:gd name="connsiteX2-667" fmla="*/ 675040 w 675040"/>
                  <a:gd name="connsiteY2-668" fmla="*/ 0 h 896577"/>
                  <a:gd name="connsiteX3-669" fmla="*/ 179079 w 675040"/>
                  <a:gd name="connsiteY3-670" fmla="*/ 886531 h 896577"/>
                  <a:gd name="connsiteX4-671" fmla="*/ 0 w 675040"/>
                  <a:gd name="connsiteY4-672" fmla="*/ 894029 h 896577"/>
                  <a:gd name="connsiteX0-673" fmla="*/ 0 w 675040"/>
                  <a:gd name="connsiteY0-674" fmla="*/ 894029 h 918268"/>
                  <a:gd name="connsiteX1-675" fmla="*/ 186623 w 675040"/>
                  <a:gd name="connsiteY1-676" fmla="*/ 1724 h 918268"/>
                  <a:gd name="connsiteX2-677" fmla="*/ 675040 w 675040"/>
                  <a:gd name="connsiteY2-678" fmla="*/ 0 h 918268"/>
                  <a:gd name="connsiteX3-679" fmla="*/ 270986 w 675040"/>
                  <a:gd name="connsiteY3-680" fmla="*/ 918268 h 918268"/>
                  <a:gd name="connsiteX4-681" fmla="*/ 0 w 675040"/>
                  <a:gd name="connsiteY4-682" fmla="*/ 894029 h 918268"/>
                  <a:gd name="connsiteX0-683" fmla="*/ 0 w 675040"/>
                  <a:gd name="connsiteY0-684" fmla="*/ 894029 h 918268"/>
                  <a:gd name="connsiteX1-685" fmla="*/ 186623 w 675040"/>
                  <a:gd name="connsiteY1-686" fmla="*/ 1724 h 918268"/>
                  <a:gd name="connsiteX2-687" fmla="*/ 675040 w 675040"/>
                  <a:gd name="connsiteY2-688" fmla="*/ 0 h 918268"/>
                  <a:gd name="connsiteX3-689" fmla="*/ 270986 w 675040"/>
                  <a:gd name="connsiteY3-690" fmla="*/ 918268 h 918268"/>
                  <a:gd name="connsiteX4-691" fmla="*/ 0 w 675040"/>
                  <a:gd name="connsiteY4-692" fmla="*/ 894029 h 918268"/>
                  <a:gd name="connsiteX0-693" fmla="*/ 0 w 675040"/>
                  <a:gd name="connsiteY0-694" fmla="*/ 894029 h 918268"/>
                  <a:gd name="connsiteX1-695" fmla="*/ 186623 w 675040"/>
                  <a:gd name="connsiteY1-696" fmla="*/ 1724 h 918268"/>
                  <a:gd name="connsiteX2-697" fmla="*/ 675040 w 675040"/>
                  <a:gd name="connsiteY2-698" fmla="*/ 0 h 918268"/>
                  <a:gd name="connsiteX3-699" fmla="*/ 270986 w 675040"/>
                  <a:gd name="connsiteY3-700" fmla="*/ 918268 h 918268"/>
                  <a:gd name="connsiteX4-701" fmla="*/ 0 w 675040"/>
                  <a:gd name="connsiteY4-702" fmla="*/ 894029 h 918268"/>
                  <a:gd name="connsiteX0-703" fmla="*/ 0 w 675040"/>
                  <a:gd name="connsiteY0-704" fmla="*/ 894029 h 918268"/>
                  <a:gd name="connsiteX1-705" fmla="*/ 186623 w 675040"/>
                  <a:gd name="connsiteY1-706" fmla="*/ 1724 h 918268"/>
                  <a:gd name="connsiteX2-707" fmla="*/ 675040 w 675040"/>
                  <a:gd name="connsiteY2-708" fmla="*/ 0 h 918268"/>
                  <a:gd name="connsiteX3-709" fmla="*/ 270986 w 675040"/>
                  <a:gd name="connsiteY3-710" fmla="*/ 918268 h 918268"/>
                  <a:gd name="connsiteX4-711" fmla="*/ 0 w 675040"/>
                  <a:gd name="connsiteY4-712" fmla="*/ 894029 h 918268"/>
                  <a:gd name="connsiteX0-713" fmla="*/ 0 w 675040"/>
                  <a:gd name="connsiteY0-714" fmla="*/ 894029 h 918268"/>
                  <a:gd name="connsiteX1-715" fmla="*/ 186623 w 675040"/>
                  <a:gd name="connsiteY1-716" fmla="*/ 1724 h 918268"/>
                  <a:gd name="connsiteX2-717" fmla="*/ 675040 w 675040"/>
                  <a:gd name="connsiteY2-718" fmla="*/ 0 h 918268"/>
                  <a:gd name="connsiteX3-719" fmla="*/ 270986 w 675040"/>
                  <a:gd name="connsiteY3-720" fmla="*/ 918268 h 918268"/>
                  <a:gd name="connsiteX4-721" fmla="*/ 0 w 675040"/>
                  <a:gd name="connsiteY4-722" fmla="*/ 894029 h 918268"/>
                  <a:gd name="connsiteX0-723" fmla="*/ 0 w 675040"/>
                  <a:gd name="connsiteY0-724" fmla="*/ 894029 h 918268"/>
                  <a:gd name="connsiteX1-725" fmla="*/ 186623 w 675040"/>
                  <a:gd name="connsiteY1-726" fmla="*/ 1724 h 918268"/>
                  <a:gd name="connsiteX2-727" fmla="*/ 675040 w 675040"/>
                  <a:gd name="connsiteY2-728" fmla="*/ 0 h 918268"/>
                  <a:gd name="connsiteX3-729" fmla="*/ 270986 w 675040"/>
                  <a:gd name="connsiteY3-730" fmla="*/ 918268 h 918268"/>
                  <a:gd name="connsiteX4-731" fmla="*/ 0 w 675040"/>
                  <a:gd name="connsiteY4-732" fmla="*/ 894029 h 91826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75040" h="918268">
                    <a:moveTo>
                      <a:pt x="0" y="894029"/>
                    </a:moveTo>
                    <a:cubicBezTo>
                      <a:pt x="111484" y="603455"/>
                      <a:pt x="127519" y="615275"/>
                      <a:pt x="186623" y="1724"/>
                    </a:cubicBezTo>
                    <a:cubicBezTo>
                      <a:pt x="431451" y="14348"/>
                      <a:pt x="449377" y="35256"/>
                      <a:pt x="675040" y="0"/>
                    </a:cubicBezTo>
                    <a:cubicBezTo>
                      <a:pt x="377586" y="467035"/>
                      <a:pt x="377233" y="643076"/>
                      <a:pt x="270986" y="918268"/>
                    </a:cubicBezTo>
                    <a:cubicBezTo>
                      <a:pt x="136701" y="889632"/>
                      <a:pt x="92525" y="908114"/>
                      <a:pt x="0" y="894029"/>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57" name="Rectangle 956"/>
              <p:cNvSpPr/>
              <p:nvPr/>
            </p:nvSpPr>
            <p:spPr bwMode="auto">
              <a:xfrm rot="10800000">
                <a:off x="7290624" y="4495800"/>
                <a:ext cx="498084" cy="412662"/>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58" name="Straight Connector 957"/>
              <p:cNvCxnSpPr>
                <a:stCxn id="965" idx="6"/>
              </p:cNvCxnSpPr>
              <p:nvPr/>
            </p:nvCxnSpPr>
            <p:spPr bwMode="auto">
              <a:xfrm>
                <a:off x="7792404" y="4459742"/>
                <a:ext cx="3541" cy="872983"/>
              </a:xfrm>
              <a:prstGeom prst="line">
                <a:avLst/>
              </a:prstGeom>
              <a:noFill/>
              <a:ln w="3175" cap="flat" cmpd="sng" algn="ctr">
                <a:solidFill>
                  <a:srgbClr val="000000"/>
                </a:solidFill>
                <a:prstDash val="sysDash"/>
              </a:ln>
              <a:effectLst/>
            </p:spPr>
          </p:cxnSp>
          <p:grpSp>
            <p:nvGrpSpPr>
              <p:cNvPr id="959" name="Group 607"/>
              <p:cNvGrpSpPr/>
              <p:nvPr/>
            </p:nvGrpSpPr>
            <p:grpSpPr bwMode="auto">
              <a:xfrm>
                <a:off x="7288330" y="5258905"/>
                <a:ext cx="507588" cy="221730"/>
                <a:chOff x="4128636" y="3606589"/>
                <a:chExt cx="568145" cy="338667"/>
              </a:xfrm>
            </p:grpSpPr>
            <p:sp>
              <p:nvSpPr>
                <p:cNvPr id="972" name="Oval 971"/>
                <p:cNvSpPr/>
                <p:nvPr/>
              </p:nvSpPr>
              <p:spPr>
                <a:xfrm>
                  <a:off x="4128205" y="3719341"/>
                  <a:ext cx="568606" cy="225500"/>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73" name="Rectangle 972"/>
                <p:cNvSpPr/>
                <p:nvPr/>
              </p:nvSpPr>
              <p:spPr>
                <a:xfrm>
                  <a:off x="4128205" y="3719341"/>
                  <a:ext cx="568606" cy="111537"/>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74" name="Oval 973"/>
                <p:cNvSpPr/>
                <p:nvPr/>
              </p:nvSpPr>
              <p:spPr>
                <a:xfrm>
                  <a:off x="4128205" y="3600530"/>
                  <a:ext cx="568606" cy="230348"/>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75" name="Straight Connector 974"/>
                <p:cNvCxnSpPr/>
                <p:nvPr/>
              </p:nvCxnSpPr>
              <p:spPr>
                <a:xfrm>
                  <a:off x="4696811" y="3719341"/>
                  <a:ext cx="0" cy="111537"/>
                </a:xfrm>
                <a:prstGeom prst="line">
                  <a:avLst/>
                </a:prstGeom>
                <a:noFill/>
                <a:ln w="6350" cap="flat" cmpd="sng" algn="ctr">
                  <a:solidFill>
                    <a:srgbClr val="000000"/>
                  </a:solidFill>
                  <a:prstDash val="solid"/>
                </a:ln>
                <a:effectLst/>
              </p:spPr>
            </p:cxnSp>
            <p:cxnSp>
              <p:nvCxnSpPr>
                <p:cNvPr id="976" name="Straight Connector 975"/>
                <p:cNvCxnSpPr/>
                <p:nvPr/>
              </p:nvCxnSpPr>
              <p:spPr>
                <a:xfrm>
                  <a:off x="4128205" y="3719341"/>
                  <a:ext cx="0" cy="111537"/>
                </a:xfrm>
                <a:prstGeom prst="line">
                  <a:avLst/>
                </a:prstGeom>
                <a:noFill/>
                <a:ln w="6350" cap="flat" cmpd="sng" algn="ctr">
                  <a:solidFill>
                    <a:srgbClr val="000000"/>
                  </a:solidFill>
                  <a:prstDash val="solid"/>
                </a:ln>
                <a:effectLst/>
              </p:spPr>
            </p:cxnSp>
          </p:grpSp>
          <p:sp>
            <p:nvSpPr>
              <p:cNvPr id="960" name="Rectangle 959"/>
              <p:cNvSpPr/>
              <p:nvPr/>
            </p:nvSpPr>
            <p:spPr bwMode="auto">
              <a:xfrm>
                <a:off x="7289533" y="4897315"/>
                <a:ext cx="496887" cy="438584"/>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61" name="Straight Connector 960"/>
              <p:cNvCxnSpPr>
                <a:stCxn id="965" idx="2"/>
              </p:cNvCxnSpPr>
              <p:nvPr/>
            </p:nvCxnSpPr>
            <p:spPr bwMode="auto">
              <a:xfrm flipH="1">
                <a:off x="7283184" y="4459742"/>
                <a:ext cx="7570" cy="966646"/>
              </a:xfrm>
              <a:prstGeom prst="line">
                <a:avLst/>
              </a:prstGeom>
              <a:noFill/>
              <a:ln w="3175" cap="flat" cmpd="sng" algn="ctr">
                <a:solidFill>
                  <a:srgbClr val="000000"/>
                </a:solidFill>
                <a:prstDash val="sysDash"/>
              </a:ln>
              <a:effectLst/>
            </p:spPr>
          </p:cxnSp>
          <p:grpSp>
            <p:nvGrpSpPr>
              <p:cNvPr id="962" name="Group 595"/>
              <p:cNvGrpSpPr/>
              <p:nvPr/>
            </p:nvGrpSpPr>
            <p:grpSpPr bwMode="auto">
              <a:xfrm>
                <a:off x="7290091" y="4371657"/>
                <a:ext cx="503828" cy="248286"/>
                <a:chOff x="2183302" y="1564542"/>
                <a:chExt cx="1200154" cy="440314"/>
              </a:xfrm>
            </p:grpSpPr>
            <p:sp>
              <p:nvSpPr>
                <p:cNvPr id="963" name="Oval 962"/>
                <p:cNvSpPr/>
                <p:nvPr/>
              </p:nvSpPr>
              <p:spPr bwMode="auto">
                <a:xfrm flipV="1">
                  <a:off x="2188662" y="1691192"/>
                  <a:ext cx="1194966" cy="312499"/>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n-ea"/>
                    <a:cs typeface="+mn-cs"/>
                  </a:endParaRPr>
                </a:p>
              </p:txBody>
            </p:sp>
            <p:sp>
              <p:nvSpPr>
                <p:cNvPr id="964" name="Rectangle 963"/>
                <p:cNvSpPr/>
                <p:nvPr/>
              </p:nvSpPr>
              <p:spPr bwMode="auto">
                <a:xfrm>
                  <a:off x="2184881" y="1736237"/>
                  <a:ext cx="1198746" cy="112612"/>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65" name="Oval 964"/>
                <p:cNvSpPr>
                  <a:spLocks noChangeArrowheads="1"/>
                </p:cNvSpPr>
                <p:nvPr/>
              </p:nvSpPr>
              <p:spPr bwMode="auto">
                <a:xfrm flipV="1">
                  <a:off x="2184881" y="1564505"/>
                  <a:ext cx="1194966" cy="312497"/>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966" name="Freeform 965"/>
                <p:cNvSpPr/>
                <p:nvPr/>
              </p:nvSpPr>
              <p:spPr bwMode="auto">
                <a:xfrm>
                  <a:off x="2491185" y="1671486"/>
                  <a:ext cx="582357" cy="15484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67" name="Freeform 966"/>
                <p:cNvSpPr/>
                <p:nvPr/>
              </p:nvSpPr>
              <p:spPr bwMode="auto">
                <a:xfrm>
                  <a:off x="2430680" y="1629256"/>
                  <a:ext cx="703366" cy="109797"/>
                </a:xfrm>
                <a:custGeom>
                  <a:avLst/>
                  <a:gdLst>
                    <a:gd name="T0" fmla="*/ 0 w 3723451"/>
                    <a:gd name="T1" fmla="*/ 26862 h 932950"/>
                    <a:gd name="T2" fmla="*/ 123762 w 3723451"/>
                    <a:gd name="T3" fmla="*/ 317 h 932950"/>
                    <a:gd name="T4" fmla="*/ 350560 w 3723451"/>
                    <a:gd name="T5" fmla="*/ 61264 h 932950"/>
                    <a:gd name="T6" fmla="*/ 566927 w 3723451"/>
                    <a:gd name="T7" fmla="*/ 0 h 932950"/>
                    <a:gd name="T8" fmla="*/ 703366 w 3723451"/>
                    <a:gd name="T9" fmla="*/ 24379 h 932950"/>
                    <a:gd name="T10" fmla="*/ 601856 w 3723451"/>
                    <a:gd name="T11" fmla="*/ 54357 h 932950"/>
                    <a:gd name="T12" fmla="*/ 569173 w 3723451"/>
                    <a:gd name="T13" fmla="*/ 46275 h 932950"/>
                    <a:gd name="T14" fmla="*/ 354544 w 3723451"/>
                    <a:gd name="T15" fmla="*/ 109797 h 932950"/>
                    <a:gd name="T16" fmla="*/ 134425 w 3723451"/>
                    <a:gd name="T17" fmla="*/ 48612 h 932950"/>
                    <a:gd name="T18" fmla="*/ 98836 w 3723451"/>
                    <a:gd name="T19" fmla="*/ 55215 h 932950"/>
                    <a:gd name="T20" fmla="*/ 0 w 3723451"/>
                    <a:gd name="T21" fmla="*/ 26862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68" name="Freeform 967"/>
                <p:cNvSpPr/>
                <p:nvPr/>
              </p:nvSpPr>
              <p:spPr bwMode="auto">
                <a:xfrm>
                  <a:off x="2892028" y="1722161"/>
                  <a:ext cx="260927" cy="95720"/>
                </a:xfrm>
                <a:custGeom>
                  <a:avLst/>
                  <a:gdLst>
                    <a:gd name="T0" fmla="*/ 0 w 1366596"/>
                    <a:gd name="T1" fmla="*/ 0 h 809868"/>
                    <a:gd name="T2" fmla="*/ 260927 w 1366596"/>
                    <a:gd name="T3" fmla="*/ 73965 h 809868"/>
                    <a:gd name="T4" fmla="*/ 165166 w 1366596"/>
                    <a:gd name="T5" fmla="*/ 95720 h 809868"/>
                    <a:gd name="T6" fmla="*/ 878 w 1366596"/>
                    <a:gd name="T7" fmla="*/ 50579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69" name="Freeform 968"/>
                <p:cNvSpPr/>
                <p:nvPr/>
              </p:nvSpPr>
              <p:spPr bwMode="auto">
                <a:xfrm>
                  <a:off x="2419337" y="1724976"/>
                  <a:ext cx="253362" cy="95720"/>
                </a:xfrm>
                <a:custGeom>
                  <a:avLst/>
                  <a:gdLst>
                    <a:gd name="T0" fmla="*/ 249903 w 1348191"/>
                    <a:gd name="T1" fmla="*/ 0 h 791462"/>
                    <a:gd name="T2" fmla="*/ 253362 w 1348191"/>
                    <a:gd name="T3" fmla="*/ 46190 h 791462"/>
                    <a:gd name="T4" fmla="*/ 91660 w 1348191"/>
                    <a:gd name="T5" fmla="*/ 95720 h 791462"/>
                    <a:gd name="T6" fmla="*/ 0 w 1348191"/>
                    <a:gd name="T7" fmla="*/ 74016 h 791462"/>
                    <a:gd name="T8" fmla="*/ 249903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970" name="Straight Connector 969"/>
                <p:cNvCxnSpPr>
                  <a:cxnSpLocks noChangeShapeType="1"/>
                  <a:endCxn id="965" idx="2"/>
                </p:cNvCxnSpPr>
                <p:nvPr/>
              </p:nvCxnSpPr>
              <p:spPr bwMode="auto">
                <a:xfrm flipH="1" flipV="1">
                  <a:off x="2184881" y="1722161"/>
                  <a:ext cx="3780" cy="121057"/>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971" name="Straight Connector 970"/>
                <p:cNvCxnSpPr>
                  <a:cxnSpLocks noChangeShapeType="1"/>
                </p:cNvCxnSpPr>
                <p:nvPr/>
              </p:nvCxnSpPr>
              <p:spPr bwMode="auto">
                <a:xfrm flipH="1" flipV="1">
                  <a:off x="3379847" y="1727792"/>
                  <a:ext cx="3780" cy="121057"/>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nvGrpSpPr>
            <p:cNvPr id="19" name="Group 18"/>
            <p:cNvGrpSpPr/>
            <p:nvPr/>
          </p:nvGrpSpPr>
          <p:grpSpPr>
            <a:xfrm>
              <a:off x="7920869" y="4329565"/>
              <a:ext cx="870440" cy="1680290"/>
              <a:chOff x="7920869" y="4329565"/>
              <a:chExt cx="870440" cy="1680290"/>
            </a:xfrm>
          </p:grpSpPr>
          <p:sp>
            <p:nvSpPr>
              <p:cNvPr id="928" name="Freeform 927"/>
              <p:cNvSpPr/>
              <p:nvPr/>
            </p:nvSpPr>
            <p:spPr bwMode="auto">
              <a:xfrm>
                <a:off x="7920869" y="5455817"/>
                <a:ext cx="865187" cy="554038"/>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1" fmla="*/ 139870 w 1040633"/>
                  <a:gd name="connsiteY0-2" fmla="*/ 1191723 h 1219697"/>
                  <a:gd name="connsiteX1-3" fmla="*/ 0 w 1040633"/>
                  <a:gd name="connsiteY1-4" fmla="*/ 0 h 1219697"/>
                  <a:gd name="connsiteX2-5" fmla="*/ 1040633 w 1040633"/>
                  <a:gd name="connsiteY2-6" fmla="*/ 16785 h 1219697"/>
                  <a:gd name="connsiteX3-7" fmla="*/ 833625 w 1040633"/>
                  <a:gd name="connsiteY3-8" fmla="*/ 1219697 h 1219697"/>
                  <a:gd name="connsiteX4-9" fmla="*/ 139870 w 1040633"/>
                  <a:gd name="connsiteY4-10" fmla="*/ 1191723 h 1219697"/>
                  <a:gd name="connsiteX0-11" fmla="*/ 139870 w 1040633"/>
                  <a:gd name="connsiteY0-12" fmla="*/ 1191723 h 1219697"/>
                  <a:gd name="connsiteX1-13" fmla="*/ 0 w 1040633"/>
                  <a:gd name="connsiteY1-14" fmla="*/ 0 h 1219697"/>
                  <a:gd name="connsiteX2-15" fmla="*/ 1040633 w 1040633"/>
                  <a:gd name="connsiteY2-16" fmla="*/ 16785 h 1219697"/>
                  <a:gd name="connsiteX3-17" fmla="*/ 833625 w 1040633"/>
                  <a:gd name="connsiteY3-18" fmla="*/ 1219697 h 1219697"/>
                  <a:gd name="connsiteX4-19" fmla="*/ 139870 w 1040633"/>
                  <a:gd name="connsiteY4-20" fmla="*/ 1191723 h 1219697"/>
                  <a:gd name="connsiteX0-21" fmla="*/ 139870 w 1040633"/>
                  <a:gd name="connsiteY0-22" fmla="*/ 1191723 h 1219697"/>
                  <a:gd name="connsiteX1-23" fmla="*/ 0 w 1040633"/>
                  <a:gd name="connsiteY1-24" fmla="*/ 0 h 1219697"/>
                  <a:gd name="connsiteX2-25" fmla="*/ 1040633 w 1040633"/>
                  <a:gd name="connsiteY2-26" fmla="*/ 16785 h 1219697"/>
                  <a:gd name="connsiteX3-27" fmla="*/ 833625 w 1040633"/>
                  <a:gd name="connsiteY3-28" fmla="*/ 1219697 h 1219697"/>
                  <a:gd name="connsiteX4-29" fmla="*/ 139870 w 1040633"/>
                  <a:gd name="connsiteY4-30" fmla="*/ 1191723 h 1219697"/>
                  <a:gd name="connsiteX0-31" fmla="*/ 139870 w 1040633"/>
                  <a:gd name="connsiteY0-32" fmla="*/ 1191723 h 1219697"/>
                  <a:gd name="connsiteX1-33" fmla="*/ 0 w 1040633"/>
                  <a:gd name="connsiteY1-34" fmla="*/ 0 h 1219697"/>
                  <a:gd name="connsiteX2-35" fmla="*/ 1040633 w 1040633"/>
                  <a:gd name="connsiteY2-36" fmla="*/ 16785 h 1219697"/>
                  <a:gd name="connsiteX3-37" fmla="*/ 833625 w 1040633"/>
                  <a:gd name="connsiteY3-38" fmla="*/ 1219697 h 1219697"/>
                  <a:gd name="connsiteX4-39" fmla="*/ 139870 w 1040633"/>
                  <a:gd name="connsiteY4-40" fmla="*/ 1191723 h 1219697"/>
                  <a:gd name="connsiteX0-41" fmla="*/ 139870 w 1040633"/>
                  <a:gd name="connsiteY0-42" fmla="*/ 1191723 h 1219697"/>
                  <a:gd name="connsiteX1-43" fmla="*/ 0 w 1040633"/>
                  <a:gd name="connsiteY1-44" fmla="*/ 0 h 1219697"/>
                  <a:gd name="connsiteX2-45" fmla="*/ 1040633 w 1040633"/>
                  <a:gd name="connsiteY2-46" fmla="*/ 16785 h 1219697"/>
                  <a:gd name="connsiteX3-47" fmla="*/ 833625 w 1040633"/>
                  <a:gd name="connsiteY3-48" fmla="*/ 1219697 h 1219697"/>
                  <a:gd name="connsiteX4-49" fmla="*/ 418712 w 1040633"/>
                  <a:gd name="connsiteY4-50" fmla="*/ 1189324 h 1219697"/>
                  <a:gd name="connsiteX5" fmla="*/ 139870 w 1040633"/>
                  <a:gd name="connsiteY5" fmla="*/ 1191723 h 1219697"/>
                  <a:gd name="connsiteX0-51" fmla="*/ 139870 w 1040633"/>
                  <a:gd name="connsiteY0-52" fmla="*/ 1191723 h 1355926"/>
                  <a:gd name="connsiteX1-53" fmla="*/ 0 w 1040633"/>
                  <a:gd name="connsiteY1-54" fmla="*/ 0 h 1355926"/>
                  <a:gd name="connsiteX2-55" fmla="*/ 1040633 w 1040633"/>
                  <a:gd name="connsiteY2-56" fmla="*/ 16785 h 1355926"/>
                  <a:gd name="connsiteX3-57" fmla="*/ 833625 w 1040633"/>
                  <a:gd name="connsiteY3-58" fmla="*/ 1219697 h 1355926"/>
                  <a:gd name="connsiteX4-59" fmla="*/ 139870 w 1040633"/>
                  <a:gd name="connsiteY4-60" fmla="*/ 1191723 h 1355926"/>
                  <a:gd name="connsiteX0-61" fmla="*/ 139870 w 1040633"/>
                  <a:gd name="connsiteY0-62" fmla="*/ 1191723 h 1289901"/>
                  <a:gd name="connsiteX1-63" fmla="*/ 0 w 1040633"/>
                  <a:gd name="connsiteY1-64" fmla="*/ 0 h 1289901"/>
                  <a:gd name="connsiteX2-65" fmla="*/ 1040633 w 1040633"/>
                  <a:gd name="connsiteY2-66" fmla="*/ 16785 h 1289901"/>
                  <a:gd name="connsiteX3-67" fmla="*/ 833625 w 1040633"/>
                  <a:gd name="connsiteY3-68" fmla="*/ 1219697 h 1289901"/>
                  <a:gd name="connsiteX4-69" fmla="*/ 139870 w 1040633"/>
                  <a:gd name="connsiteY4-70" fmla="*/ 1191723 h 1289901"/>
                  <a:gd name="connsiteX0-71" fmla="*/ 139870 w 1040633"/>
                  <a:gd name="connsiteY0-72" fmla="*/ 1191723 h 1219697"/>
                  <a:gd name="connsiteX1-73" fmla="*/ 0 w 1040633"/>
                  <a:gd name="connsiteY1-74" fmla="*/ 0 h 1219697"/>
                  <a:gd name="connsiteX2-75" fmla="*/ 1040633 w 1040633"/>
                  <a:gd name="connsiteY2-76" fmla="*/ 16785 h 1219697"/>
                  <a:gd name="connsiteX3-77" fmla="*/ 833625 w 1040633"/>
                  <a:gd name="connsiteY3-78" fmla="*/ 1219697 h 1219697"/>
                  <a:gd name="connsiteX4-79" fmla="*/ 139870 w 1040633"/>
                  <a:gd name="connsiteY4-80" fmla="*/ 1191723 h 1219697"/>
                  <a:gd name="connsiteX0-81" fmla="*/ 139870 w 1040633"/>
                  <a:gd name="connsiteY0-82" fmla="*/ 1191723 h 1191723"/>
                  <a:gd name="connsiteX1-83" fmla="*/ 0 w 1040633"/>
                  <a:gd name="connsiteY1-84" fmla="*/ 0 h 1191723"/>
                  <a:gd name="connsiteX2-85" fmla="*/ 1040633 w 1040633"/>
                  <a:gd name="connsiteY2-86" fmla="*/ 16785 h 1191723"/>
                  <a:gd name="connsiteX3-87" fmla="*/ 671988 w 1040633"/>
                  <a:gd name="connsiteY3-88" fmla="*/ 1158121 h 1191723"/>
                  <a:gd name="connsiteX4-89" fmla="*/ 139870 w 1040633"/>
                  <a:gd name="connsiteY4-90" fmla="*/ 1191723 h 1191723"/>
                  <a:gd name="connsiteX0-91" fmla="*/ 363082 w 1040633"/>
                  <a:gd name="connsiteY0-92" fmla="*/ 1160935 h 1160935"/>
                  <a:gd name="connsiteX1-93" fmla="*/ 0 w 1040633"/>
                  <a:gd name="connsiteY1-94" fmla="*/ 0 h 1160935"/>
                  <a:gd name="connsiteX2-95" fmla="*/ 1040633 w 1040633"/>
                  <a:gd name="connsiteY2-96" fmla="*/ 16785 h 1160935"/>
                  <a:gd name="connsiteX3-97" fmla="*/ 671988 w 1040633"/>
                  <a:gd name="connsiteY3-98" fmla="*/ 1158121 h 1160935"/>
                  <a:gd name="connsiteX4-99" fmla="*/ 363082 w 1040633"/>
                  <a:gd name="connsiteY4-100" fmla="*/ 1160935 h 1160935"/>
                  <a:gd name="connsiteX0-101" fmla="*/ 363082 w 1040633"/>
                  <a:gd name="connsiteY0-102" fmla="*/ 1160935 h 1160935"/>
                  <a:gd name="connsiteX1-103" fmla="*/ 0 w 1040633"/>
                  <a:gd name="connsiteY1-104" fmla="*/ 0 h 1160935"/>
                  <a:gd name="connsiteX2-105" fmla="*/ 1040633 w 1040633"/>
                  <a:gd name="connsiteY2-106" fmla="*/ 16785 h 1160935"/>
                  <a:gd name="connsiteX3-107" fmla="*/ 671988 w 1040633"/>
                  <a:gd name="connsiteY3-108" fmla="*/ 1158121 h 1160935"/>
                  <a:gd name="connsiteX4-109" fmla="*/ 363082 w 1040633"/>
                  <a:gd name="connsiteY4-110" fmla="*/ 1160935 h 1160935"/>
                  <a:gd name="connsiteX0-111" fmla="*/ 363082 w 1040633"/>
                  <a:gd name="connsiteY0-112" fmla="*/ 1160935 h 1160935"/>
                  <a:gd name="connsiteX1-113" fmla="*/ 0 w 1040633"/>
                  <a:gd name="connsiteY1-114" fmla="*/ 0 h 1160935"/>
                  <a:gd name="connsiteX2-115" fmla="*/ 1040633 w 1040633"/>
                  <a:gd name="connsiteY2-116" fmla="*/ 16785 h 1160935"/>
                  <a:gd name="connsiteX3-117" fmla="*/ 671988 w 1040633"/>
                  <a:gd name="connsiteY3-118" fmla="*/ 1158121 h 1160935"/>
                  <a:gd name="connsiteX4-119" fmla="*/ 363082 w 1040633"/>
                  <a:gd name="connsiteY4-120" fmla="*/ 1160935 h 1160935"/>
                  <a:gd name="connsiteX0-121" fmla="*/ 363082 w 1040633"/>
                  <a:gd name="connsiteY0-122" fmla="*/ 1160935 h 1160935"/>
                  <a:gd name="connsiteX1-123" fmla="*/ 0 w 1040633"/>
                  <a:gd name="connsiteY1-124" fmla="*/ 0 h 1160935"/>
                  <a:gd name="connsiteX2-125" fmla="*/ 1040633 w 1040633"/>
                  <a:gd name="connsiteY2-126" fmla="*/ 16785 h 1160935"/>
                  <a:gd name="connsiteX3-127" fmla="*/ 671988 w 1040633"/>
                  <a:gd name="connsiteY3-128" fmla="*/ 1158121 h 1160935"/>
                  <a:gd name="connsiteX4-129" fmla="*/ 363082 w 1040633"/>
                  <a:gd name="connsiteY4-130" fmla="*/ 1160935 h 1160935"/>
                  <a:gd name="connsiteX0-131" fmla="*/ 363082 w 1040633"/>
                  <a:gd name="connsiteY0-132" fmla="*/ 1160935 h 1160935"/>
                  <a:gd name="connsiteX1-133" fmla="*/ 0 w 1040633"/>
                  <a:gd name="connsiteY1-134" fmla="*/ 0 h 1160935"/>
                  <a:gd name="connsiteX2-135" fmla="*/ 1040633 w 1040633"/>
                  <a:gd name="connsiteY2-136" fmla="*/ 16785 h 1160935"/>
                  <a:gd name="connsiteX3-137" fmla="*/ 671988 w 1040633"/>
                  <a:gd name="connsiteY3-138" fmla="*/ 1158121 h 1160935"/>
                  <a:gd name="connsiteX4-139" fmla="*/ 363082 w 1040633"/>
                  <a:gd name="connsiteY4-140" fmla="*/ 1160935 h 1160935"/>
                  <a:gd name="connsiteX0-141" fmla="*/ 363082 w 1040633"/>
                  <a:gd name="connsiteY0-142" fmla="*/ 1160935 h 1160935"/>
                  <a:gd name="connsiteX1-143" fmla="*/ 0 w 1040633"/>
                  <a:gd name="connsiteY1-144" fmla="*/ 0 h 1160935"/>
                  <a:gd name="connsiteX2-145" fmla="*/ 1040633 w 1040633"/>
                  <a:gd name="connsiteY2-146" fmla="*/ 16785 h 1160935"/>
                  <a:gd name="connsiteX3-147" fmla="*/ 671988 w 1040633"/>
                  <a:gd name="connsiteY3-148" fmla="*/ 1158121 h 1160935"/>
                  <a:gd name="connsiteX4-149" fmla="*/ 363082 w 1040633"/>
                  <a:gd name="connsiteY4-150" fmla="*/ 1160935 h 1160935"/>
                  <a:gd name="connsiteX0-151" fmla="*/ 363082 w 1040633"/>
                  <a:gd name="connsiteY0-152" fmla="*/ 1160935 h 1160935"/>
                  <a:gd name="connsiteX1-153" fmla="*/ 0 w 1040633"/>
                  <a:gd name="connsiteY1-154" fmla="*/ 0 h 1160935"/>
                  <a:gd name="connsiteX2-155" fmla="*/ 1040633 w 1040633"/>
                  <a:gd name="connsiteY2-156" fmla="*/ 16785 h 1160935"/>
                  <a:gd name="connsiteX3-157" fmla="*/ 671988 w 1040633"/>
                  <a:gd name="connsiteY3-158" fmla="*/ 1158121 h 1160935"/>
                  <a:gd name="connsiteX4-159" fmla="*/ 363082 w 1040633"/>
                  <a:gd name="connsiteY4-160" fmla="*/ 1160935 h 1160935"/>
                  <a:gd name="connsiteX0-161" fmla="*/ 363082 w 778664"/>
                  <a:gd name="connsiteY0-162" fmla="*/ 1160935 h 1160935"/>
                  <a:gd name="connsiteX1-163" fmla="*/ 0 w 778664"/>
                  <a:gd name="connsiteY1-164" fmla="*/ 0 h 1160935"/>
                  <a:gd name="connsiteX2-165" fmla="*/ 778664 w 778664"/>
                  <a:gd name="connsiteY2-166" fmla="*/ 130682 h 1160935"/>
                  <a:gd name="connsiteX3-167" fmla="*/ 671988 w 778664"/>
                  <a:gd name="connsiteY3-168" fmla="*/ 1158121 h 1160935"/>
                  <a:gd name="connsiteX4-169" fmla="*/ 363082 w 778664"/>
                  <a:gd name="connsiteY4-170" fmla="*/ 1160935 h 1160935"/>
                  <a:gd name="connsiteX0-171" fmla="*/ 363082 w 778664"/>
                  <a:gd name="connsiteY0-172" fmla="*/ 1160935 h 1160935"/>
                  <a:gd name="connsiteX1-173" fmla="*/ 0 w 778664"/>
                  <a:gd name="connsiteY1-174" fmla="*/ 0 h 1160935"/>
                  <a:gd name="connsiteX2-175" fmla="*/ 778664 w 778664"/>
                  <a:gd name="connsiteY2-176" fmla="*/ 130682 h 1160935"/>
                  <a:gd name="connsiteX3-177" fmla="*/ 694768 w 778664"/>
                  <a:gd name="connsiteY3-178" fmla="*/ 1112562 h 1160935"/>
                  <a:gd name="connsiteX4-179" fmla="*/ 363082 w 778664"/>
                  <a:gd name="connsiteY4-180" fmla="*/ 1160935 h 1160935"/>
                  <a:gd name="connsiteX0-181" fmla="*/ 363082 w 778664"/>
                  <a:gd name="connsiteY0-182" fmla="*/ 1160935 h 1160935"/>
                  <a:gd name="connsiteX1-183" fmla="*/ 0 w 778664"/>
                  <a:gd name="connsiteY1-184" fmla="*/ 0 h 1160935"/>
                  <a:gd name="connsiteX2-185" fmla="*/ 778664 w 778664"/>
                  <a:gd name="connsiteY2-186" fmla="*/ 130682 h 1160935"/>
                  <a:gd name="connsiteX3-187" fmla="*/ 694768 w 778664"/>
                  <a:gd name="connsiteY3-188" fmla="*/ 1112562 h 1160935"/>
                  <a:gd name="connsiteX4-189" fmla="*/ 363082 w 778664"/>
                  <a:gd name="connsiteY4-190" fmla="*/ 1160935 h 1160935"/>
                  <a:gd name="connsiteX0-191" fmla="*/ 397252 w 778664"/>
                  <a:gd name="connsiteY0-192" fmla="*/ 1103987 h 1112562"/>
                  <a:gd name="connsiteX1-193" fmla="*/ 0 w 778664"/>
                  <a:gd name="connsiteY1-194" fmla="*/ 0 h 1112562"/>
                  <a:gd name="connsiteX2-195" fmla="*/ 778664 w 778664"/>
                  <a:gd name="connsiteY2-196" fmla="*/ 130682 h 1112562"/>
                  <a:gd name="connsiteX3-197" fmla="*/ 694768 w 778664"/>
                  <a:gd name="connsiteY3-198" fmla="*/ 1112562 h 1112562"/>
                  <a:gd name="connsiteX4-199" fmla="*/ 397252 w 778664"/>
                  <a:gd name="connsiteY4-200" fmla="*/ 1103987 h 1112562"/>
                  <a:gd name="connsiteX0-201" fmla="*/ 397252 w 778664"/>
                  <a:gd name="connsiteY0-202" fmla="*/ 1103987 h 1112562"/>
                  <a:gd name="connsiteX1-203" fmla="*/ 0 w 778664"/>
                  <a:gd name="connsiteY1-204" fmla="*/ 0 h 1112562"/>
                  <a:gd name="connsiteX2-205" fmla="*/ 778664 w 778664"/>
                  <a:gd name="connsiteY2-206" fmla="*/ 130682 h 1112562"/>
                  <a:gd name="connsiteX3-207" fmla="*/ 694768 w 778664"/>
                  <a:gd name="connsiteY3-208" fmla="*/ 1112562 h 1112562"/>
                  <a:gd name="connsiteX4-209" fmla="*/ 397252 w 778664"/>
                  <a:gd name="connsiteY4-210" fmla="*/ 1103987 h 1112562"/>
                  <a:gd name="connsiteX0-211" fmla="*/ 397252 w 778664"/>
                  <a:gd name="connsiteY0-212" fmla="*/ 1103987 h 1112562"/>
                  <a:gd name="connsiteX1-213" fmla="*/ 0 w 778664"/>
                  <a:gd name="connsiteY1-214" fmla="*/ 0 h 1112562"/>
                  <a:gd name="connsiteX2-215" fmla="*/ 778664 w 778664"/>
                  <a:gd name="connsiteY2-216" fmla="*/ 130682 h 1112562"/>
                  <a:gd name="connsiteX3-217" fmla="*/ 694768 w 778664"/>
                  <a:gd name="connsiteY3-218" fmla="*/ 1112562 h 1112562"/>
                  <a:gd name="connsiteX4-219" fmla="*/ 397252 w 778664"/>
                  <a:gd name="connsiteY4-220" fmla="*/ 1103987 h 1112562"/>
                  <a:gd name="connsiteX0-221" fmla="*/ 123893 w 505305"/>
                  <a:gd name="connsiteY0-222" fmla="*/ 973305 h 981880"/>
                  <a:gd name="connsiteX1-223" fmla="*/ 0 w 505305"/>
                  <a:gd name="connsiteY1-224" fmla="*/ 28773 h 981880"/>
                  <a:gd name="connsiteX2-225" fmla="*/ 505305 w 505305"/>
                  <a:gd name="connsiteY2-226" fmla="*/ 0 h 981880"/>
                  <a:gd name="connsiteX3-227" fmla="*/ 421409 w 505305"/>
                  <a:gd name="connsiteY3-228" fmla="*/ 981880 h 981880"/>
                  <a:gd name="connsiteX4-229" fmla="*/ 123893 w 505305"/>
                  <a:gd name="connsiteY4-230" fmla="*/ 973305 h 981880"/>
                  <a:gd name="connsiteX0-231" fmla="*/ 123893 w 505305"/>
                  <a:gd name="connsiteY0-232" fmla="*/ 973305 h 981880"/>
                  <a:gd name="connsiteX1-233" fmla="*/ 0 w 505305"/>
                  <a:gd name="connsiteY1-234" fmla="*/ 28773 h 981880"/>
                  <a:gd name="connsiteX2-235" fmla="*/ 505305 w 505305"/>
                  <a:gd name="connsiteY2-236" fmla="*/ 0 h 981880"/>
                  <a:gd name="connsiteX3-237" fmla="*/ 421409 w 505305"/>
                  <a:gd name="connsiteY3-238" fmla="*/ 981880 h 981880"/>
                  <a:gd name="connsiteX4-239" fmla="*/ 123893 w 505305"/>
                  <a:gd name="connsiteY4-240" fmla="*/ 973305 h 981880"/>
                  <a:gd name="connsiteX0-241" fmla="*/ 123893 w 505305"/>
                  <a:gd name="connsiteY0-242" fmla="*/ 973305 h 981880"/>
                  <a:gd name="connsiteX1-243" fmla="*/ 0 w 505305"/>
                  <a:gd name="connsiteY1-244" fmla="*/ 28773 h 981880"/>
                  <a:gd name="connsiteX2-245" fmla="*/ 505305 w 505305"/>
                  <a:gd name="connsiteY2-246" fmla="*/ 0 h 981880"/>
                  <a:gd name="connsiteX3-247" fmla="*/ 421409 w 505305"/>
                  <a:gd name="connsiteY3-248" fmla="*/ 981880 h 981880"/>
                  <a:gd name="connsiteX4-249" fmla="*/ 123893 w 505305"/>
                  <a:gd name="connsiteY4-250" fmla="*/ 973305 h 981880"/>
                  <a:gd name="connsiteX0-251" fmla="*/ 123893 w 505305"/>
                  <a:gd name="connsiteY0-252" fmla="*/ 973305 h 981880"/>
                  <a:gd name="connsiteX1-253" fmla="*/ 0 w 505305"/>
                  <a:gd name="connsiteY1-254" fmla="*/ 28773 h 981880"/>
                  <a:gd name="connsiteX2-255" fmla="*/ 505305 w 505305"/>
                  <a:gd name="connsiteY2-256" fmla="*/ 0 h 981880"/>
                  <a:gd name="connsiteX3-257" fmla="*/ 421409 w 505305"/>
                  <a:gd name="connsiteY3-258" fmla="*/ 981880 h 981880"/>
                  <a:gd name="connsiteX4-259" fmla="*/ 123893 w 505305"/>
                  <a:gd name="connsiteY4-260" fmla="*/ 973305 h 981880"/>
                  <a:gd name="connsiteX0-261" fmla="*/ 118198 w 499610"/>
                  <a:gd name="connsiteY0-262" fmla="*/ 973305 h 981880"/>
                  <a:gd name="connsiteX1-263" fmla="*/ 0 w 499610"/>
                  <a:gd name="connsiteY1-264" fmla="*/ 11688 h 981880"/>
                  <a:gd name="connsiteX2-265" fmla="*/ 499610 w 499610"/>
                  <a:gd name="connsiteY2-266" fmla="*/ 0 h 981880"/>
                  <a:gd name="connsiteX3-267" fmla="*/ 415714 w 499610"/>
                  <a:gd name="connsiteY3-268" fmla="*/ 981880 h 981880"/>
                  <a:gd name="connsiteX4-269" fmla="*/ 118198 w 499610"/>
                  <a:gd name="connsiteY4-270" fmla="*/ 973305 h 981880"/>
                  <a:gd name="connsiteX0-271" fmla="*/ 118198 w 499610"/>
                  <a:gd name="connsiteY0-272" fmla="*/ 973305 h 981880"/>
                  <a:gd name="connsiteX1-273" fmla="*/ 0 w 499610"/>
                  <a:gd name="connsiteY1-274" fmla="*/ 11688 h 981880"/>
                  <a:gd name="connsiteX2-275" fmla="*/ 499610 w 499610"/>
                  <a:gd name="connsiteY2-276" fmla="*/ 0 h 981880"/>
                  <a:gd name="connsiteX3-277" fmla="*/ 415714 w 499610"/>
                  <a:gd name="connsiteY3-278" fmla="*/ 981880 h 981880"/>
                  <a:gd name="connsiteX4-279" fmla="*/ 118198 w 499610"/>
                  <a:gd name="connsiteY4-280" fmla="*/ 973305 h 981880"/>
                  <a:gd name="connsiteX0-281" fmla="*/ 118198 w 499610"/>
                  <a:gd name="connsiteY0-282" fmla="*/ 973305 h 981880"/>
                  <a:gd name="connsiteX1-283" fmla="*/ 0 w 499610"/>
                  <a:gd name="connsiteY1-284" fmla="*/ 11688 h 981880"/>
                  <a:gd name="connsiteX2-285" fmla="*/ 499610 w 499610"/>
                  <a:gd name="connsiteY2-286" fmla="*/ 0 h 981880"/>
                  <a:gd name="connsiteX3-287" fmla="*/ 415714 w 499610"/>
                  <a:gd name="connsiteY3-288" fmla="*/ 981880 h 981880"/>
                  <a:gd name="connsiteX4-289" fmla="*/ 118198 w 499610"/>
                  <a:gd name="connsiteY4-290" fmla="*/ 973305 h 981880"/>
                  <a:gd name="connsiteX0-291" fmla="*/ 118198 w 499610"/>
                  <a:gd name="connsiteY0-292" fmla="*/ 973305 h 981880"/>
                  <a:gd name="connsiteX1-293" fmla="*/ 0 w 499610"/>
                  <a:gd name="connsiteY1-294" fmla="*/ 11688 h 981880"/>
                  <a:gd name="connsiteX2-295" fmla="*/ 499610 w 499610"/>
                  <a:gd name="connsiteY2-296" fmla="*/ 0 h 981880"/>
                  <a:gd name="connsiteX3-297" fmla="*/ 415714 w 499610"/>
                  <a:gd name="connsiteY3-298" fmla="*/ 981880 h 981880"/>
                  <a:gd name="connsiteX4-299" fmla="*/ 118198 w 499610"/>
                  <a:gd name="connsiteY4-300" fmla="*/ 973305 h 981880"/>
                  <a:gd name="connsiteX0-301" fmla="*/ 118198 w 499610"/>
                  <a:gd name="connsiteY0-302" fmla="*/ 973305 h 981880"/>
                  <a:gd name="connsiteX1-303" fmla="*/ 0 w 499610"/>
                  <a:gd name="connsiteY1-304" fmla="*/ 11688 h 981880"/>
                  <a:gd name="connsiteX2-305" fmla="*/ 499610 w 499610"/>
                  <a:gd name="connsiteY2-306" fmla="*/ 0 h 981880"/>
                  <a:gd name="connsiteX3-307" fmla="*/ 415714 w 499610"/>
                  <a:gd name="connsiteY3-308" fmla="*/ 981880 h 981880"/>
                  <a:gd name="connsiteX4-309" fmla="*/ 118198 w 499610"/>
                  <a:gd name="connsiteY4-310" fmla="*/ 973305 h 981880"/>
                  <a:gd name="connsiteX0-311" fmla="*/ 118198 w 499610"/>
                  <a:gd name="connsiteY0-312" fmla="*/ 973305 h 976186"/>
                  <a:gd name="connsiteX1-313" fmla="*/ 0 w 499610"/>
                  <a:gd name="connsiteY1-314" fmla="*/ 11688 h 976186"/>
                  <a:gd name="connsiteX2-315" fmla="*/ 499610 w 499610"/>
                  <a:gd name="connsiteY2-316" fmla="*/ 0 h 976186"/>
                  <a:gd name="connsiteX3-317" fmla="*/ 273339 w 499610"/>
                  <a:gd name="connsiteY3-318" fmla="*/ 976186 h 976186"/>
                  <a:gd name="connsiteX4-319" fmla="*/ 118198 w 499610"/>
                  <a:gd name="connsiteY4-320" fmla="*/ 973305 h 976186"/>
                  <a:gd name="connsiteX0-321" fmla="*/ 118198 w 499610"/>
                  <a:gd name="connsiteY0-322" fmla="*/ 973305 h 976186"/>
                  <a:gd name="connsiteX1-323" fmla="*/ 0 w 499610"/>
                  <a:gd name="connsiteY1-324" fmla="*/ 11688 h 976186"/>
                  <a:gd name="connsiteX2-325" fmla="*/ 499610 w 499610"/>
                  <a:gd name="connsiteY2-326" fmla="*/ 0 h 976186"/>
                  <a:gd name="connsiteX3-327" fmla="*/ 273339 w 499610"/>
                  <a:gd name="connsiteY3-328" fmla="*/ 976186 h 976186"/>
                  <a:gd name="connsiteX4-329" fmla="*/ 118198 w 499610"/>
                  <a:gd name="connsiteY4-330" fmla="*/ 973305 h 976186"/>
                  <a:gd name="connsiteX0-331" fmla="*/ 197928 w 499610"/>
                  <a:gd name="connsiteY0-332" fmla="*/ 973305 h 976186"/>
                  <a:gd name="connsiteX1-333" fmla="*/ 0 w 499610"/>
                  <a:gd name="connsiteY1-334" fmla="*/ 11688 h 976186"/>
                  <a:gd name="connsiteX2-335" fmla="*/ 499610 w 499610"/>
                  <a:gd name="connsiteY2-336" fmla="*/ 0 h 976186"/>
                  <a:gd name="connsiteX3-337" fmla="*/ 273339 w 499610"/>
                  <a:gd name="connsiteY3-338" fmla="*/ 976186 h 976186"/>
                  <a:gd name="connsiteX4-339" fmla="*/ 197928 w 499610"/>
                  <a:gd name="connsiteY4-340" fmla="*/ 973305 h 976186"/>
                  <a:gd name="connsiteX0-341" fmla="*/ 197928 w 499610"/>
                  <a:gd name="connsiteY0-342" fmla="*/ 973305 h 976186"/>
                  <a:gd name="connsiteX1-343" fmla="*/ 0 w 499610"/>
                  <a:gd name="connsiteY1-344" fmla="*/ 11688 h 976186"/>
                  <a:gd name="connsiteX2-345" fmla="*/ 499610 w 499610"/>
                  <a:gd name="connsiteY2-346" fmla="*/ 0 h 976186"/>
                  <a:gd name="connsiteX3-347" fmla="*/ 273339 w 499610"/>
                  <a:gd name="connsiteY3-348" fmla="*/ 976186 h 976186"/>
                  <a:gd name="connsiteX4-349" fmla="*/ 197928 w 499610"/>
                  <a:gd name="connsiteY4-350" fmla="*/ 973305 h 976186"/>
                  <a:gd name="connsiteX0-351" fmla="*/ 197928 w 499610"/>
                  <a:gd name="connsiteY0-352" fmla="*/ 973305 h 976186"/>
                  <a:gd name="connsiteX1-353" fmla="*/ 0 w 499610"/>
                  <a:gd name="connsiteY1-354" fmla="*/ 11688 h 976186"/>
                  <a:gd name="connsiteX2-355" fmla="*/ 499610 w 499610"/>
                  <a:gd name="connsiteY2-356" fmla="*/ 0 h 976186"/>
                  <a:gd name="connsiteX3-357" fmla="*/ 273339 w 499610"/>
                  <a:gd name="connsiteY3-358" fmla="*/ 976186 h 976186"/>
                  <a:gd name="connsiteX4-359" fmla="*/ 197928 w 499610"/>
                  <a:gd name="connsiteY4-360" fmla="*/ 973305 h 976186"/>
                  <a:gd name="connsiteX0-361" fmla="*/ 197928 w 499610"/>
                  <a:gd name="connsiteY0-362" fmla="*/ 973305 h 976186"/>
                  <a:gd name="connsiteX1-363" fmla="*/ 0 w 499610"/>
                  <a:gd name="connsiteY1-364" fmla="*/ 11688 h 976186"/>
                  <a:gd name="connsiteX2-365" fmla="*/ 499610 w 499610"/>
                  <a:gd name="connsiteY2-366" fmla="*/ 0 h 976186"/>
                  <a:gd name="connsiteX3-367" fmla="*/ 273339 w 499610"/>
                  <a:gd name="connsiteY3-368" fmla="*/ 976186 h 976186"/>
                  <a:gd name="connsiteX4-369" fmla="*/ 197928 w 499610"/>
                  <a:gd name="connsiteY4-370" fmla="*/ 973305 h 976186"/>
                  <a:gd name="connsiteX0-371" fmla="*/ 23004 w 954755"/>
                  <a:gd name="connsiteY0-372" fmla="*/ 943771 h 976186"/>
                  <a:gd name="connsiteX1-373" fmla="*/ 455145 w 954755"/>
                  <a:gd name="connsiteY1-374" fmla="*/ 11688 h 976186"/>
                  <a:gd name="connsiteX2-375" fmla="*/ 954755 w 954755"/>
                  <a:gd name="connsiteY2-376" fmla="*/ 0 h 976186"/>
                  <a:gd name="connsiteX3-377" fmla="*/ 728484 w 954755"/>
                  <a:gd name="connsiteY3-378" fmla="*/ 976186 h 976186"/>
                  <a:gd name="connsiteX4-379" fmla="*/ 23004 w 954755"/>
                  <a:gd name="connsiteY4-380" fmla="*/ 943771 h 976186"/>
                  <a:gd name="connsiteX0-381" fmla="*/ 0 w 931751"/>
                  <a:gd name="connsiteY0-382" fmla="*/ 943771 h 976186"/>
                  <a:gd name="connsiteX1-383" fmla="*/ 432141 w 931751"/>
                  <a:gd name="connsiteY1-384" fmla="*/ 11688 h 976186"/>
                  <a:gd name="connsiteX2-385" fmla="*/ 931751 w 931751"/>
                  <a:gd name="connsiteY2-386" fmla="*/ 0 h 976186"/>
                  <a:gd name="connsiteX3-387" fmla="*/ 705480 w 931751"/>
                  <a:gd name="connsiteY3-388" fmla="*/ 976186 h 976186"/>
                  <a:gd name="connsiteX4-389" fmla="*/ 0 w 931751"/>
                  <a:gd name="connsiteY4-390" fmla="*/ 943771 h 976186"/>
                  <a:gd name="connsiteX0-391" fmla="*/ 0 w 931751"/>
                  <a:gd name="connsiteY0-392" fmla="*/ 943771 h 976186"/>
                  <a:gd name="connsiteX1-393" fmla="*/ 432141 w 931751"/>
                  <a:gd name="connsiteY1-394" fmla="*/ 11688 h 976186"/>
                  <a:gd name="connsiteX2-395" fmla="*/ 931751 w 931751"/>
                  <a:gd name="connsiteY2-396" fmla="*/ 0 h 976186"/>
                  <a:gd name="connsiteX3-397" fmla="*/ 705480 w 931751"/>
                  <a:gd name="connsiteY3-398" fmla="*/ 976186 h 976186"/>
                  <a:gd name="connsiteX4-399" fmla="*/ 0 w 931751"/>
                  <a:gd name="connsiteY4-400" fmla="*/ 943771 h 976186"/>
                  <a:gd name="connsiteX0-401" fmla="*/ 0 w 931751"/>
                  <a:gd name="connsiteY0-402" fmla="*/ 943771 h 976186"/>
                  <a:gd name="connsiteX1-403" fmla="*/ 432141 w 931751"/>
                  <a:gd name="connsiteY1-404" fmla="*/ 11688 h 976186"/>
                  <a:gd name="connsiteX2-405" fmla="*/ 931751 w 931751"/>
                  <a:gd name="connsiteY2-406" fmla="*/ 0 h 976186"/>
                  <a:gd name="connsiteX3-407" fmla="*/ 705480 w 931751"/>
                  <a:gd name="connsiteY3-408" fmla="*/ 976186 h 976186"/>
                  <a:gd name="connsiteX4-409" fmla="*/ 0 w 931751"/>
                  <a:gd name="connsiteY4-410" fmla="*/ 943771 h 976186"/>
                  <a:gd name="connsiteX0-411" fmla="*/ 0 w 931751"/>
                  <a:gd name="connsiteY0-412" fmla="*/ 943771 h 966342"/>
                  <a:gd name="connsiteX1-413" fmla="*/ 432141 w 931751"/>
                  <a:gd name="connsiteY1-414" fmla="*/ 11688 h 966342"/>
                  <a:gd name="connsiteX2-415" fmla="*/ 931751 w 931751"/>
                  <a:gd name="connsiteY2-416" fmla="*/ 0 h 966342"/>
                  <a:gd name="connsiteX3-417" fmla="*/ 183705 w 931751"/>
                  <a:gd name="connsiteY3-418" fmla="*/ 966342 h 966342"/>
                  <a:gd name="connsiteX4-419" fmla="*/ 0 w 931751"/>
                  <a:gd name="connsiteY4-420" fmla="*/ 943771 h 966342"/>
                  <a:gd name="connsiteX0-421" fmla="*/ 0 w 931751"/>
                  <a:gd name="connsiteY0-422" fmla="*/ 943771 h 966342"/>
                  <a:gd name="connsiteX1-423" fmla="*/ 432141 w 931751"/>
                  <a:gd name="connsiteY1-424" fmla="*/ 11688 h 966342"/>
                  <a:gd name="connsiteX2-425" fmla="*/ 931751 w 931751"/>
                  <a:gd name="connsiteY2-426" fmla="*/ 0 h 966342"/>
                  <a:gd name="connsiteX3-427" fmla="*/ 183705 w 931751"/>
                  <a:gd name="connsiteY3-428" fmla="*/ 966342 h 966342"/>
                  <a:gd name="connsiteX4-429" fmla="*/ 0 w 931751"/>
                  <a:gd name="connsiteY4-430" fmla="*/ 943771 h 966342"/>
                  <a:gd name="connsiteX0-431" fmla="*/ 0 w 931751"/>
                  <a:gd name="connsiteY0-432" fmla="*/ 943771 h 966342"/>
                  <a:gd name="connsiteX1-433" fmla="*/ 432141 w 931751"/>
                  <a:gd name="connsiteY1-434" fmla="*/ 11688 h 966342"/>
                  <a:gd name="connsiteX2-435" fmla="*/ 931751 w 931751"/>
                  <a:gd name="connsiteY2-436" fmla="*/ 0 h 966342"/>
                  <a:gd name="connsiteX3-437" fmla="*/ 183705 w 931751"/>
                  <a:gd name="connsiteY3-438" fmla="*/ 966342 h 966342"/>
                  <a:gd name="connsiteX4-439" fmla="*/ 0 w 931751"/>
                  <a:gd name="connsiteY4-440" fmla="*/ 943771 h 966342"/>
                  <a:gd name="connsiteX0-441" fmla="*/ 0 w 956363"/>
                  <a:gd name="connsiteY0-442" fmla="*/ 932083 h 954654"/>
                  <a:gd name="connsiteX1-443" fmla="*/ 432141 w 956363"/>
                  <a:gd name="connsiteY1-444" fmla="*/ 0 h 954654"/>
                  <a:gd name="connsiteX2-445" fmla="*/ 956363 w 956363"/>
                  <a:gd name="connsiteY2-446" fmla="*/ 12924 h 954654"/>
                  <a:gd name="connsiteX3-447" fmla="*/ 183705 w 956363"/>
                  <a:gd name="connsiteY3-448" fmla="*/ 954654 h 954654"/>
                  <a:gd name="connsiteX4-449" fmla="*/ 0 w 956363"/>
                  <a:gd name="connsiteY4-450" fmla="*/ 932083 h 954654"/>
                  <a:gd name="connsiteX0-451" fmla="*/ 0 w 956363"/>
                  <a:gd name="connsiteY0-452" fmla="*/ 919226 h 941797"/>
                  <a:gd name="connsiteX1-453" fmla="*/ 405840 w 956363"/>
                  <a:gd name="connsiteY1-454" fmla="*/ 197551 h 941797"/>
                  <a:gd name="connsiteX2-455" fmla="*/ 956363 w 956363"/>
                  <a:gd name="connsiteY2-456" fmla="*/ 67 h 941797"/>
                  <a:gd name="connsiteX3-457" fmla="*/ 183705 w 956363"/>
                  <a:gd name="connsiteY3-458" fmla="*/ 941797 h 941797"/>
                  <a:gd name="connsiteX4-459" fmla="*/ 0 w 956363"/>
                  <a:gd name="connsiteY4-460" fmla="*/ 919226 h 941797"/>
                  <a:gd name="connsiteX0-461" fmla="*/ 0 w 956363"/>
                  <a:gd name="connsiteY0-462" fmla="*/ 919226 h 941797"/>
                  <a:gd name="connsiteX1-463" fmla="*/ 405840 w 956363"/>
                  <a:gd name="connsiteY1-464" fmla="*/ 197551 h 941797"/>
                  <a:gd name="connsiteX2-465" fmla="*/ 956363 w 956363"/>
                  <a:gd name="connsiteY2-466" fmla="*/ 67 h 941797"/>
                  <a:gd name="connsiteX3-467" fmla="*/ 183705 w 956363"/>
                  <a:gd name="connsiteY3-468" fmla="*/ 941797 h 941797"/>
                  <a:gd name="connsiteX4-469" fmla="*/ 0 w 956363"/>
                  <a:gd name="connsiteY4-470" fmla="*/ 919226 h 941797"/>
                  <a:gd name="connsiteX0-471" fmla="*/ 0 w 956363"/>
                  <a:gd name="connsiteY0-472" fmla="*/ 919226 h 941797"/>
                  <a:gd name="connsiteX1-473" fmla="*/ 405840 w 956363"/>
                  <a:gd name="connsiteY1-474" fmla="*/ 197551 h 941797"/>
                  <a:gd name="connsiteX2-475" fmla="*/ 956363 w 956363"/>
                  <a:gd name="connsiteY2-476" fmla="*/ 67 h 941797"/>
                  <a:gd name="connsiteX3-477" fmla="*/ 183705 w 956363"/>
                  <a:gd name="connsiteY3-478" fmla="*/ 941797 h 941797"/>
                  <a:gd name="connsiteX4-479" fmla="*/ 0 w 956363"/>
                  <a:gd name="connsiteY4-480" fmla="*/ 919226 h 941797"/>
                  <a:gd name="connsiteX0-481" fmla="*/ 0 w 926304"/>
                  <a:gd name="connsiteY0-482" fmla="*/ 735614 h 758185"/>
                  <a:gd name="connsiteX1-483" fmla="*/ 405840 w 926304"/>
                  <a:gd name="connsiteY1-484" fmla="*/ 13939 h 758185"/>
                  <a:gd name="connsiteX2-485" fmla="*/ 926304 w 926304"/>
                  <a:gd name="connsiteY2-486" fmla="*/ 563 h 758185"/>
                  <a:gd name="connsiteX3-487" fmla="*/ 183705 w 926304"/>
                  <a:gd name="connsiteY3-488" fmla="*/ 758185 h 758185"/>
                  <a:gd name="connsiteX4-489" fmla="*/ 0 w 926304"/>
                  <a:gd name="connsiteY4-490" fmla="*/ 735614 h 758185"/>
                  <a:gd name="connsiteX0-491" fmla="*/ 0 w 926304"/>
                  <a:gd name="connsiteY0-492" fmla="*/ 735614 h 758185"/>
                  <a:gd name="connsiteX1-493" fmla="*/ 405840 w 926304"/>
                  <a:gd name="connsiteY1-494" fmla="*/ 13939 h 758185"/>
                  <a:gd name="connsiteX2-495" fmla="*/ 926304 w 926304"/>
                  <a:gd name="connsiteY2-496" fmla="*/ 563 h 758185"/>
                  <a:gd name="connsiteX3-497" fmla="*/ 183705 w 926304"/>
                  <a:gd name="connsiteY3-498" fmla="*/ 758185 h 758185"/>
                  <a:gd name="connsiteX4-499" fmla="*/ 0 w 926304"/>
                  <a:gd name="connsiteY4-500" fmla="*/ 735614 h 758185"/>
                  <a:gd name="connsiteX0-501" fmla="*/ 0 w 926304"/>
                  <a:gd name="connsiteY0-502" fmla="*/ 735614 h 758185"/>
                  <a:gd name="connsiteX1-503" fmla="*/ 405840 w 926304"/>
                  <a:gd name="connsiteY1-504" fmla="*/ 13939 h 758185"/>
                  <a:gd name="connsiteX2-505" fmla="*/ 926304 w 926304"/>
                  <a:gd name="connsiteY2-506" fmla="*/ 563 h 758185"/>
                  <a:gd name="connsiteX3-507" fmla="*/ 183705 w 926304"/>
                  <a:gd name="connsiteY3-508" fmla="*/ 758185 h 758185"/>
                  <a:gd name="connsiteX4-509" fmla="*/ 0 w 926304"/>
                  <a:gd name="connsiteY4-510" fmla="*/ 735614 h 758185"/>
                  <a:gd name="connsiteX0-511" fmla="*/ 0 w 926304"/>
                  <a:gd name="connsiteY0-512" fmla="*/ 735614 h 758185"/>
                  <a:gd name="connsiteX1-513" fmla="*/ 405840 w 926304"/>
                  <a:gd name="connsiteY1-514" fmla="*/ 13939 h 758185"/>
                  <a:gd name="connsiteX2-515" fmla="*/ 926304 w 926304"/>
                  <a:gd name="connsiteY2-516" fmla="*/ 563 h 758185"/>
                  <a:gd name="connsiteX3-517" fmla="*/ 183705 w 926304"/>
                  <a:gd name="connsiteY3-518" fmla="*/ 758185 h 758185"/>
                  <a:gd name="connsiteX4-519" fmla="*/ 0 w 926304"/>
                  <a:gd name="connsiteY4-520" fmla="*/ 735614 h 758185"/>
                  <a:gd name="connsiteX0-521" fmla="*/ 0 w 1011379"/>
                  <a:gd name="connsiteY0-522" fmla="*/ 605727 h 758185"/>
                  <a:gd name="connsiteX1-523" fmla="*/ 490915 w 1011379"/>
                  <a:gd name="connsiteY1-524" fmla="*/ 13939 h 758185"/>
                  <a:gd name="connsiteX2-525" fmla="*/ 1011379 w 1011379"/>
                  <a:gd name="connsiteY2-526" fmla="*/ 563 h 758185"/>
                  <a:gd name="connsiteX3-527" fmla="*/ 268780 w 1011379"/>
                  <a:gd name="connsiteY3-528" fmla="*/ 758185 h 758185"/>
                  <a:gd name="connsiteX4-529" fmla="*/ 0 w 1011379"/>
                  <a:gd name="connsiteY4-530" fmla="*/ 605727 h 758185"/>
                  <a:gd name="connsiteX0-531" fmla="*/ 0 w 1011379"/>
                  <a:gd name="connsiteY0-532" fmla="*/ 605727 h 648280"/>
                  <a:gd name="connsiteX1-533" fmla="*/ 490915 w 1011379"/>
                  <a:gd name="connsiteY1-534" fmla="*/ 13939 h 648280"/>
                  <a:gd name="connsiteX2-535" fmla="*/ 1011379 w 1011379"/>
                  <a:gd name="connsiteY2-536" fmla="*/ 563 h 648280"/>
                  <a:gd name="connsiteX3-537" fmla="*/ 198718 w 1011379"/>
                  <a:gd name="connsiteY3-538" fmla="*/ 648280 h 648280"/>
                  <a:gd name="connsiteX4-539" fmla="*/ 0 w 1011379"/>
                  <a:gd name="connsiteY4-540" fmla="*/ 605727 h 648280"/>
                  <a:gd name="connsiteX0-541" fmla="*/ 0 w 1011379"/>
                  <a:gd name="connsiteY0-542" fmla="*/ 605727 h 648280"/>
                  <a:gd name="connsiteX1-543" fmla="*/ 490915 w 1011379"/>
                  <a:gd name="connsiteY1-544" fmla="*/ 13939 h 648280"/>
                  <a:gd name="connsiteX2-545" fmla="*/ 1011379 w 1011379"/>
                  <a:gd name="connsiteY2-546" fmla="*/ 563 h 648280"/>
                  <a:gd name="connsiteX3-547" fmla="*/ 198718 w 1011379"/>
                  <a:gd name="connsiteY3-548" fmla="*/ 648280 h 648280"/>
                  <a:gd name="connsiteX4-549" fmla="*/ 0 w 1011379"/>
                  <a:gd name="connsiteY4-550" fmla="*/ 605727 h 648280"/>
                  <a:gd name="connsiteX0-551" fmla="*/ 0 w 1011379"/>
                  <a:gd name="connsiteY0-552" fmla="*/ 605727 h 648280"/>
                  <a:gd name="connsiteX1-553" fmla="*/ 490915 w 1011379"/>
                  <a:gd name="connsiteY1-554" fmla="*/ 13939 h 648280"/>
                  <a:gd name="connsiteX2-555" fmla="*/ 1011379 w 1011379"/>
                  <a:gd name="connsiteY2-556" fmla="*/ 563 h 648280"/>
                  <a:gd name="connsiteX3-557" fmla="*/ 198718 w 1011379"/>
                  <a:gd name="connsiteY3-558" fmla="*/ 648280 h 648280"/>
                  <a:gd name="connsiteX4-559" fmla="*/ 0 w 1011379"/>
                  <a:gd name="connsiteY4-560" fmla="*/ 605727 h 648280"/>
                  <a:gd name="connsiteX0-561" fmla="*/ 0 w 1011379"/>
                  <a:gd name="connsiteY0-562" fmla="*/ 605727 h 605727"/>
                  <a:gd name="connsiteX1-563" fmla="*/ 490915 w 1011379"/>
                  <a:gd name="connsiteY1-564" fmla="*/ 13939 h 605727"/>
                  <a:gd name="connsiteX2-565" fmla="*/ 1011379 w 1011379"/>
                  <a:gd name="connsiteY2-566" fmla="*/ 563 h 605727"/>
                  <a:gd name="connsiteX3-567" fmla="*/ 318823 w 1011379"/>
                  <a:gd name="connsiteY3-568" fmla="*/ 553361 h 605727"/>
                  <a:gd name="connsiteX4-569" fmla="*/ 0 w 1011379"/>
                  <a:gd name="connsiteY4-570" fmla="*/ 605727 h 605727"/>
                  <a:gd name="connsiteX0-571" fmla="*/ 0 w 866251"/>
                  <a:gd name="connsiteY0-572" fmla="*/ 540783 h 553361"/>
                  <a:gd name="connsiteX1-573" fmla="*/ 345787 w 866251"/>
                  <a:gd name="connsiteY1-574" fmla="*/ 13939 h 553361"/>
                  <a:gd name="connsiteX2-575" fmla="*/ 866251 w 866251"/>
                  <a:gd name="connsiteY2-576" fmla="*/ 563 h 553361"/>
                  <a:gd name="connsiteX3-577" fmla="*/ 173695 w 866251"/>
                  <a:gd name="connsiteY3-578" fmla="*/ 553361 h 553361"/>
                  <a:gd name="connsiteX4-579" fmla="*/ 0 w 866251"/>
                  <a:gd name="connsiteY4-580" fmla="*/ 540783 h 553361"/>
                  <a:gd name="connsiteX0-581" fmla="*/ 0 w 866251"/>
                  <a:gd name="connsiteY0-582" fmla="*/ 540783 h 553361"/>
                  <a:gd name="connsiteX1-583" fmla="*/ 345787 w 866251"/>
                  <a:gd name="connsiteY1-584" fmla="*/ 13939 h 553361"/>
                  <a:gd name="connsiteX2-585" fmla="*/ 866251 w 866251"/>
                  <a:gd name="connsiteY2-586" fmla="*/ 563 h 553361"/>
                  <a:gd name="connsiteX3-587" fmla="*/ 173695 w 866251"/>
                  <a:gd name="connsiteY3-588" fmla="*/ 553361 h 553361"/>
                  <a:gd name="connsiteX4-589" fmla="*/ 0 w 866251"/>
                  <a:gd name="connsiteY4-590" fmla="*/ 540783 h 553361"/>
                  <a:gd name="connsiteX0-591" fmla="*/ 0 w 866251"/>
                  <a:gd name="connsiteY0-592" fmla="*/ 540783 h 553361"/>
                  <a:gd name="connsiteX1-593" fmla="*/ 345787 w 866251"/>
                  <a:gd name="connsiteY1-594" fmla="*/ 13939 h 553361"/>
                  <a:gd name="connsiteX2-595" fmla="*/ 866251 w 866251"/>
                  <a:gd name="connsiteY2-596" fmla="*/ 563 h 553361"/>
                  <a:gd name="connsiteX3-597" fmla="*/ 173695 w 866251"/>
                  <a:gd name="connsiteY3-598" fmla="*/ 553361 h 553361"/>
                  <a:gd name="connsiteX4-599" fmla="*/ 0 w 866251"/>
                  <a:gd name="connsiteY4-600" fmla="*/ 540783 h 55336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866251" h="553361">
                    <a:moveTo>
                      <a:pt x="0" y="540783"/>
                    </a:moveTo>
                    <a:cubicBezTo>
                      <a:pt x="274887" y="134762"/>
                      <a:pt x="159176" y="337938"/>
                      <a:pt x="345787" y="13939"/>
                    </a:cubicBezTo>
                    <a:cubicBezTo>
                      <a:pt x="520528" y="18247"/>
                      <a:pt x="691510" y="-3745"/>
                      <a:pt x="866251" y="563"/>
                    </a:cubicBezTo>
                    <a:cubicBezTo>
                      <a:pt x="252709" y="502795"/>
                      <a:pt x="640047" y="209256"/>
                      <a:pt x="173695" y="553361"/>
                    </a:cubicBezTo>
                    <a:cubicBezTo>
                      <a:pt x="39410" y="524725"/>
                      <a:pt x="196198" y="539317"/>
                      <a:pt x="0" y="540783"/>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37" name="Rectangle 936"/>
              <p:cNvSpPr/>
              <p:nvPr/>
            </p:nvSpPr>
            <p:spPr bwMode="auto">
              <a:xfrm rot="10800000">
                <a:off x="8288771" y="4495799"/>
                <a:ext cx="498084" cy="361962"/>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FFFFFF"/>
                  </a:solidFill>
                  <a:effectLst/>
                  <a:uLnTx/>
                  <a:uFillTx/>
                  <a:latin typeface="Gill Sans MT" panose="020B0502020104020203"/>
                  <a:ea typeface="+mn-ea"/>
                  <a:cs typeface="+mn-cs"/>
                </a:endParaRPr>
              </a:p>
            </p:txBody>
          </p:sp>
          <p:cxnSp>
            <p:nvCxnSpPr>
              <p:cNvPr id="938" name="Straight Connector 937"/>
              <p:cNvCxnSpPr>
                <a:stCxn id="945" idx="6"/>
              </p:cNvCxnSpPr>
              <p:nvPr/>
            </p:nvCxnSpPr>
            <p:spPr bwMode="auto">
              <a:xfrm>
                <a:off x="8783370" y="4418446"/>
                <a:ext cx="7939" cy="955919"/>
              </a:xfrm>
              <a:prstGeom prst="line">
                <a:avLst/>
              </a:prstGeom>
              <a:noFill/>
              <a:ln w="3175" cap="flat" cmpd="sng" algn="ctr">
                <a:solidFill>
                  <a:srgbClr val="000000"/>
                </a:solidFill>
                <a:prstDash val="sysDash"/>
              </a:ln>
              <a:effectLst/>
            </p:spPr>
          </p:cxnSp>
          <p:grpSp>
            <p:nvGrpSpPr>
              <p:cNvPr id="939" name="Group 634"/>
              <p:cNvGrpSpPr/>
              <p:nvPr/>
            </p:nvGrpSpPr>
            <p:grpSpPr bwMode="auto">
              <a:xfrm>
                <a:off x="8283693" y="5300332"/>
                <a:ext cx="507588" cy="221941"/>
                <a:chOff x="4128636" y="3606589"/>
                <a:chExt cx="568145" cy="338667"/>
              </a:xfrm>
            </p:grpSpPr>
            <p:sp>
              <p:nvSpPr>
                <p:cNvPr id="952" name="Oval 951"/>
                <p:cNvSpPr/>
                <p:nvPr/>
              </p:nvSpPr>
              <p:spPr>
                <a:xfrm>
                  <a:off x="4128205" y="3719558"/>
                  <a:ext cx="568606" cy="225284"/>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53" name="Rectangle 952"/>
                <p:cNvSpPr/>
                <p:nvPr/>
              </p:nvSpPr>
              <p:spPr>
                <a:xfrm>
                  <a:off x="4128205" y="3719558"/>
                  <a:ext cx="568606" cy="111431"/>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54" name="Oval 953"/>
                <p:cNvSpPr/>
                <p:nvPr/>
              </p:nvSpPr>
              <p:spPr>
                <a:xfrm>
                  <a:off x="4128205" y="3605704"/>
                  <a:ext cx="568606" cy="225286"/>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55" name="Straight Connector 954"/>
                <p:cNvCxnSpPr/>
                <p:nvPr/>
              </p:nvCxnSpPr>
              <p:spPr>
                <a:xfrm>
                  <a:off x="4696811" y="3719558"/>
                  <a:ext cx="0" cy="111431"/>
                </a:xfrm>
                <a:prstGeom prst="line">
                  <a:avLst/>
                </a:prstGeom>
                <a:noFill/>
                <a:ln w="6350" cap="flat" cmpd="sng" algn="ctr">
                  <a:solidFill>
                    <a:srgbClr val="000000"/>
                  </a:solidFill>
                  <a:prstDash val="solid"/>
                </a:ln>
                <a:effectLst/>
              </p:spPr>
            </p:cxnSp>
            <p:cxnSp>
              <p:nvCxnSpPr>
                <p:cNvPr id="956" name="Straight Connector 955"/>
                <p:cNvCxnSpPr/>
                <p:nvPr/>
              </p:nvCxnSpPr>
              <p:spPr>
                <a:xfrm>
                  <a:off x="4128205" y="3719558"/>
                  <a:ext cx="0" cy="111431"/>
                </a:xfrm>
                <a:prstGeom prst="line">
                  <a:avLst/>
                </a:prstGeom>
                <a:noFill/>
                <a:ln w="6350" cap="flat" cmpd="sng" algn="ctr">
                  <a:solidFill>
                    <a:srgbClr val="000000"/>
                  </a:solidFill>
                  <a:prstDash val="solid"/>
                </a:ln>
                <a:effectLst/>
              </p:spPr>
            </p:cxnSp>
          </p:grpSp>
          <p:sp>
            <p:nvSpPr>
              <p:cNvPr id="940" name="Rectangle 939"/>
              <p:cNvSpPr/>
              <p:nvPr/>
            </p:nvSpPr>
            <p:spPr bwMode="auto">
              <a:xfrm>
                <a:off x="8284895" y="4904436"/>
                <a:ext cx="496888" cy="473104"/>
              </a:xfrm>
              <a:prstGeom prst="rect">
                <a:avLst/>
              </a:prstGeom>
              <a:gradFill rotWithShape="1">
                <a:gsLst>
                  <a:gs pos="100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41" name="Straight Connector 940"/>
              <p:cNvCxnSpPr>
                <a:stCxn id="945" idx="2"/>
              </p:cNvCxnSpPr>
              <p:nvPr/>
            </p:nvCxnSpPr>
            <p:spPr bwMode="auto">
              <a:xfrm flipH="1">
                <a:off x="8278546" y="4418446"/>
                <a:ext cx="3174" cy="1049581"/>
              </a:xfrm>
              <a:prstGeom prst="line">
                <a:avLst/>
              </a:prstGeom>
              <a:noFill/>
              <a:ln w="3175" cap="flat" cmpd="sng" algn="ctr">
                <a:solidFill>
                  <a:srgbClr val="000000"/>
                </a:solidFill>
                <a:prstDash val="sysDash"/>
              </a:ln>
              <a:effectLst/>
            </p:spPr>
          </p:cxnSp>
          <p:grpSp>
            <p:nvGrpSpPr>
              <p:cNvPr id="942" name="Group 622"/>
              <p:cNvGrpSpPr/>
              <p:nvPr/>
            </p:nvGrpSpPr>
            <p:grpSpPr bwMode="auto">
              <a:xfrm>
                <a:off x="8281058" y="4329565"/>
                <a:ext cx="503828" cy="248522"/>
                <a:chOff x="2183302" y="1564542"/>
                <a:chExt cx="1200154" cy="440314"/>
              </a:xfrm>
            </p:grpSpPr>
            <p:sp>
              <p:nvSpPr>
                <p:cNvPr id="943" name="Oval 942"/>
                <p:cNvSpPr/>
                <p:nvPr/>
              </p:nvSpPr>
              <p:spPr bwMode="auto">
                <a:xfrm flipV="1">
                  <a:off x="2188662" y="1691075"/>
                  <a:ext cx="1194966" cy="315014"/>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n-ea"/>
                    <a:cs typeface="+mn-cs"/>
                  </a:endParaRPr>
                </a:p>
              </p:txBody>
            </p:sp>
            <p:sp>
              <p:nvSpPr>
                <p:cNvPr id="944" name="Rectangle 943"/>
                <p:cNvSpPr/>
                <p:nvPr/>
              </p:nvSpPr>
              <p:spPr bwMode="auto">
                <a:xfrm>
                  <a:off x="2184879" y="1736077"/>
                  <a:ext cx="1198749" cy="112505"/>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45" name="Oval 944"/>
                <p:cNvSpPr>
                  <a:spLocks noChangeArrowheads="1"/>
                </p:cNvSpPr>
                <p:nvPr/>
              </p:nvSpPr>
              <p:spPr bwMode="auto">
                <a:xfrm flipV="1">
                  <a:off x="2184879" y="1564508"/>
                  <a:ext cx="1194966" cy="315014"/>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946" name="Freeform 945"/>
                <p:cNvSpPr/>
                <p:nvPr/>
              </p:nvSpPr>
              <p:spPr bwMode="auto">
                <a:xfrm>
                  <a:off x="2491185" y="1671388"/>
                  <a:ext cx="582357" cy="157507"/>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47" name="Freeform 946"/>
                <p:cNvSpPr/>
                <p:nvPr/>
              </p:nvSpPr>
              <p:spPr bwMode="auto">
                <a:xfrm>
                  <a:off x="2430680" y="1629198"/>
                  <a:ext cx="703366" cy="112505"/>
                </a:xfrm>
                <a:custGeom>
                  <a:avLst/>
                  <a:gdLst>
                    <a:gd name="T0" fmla="*/ 0 w 3723451"/>
                    <a:gd name="T1" fmla="*/ 27524 h 932950"/>
                    <a:gd name="T2" fmla="*/ 123762 w 3723451"/>
                    <a:gd name="T3" fmla="*/ 324 h 932950"/>
                    <a:gd name="T4" fmla="*/ 350560 w 3723451"/>
                    <a:gd name="T5" fmla="*/ 62775 h 932950"/>
                    <a:gd name="T6" fmla="*/ 566927 w 3723451"/>
                    <a:gd name="T7" fmla="*/ 0 h 932950"/>
                    <a:gd name="T8" fmla="*/ 703366 w 3723451"/>
                    <a:gd name="T9" fmla="*/ 24980 h 932950"/>
                    <a:gd name="T10" fmla="*/ 601856 w 3723451"/>
                    <a:gd name="T11" fmla="*/ 55698 h 932950"/>
                    <a:gd name="T12" fmla="*/ 569173 w 3723451"/>
                    <a:gd name="T13" fmla="*/ 47416 h 932950"/>
                    <a:gd name="T14" fmla="*/ 354544 w 3723451"/>
                    <a:gd name="T15" fmla="*/ 112505 h 932950"/>
                    <a:gd name="T16" fmla="*/ 134425 w 3723451"/>
                    <a:gd name="T17" fmla="*/ 49811 h 932950"/>
                    <a:gd name="T18" fmla="*/ 98836 w 3723451"/>
                    <a:gd name="T19" fmla="*/ 56577 h 932950"/>
                    <a:gd name="T20" fmla="*/ 0 w 3723451"/>
                    <a:gd name="T21" fmla="*/ 27524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48" name="Freeform 947"/>
                <p:cNvSpPr/>
                <p:nvPr/>
              </p:nvSpPr>
              <p:spPr bwMode="auto">
                <a:xfrm>
                  <a:off x="2892028" y="1724827"/>
                  <a:ext cx="260925" cy="95629"/>
                </a:xfrm>
                <a:custGeom>
                  <a:avLst/>
                  <a:gdLst>
                    <a:gd name="T0" fmla="*/ 0 w 1366596"/>
                    <a:gd name="T1" fmla="*/ 0 h 809868"/>
                    <a:gd name="T2" fmla="*/ 260925 w 1366596"/>
                    <a:gd name="T3" fmla="*/ 73895 h 809868"/>
                    <a:gd name="T4" fmla="*/ 165165 w 1366596"/>
                    <a:gd name="T5" fmla="*/ 95629 h 809868"/>
                    <a:gd name="T6" fmla="*/ 878 w 1366596"/>
                    <a:gd name="T7" fmla="*/ 50531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49" name="Freeform 948"/>
                <p:cNvSpPr/>
                <p:nvPr/>
              </p:nvSpPr>
              <p:spPr bwMode="auto">
                <a:xfrm>
                  <a:off x="2419334" y="1727640"/>
                  <a:ext cx="253364" cy="92816"/>
                </a:xfrm>
                <a:custGeom>
                  <a:avLst/>
                  <a:gdLst>
                    <a:gd name="T0" fmla="*/ 249905 w 1348191"/>
                    <a:gd name="T1" fmla="*/ 0 h 791462"/>
                    <a:gd name="T2" fmla="*/ 253364 w 1348191"/>
                    <a:gd name="T3" fmla="*/ 44789 h 791462"/>
                    <a:gd name="T4" fmla="*/ 91661 w 1348191"/>
                    <a:gd name="T5" fmla="*/ 92816 h 791462"/>
                    <a:gd name="T6" fmla="*/ 0 w 1348191"/>
                    <a:gd name="T7" fmla="*/ 71770 h 791462"/>
                    <a:gd name="T8" fmla="*/ 249905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950" name="Straight Connector 949"/>
                <p:cNvCxnSpPr>
                  <a:cxnSpLocks noChangeShapeType="1"/>
                  <a:endCxn id="945" idx="2"/>
                </p:cNvCxnSpPr>
                <p:nvPr/>
              </p:nvCxnSpPr>
              <p:spPr bwMode="auto">
                <a:xfrm flipH="1" flipV="1">
                  <a:off x="2184879" y="1722015"/>
                  <a:ext cx="3783" cy="120942"/>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951" name="Straight Connector 950"/>
                <p:cNvCxnSpPr>
                  <a:cxnSpLocks noChangeShapeType="1"/>
                </p:cNvCxnSpPr>
                <p:nvPr/>
              </p:nvCxnSpPr>
              <p:spPr bwMode="auto">
                <a:xfrm flipH="1" flipV="1">
                  <a:off x="3379845" y="1730452"/>
                  <a:ext cx="3783" cy="120944"/>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grpSp>
        <p:nvGrpSpPr>
          <p:cNvPr id="1043" name="Group 1042"/>
          <p:cNvGrpSpPr/>
          <p:nvPr/>
        </p:nvGrpSpPr>
        <p:grpSpPr bwMode="auto">
          <a:xfrm>
            <a:off x="3765336" y="5101024"/>
            <a:ext cx="4981829" cy="693736"/>
            <a:chOff x="2055070" y="4690247"/>
            <a:chExt cx="4980938" cy="694338"/>
          </a:xfrm>
        </p:grpSpPr>
        <p:grpSp>
          <p:nvGrpSpPr>
            <p:cNvPr id="1044" name="Group 554"/>
            <p:cNvGrpSpPr/>
            <p:nvPr/>
          </p:nvGrpSpPr>
          <p:grpSpPr bwMode="auto">
            <a:xfrm>
              <a:off x="3621810" y="5055687"/>
              <a:ext cx="428216" cy="328897"/>
              <a:chOff x="2948176" y="3912858"/>
              <a:chExt cx="428535" cy="329059"/>
            </a:xfrm>
          </p:grpSpPr>
          <p:sp>
            <p:nvSpPr>
              <p:cNvPr id="1065" name="Rectangle 1064"/>
              <p:cNvSpPr/>
              <p:nvPr/>
            </p:nvSpPr>
            <p:spPr>
              <a:xfrm>
                <a:off x="2951022" y="3912858"/>
                <a:ext cx="425689" cy="329059"/>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1066" name="Straight Connector 1065"/>
              <p:cNvCxnSpPr/>
              <p:nvPr/>
            </p:nvCxnSpPr>
            <p:spPr>
              <a:xfrm>
                <a:off x="2948177" y="4005058"/>
                <a:ext cx="425689" cy="0"/>
              </a:xfrm>
              <a:prstGeom prst="line">
                <a:avLst/>
              </a:prstGeom>
              <a:noFill/>
              <a:ln w="3175" cap="flat" cmpd="sng" algn="ctr">
                <a:solidFill>
                  <a:srgbClr val="CC0000"/>
                </a:solidFill>
                <a:prstDash val="solid"/>
              </a:ln>
              <a:effectLst/>
            </p:spPr>
          </p:cxnSp>
          <p:cxnSp>
            <p:nvCxnSpPr>
              <p:cNvPr id="1067" name="Straight Connector 1066"/>
              <p:cNvCxnSpPr/>
              <p:nvPr/>
            </p:nvCxnSpPr>
            <p:spPr>
              <a:xfrm>
                <a:off x="2948176" y="4068645"/>
                <a:ext cx="425689" cy="0"/>
              </a:xfrm>
              <a:prstGeom prst="line">
                <a:avLst/>
              </a:prstGeom>
              <a:noFill/>
              <a:ln w="3175" cap="flat" cmpd="sng" algn="ctr">
                <a:solidFill>
                  <a:srgbClr val="CC0000"/>
                </a:solidFill>
                <a:prstDash val="solid"/>
              </a:ln>
              <a:effectLst/>
            </p:spPr>
          </p:cxnSp>
          <p:cxnSp>
            <p:nvCxnSpPr>
              <p:cNvPr id="1068" name="Straight Connector 1067"/>
              <p:cNvCxnSpPr>
                <a:stCxn id="1065" idx="2"/>
              </p:cNvCxnSpPr>
              <p:nvPr/>
            </p:nvCxnSpPr>
            <p:spPr>
              <a:xfrm flipH="1" flipV="1">
                <a:off x="3162278" y="4005058"/>
                <a:ext cx="1589" cy="236859"/>
              </a:xfrm>
              <a:prstGeom prst="line">
                <a:avLst/>
              </a:prstGeom>
              <a:noFill/>
              <a:ln w="3175" cap="flat" cmpd="sng" algn="ctr">
                <a:solidFill>
                  <a:srgbClr val="CC0000"/>
                </a:solidFill>
                <a:prstDash val="solid"/>
              </a:ln>
              <a:effectLst/>
            </p:spPr>
          </p:cxnSp>
        </p:grpSp>
        <p:grpSp>
          <p:nvGrpSpPr>
            <p:cNvPr id="1045" name="Group 582"/>
            <p:cNvGrpSpPr/>
            <p:nvPr/>
          </p:nvGrpSpPr>
          <p:grpSpPr bwMode="auto">
            <a:xfrm>
              <a:off x="4404307" y="5055687"/>
              <a:ext cx="429383" cy="328898"/>
              <a:chOff x="2948037" y="3912924"/>
              <a:chExt cx="429703" cy="329060"/>
            </a:xfrm>
          </p:grpSpPr>
          <p:sp>
            <p:nvSpPr>
              <p:cNvPr id="1061" name="Rectangle 1060"/>
              <p:cNvSpPr/>
              <p:nvPr/>
            </p:nvSpPr>
            <p:spPr>
              <a:xfrm>
                <a:off x="2950882" y="3912924"/>
                <a:ext cx="425689" cy="329059"/>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1062" name="Straight Connector 1061"/>
              <p:cNvCxnSpPr/>
              <p:nvPr/>
            </p:nvCxnSpPr>
            <p:spPr>
              <a:xfrm>
                <a:off x="2952051" y="4005125"/>
                <a:ext cx="425689" cy="0"/>
              </a:xfrm>
              <a:prstGeom prst="line">
                <a:avLst/>
              </a:prstGeom>
              <a:noFill/>
              <a:ln w="3175" cap="flat" cmpd="sng" algn="ctr">
                <a:solidFill>
                  <a:srgbClr val="CC0000"/>
                </a:solidFill>
                <a:prstDash val="solid"/>
              </a:ln>
              <a:effectLst/>
            </p:spPr>
          </p:cxnSp>
          <p:cxnSp>
            <p:nvCxnSpPr>
              <p:cNvPr id="1063" name="Straight Connector 1062"/>
              <p:cNvCxnSpPr/>
              <p:nvPr/>
            </p:nvCxnSpPr>
            <p:spPr>
              <a:xfrm>
                <a:off x="2948037" y="4068711"/>
                <a:ext cx="425689" cy="0"/>
              </a:xfrm>
              <a:prstGeom prst="line">
                <a:avLst/>
              </a:prstGeom>
              <a:noFill/>
              <a:ln w="3175" cap="flat" cmpd="sng" algn="ctr">
                <a:solidFill>
                  <a:srgbClr val="CC0000"/>
                </a:solidFill>
                <a:prstDash val="solid"/>
              </a:ln>
              <a:effectLst/>
            </p:spPr>
          </p:cxnSp>
          <p:cxnSp>
            <p:nvCxnSpPr>
              <p:cNvPr id="1064" name="Straight Connector 1063"/>
              <p:cNvCxnSpPr>
                <a:stCxn id="1061" idx="2"/>
              </p:cNvCxnSpPr>
              <p:nvPr/>
            </p:nvCxnSpPr>
            <p:spPr>
              <a:xfrm flipH="1" flipV="1">
                <a:off x="3162139" y="4005125"/>
                <a:ext cx="1588" cy="236859"/>
              </a:xfrm>
              <a:prstGeom prst="line">
                <a:avLst/>
              </a:prstGeom>
              <a:noFill/>
              <a:ln w="3175" cap="flat" cmpd="sng" algn="ctr">
                <a:solidFill>
                  <a:srgbClr val="CC0000"/>
                </a:solidFill>
                <a:prstDash val="solid"/>
              </a:ln>
              <a:effectLst/>
            </p:spPr>
          </p:cxnSp>
        </p:grpSp>
        <p:grpSp>
          <p:nvGrpSpPr>
            <p:cNvPr id="1046" name="Group 609"/>
            <p:cNvGrpSpPr/>
            <p:nvPr/>
          </p:nvGrpSpPr>
          <p:grpSpPr bwMode="auto">
            <a:xfrm>
              <a:off x="5611440" y="5052513"/>
              <a:ext cx="430135" cy="328897"/>
              <a:chOff x="2951837" y="3912722"/>
              <a:chExt cx="430454" cy="329058"/>
            </a:xfrm>
          </p:grpSpPr>
          <p:sp>
            <p:nvSpPr>
              <p:cNvPr id="1057" name="Rectangle 1056"/>
              <p:cNvSpPr/>
              <p:nvPr/>
            </p:nvSpPr>
            <p:spPr>
              <a:xfrm>
                <a:off x="2956602" y="3912722"/>
                <a:ext cx="425689" cy="329058"/>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1058" name="Straight Connector 1057"/>
              <p:cNvCxnSpPr/>
              <p:nvPr/>
            </p:nvCxnSpPr>
            <p:spPr>
              <a:xfrm>
                <a:off x="2951837" y="4004922"/>
                <a:ext cx="425689" cy="0"/>
              </a:xfrm>
              <a:prstGeom prst="line">
                <a:avLst/>
              </a:prstGeom>
              <a:noFill/>
              <a:ln w="3175" cap="flat" cmpd="sng" algn="ctr">
                <a:solidFill>
                  <a:srgbClr val="CC0000"/>
                </a:solidFill>
                <a:prstDash val="solid"/>
              </a:ln>
              <a:effectLst/>
            </p:spPr>
          </p:cxnSp>
          <p:cxnSp>
            <p:nvCxnSpPr>
              <p:cNvPr id="1059" name="Straight Connector 1058"/>
              <p:cNvCxnSpPr/>
              <p:nvPr/>
            </p:nvCxnSpPr>
            <p:spPr>
              <a:xfrm>
                <a:off x="2955849" y="4068509"/>
                <a:ext cx="425689" cy="0"/>
              </a:xfrm>
              <a:prstGeom prst="line">
                <a:avLst/>
              </a:prstGeom>
              <a:noFill/>
              <a:ln w="3175" cap="flat" cmpd="sng" algn="ctr">
                <a:solidFill>
                  <a:srgbClr val="CC0000"/>
                </a:solidFill>
                <a:prstDash val="solid"/>
              </a:ln>
              <a:effectLst/>
            </p:spPr>
          </p:cxnSp>
          <p:cxnSp>
            <p:nvCxnSpPr>
              <p:cNvPr id="1060" name="Straight Connector 1059"/>
              <p:cNvCxnSpPr>
                <a:stCxn id="1057" idx="2"/>
              </p:cNvCxnSpPr>
              <p:nvPr/>
            </p:nvCxnSpPr>
            <p:spPr>
              <a:xfrm flipH="1" flipV="1">
                <a:off x="3167858" y="4004922"/>
                <a:ext cx="1588" cy="236858"/>
              </a:xfrm>
              <a:prstGeom prst="line">
                <a:avLst/>
              </a:prstGeom>
              <a:noFill/>
              <a:ln w="3175" cap="flat" cmpd="sng" algn="ctr">
                <a:solidFill>
                  <a:srgbClr val="CC0000"/>
                </a:solidFill>
                <a:prstDash val="solid"/>
              </a:ln>
              <a:effectLst/>
            </p:spPr>
          </p:cxnSp>
        </p:grpSp>
        <p:grpSp>
          <p:nvGrpSpPr>
            <p:cNvPr id="1047" name="Group 636"/>
            <p:cNvGrpSpPr/>
            <p:nvPr/>
          </p:nvGrpSpPr>
          <p:grpSpPr bwMode="auto">
            <a:xfrm>
              <a:off x="6605874" y="5046158"/>
              <a:ext cx="430134" cy="328898"/>
              <a:chOff x="2955740" y="3913102"/>
              <a:chExt cx="430453" cy="328747"/>
            </a:xfrm>
          </p:grpSpPr>
          <p:sp>
            <p:nvSpPr>
              <p:cNvPr id="1053" name="Rectangle 1052"/>
              <p:cNvSpPr/>
              <p:nvPr/>
            </p:nvSpPr>
            <p:spPr>
              <a:xfrm>
                <a:off x="2960504" y="3913102"/>
                <a:ext cx="425689" cy="328747"/>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1054" name="Straight Connector 1053"/>
              <p:cNvCxnSpPr/>
              <p:nvPr/>
            </p:nvCxnSpPr>
            <p:spPr>
              <a:xfrm>
                <a:off x="2955740" y="4005215"/>
                <a:ext cx="425689" cy="0"/>
              </a:xfrm>
              <a:prstGeom prst="line">
                <a:avLst/>
              </a:prstGeom>
              <a:noFill/>
              <a:ln w="3175" cap="flat" cmpd="sng" algn="ctr">
                <a:solidFill>
                  <a:srgbClr val="CC0000"/>
                </a:solidFill>
                <a:prstDash val="solid"/>
              </a:ln>
              <a:effectLst/>
            </p:spPr>
          </p:cxnSp>
          <p:cxnSp>
            <p:nvCxnSpPr>
              <p:cNvPr id="1055" name="Straight Connector 1054"/>
              <p:cNvCxnSpPr/>
              <p:nvPr/>
            </p:nvCxnSpPr>
            <p:spPr>
              <a:xfrm>
                <a:off x="2959751" y="4067152"/>
                <a:ext cx="425689" cy="0"/>
              </a:xfrm>
              <a:prstGeom prst="line">
                <a:avLst/>
              </a:prstGeom>
              <a:noFill/>
              <a:ln w="3175" cap="flat" cmpd="sng" algn="ctr">
                <a:solidFill>
                  <a:srgbClr val="CC0000"/>
                </a:solidFill>
                <a:prstDash val="solid"/>
              </a:ln>
              <a:effectLst/>
            </p:spPr>
          </p:cxnSp>
          <p:cxnSp>
            <p:nvCxnSpPr>
              <p:cNvPr id="1056" name="Straight Connector 1055"/>
              <p:cNvCxnSpPr>
                <a:stCxn id="1053" idx="2"/>
              </p:cNvCxnSpPr>
              <p:nvPr/>
            </p:nvCxnSpPr>
            <p:spPr>
              <a:xfrm flipH="1" flipV="1">
                <a:off x="3171761" y="4005215"/>
                <a:ext cx="1588" cy="236634"/>
              </a:xfrm>
              <a:prstGeom prst="line">
                <a:avLst/>
              </a:prstGeom>
              <a:noFill/>
              <a:ln w="3175" cap="flat" cmpd="sng" algn="ctr">
                <a:solidFill>
                  <a:srgbClr val="CC0000"/>
                </a:solidFill>
                <a:prstDash val="solid"/>
              </a:ln>
              <a:effectLst/>
            </p:spPr>
          </p:cxnSp>
        </p:grpSp>
        <p:grpSp>
          <p:nvGrpSpPr>
            <p:cNvPr id="1048" name="Group 554"/>
            <p:cNvGrpSpPr/>
            <p:nvPr/>
          </p:nvGrpSpPr>
          <p:grpSpPr bwMode="auto">
            <a:xfrm>
              <a:off x="2055070" y="4690247"/>
              <a:ext cx="675320" cy="521222"/>
              <a:chOff x="2931664" y="3912603"/>
              <a:chExt cx="430450" cy="329314"/>
            </a:xfrm>
          </p:grpSpPr>
          <p:sp>
            <p:nvSpPr>
              <p:cNvPr id="1049" name="Rectangle 1048"/>
              <p:cNvSpPr/>
              <p:nvPr/>
            </p:nvSpPr>
            <p:spPr>
              <a:xfrm>
                <a:off x="2936722" y="3913607"/>
                <a:ext cx="425923" cy="328266"/>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1050" name="Straight Connector 1049"/>
              <p:cNvCxnSpPr/>
              <p:nvPr/>
            </p:nvCxnSpPr>
            <p:spPr>
              <a:xfrm>
                <a:off x="2932675" y="4004959"/>
                <a:ext cx="424911" cy="0"/>
              </a:xfrm>
              <a:prstGeom prst="line">
                <a:avLst/>
              </a:prstGeom>
              <a:noFill/>
              <a:ln w="3175" cap="flat" cmpd="sng" algn="ctr">
                <a:solidFill>
                  <a:srgbClr val="CC0000"/>
                </a:solidFill>
                <a:prstDash val="solid"/>
              </a:ln>
              <a:effectLst/>
            </p:spPr>
          </p:cxnSp>
          <p:cxnSp>
            <p:nvCxnSpPr>
              <p:cNvPr id="1051" name="Straight Connector 1050"/>
              <p:cNvCxnSpPr/>
              <p:nvPr/>
            </p:nvCxnSpPr>
            <p:spPr>
              <a:xfrm>
                <a:off x="2932675" y="4069207"/>
                <a:ext cx="424911" cy="0"/>
              </a:xfrm>
              <a:prstGeom prst="line">
                <a:avLst/>
              </a:prstGeom>
              <a:noFill/>
              <a:ln w="3175" cap="flat" cmpd="sng" algn="ctr">
                <a:solidFill>
                  <a:srgbClr val="CC0000"/>
                </a:solidFill>
                <a:prstDash val="solid"/>
              </a:ln>
              <a:effectLst/>
            </p:spPr>
          </p:cxnSp>
          <p:cxnSp>
            <p:nvCxnSpPr>
              <p:cNvPr id="1052" name="Straight Connector 1051"/>
              <p:cNvCxnSpPr>
                <a:stCxn id="1049" idx="2"/>
              </p:cNvCxnSpPr>
              <p:nvPr/>
            </p:nvCxnSpPr>
            <p:spPr>
              <a:xfrm flipH="1" flipV="1">
                <a:off x="3148166" y="4004959"/>
                <a:ext cx="1011" cy="236914"/>
              </a:xfrm>
              <a:prstGeom prst="line">
                <a:avLst/>
              </a:prstGeom>
              <a:noFill/>
              <a:ln w="3175" cap="flat" cmpd="sng" algn="ctr">
                <a:solidFill>
                  <a:srgbClr val="CC0000"/>
                </a:solidFill>
                <a:prstDash val="solid"/>
              </a:ln>
              <a:effectLst/>
            </p:spPr>
          </p:cxnSp>
        </p:grpSp>
      </p:grpSp>
      <p:sp>
        <p:nvSpPr>
          <p:cNvPr id="373" name="TextBox 257"/>
          <p:cNvSpPr txBox="1">
            <a:spLocks noChangeArrowheads="1"/>
          </p:cNvSpPr>
          <p:nvPr/>
        </p:nvSpPr>
        <p:spPr bwMode="auto">
          <a:xfrm>
            <a:off x="835744" y="3231604"/>
            <a:ext cx="11259652"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914400" marR="0" lvl="1" indent="-292100" algn="l" defTabSz="914400" rtl="0" eaLnBrk="1" fontAlgn="auto" latinLnBrk="0" hangingPunct="1">
              <a:lnSpc>
                <a:spcPct val="100000"/>
              </a:lnSpc>
              <a:spcBef>
                <a:spcPts val="0"/>
              </a:spcBef>
              <a:spcAft>
                <a:spcPts val="0"/>
              </a:spcAft>
              <a:buClr>
                <a:srgbClr val="0013A3"/>
              </a:buClr>
              <a:buSzTx/>
              <a:buFont typeface="Arial" panose="020B0604020202020204" pitchFamily="34" charset="0"/>
              <a:buChar char="•"/>
              <a:defRPr/>
            </a:pPr>
            <a:r>
              <a:rPr kumimoji="0" lang="en-US" altLang="en-US" sz="2800" b="0" i="1" u="none" strike="noStrike" kern="1200" cap="none" spc="0" normalizeH="0" baseline="0" noProof="0" dirty="0">
                <a:ln>
                  <a:noFill/>
                </a:ln>
                <a:solidFill>
                  <a:srgbClr val="0013A3"/>
                </a:solidFill>
                <a:effectLst/>
                <a:uLnTx/>
                <a:uFillTx/>
                <a:latin typeface="Calibri" panose="020F0502020204030204"/>
                <a:ea typeface="MS PGothic" panose="020B0600070205080204" pitchFamily="34" charset="-128"/>
                <a:cs typeface="+mn-cs"/>
              </a:rPr>
              <a:t>g</a:t>
            </a:r>
            <a:r>
              <a:rPr kumimoji="0" lang="en-US" altLang="en-US" sz="2800" b="0" i="1" u="none" strike="noStrike" kern="1200" cap="none" spc="0" normalizeH="0" baseline="0" noProof="0" dirty="0" err="1">
                <a:ln>
                  <a:noFill/>
                </a:ln>
                <a:solidFill>
                  <a:srgbClr val="0013A3"/>
                </a:solidFill>
                <a:effectLst/>
                <a:uLnTx/>
                <a:uFillTx/>
                <a:latin typeface="Calibri" panose="020F0502020204030204"/>
                <a:ea typeface="MS PGothic" panose="020B0600070205080204" pitchFamily="34" charset="-128"/>
                <a:cs typeface="+mn-cs"/>
              </a:rPr>
              <a:t>eneralized</a:t>
            </a:r>
            <a:r>
              <a:rPr kumimoji="0" lang="en-US" altLang="en-US" sz="2800" b="0" i="1" u="none" strike="noStrike" kern="1200" cap="none" spc="0" normalizeH="0" baseline="0" noProof="0" dirty="0">
                <a:ln>
                  <a:noFill/>
                </a:ln>
                <a:solidFill>
                  <a:srgbClr val="0013A3"/>
                </a:solidFill>
                <a:effectLst/>
                <a:uLnTx/>
                <a:uFillTx/>
                <a:latin typeface="Calibri" panose="020F0502020204030204"/>
                <a:ea typeface="MS PGothic" panose="020B0600070205080204" pitchFamily="34" charset="-128"/>
                <a:cs typeface="+mn-cs"/>
              </a:rPr>
              <a:t> forwarding</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 </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1314450" marR="0" lvl="2" indent="-292100" algn="l" defTabSz="914400" rtl="0" eaLnBrk="1" fontAlgn="auto" latinLnBrk="0" hangingPunct="1">
              <a:lnSpc>
                <a:spcPct val="100000"/>
              </a:lnSpc>
              <a:spcBef>
                <a:spcPts val="0"/>
              </a:spcBef>
              <a:spcAft>
                <a:spcPts val="0"/>
              </a:spcAft>
              <a:buClr>
                <a:srgbClr val="0013A3"/>
              </a:buClr>
              <a:buSzTx/>
              <a:buFont typeface="Arial" panose="020B0604020202020204" pitchFamily="34" charset="0"/>
              <a:buChar char="•"/>
              <a:defRPr/>
            </a:pPr>
            <a:r>
              <a:rPr kumimoji="0" lang="en-US" altLang="en-US" sz="2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many header fields can determine action</a:t>
            </a:r>
            <a:endParaRPr kumimoji="0" lang="en-US" altLang="en-US" sz="2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1314450" marR="0" lvl="2" indent="-292100" algn="l" defTabSz="914400" rtl="0" eaLnBrk="1" fontAlgn="auto" latinLnBrk="0" hangingPunct="1">
              <a:lnSpc>
                <a:spcPct val="100000"/>
              </a:lnSpc>
              <a:spcBef>
                <a:spcPts val="0"/>
              </a:spcBef>
              <a:spcAft>
                <a:spcPts val="0"/>
              </a:spcAft>
              <a:buClr>
                <a:srgbClr val="0013A3"/>
              </a:buClr>
              <a:buSzTx/>
              <a:buFont typeface="Arial" panose="020B0604020202020204" pitchFamily="34" charset="0"/>
              <a:buChar char="•"/>
              <a:defRPr/>
            </a:pPr>
            <a:r>
              <a:rPr kumimoji="0" lang="en-US" altLang="en-US" sz="2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many action possible: drop/copy/modify/log packet</a:t>
            </a:r>
            <a:endParaRPr kumimoji="0" lang="en-US" altLang="en-US" sz="2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grpSp>
        <p:nvGrpSpPr>
          <p:cNvPr id="23" name="Group 22"/>
          <p:cNvGrpSpPr/>
          <p:nvPr/>
        </p:nvGrpSpPr>
        <p:grpSpPr>
          <a:xfrm>
            <a:off x="1232001" y="5154951"/>
            <a:ext cx="2463699" cy="307777"/>
            <a:chOff x="1232001" y="4781571"/>
            <a:chExt cx="2463699" cy="307777"/>
          </a:xfrm>
        </p:grpSpPr>
        <p:sp>
          <p:nvSpPr>
            <p:cNvPr id="355" name="TextBox 6"/>
            <p:cNvSpPr txBox="1">
              <a:spLocks noChangeArrowheads="1"/>
            </p:cNvSpPr>
            <p:nvPr/>
          </p:nvSpPr>
          <p:spPr bwMode="auto">
            <a:xfrm>
              <a:off x="1232001" y="4781571"/>
              <a:ext cx="199231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forwarding table</a:t>
              </a:r>
              <a:endPar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22" name="Straight Arrow Connector 21"/>
            <p:cNvCxnSpPr/>
            <p:nvPr/>
          </p:nvCxnSpPr>
          <p:spPr>
            <a:xfrm>
              <a:off x="2641600" y="4953000"/>
              <a:ext cx="1054100" cy="0"/>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4" name="Group 23"/>
          <p:cNvGrpSpPr/>
          <p:nvPr/>
        </p:nvGrpSpPr>
        <p:grpSpPr>
          <a:xfrm>
            <a:off x="1253574" y="1255484"/>
            <a:ext cx="9389026" cy="4030693"/>
            <a:chOff x="1253574" y="1255484"/>
            <a:chExt cx="9389026" cy="4030693"/>
          </a:xfrm>
        </p:grpSpPr>
        <p:sp>
          <p:nvSpPr>
            <p:cNvPr id="377" name="TextBox 257"/>
            <p:cNvSpPr txBox="1">
              <a:spLocks noChangeArrowheads="1"/>
            </p:cNvSpPr>
            <p:nvPr/>
          </p:nvSpPr>
          <p:spPr bwMode="auto">
            <a:xfrm>
              <a:off x="8022674" y="1255484"/>
              <a:ext cx="261992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(aka:</a:t>
              </a: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 flow table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378" name="TextBox 257"/>
            <p:cNvSpPr txBox="1">
              <a:spLocks noChangeArrowheads="1"/>
            </p:cNvSpPr>
            <p:nvPr/>
          </p:nvSpPr>
          <p:spPr bwMode="auto">
            <a:xfrm>
              <a:off x="1253574" y="4978400"/>
              <a:ext cx="155312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(aka:</a:t>
              </a:r>
              <a:r>
                <a:rPr kumimoji="0" lang="en-US" altLang="en-US" sz="14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 flow table</a:t>
              </a: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a:t>
              </a:r>
              <a:endPar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grpSp>
      <p:sp>
        <p:nvSpPr>
          <p:cNvPr id="380" name="TextBox 257"/>
          <p:cNvSpPr txBox="1">
            <a:spLocks noChangeArrowheads="1"/>
          </p:cNvSpPr>
          <p:nvPr/>
        </p:nvSpPr>
        <p:spPr bwMode="auto">
          <a:xfrm>
            <a:off x="836023" y="2139218"/>
            <a:ext cx="11259652"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914400" marR="0" lvl="1" indent="-292100" algn="l" defTabSz="914400" rtl="0" eaLnBrk="1" fontAlgn="auto" latinLnBrk="0" hangingPunct="1">
              <a:lnSpc>
                <a:spcPct val="100000"/>
              </a:lnSpc>
              <a:spcBef>
                <a:spcPts val="0"/>
              </a:spcBef>
              <a:spcAft>
                <a:spcPts val="0"/>
              </a:spcAft>
              <a:buClr>
                <a:srgbClr val="0013A3"/>
              </a:buClr>
              <a:buSzTx/>
              <a:buFont typeface="Arial" panose="020B0604020202020204" pitchFamily="34" charset="0"/>
              <a:buChar char="•"/>
              <a:defRPr/>
            </a:pPr>
            <a:r>
              <a:rPr kumimoji="0" lang="en-US" altLang="en-US" sz="2800" b="0" i="1" u="none" strike="noStrike" kern="1200" cap="none" spc="0" normalizeH="0" baseline="0" noProof="0" dirty="0">
                <a:ln>
                  <a:noFill/>
                </a:ln>
                <a:solidFill>
                  <a:srgbClr val="0013A3"/>
                </a:solidFill>
                <a:effectLst/>
                <a:uLnTx/>
                <a:uFillTx/>
                <a:latin typeface="Calibri" panose="020F0502020204030204"/>
                <a:ea typeface="MS PGothic" panose="020B0600070205080204" pitchFamily="34" charset="-128"/>
                <a:cs typeface="+mn-cs"/>
              </a:rPr>
              <a:t>destination-based forwarding: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forward based on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MS PGothic" panose="020B0600070205080204" pitchFamily="34" charset="-128"/>
                <a:cs typeface="+mn-cs"/>
              </a:rPr>
              <a:t>dest</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 IP address</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223"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4.16667E-6 -1.48148E-6 L -0.05364 0.46621 " pathEditMode="relative" rAng="0" ptsTypes="AA">
                                      <p:cBhvr>
                                        <p:cTn id="6" dur="2000" fill="hold"/>
                                        <p:tgtEl>
                                          <p:spTgt spid="3"/>
                                        </p:tgtEl>
                                        <p:attrNameLst>
                                          <p:attrName>ppt_x</p:attrName>
                                          <p:attrName>ppt_y</p:attrName>
                                        </p:attrNameLst>
                                      </p:cBhvr>
                                      <p:rCtr x="-2682" y="23310"/>
                                    </p:animMotion>
                                  </p:childTnLst>
                                </p:cTn>
                              </p:par>
                            </p:childTnLst>
                          </p:cTn>
                        </p:par>
                        <p:par>
                          <p:cTn id="7" fill="hold">
                            <p:stCondLst>
                              <p:cond delay="2000"/>
                            </p:stCondLst>
                            <p:childTnLst>
                              <p:par>
                                <p:cTn id="8" presetID="22" presetClass="entr" presetSubtype="4" fill="hold" nodeType="after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wipe(down)">
                                      <p:cBhvr>
                                        <p:cTn id="10" dur="500"/>
                                        <p:tgtEl>
                                          <p:spTgt spid="20"/>
                                        </p:tgtEl>
                                      </p:cBhvr>
                                    </p:animEffect>
                                  </p:childTnLst>
                                </p:cTn>
                              </p:par>
                            </p:childTnLst>
                          </p:cTn>
                        </p:par>
                        <p:par>
                          <p:cTn id="11" fill="hold">
                            <p:stCondLst>
                              <p:cond delay="2500"/>
                            </p:stCondLst>
                            <p:childTnLst>
                              <p:par>
                                <p:cTn id="12" presetID="9" presetClass="entr" presetSubtype="0" fill="hold" nodeType="afterEffect">
                                  <p:stCondLst>
                                    <p:cond delay="0"/>
                                  </p:stCondLst>
                                  <p:childTnLst>
                                    <p:set>
                                      <p:cBhvr>
                                        <p:cTn id="13" dur="1" fill="hold">
                                          <p:stCondLst>
                                            <p:cond delay="0"/>
                                          </p:stCondLst>
                                        </p:cTn>
                                        <p:tgtEl>
                                          <p:spTgt spid="1043"/>
                                        </p:tgtEl>
                                        <p:attrNameLst>
                                          <p:attrName>style.visibility</p:attrName>
                                        </p:attrNameLst>
                                      </p:cBhvr>
                                      <p:to>
                                        <p:strVal val="visible"/>
                                      </p:to>
                                    </p:set>
                                    <p:animEffect transition="in" filter="dissolve">
                                      <p:cBhvr>
                                        <p:cTn id="14" dur="1000"/>
                                        <p:tgtEl>
                                          <p:spTgt spid="1043"/>
                                        </p:tgtEl>
                                      </p:cBhvr>
                                    </p:animEffect>
                                  </p:childTnLst>
                                </p:cTn>
                              </p:par>
                              <p:par>
                                <p:cTn id="15" presetID="9" presetClass="entr" presetSubtype="0" fill="hold" nodeType="with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dissolve">
                                      <p:cBhvr>
                                        <p:cTn id="17" dur="500"/>
                                        <p:tgtEl>
                                          <p:spTgt spid="23"/>
                                        </p:tgtEl>
                                      </p:cBhvr>
                                    </p:animEffect>
                                  </p:childTnLst>
                                </p:cTn>
                              </p:par>
                            </p:childTnLst>
                          </p:cTn>
                        </p:par>
                        <p:par>
                          <p:cTn id="18" fill="hold">
                            <p:stCondLst>
                              <p:cond delay="3500"/>
                            </p:stCondLst>
                            <p:childTnLst>
                              <p:par>
                                <p:cTn id="19" presetID="9" presetClass="entr" presetSubtype="0"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dissolve">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380"/>
                                        </p:tgtEl>
                                        <p:attrNameLst>
                                          <p:attrName>style.visibility</p:attrName>
                                        </p:attrNameLst>
                                      </p:cBhvr>
                                      <p:to>
                                        <p:strVal val="visible"/>
                                      </p:to>
                                    </p:set>
                                    <p:animEffect transition="in" filter="dissolve">
                                      <p:cBhvr>
                                        <p:cTn id="26" dur="500"/>
                                        <p:tgtEl>
                                          <p:spTgt spid="380"/>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373"/>
                                        </p:tgtEl>
                                        <p:attrNameLst>
                                          <p:attrName>style.visibility</p:attrName>
                                        </p:attrNameLst>
                                      </p:cBhvr>
                                      <p:to>
                                        <p:strVal val="visible"/>
                                      </p:to>
                                    </p:set>
                                    <p:animEffect transition="in" filter="dissolve">
                                      <p:cBhvr>
                                        <p:cTn id="31" dur="500"/>
                                        <p:tgtEl>
                                          <p:spTgt spid="373"/>
                                        </p:tgtEl>
                                      </p:cBhvr>
                                    </p:animEffect>
                                  </p:childTnLst>
                                </p:cTn>
                              </p:par>
                              <p:par>
                                <p:cTn id="32" presetID="9" presetClass="entr" presetSubtype="0" fill="hold" nodeType="with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dissolve">
                                      <p:cBhvr>
                                        <p:cTn id="34"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73" grpId="0"/>
      <p:bldP spid="380"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1326467"/>
            <a:ext cx="10854128" cy="3046751"/>
          </a:xfrm>
        </p:spPr>
        <p:txBody>
          <a:bodyPr>
            <a:normAutofit/>
          </a:bodyPr>
          <a:lstStyle/>
          <a:p>
            <a:r>
              <a:rPr lang="en-US" altLang="en-US" dirty="0">
                <a:solidFill>
                  <a:srgbClr val="C00000"/>
                </a:solidFill>
                <a:latin typeface="Calibri" panose="020F0502020204030204" pitchFamily="34" charset="0"/>
                <a:ea typeface="MS PGothic" panose="020B0600070205080204" pitchFamily="34" charset="-128"/>
                <a:cs typeface="MS PGothic" panose="020B0600070205080204" pitchFamily="34" charset="-128"/>
              </a:rPr>
              <a:t>flow: </a:t>
            </a:r>
            <a:r>
              <a:rPr lang="en-US" altLang="en-US" dirty="0">
                <a:latin typeface="Calibri" panose="020F0502020204030204" pitchFamily="34" charset="0"/>
                <a:ea typeface="MS PGothic" panose="020B0600070205080204" pitchFamily="34" charset="-128"/>
                <a:cs typeface="MS PGothic" panose="020B0600070205080204" pitchFamily="34" charset="-128"/>
              </a:rPr>
              <a:t>defined by header field values </a:t>
            </a:r>
            <a:r>
              <a:rPr lang="en-US" altLang="en-US" sz="2400" dirty="0">
                <a:latin typeface="Calibri" panose="020F0502020204030204" pitchFamily="34" charset="0"/>
                <a:ea typeface="MS PGothic" panose="020B0600070205080204" pitchFamily="34" charset="-128"/>
                <a:cs typeface="MS PGothic" panose="020B0600070205080204" pitchFamily="34" charset="-128"/>
              </a:rPr>
              <a:t>(in link-, network-, transport-layer fields)</a:t>
            </a:r>
            <a:endParaRPr lang="en-US" altLang="en-US" dirty="0">
              <a:latin typeface="Calibri" panose="020F0502020204030204" pitchFamily="34" charset="0"/>
              <a:ea typeface="MS PGothic" panose="020B0600070205080204" pitchFamily="34" charset="-128"/>
              <a:cs typeface="MS PGothic" panose="020B0600070205080204" pitchFamily="34" charset="-128"/>
            </a:endParaRPr>
          </a:p>
          <a:p>
            <a:r>
              <a:rPr lang="en-US" altLang="en-US" dirty="0">
                <a:solidFill>
                  <a:srgbClr val="C00000"/>
                </a:solidFill>
                <a:latin typeface="Calibri" panose="020F0502020204030204" pitchFamily="34" charset="0"/>
                <a:ea typeface="MS PGothic" panose="020B0600070205080204" pitchFamily="34" charset="-128"/>
                <a:cs typeface="MS PGothic" panose="020B0600070205080204" pitchFamily="34" charset="-128"/>
              </a:rPr>
              <a:t>generalized forwarding: </a:t>
            </a:r>
            <a:r>
              <a:rPr lang="en-US" altLang="en-US" dirty="0">
                <a:latin typeface="Calibri" panose="020F0502020204030204" pitchFamily="34" charset="0"/>
                <a:ea typeface="MS PGothic" panose="020B0600070205080204" pitchFamily="34" charset="-128"/>
                <a:cs typeface="MS PGothic" panose="020B0600070205080204" pitchFamily="34" charset="-128"/>
              </a:rPr>
              <a:t>simple</a:t>
            </a:r>
            <a:r>
              <a:rPr lang="en-US" altLang="en-US" dirty="0">
                <a:solidFill>
                  <a:srgbClr val="C00000"/>
                </a:solidFill>
                <a:latin typeface="Calibri" panose="020F0502020204030204" pitchFamily="34" charset="0"/>
                <a:ea typeface="MS PGothic" panose="020B0600070205080204" pitchFamily="34" charset="-128"/>
                <a:cs typeface="MS PGothic" panose="020B0600070205080204" pitchFamily="34" charset="-128"/>
              </a:rPr>
              <a:t> </a:t>
            </a:r>
            <a:r>
              <a:rPr lang="en-US" altLang="en-US" dirty="0">
                <a:latin typeface="Calibri" panose="020F0502020204030204" pitchFamily="34" charset="0"/>
                <a:ea typeface="MS PGothic" panose="020B0600070205080204" pitchFamily="34" charset="-128"/>
                <a:cs typeface="MS PGothic" panose="020B0600070205080204" pitchFamily="34" charset="-128"/>
              </a:rPr>
              <a:t>packet-handling rules</a:t>
            </a:r>
            <a:endParaRPr lang="en-US" altLang="en-US" dirty="0">
              <a:latin typeface="Calibri" panose="020F0502020204030204" pitchFamily="34" charset="0"/>
              <a:ea typeface="MS PGothic" panose="020B0600070205080204" pitchFamily="34" charset="-128"/>
              <a:cs typeface="MS PGothic" panose="020B0600070205080204" pitchFamily="34" charset="-128"/>
            </a:endParaRPr>
          </a:p>
          <a:p>
            <a:pPr lvl="1"/>
            <a:r>
              <a:rPr lang="en-US" altLang="en-US" dirty="0">
                <a:solidFill>
                  <a:srgbClr val="0000A8"/>
                </a:solidFill>
                <a:latin typeface="Calibri" panose="020F0502020204030204" pitchFamily="34" charset="0"/>
                <a:ea typeface="MS PGothic" panose="020B0600070205080204" pitchFamily="34" charset="-128"/>
              </a:rPr>
              <a:t>match:</a:t>
            </a:r>
            <a:r>
              <a:rPr lang="en-US" altLang="en-US" dirty="0">
                <a:solidFill>
                  <a:srgbClr val="000090"/>
                </a:solidFill>
                <a:latin typeface="Calibri" panose="020F0502020204030204" pitchFamily="34" charset="0"/>
                <a:ea typeface="MS PGothic" panose="020B0600070205080204" pitchFamily="34" charset="-128"/>
              </a:rPr>
              <a:t> </a:t>
            </a:r>
            <a:r>
              <a:rPr lang="en-US" altLang="en-US" dirty="0">
                <a:latin typeface="Calibri" panose="020F0502020204030204" pitchFamily="34" charset="0"/>
                <a:ea typeface="MS PGothic" panose="020B0600070205080204" pitchFamily="34" charset="-128"/>
              </a:rPr>
              <a:t>pattern</a:t>
            </a:r>
            <a:r>
              <a:rPr lang="en-US" altLang="en-US" dirty="0">
                <a:solidFill>
                  <a:srgbClr val="000090"/>
                </a:solidFill>
                <a:latin typeface="Calibri" panose="020F0502020204030204" pitchFamily="34" charset="0"/>
                <a:ea typeface="MS PGothic" panose="020B0600070205080204" pitchFamily="34" charset="-128"/>
              </a:rPr>
              <a:t> </a:t>
            </a:r>
            <a:r>
              <a:rPr lang="en-US" altLang="en-US" dirty="0">
                <a:latin typeface="Calibri" panose="020F0502020204030204" pitchFamily="34" charset="0"/>
                <a:ea typeface="MS PGothic" panose="020B0600070205080204" pitchFamily="34" charset="-128"/>
              </a:rPr>
              <a:t>values in packet header fields</a:t>
            </a:r>
            <a:endParaRPr lang="en-US" altLang="en-US" dirty="0">
              <a:latin typeface="Calibri" panose="020F0502020204030204" pitchFamily="34" charset="0"/>
              <a:ea typeface="MS PGothic" panose="020B0600070205080204" pitchFamily="34" charset="-128"/>
            </a:endParaRPr>
          </a:p>
          <a:p>
            <a:pPr lvl="1"/>
            <a:r>
              <a:rPr lang="en-US" altLang="en-US" dirty="0">
                <a:solidFill>
                  <a:srgbClr val="0000A8"/>
                </a:solidFill>
                <a:latin typeface="Calibri" panose="020F0502020204030204" pitchFamily="34" charset="0"/>
                <a:ea typeface="MS PGothic" panose="020B0600070205080204" pitchFamily="34" charset="-128"/>
              </a:rPr>
              <a:t>actions: </a:t>
            </a:r>
            <a:r>
              <a:rPr lang="en-US" altLang="en-US" dirty="0">
                <a:latin typeface="Calibri" panose="020F0502020204030204" pitchFamily="34" charset="0"/>
                <a:ea typeface="MS PGothic" panose="020B0600070205080204" pitchFamily="34" charset="-128"/>
              </a:rPr>
              <a:t>for matched packet: drop, forward, modify, matched packet or send matched packet to controller </a:t>
            </a:r>
            <a:endParaRPr lang="en-US" altLang="en-US" dirty="0">
              <a:latin typeface="Calibri" panose="020F0502020204030204" pitchFamily="34" charset="0"/>
              <a:ea typeface="MS PGothic" panose="020B0600070205080204" pitchFamily="34" charset="-128"/>
            </a:endParaRPr>
          </a:p>
          <a:p>
            <a:pPr lvl="1"/>
            <a:r>
              <a:rPr lang="en-US" altLang="en-US" dirty="0">
                <a:solidFill>
                  <a:srgbClr val="0000A8"/>
                </a:solidFill>
                <a:latin typeface="Calibri" panose="020F0502020204030204" pitchFamily="34" charset="0"/>
                <a:ea typeface="MS PGothic" panose="020B0600070205080204" pitchFamily="34" charset="-128"/>
              </a:rPr>
              <a:t>priority: </a:t>
            </a:r>
            <a:r>
              <a:rPr lang="en-US" altLang="en-US" dirty="0">
                <a:latin typeface="Calibri" panose="020F0502020204030204" pitchFamily="34" charset="0"/>
                <a:ea typeface="MS PGothic" panose="020B0600070205080204" pitchFamily="34" charset="-128"/>
              </a:rPr>
              <a:t>disambiguate overlapping patterns</a:t>
            </a:r>
            <a:endParaRPr lang="en-US" altLang="en-US" dirty="0">
              <a:latin typeface="Calibri" panose="020F0502020204030204" pitchFamily="34" charset="0"/>
              <a:ea typeface="MS PGothic" panose="020B0600070205080204" pitchFamily="34" charset="-128"/>
            </a:endParaRPr>
          </a:p>
          <a:p>
            <a:pPr lvl="1"/>
            <a:r>
              <a:rPr lang="en-US" altLang="en-US" dirty="0">
                <a:solidFill>
                  <a:srgbClr val="0000A8"/>
                </a:solidFill>
                <a:latin typeface="Calibri" panose="020F0502020204030204" pitchFamily="34" charset="0"/>
                <a:ea typeface="MS PGothic" panose="020B0600070205080204" pitchFamily="34" charset="-128"/>
              </a:rPr>
              <a:t>counters: </a:t>
            </a:r>
            <a:r>
              <a:rPr lang="en-US" altLang="en-US" dirty="0">
                <a:latin typeface="Calibri" panose="020F0502020204030204" pitchFamily="34" charset="0"/>
                <a:ea typeface="MS PGothic" panose="020B0600070205080204" pitchFamily="34" charset="-128"/>
              </a:rPr>
              <a:t>#bytes and #packets</a:t>
            </a:r>
            <a:endParaRPr lang="en-US" altLang="en-US" dirty="0">
              <a:latin typeface="Calibri" panose="020F0502020204030204" pitchFamily="34" charset="0"/>
              <a:ea typeface="MS PGothic" panose="020B0600070205080204" pitchFamily="34" charset="-128"/>
            </a:endParaRPr>
          </a:p>
        </p:txBody>
      </p:sp>
      <p:sp>
        <p:nvSpPr>
          <p:cNvPr id="11" name="Title 2"/>
          <p:cNvSpPr>
            <a:spLocks noGrp="1"/>
          </p:cNvSpPr>
          <p:nvPr>
            <p:ph type="title"/>
          </p:nvPr>
        </p:nvSpPr>
        <p:spPr>
          <a:xfrm>
            <a:off x="838200" y="345805"/>
            <a:ext cx="10515600" cy="894622"/>
          </a:xfrm>
        </p:spPr>
        <p:txBody>
          <a:bodyPr>
            <a:normAutofit/>
          </a:bodyPr>
          <a:lstStyle/>
          <a:p>
            <a:r>
              <a:rPr lang="en-US" sz="4800" dirty="0"/>
              <a:t>Flow table abstraction</a:t>
            </a:r>
            <a:endParaRPr lang="en-US" sz="4800" dirty="0"/>
          </a:p>
        </p:txBody>
      </p:sp>
      <p:grpSp>
        <p:nvGrpSpPr>
          <p:cNvPr id="53" name="Group 52"/>
          <p:cNvGrpSpPr/>
          <p:nvPr/>
        </p:nvGrpSpPr>
        <p:grpSpPr>
          <a:xfrm>
            <a:off x="847391" y="4483100"/>
            <a:ext cx="7244522" cy="2202828"/>
            <a:chOff x="848139" y="4484689"/>
            <a:chExt cx="7244522" cy="2202828"/>
          </a:xfrm>
        </p:grpSpPr>
        <p:cxnSp>
          <p:nvCxnSpPr>
            <p:cNvPr id="45" name="Straight Connector 44"/>
            <p:cNvCxnSpPr/>
            <p:nvPr/>
          </p:nvCxnSpPr>
          <p:spPr>
            <a:xfrm>
              <a:off x="848139" y="6202017"/>
              <a:ext cx="5194852"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2117350" y="5637144"/>
              <a:ext cx="2269120" cy="1028699"/>
              <a:chOff x="7493876" y="2774731"/>
              <a:chExt cx="1481958" cy="894622"/>
            </a:xfrm>
            <a:effectLst>
              <a:outerShdw blurRad="50800" dist="38100" dir="18900000" algn="bl" rotWithShape="0">
                <a:prstClr val="black">
                  <a:alpha val="40000"/>
                </a:prstClr>
              </a:outerShdw>
            </a:effectLst>
          </p:grpSpPr>
          <p:sp>
            <p:nvSpPr>
              <p:cNvPr id="6" name="Freeform 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Oval 6"/>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8" name="Group 7"/>
              <p:cNvGrpSpPr/>
              <p:nvPr/>
            </p:nvGrpSpPr>
            <p:grpSpPr>
              <a:xfrm>
                <a:off x="7713663" y="2848339"/>
                <a:ext cx="1042107" cy="425543"/>
                <a:chOff x="7786941" y="2884917"/>
                <a:chExt cx="897649" cy="353919"/>
              </a:xfrm>
            </p:grpSpPr>
            <p:sp>
              <p:nvSpPr>
                <p:cNvPr id="9" name="Freeform 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Freeform 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11"/>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12"/>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14" name="TextBox 8"/>
            <p:cNvSpPr txBox="1">
              <a:spLocks noChangeArrowheads="1"/>
            </p:cNvSpPr>
            <p:nvPr/>
          </p:nvSpPr>
          <p:spPr bwMode="auto">
            <a:xfrm>
              <a:off x="4737100" y="4484689"/>
              <a:ext cx="3355561"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Router’s flow table define router’s </a:t>
              </a:r>
              <a:r>
                <a:rPr kumimoji="0" lang="en-US" altLang="en-US" sz="2000" b="0" i="0" u="none" strike="noStrike" kern="1200" cap="none" spc="0" normalizeH="0" baseline="0" noProof="0" dirty="0" err="1">
                  <a:ln>
                    <a:noFill/>
                  </a:ln>
                  <a:solidFill>
                    <a:prstClr val="black"/>
                  </a:solidFill>
                  <a:effectLst/>
                  <a:uLnTx/>
                  <a:uFillTx/>
                  <a:latin typeface="Calibri" panose="020F0502020204030204"/>
                  <a:ea typeface="MS PGothic" panose="020B0600070205080204" pitchFamily="34" charset="-128"/>
                  <a:cs typeface="+mn-cs"/>
                </a:rPr>
                <a:t>match+action</a:t>
              </a: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 rules</a:t>
              </a:r>
              <a:endParaRPr kumimoji="0" lang="en-US" altLang="en-US" sz="2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grpSp>
          <p:nvGrpSpPr>
            <p:cNvPr id="43" name="Group 42"/>
            <p:cNvGrpSpPr/>
            <p:nvPr/>
          </p:nvGrpSpPr>
          <p:grpSpPr>
            <a:xfrm>
              <a:off x="2535862" y="4518992"/>
              <a:ext cx="1998847" cy="1325048"/>
              <a:chOff x="8327282" y="4055165"/>
              <a:chExt cx="2091509" cy="1325048"/>
            </a:xfrm>
          </p:grpSpPr>
          <p:grpSp>
            <p:nvGrpSpPr>
              <p:cNvPr id="20" name="Group 554"/>
              <p:cNvGrpSpPr/>
              <p:nvPr/>
            </p:nvGrpSpPr>
            <p:grpSpPr bwMode="auto">
              <a:xfrm>
                <a:off x="8327282" y="4121430"/>
                <a:ext cx="2091509" cy="1258783"/>
                <a:chOff x="2932675" y="3919324"/>
                <a:chExt cx="429970" cy="319189"/>
              </a:xfrm>
            </p:grpSpPr>
            <p:sp>
              <p:nvSpPr>
                <p:cNvPr id="21" name="Rectangle 20"/>
                <p:cNvSpPr/>
                <p:nvPr/>
              </p:nvSpPr>
              <p:spPr>
                <a:xfrm>
                  <a:off x="2936722" y="3919324"/>
                  <a:ext cx="425923" cy="319189"/>
                </a:xfrm>
                <a:prstGeom prst="rect">
                  <a:avLst/>
                </a:prstGeom>
                <a:solidFill>
                  <a:srgbClr val="FFFFFF"/>
                </a:solidFill>
                <a:ln w="25400"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22" name="Straight Connector 21"/>
                <p:cNvCxnSpPr/>
                <p:nvPr/>
              </p:nvCxnSpPr>
              <p:spPr>
                <a:xfrm>
                  <a:off x="2932675" y="4004959"/>
                  <a:ext cx="424911" cy="0"/>
                </a:xfrm>
                <a:prstGeom prst="line">
                  <a:avLst/>
                </a:prstGeom>
                <a:noFill/>
                <a:ln w="25400" cap="flat" cmpd="sng" algn="ctr">
                  <a:solidFill>
                    <a:srgbClr val="CC0000"/>
                  </a:solidFill>
                  <a:prstDash val="solid"/>
                </a:ln>
                <a:effectLst/>
              </p:spPr>
            </p:cxnSp>
            <p:cxnSp>
              <p:nvCxnSpPr>
                <p:cNvPr id="23" name="Straight Connector 22"/>
                <p:cNvCxnSpPr/>
                <p:nvPr/>
              </p:nvCxnSpPr>
              <p:spPr>
                <a:xfrm>
                  <a:off x="2932675" y="4069207"/>
                  <a:ext cx="424911" cy="0"/>
                </a:xfrm>
                <a:prstGeom prst="line">
                  <a:avLst/>
                </a:prstGeom>
                <a:noFill/>
                <a:ln w="25400" cap="flat" cmpd="sng" algn="ctr">
                  <a:solidFill>
                    <a:srgbClr val="CC0000"/>
                  </a:solidFill>
                  <a:prstDash val="solid"/>
                </a:ln>
                <a:effectLst/>
              </p:spPr>
            </p:cxnSp>
            <p:cxnSp>
              <p:nvCxnSpPr>
                <p:cNvPr id="24" name="Straight Connector 23"/>
                <p:cNvCxnSpPr>
                  <a:stCxn id="21" idx="2"/>
                </p:cNvCxnSpPr>
                <p:nvPr/>
              </p:nvCxnSpPr>
              <p:spPr>
                <a:xfrm flipH="1" flipV="1">
                  <a:off x="3148166" y="4001599"/>
                  <a:ext cx="1517" cy="236914"/>
                </a:xfrm>
                <a:prstGeom prst="line">
                  <a:avLst/>
                </a:prstGeom>
                <a:noFill/>
                <a:ln w="25400" cap="flat" cmpd="sng" algn="ctr">
                  <a:solidFill>
                    <a:srgbClr val="CC0000"/>
                  </a:solidFill>
                  <a:prstDash val="solid"/>
                </a:ln>
                <a:effectLst/>
              </p:spPr>
            </p:cxnSp>
          </p:grpSp>
          <p:sp>
            <p:nvSpPr>
              <p:cNvPr id="3" name="TextBox 2"/>
              <p:cNvSpPr txBox="1"/>
              <p:nvPr/>
            </p:nvSpPr>
            <p:spPr>
              <a:xfrm>
                <a:off x="8759686" y="4055165"/>
                <a:ext cx="1265731"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Flow table</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1" name="TextBox 40"/>
              <p:cNvSpPr txBox="1"/>
              <p:nvPr/>
            </p:nvSpPr>
            <p:spPr>
              <a:xfrm>
                <a:off x="8461513" y="4379843"/>
                <a:ext cx="837986"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match</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2" name="TextBox 41"/>
              <p:cNvSpPr txBox="1"/>
              <p:nvPr/>
            </p:nvSpPr>
            <p:spPr>
              <a:xfrm>
                <a:off x="9409044" y="4386470"/>
                <a:ext cx="832279"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action</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cxnSp>
          <p:nvCxnSpPr>
            <p:cNvPr id="46" name="Straight Connector 45"/>
            <p:cNvCxnSpPr>
              <a:stCxn id="6" idx="0"/>
            </p:cNvCxnSpPr>
            <p:nvPr/>
          </p:nvCxnSpPr>
          <p:spPr>
            <a:xfrm flipV="1">
              <a:off x="4386238" y="5804452"/>
              <a:ext cx="2398875" cy="190362"/>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4399722" y="6361044"/>
              <a:ext cx="755373" cy="326473"/>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6"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dissolve">
                                      <p:cBhvr>
                                        <p:cTn id="7" dur="500"/>
                                        <p:tgtEl>
                                          <p:spTgt spid="5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dissolve">
                                      <p:cBhvr>
                                        <p:cTn id="12" dur="500"/>
                                        <p:tgtEl>
                                          <p:spTgt spid="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
                                            <p:txEl>
                                              <p:pRg st="1" end="1"/>
                                            </p:txEl>
                                          </p:spTgt>
                                        </p:tgtEl>
                                        <p:attrNameLst>
                                          <p:attrName>style.visibility</p:attrName>
                                        </p:attrNameLst>
                                      </p:cBhvr>
                                      <p:to>
                                        <p:strVal val="visible"/>
                                      </p:to>
                                    </p:set>
                                    <p:animEffect transition="in" filter="dissolve">
                                      <p:cBhvr>
                                        <p:cTn id="17" dur="500"/>
                                        <p:tgtEl>
                                          <p:spTgt spid="2">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
                                            <p:txEl>
                                              <p:pRg st="2" end="2"/>
                                            </p:txEl>
                                          </p:spTgt>
                                        </p:tgtEl>
                                        <p:attrNameLst>
                                          <p:attrName>style.visibility</p:attrName>
                                        </p:attrNameLst>
                                      </p:cBhvr>
                                      <p:to>
                                        <p:strVal val="visible"/>
                                      </p:to>
                                    </p:set>
                                    <p:animEffect transition="in" filter="dissolve">
                                      <p:cBhvr>
                                        <p:cTn id="22" dur="500"/>
                                        <p:tgtEl>
                                          <p:spTgt spid="2">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2">
                                            <p:txEl>
                                              <p:pRg st="3" end="3"/>
                                            </p:txEl>
                                          </p:spTgt>
                                        </p:tgtEl>
                                        <p:attrNameLst>
                                          <p:attrName>style.visibility</p:attrName>
                                        </p:attrNameLst>
                                      </p:cBhvr>
                                      <p:to>
                                        <p:strVal val="visible"/>
                                      </p:to>
                                    </p:set>
                                    <p:animEffect transition="in" filter="dissolve">
                                      <p:cBhvr>
                                        <p:cTn id="27" dur="500"/>
                                        <p:tgtEl>
                                          <p:spTgt spid="2">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2">
                                            <p:txEl>
                                              <p:pRg st="4" end="4"/>
                                            </p:txEl>
                                          </p:spTgt>
                                        </p:tgtEl>
                                        <p:attrNameLst>
                                          <p:attrName>style.visibility</p:attrName>
                                        </p:attrNameLst>
                                      </p:cBhvr>
                                      <p:to>
                                        <p:strVal val="visible"/>
                                      </p:to>
                                    </p:set>
                                    <p:animEffect transition="in" filter="dissolve">
                                      <p:cBhvr>
                                        <p:cTn id="32" dur="500"/>
                                        <p:tgtEl>
                                          <p:spTgt spid="2">
                                            <p:txEl>
                                              <p:pRg st="4" end="4"/>
                                            </p:txEl>
                                          </p:spTgt>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2">
                                            <p:txEl>
                                              <p:pRg st="5" end="5"/>
                                            </p:txEl>
                                          </p:spTgt>
                                        </p:tgtEl>
                                        <p:attrNameLst>
                                          <p:attrName>style.visibility</p:attrName>
                                        </p:attrNameLst>
                                      </p:cBhvr>
                                      <p:to>
                                        <p:strVal val="visible"/>
                                      </p:to>
                                    </p:set>
                                    <p:animEffect transition="in" filter="dissolve">
                                      <p:cBhvr>
                                        <p:cTn id="35" dur="500"/>
                                        <p:tgtEl>
                                          <p:spTgt spid="2">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7576" y="261255"/>
            <a:ext cx="11213592" cy="894622"/>
          </a:xfrm>
        </p:spPr>
        <p:txBody>
          <a:bodyPr>
            <a:normAutofit fontScale="90000"/>
          </a:bodyPr>
          <a:lstStyle/>
          <a:p>
            <a:r>
              <a:rPr lang="en-US" sz="4800" dirty="0"/>
              <a:t>Software-Defined Networking (SDN) control plane</a:t>
            </a:r>
            <a:endParaRPr lang="en-US" sz="4800" dirty="0"/>
          </a:p>
        </p:txBody>
      </p:sp>
      <p:sp>
        <p:nvSpPr>
          <p:cNvPr id="4" name="TextBox 257"/>
          <p:cNvSpPr txBox="1">
            <a:spLocks noChangeArrowheads="1"/>
          </p:cNvSpPr>
          <p:nvPr/>
        </p:nvSpPr>
        <p:spPr bwMode="auto">
          <a:xfrm>
            <a:off x="292609" y="1064529"/>
            <a:ext cx="1131073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Remote controller computes, installs forwarding tables in routers</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grpSp>
        <p:nvGrpSpPr>
          <p:cNvPr id="817" name="Group 816"/>
          <p:cNvGrpSpPr/>
          <p:nvPr/>
        </p:nvGrpSpPr>
        <p:grpSpPr bwMode="auto">
          <a:xfrm>
            <a:off x="3203430" y="1967880"/>
            <a:ext cx="6027738" cy="1439862"/>
            <a:chOff x="1492879" y="2061336"/>
            <a:chExt cx="6027737" cy="1440135"/>
          </a:xfrm>
        </p:grpSpPr>
        <p:sp>
          <p:nvSpPr>
            <p:cNvPr id="818" name="Rectangle 817"/>
            <p:cNvSpPr/>
            <p:nvPr/>
          </p:nvSpPr>
          <p:spPr bwMode="auto">
            <a:xfrm>
              <a:off x="1929442" y="2064512"/>
              <a:ext cx="5043486" cy="1017780"/>
            </a:xfrm>
            <a:prstGeom prst="rect">
              <a:avLst/>
            </a:prstGeom>
            <a:solidFill>
              <a:srgbClr val="2D2DB9">
                <a:lumMod val="20000"/>
                <a:lumOff val="80000"/>
              </a:srgbClr>
            </a:solidFill>
            <a:ln w="317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FFFFFF"/>
                </a:solidFill>
                <a:effectLst/>
                <a:uLnTx/>
                <a:uFillTx/>
                <a:latin typeface="Gill Sans MT" panose="020B0502020104020203"/>
                <a:ea typeface="+mn-ea"/>
                <a:cs typeface="+mn-cs"/>
              </a:endParaRPr>
            </a:p>
          </p:txBody>
        </p:sp>
        <p:sp>
          <p:nvSpPr>
            <p:cNvPr id="819" name="Freeform 818"/>
            <p:cNvSpPr/>
            <p:nvPr/>
          </p:nvSpPr>
          <p:spPr bwMode="auto">
            <a:xfrm>
              <a:off x="1740529" y="2067687"/>
              <a:ext cx="198438" cy="1386150"/>
            </a:xfrm>
            <a:custGeom>
              <a:avLst/>
              <a:gdLst>
                <a:gd name="connsiteX0" fmla="*/ 0 w 312616"/>
                <a:gd name="connsiteY0" fmla="*/ 644770 h 1367693"/>
                <a:gd name="connsiteX1" fmla="*/ 312616 w 312616"/>
                <a:gd name="connsiteY1" fmla="*/ 0 h 1367693"/>
                <a:gd name="connsiteX2" fmla="*/ 312616 w 312616"/>
                <a:gd name="connsiteY2" fmla="*/ 1016000 h 1367693"/>
                <a:gd name="connsiteX3" fmla="*/ 117231 w 312616"/>
                <a:gd name="connsiteY3" fmla="*/ 1367693 h 1367693"/>
                <a:gd name="connsiteX4" fmla="*/ 0 w 312616"/>
                <a:gd name="connsiteY4" fmla="*/ 644770 h 1367693"/>
                <a:gd name="connsiteX0-1" fmla="*/ 0 w 199855"/>
                <a:gd name="connsiteY0-2" fmla="*/ 733787 h 1367693"/>
                <a:gd name="connsiteX1-3" fmla="*/ 199855 w 199855"/>
                <a:gd name="connsiteY1-4" fmla="*/ 0 h 1367693"/>
                <a:gd name="connsiteX2-5" fmla="*/ 199855 w 199855"/>
                <a:gd name="connsiteY2-6" fmla="*/ 1016000 h 1367693"/>
                <a:gd name="connsiteX3-7" fmla="*/ 4470 w 199855"/>
                <a:gd name="connsiteY3-8" fmla="*/ 1367693 h 1367693"/>
                <a:gd name="connsiteX4-9" fmla="*/ 0 w 199855"/>
                <a:gd name="connsiteY4-10" fmla="*/ 733787 h 1367693"/>
                <a:gd name="connsiteX0-11" fmla="*/ 25203 w 225058"/>
                <a:gd name="connsiteY0-12" fmla="*/ 733787 h 1361758"/>
                <a:gd name="connsiteX1-13" fmla="*/ 225058 w 225058"/>
                <a:gd name="connsiteY1-14" fmla="*/ 0 h 1361758"/>
                <a:gd name="connsiteX2-15" fmla="*/ 225058 w 225058"/>
                <a:gd name="connsiteY2-16" fmla="*/ 1016000 h 1361758"/>
                <a:gd name="connsiteX3-17" fmla="*/ 0 w 225058"/>
                <a:gd name="connsiteY3-18" fmla="*/ 1361758 h 1361758"/>
                <a:gd name="connsiteX4-19" fmla="*/ 25203 w 225058"/>
                <a:gd name="connsiteY4-20" fmla="*/ 733787 h 1361758"/>
                <a:gd name="connsiteX0-21" fmla="*/ 25203 w 230992"/>
                <a:gd name="connsiteY0-22" fmla="*/ 787197 h 1415168"/>
                <a:gd name="connsiteX1-23" fmla="*/ 230992 w 230992"/>
                <a:gd name="connsiteY1-24" fmla="*/ 0 h 1415168"/>
                <a:gd name="connsiteX2-25" fmla="*/ 225058 w 230992"/>
                <a:gd name="connsiteY2-26" fmla="*/ 1069410 h 1415168"/>
                <a:gd name="connsiteX3-27" fmla="*/ 0 w 230992"/>
                <a:gd name="connsiteY3-28" fmla="*/ 1415168 h 1415168"/>
                <a:gd name="connsiteX4-29" fmla="*/ 25203 w 230992"/>
                <a:gd name="connsiteY4-30" fmla="*/ 787197 h 1415168"/>
                <a:gd name="connsiteX0-31" fmla="*/ 0 w 205789"/>
                <a:gd name="connsiteY0-32" fmla="*/ 787197 h 1427037"/>
                <a:gd name="connsiteX1-33" fmla="*/ 205789 w 205789"/>
                <a:gd name="connsiteY1-34" fmla="*/ 0 h 1427037"/>
                <a:gd name="connsiteX2-35" fmla="*/ 199855 w 205789"/>
                <a:gd name="connsiteY2-36" fmla="*/ 1069410 h 1427037"/>
                <a:gd name="connsiteX3-37" fmla="*/ 4471 w 205789"/>
                <a:gd name="connsiteY3-38" fmla="*/ 1427037 h 1427037"/>
                <a:gd name="connsiteX4-39" fmla="*/ 0 w 205789"/>
                <a:gd name="connsiteY4-40" fmla="*/ 787197 h 1427037"/>
                <a:gd name="connsiteX0-41" fmla="*/ 0 w 199855"/>
                <a:gd name="connsiteY0-42" fmla="*/ 745656 h 1385496"/>
                <a:gd name="connsiteX1-43" fmla="*/ 193920 w 199855"/>
                <a:gd name="connsiteY1-44" fmla="*/ 0 h 1385496"/>
                <a:gd name="connsiteX2-45" fmla="*/ 199855 w 199855"/>
                <a:gd name="connsiteY2-46" fmla="*/ 1027869 h 1385496"/>
                <a:gd name="connsiteX3-47" fmla="*/ 4471 w 199855"/>
                <a:gd name="connsiteY3-48" fmla="*/ 1385496 h 1385496"/>
                <a:gd name="connsiteX4-49" fmla="*/ 0 w 199855"/>
                <a:gd name="connsiteY4-50" fmla="*/ 745656 h 138549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99855" h="1385496">
                  <a:moveTo>
                    <a:pt x="0" y="745656"/>
                  </a:moveTo>
                  <a:lnTo>
                    <a:pt x="193920" y="0"/>
                  </a:lnTo>
                  <a:cubicBezTo>
                    <a:pt x="195898" y="342623"/>
                    <a:pt x="197877" y="685246"/>
                    <a:pt x="199855" y="1027869"/>
                  </a:cubicBezTo>
                  <a:lnTo>
                    <a:pt x="4471" y="1385496"/>
                  </a:lnTo>
                  <a:cubicBezTo>
                    <a:pt x="2981" y="1172216"/>
                    <a:pt x="1490" y="958936"/>
                    <a:pt x="0" y="745656"/>
                  </a:cubicBezTo>
                  <a:close/>
                </a:path>
              </a:pathLst>
            </a:custGeom>
            <a:gradFill rotWithShape="1">
              <a:gsLst>
                <a:gs pos="0">
                  <a:srgbClr val="FFFFFF">
                    <a:lumMod val="95000"/>
                  </a:srgbClr>
                </a:gs>
                <a:gs pos="100000">
                  <a:srgbClr val="2D2DB9">
                    <a:lumMod val="20000"/>
                    <a:lumOff val="80000"/>
                  </a:srgbClr>
                </a:gs>
              </a:gsLst>
              <a:lin ang="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FFFFFF"/>
                </a:solidFill>
                <a:effectLst/>
                <a:uLnTx/>
                <a:uFillTx/>
                <a:latin typeface="Gill Sans MT" panose="020B0502020104020203"/>
                <a:ea typeface="+mn-ea"/>
                <a:cs typeface="+mn-cs"/>
              </a:endParaRPr>
            </a:p>
          </p:txBody>
        </p:sp>
        <p:sp>
          <p:nvSpPr>
            <p:cNvPr id="820" name="Freeform 819"/>
            <p:cNvSpPr/>
            <p:nvPr/>
          </p:nvSpPr>
          <p:spPr bwMode="auto">
            <a:xfrm flipH="1">
              <a:off x="6969753" y="2061336"/>
              <a:ext cx="219075" cy="1370272"/>
            </a:xfrm>
            <a:custGeom>
              <a:avLst/>
              <a:gdLst>
                <a:gd name="connsiteX0" fmla="*/ 0 w 312616"/>
                <a:gd name="connsiteY0" fmla="*/ 644770 h 1367693"/>
                <a:gd name="connsiteX1" fmla="*/ 312616 w 312616"/>
                <a:gd name="connsiteY1" fmla="*/ 0 h 1367693"/>
                <a:gd name="connsiteX2" fmla="*/ 312616 w 312616"/>
                <a:gd name="connsiteY2" fmla="*/ 1016000 h 1367693"/>
                <a:gd name="connsiteX3" fmla="*/ 117231 w 312616"/>
                <a:gd name="connsiteY3" fmla="*/ 1367693 h 1367693"/>
                <a:gd name="connsiteX4" fmla="*/ 0 w 312616"/>
                <a:gd name="connsiteY4" fmla="*/ 644770 h 1367693"/>
                <a:gd name="connsiteX0-1" fmla="*/ 0 w 199855"/>
                <a:gd name="connsiteY0-2" fmla="*/ 733787 h 1367693"/>
                <a:gd name="connsiteX1-3" fmla="*/ 199855 w 199855"/>
                <a:gd name="connsiteY1-4" fmla="*/ 0 h 1367693"/>
                <a:gd name="connsiteX2-5" fmla="*/ 199855 w 199855"/>
                <a:gd name="connsiteY2-6" fmla="*/ 1016000 h 1367693"/>
                <a:gd name="connsiteX3-7" fmla="*/ 4470 w 199855"/>
                <a:gd name="connsiteY3-8" fmla="*/ 1367693 h 1367693"/>
                <a:gd name="connsiteX4-9" fmla="*/ 0 w 199855"/>
                <a:gd name="connsiteY4-10" fmla="*/ 733787 h 1367693"/>
                <a:gd name="connsiteX0-11" fmla="*/ 25203 w 225058"/>
                <a:gd name="connsiteY0-12" fmla="*/ 733787 h 1361758"/>
                <a:gd name="connsiteX1-13" fmla="*/ 225058 w 225058"/>
                <a:gd name="connsiteY1-14" fmla="*/ 0 h 1361758"/>
                <a:gd name="connsiteX2-15" fmla="*/ 225058 w 225058"/>
                <a:gd name="connsiteY2-16" fmla="*/ 1016000 h 1361758"/>
                <a:gd name="connsiteX3-17" fmla="*/ 0 w 225058"/>
                <a:gd name="connsiteY3-18" fmla="*/ 1361758 h 1361758"/>
                <a:gd name="connsiteX4-19" fmla="*/ 25203 w 225058"/>
                <a:gd name="connsiteY4-20" fmla="*/ 733787 h 1361758"/>
                <a:gd name="connsiteX0-21" fmla="*/ 25203 w 230992"/>
                <a:gd name="connsiteY0-22" fmla="*/ 787197 h 1415168"/>
                <a:gd name="connsiteX1-23" fmla="*/ 230992 w 230992"/>
                <a:gd name="connsiteY1-24" fmla="*/ 0 h 1415168"/>
                <a:gd name="connsiteX2-25" fmla="*/ 225058 w 230992"/>
                <a:gd name="connsiteY2-26" fmla="*/ 1069410 h 1415168"/>
                <a:gd name="connsiteX3-27" fmla="*/ 0 w 230992"/>
                <a:gd name="connsiteY3-28" fmla="*/ 1415168 h 1415168"/>
                <a:gd name="connsiteX4-29" fmla="*/ 25203 w 230992"/>
                <a:gd name="connsiteY4-30" fmla="*/ 787197 h 1415168"/>
                <a:gd name="connsiteX0-31" fmla="*/ 0 w 205789"/>
                <a:gd name="connsiteY0-32" fmla="*/ 787197 h 1427037"/>
                <a:gd name="connsiteX1-33" fmla="*/ 205789 w 205789"/>
                <a:gd name="connsiteY1-34" fmla="*/ 0 h 1427037"/>
                <a:gd name="connsiteX2-35" fmla="*/ 199855 w 205789"/>
                <a:gd name="connsiteY2-36" fmla="*/ 1069410 h 1427037"/>
                <a:gd name="connsiteX3-37" fmla="*/ 4471 w 205789"/>
                <a:gd name="connsiteY3-38" fmla="*/ 1427037 h 1427037"/>
                <a:gd name="connsiteX4-39" fmla="*/ 0 w 205789"/>
                <a:gd name="connsiteY4-40" fmla="*/ 787197 h 1427037"/>
                <a:gd name="connsiteX0-41" fmla="*/ 0 w 199855"/>
                <a:gd name="connsiteY0-42" fmla="*/ 745656 h 1385496"/>
                <a:gd name="connsiteX1-43" fmla="*/ 193920 w 199855"/>
                <a:gd name="connsiteY1-44" fmla="*/ 0 h 1385496"/>
                <a:gd name="connsiteX2-45" fmla="*/ 199855 w 199855"/>
                <a:gd name="connsiteY2-46" fmla="*/ 1027869 h 1385496"/>
                <a:gd name="connsiteX3-47" fmla="*/ 4471 w 199855"/>
                <a:gd name="connsiteY3-48" fmla="*/ 1385496 h 1385496"/>
                <a:gd name="connsiteX4-49" fmla="*/ 0 w 199855"/>
                <a:gd name="connsiteY4-50" fmla="*/ 745656 h 1385496"/>
                <a:gd name="connsiteX0-51" fmla="*/ 0 w 219519"/>
                <a:gd name="connsiteY0-52" fmla="*/ 730359 h 1370199"/>
                <a:gd name="connsiteX1-53" fmla="*/ 219401 w 219519"/>
                <a:gd name="connsiteY1-54" fmla="*/ 0 h 1370199"/>
                <a:gd name="connsiteX2-55" fmla="*/ 199855 w 219519"/>
                <a:gd name="connsiteY2-56" fmla="*/ 1012572 h 1370199"/>
                <a:gd name="connsiteX3-57" fmla="*/ 4471 w 219519"/>
                <a:gd name="connsiteY3-58" fmla="*/ 1370199 h 1370199"/>
                <a:gd name="connsiteX4-59" fmla="*/ 0 w 219519"/>
                <a:gd name="connsiteY4-60" fmla="*/ 730359 h 1370199"/>
                <a:gd name="connsiteX0-61" fmla="*/ 0 w 219602"/>
                <a:gd name="connsiteY0-62" fmla="*/ 730359 h 1370199"/>
                <a:gd name="connsiteX1-63" fmla="*/ 219401 w 219602"/>
                <a:gd name="connsiteY1-64" fmla="*/ 0 h 1370199"/>
                <a:gd name="connsiteX2-65" fmla="*/ 210047 w 219602"/>
                <a:gd name="connsiteY2-66" fmla="*/ 1007473 h 1370199"/>
                <a:gd name="connsiteX3-67" fmla="*/ 4471 w 219602"/>
                <a:gd name="connsiteY3-68" fmla="*/ 1370199 h 1370199"/>
                <a:gd name="connsiteX4-69" fmla="*/ 0 w 219602"/>
                <a:gd name="connsiteY4-70" fmla="*/ 730359 h 1370199"/>
                <a:gd name="connsiteX0-71" fmla="*/ 0 w 220239"/>
                <a:gd name="connsiteY0-72" fmla="*/ 730359 h 1370199"/>
                <a:gd name="connsiteX1-73" fmla="*/ 219401 w 220239"/>
                <a:gd name="connsiteY1-74" fmla="*/ 0 h 1370199"/>
                <a:gd name="connsiteX2-75" fmla="*/ 220239 w 220239"/>
                <a:gd name="connsiteY2-76" fmla="*/ 1007473 h 1370199"/>
                <a:gd name="connsiteX3-77" fmla="*/ 4471 w 220239"/>
                <a:gd name="connsiteY3-78" fmla="*/ 1370199 h 1370199"/>
                <a:gd name="connsiteX4-79" fmla="*/ 0 w 220239"/>
                <a:gd name="connsiteY4-80" fmla="*/ 730359 h 137019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20239" h="1370199">
                  <a:moveTo>
                    <a:pt x="0" y="730359"/>
                  </a:moveTo>
                  <a:cubicBezTo>
                    <a:pt x="64640" y="481807"/>
                    <a:pt x="154761" y="248552"/>
                    <a:pt x="219401" y="0"/>
                  </a:cubicBezTo>
                  <a:cubicBezTo>
                    <a:pt x="221379" y="342623"/>
                    <a:pt x="218261" y="664850"/>
                    <a:pt x="220239" y="1007473"/>
                  </a:cubicBezTo>
                  <a:lnTo>
                    <a:pt x="4471" y="1370199"/>
                  </a:lnTo>
                  <a:cubicBezTo>
                    <a:pt x="2981" y="1156919"/>
                    <a:pt x="1490" y="943639"/>
                    <a:pt x="0" y="730359"/>
                  </a:cubicBezTo>
                  <a:close/>
                </a:path>
              </a:pathLst>
            </a:custGeom>
            <a:gradFill rotWithShape="1">
              <a:gsLst>
                <a:gs pos="0">
                  <a:srgbClr val="2D2DB9">
                    <a:lumMod val="20000"/>
                    <a:lumOff val="80000"/>
                  </a:srgbClr>
                </a:gs>
                <a:gs pos="100000">
                  <a:srgbClr val="FFFFFF"/>
                </a:gs>
              </a:gsLst>
              <a:lin ang="108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FFFFFF"/>
                </a:solidFill>
                <a:effectLst/>
                <a:uLnTx/>
                <a:uFillTx/>
                <a:latin typeface="Gill Sans MT" panose="020B0502020104020203"/>
                <a:ea typeface="+mn-ea"/>
                <a:cs typeface="+mn-cs"/>
              </a:endParaRPr>
            </a:p>
          </p:txBody>
        </p:sp>
        <p:grpSp>
          <p:nvGrpSpPr>
            <p:cNvPr id="821" name="Group 950"/>
            <p:cNvGrpSpPr/>
            <p:nvPr/>
          </p:nvGrpSpPr>
          <p:grpSpPr bwMode="auto">
            <a:xfrm>
              <a:off x="1492879" y="2820676"/>
              <a:ext cx="338137" cy="653816"/>
              <a:chOff x="4140" y="429"/>
              <a:chExt cx="1425" cy="2396"/>
            </a:xfrm>
          </p:grpSpPr>
          <p:sp>
            <p:nvSpPr>
              <p:cNvPr id="855" name="Freeform 951"/>
              <p:cNvSpPr/>
              <p:nvPr/>
            </p:nvSpPr>
            <p:spPr bwMode="auto">
              <a:xfrm>
                <a:off x="5268" y="433"/>
                <a:ext cx="283" cy="2286"/>
              </a:xfrm>
              <a:custGeom>
                <a:avLst/>
                <a:gdLst>
                  <a:gd name="T0" fmla="*/ 2 w 354"/>
                  <a:gd name="T1" fmla="*/ 0 h 2742"/>
                  <a:gd name="T2" fmla="*/ 8 w 354"/>
                  <a:gd name="T3" fmla="*/ 16 h 2742"/>
                  <a:gd name="T4" fmla="*/ 8 w 354"/>
                  <a:gd name="T5" fmla="*/ 119 h 2742"/>
                  <a:gd name="T6" fmla="*/ 0 w 354"/>
                  <a:gd name="T7" fmla="*/ 124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56" name="Rectangle 952"/>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57" name="Freeform 953"/>
              <p:cNvSpPr/>
              <p:nvPr/>
            </p:nvSpPr>
            <p:spPr bwMode="auto">
              <a:xfrm>
                <a:off x="5321" y="570"/>
                <a:ext cx="169" cy="2115"/>
              </a:xfrm>
              <a:custGeom>
                <a:avLst/>
                <a:gdLst>
                  <a:gd name="T0" fmla="*/ 2 w 211"/>
                  <a:gd name="T1" fmla="*/ 0 h 2537"/>
                  <a:gd name="T2" fmla="*/ 5 w 211"/>
                  <a:gd name="T3" fmla="*/ 11 h 2537"/>
                  <a:gd name="T4" fmla="*/ 2 w 211"/>
                  <a:gd name="T5" fmla="*/ 11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58" name="Freeform 954"/>
              <p:cNvSpPr/>
              <p:nvPr/>
            </p:nvSpPr>
            <p:spPr bwMode="auto">
              <a:xfrm>
                <a:off x="5284" y="1640"/>
                <a:ext cx="263" cy="189"/>
              </a:xfrm>
              <a:custGeom>
                <a:avLst/>
                <a:gdLst>
                  <a:gd name="T0" fmla="*/ 2 w 328"/>
                  <a:gd name="T1" fmla="*/ 0 h 226"/>
                  <a:gd name="T2" fmla="*/ 7 w 328"/>
                  <a:gd name="T3" fmla="*/ 7 h 226"/>
                  <a:gd name="T4" fmla="*/ 7 w 328"/>
                  <a:gd name="T5" fmla="*/ 11 h 226"/>
                  <a:gd name="T6" fmla="*/ 0 w 328"/>
                  <a:gd name="T7" fmla="*/ 5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59" name="Rectangle 955"/>
              <p:cNvSpPr>
                <a:spLocks noChangeArrowheads="1"/>
              </p:cNvSpPr>
              <p:nvPr/>
            </p:nvSpPr>
            <p:spPr bwMode="auto">
              <a:xfrm>
                <a:off x="4210" y="690"/>
                <a:ext cx="598"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860" name="Group 956"/>
              <p:cNvGrpSpPr/>
              <p:nvPr/>
            </p:nvGrpSpPr>
            <p:grpSpPr bwMode="auto">
              <a:xfrm>
                <a:off x="4749" y="668"/>
                <a:ext cx="581" cy="145"/>
                <a:chOff x="614" y="2568"/>
                <a:chExt cx="725" cy="139"/>
              </a:xfrm>
            </p:grpSpPr>
            <p:sp>
              <p:nvSpPr>
                <p:cNvPr id="885" name="AutoShape 957"/>
                <p:cNvSpPr>
                  <a:spLocks noChangeArrowheads="1"/>
                </p:cNvSpPr>
                <p:nvPr/>
              </p:nvSpPr>
              <p:spPr bwMode="auto">
                <a:xfrm>
                  <a:off x="613" y="2566"/>
                  <a:ext cx="721" cy="14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86" name="AutoShape 958"/>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861" name="Rectangle 959"/>
              <p:cNvSpPr>
                <a:spLocks noChangeArrowheads="1"/>
              </p:cNvSpPr>
              <p:nvPr/>
            </p:nvSpPr>
            <p:spPr bwMode="auto">
              <a:xfrm>
                <a:off x="4220" y="1022"/>
                <a:ext cx="598"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862" name="Group 960"/>
              <p:cNvGrpSpPr/>
              <p:nvPr/>
            </p:nvGrpSpPr>
            <p:grpSpPr bwMode="auto">
              <a:xfrm>
                <a:off x="4747" y="994"/>
                <a:ext cx="581" cy="134"/>
                <a:chOff x="614" y="2568"/>
                <a:chExt cx="725" cy="139"/>
              </a:xfrm>
            </p:grpSpPr>
            <p:sp>
              <p:nvSpPr>
                <p:cNvPr id="883" name="AutoShape 961"/>
                <p:cNvSpPr>
                  <a:spLocks noChangeArrowheads="1"/>
                </p:cNvSpPr>
                <p:nvPr/>
              </p:nvSpPr>
              <p:spPr bwMode="auto">
                <a:xfrm>
                  <a:off x="615" y="2564"/>
                  <a:ext cx="721"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84" name="AutoShape 962"/>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863" name="Rectangle 963"/>
              <p:cNvSpPr>
                <a:spLocks noChangeArrowheads="1"/>
              </p:cNvSpPr>
              <p:nvPr/>
            </p:nvSpPr>
            <p:spPr bwMode="auto">
              <a:xfrm>
                <a:off x="4220" y="1354"/>
                <a:ext cx="598"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64" name="Rectangle 964"/>
              <p:cNvSpPr>
                <a:spLocks noChangeArrowheads="1"/>
              </p:cNvSpPr>
              <p:nvPr/>
            </p:nvSpPr>
            <p:spPr bwMode="auto">
              <a:xfrm>
                <a:off x="4230" y="1655"/>
                <a:ext cx="598"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865" name="Group 965"/>
              <p:cNvGrpSpPr/>
              <p:nvPr/>
            </p:nvGrpSpPr>
            <p:grpSpPr bwMode="auto">
              <a:xfrm>
                <a:off x="4735" y="1627"/>
                <a:ext cx="582" cy="151"/>
                <a:chOff x="614" y="2568"/>
                <a:chExt cx="725" cy="139"/>
              </a:xfrm>
            </p:grpSpPr>
            <p:sp>
              <p:nvSpPr>
                <p:cNvPr id="881" name="AutoShape 966"/>
                <p:cNvSpPr>
                  <a:spLocks noChangeArrowheads="1"/>
                </p:cNvSpPr>
                <p:nvPr/>
              </p:nvSpPr>
              <p:spPr bwMode="auto">
                <a:xfrm>
                  <a:off x="618" y="2586"/>
                  <a:ext cx="720" cy="12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82" name="AutoShape 967"/>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866" name="Freeform 968"/>
              <p:cNvSpPr/>
              <p:nvPr/>
            </p:nvSpPr>
            <p:spPr bwMode="auto">
              <a:xfrm>
                <a:off x="5288" y="1354"/>
                <a:ext cx="263" cy="188"/>
              </a:xfrm>
              <a:custGeom>
                <a:avLst/>
                <a:gdLst>
                  <a:gd name="T0" fmla="*/ 2 w 328"/>
                  <a:gd name="T1" fmla="*/ 0 h 226"/>
                  <a:gd name="T2" fmla="*/ 7 w 328"/>
                  <a:gd name="T3" fmla="*/ 6 h 226"/>
                  <a:gd name="T4" fmla="*/ 7 w 328"/>
                  <a:gd name="T5" fmla="*/ 10 h 226"/>
                  <a:gd name="T6" fmla="*/ 0 w 328"/>
                  <a:gd name="T7" fmla="*/ 4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867" name="Group 969"/>
              <p:cNvGrpSpPr/>
              <p:nvPr/>
            </p:nvGrpSpPr>
            <p:grpSpPr bwMode="auto">
              <a:xfrm>
                <a:off x="4739" y="1327"/>
                <a:ext cx="582" cy="139"/>
                <a:chOff x="614" y="2568"/>
                <a:chExt cx="725" cy="139"/>
              </a:xfrm>
            </p:grpSpPr>
            <p:sp>
              <p:nvSpPr>
                <p:cNvPr id="879" name="AutoShape 970"/>
                <p:cNvSpPr>
                  <a:spLocks noChangeArrowheads="1"/>
                </p:cNvSpPr>
                <p:nvPr/>
              </p:nvSpPr>
              <p:spPr bwMode="auto">
                <a:xfrm>
                  <a:off x="613" y="2571"/>
                  <a:ext cx="732"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80" name="AutoShape 971"/>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868" name="Rectangle 972"/>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69" name="Freeform 973"/>
              <p:cNvSpPr/>
              <p:nvPr/>
            </p:nvSpPr>
            <p:spPr bwMode="auto">
              <a:xfrm>
                <a:off x="5312" y="1007"/>
                <a:ext cx="237" cy="213"/>
              </a:xfrm>
              <a:custGeom>
                <a:avLst/>
                <a:gdLst>
                  <a:gd name="T0" fmla="*/ 2 w 296"/>
                  <a:gd name="T1" fmla="*/ 0 h 256"/>
                  <a:gd name="T2" fmla="*/ 7 w 296"/>
                  <a:gd name="T3" fmla="*/ 6 h 256"/>
                  <a:gd name="T4" fmla="*/ 7 w 296"/>
                  <a:gd name="T5" fmla="*/ 11 h 256"/>
                  <a:gd name="T6" fmla="*/ 0 w 296"/>
                  <a:gd name="T7" fmla="*/ 4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70" name="Freeform 974"/>
              <p:cNvSpPr/>
              <p:nvPr/>
            </p:nvSpPr>
            <p:spPr bwMode="auto">
              <a:xfrm>
                <a:off x="5315" y="680"/>
                <a:ext cx="244" cy="240"/>
              </a:xfrm>
              <a:custGeom>
                <a:avLst/>
                <a:gdLst>
                  <a:gd name="T0" fmla="*/ 0 w 304"/>
                  <a:gd name="T1" fmla="*/ 0 h 288"/>
                  <a:gd name="T2" fmla="*/ 7 w 304"/>
                  <a:gd name="T3" fmla="*/ 8 h 288"/>
                  <a:gd name="T4" fmla="*/ 6 w 304"/>
                  <a:gd name="T5" fmla="*/ 13 h 288"/>
                  <a:gd name="T6" fmla="*/ 2 w 304"/>
                  <a:gd name="T7" fmla="*/ 6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71" name="Oval 975"/>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72" name="Freeform 976"/>
              <p:cNvSpPr/>
              <p:nvPr/>
            </p:nvSpPr>
            <p:spPr bwMode="auto">
              <a:xfrm>
                <a:off x="5302" y="2614"/>
                <a:ext cx="245" cy="200"/>
              </a:xfrm>
              <a:custGeom>
                <a:avLst/>
                <a:gdLst>
                  <a:gd name="T0" fmla="*/ 0 w 306"/>
                  <a:gd name="T1" fmla="*/ 6 h 240"/>
                  <a:gd name="T2" fmla="*/ 2 w 306"/>
                  <a:gd name="T3" fmla="*/ 11 h 240"/>
                  <a:gd name="T4" fmla="*/ 7 w 306"/>
                  <a:gd name="T5" fmla="*/ 6 h 240"/>
                  <a:gd name="T6" fmla="*/ 7 w 306"/>
                  <a:gd name="T7" fmla="*/ 0 h 240"/>
                  <a:gd name="T8" fmla="*/ 0 w 306"/>
                  <a:gd name="T9" fmla="*/ 6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73" name="AutoShape 977"/>
              <p:cNvSpPr>
                <a:spLocks noChangeArrowheads="1"/>
              </p:cNvSpPr>
              <p:nvPr/>
            </p:nvSpPr>
            <p:spPr bwMode="auto">
              <a:xfrm>
                <a:off x="4140" y="2675"/>
                <a:ext cx="1196" cy="150"/>
              </a:xfrm>
              <a:prstGeom prst="roundRect">
                <a:avLst>
                  <a:gd name="adj" fmla="val 50000"/>
                </a:avLst>
              </a:prstGeom>
              <a:solidFill>
                <a:srgbClr val="DDDDDD"/>
              </a:solidFill>
              <a:ln w="9525">
                <a:solidFill>
                  <a:srgbClr val="000000"/>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74" name="AutoShape 978"/>
              <p:cNvSpPr>
                <a:spLocks noChangeArrowheads="1"/>
              </p:cNvSpPr>
              <p:nvPr/>
            </p:nvSpPr>
            <p:spPr bwMode="auto">
              <a:xfrm>
                <a:off x="4210" y="2714"/>
                <a:ext cx="1066"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75" name="Oval 979"/>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76" name="Oval 980"/>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mn-cs"/>
                </a:endParaRPr>
              </a:p>
            </p:txBody>
          </p:sp>
          <p:sp>
            <p:nvSpPr>
              <p:cNvPr id="877" name="Oval 981"/>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78" name="Rectangle 982"/>
              <p:cNvSpPr>
                <a:spLocks noChangeArrowheads="1"/>
              </p:cNvSpPr>
              <p:nvPr/>
            </p:nvSpPr>
            <p:spPr bwMode="auto">
              <a:xfrm>
                <a:off x="5067" y="1837"/>
                <a:ext cx="80" cy="759"/>
              </a:xfrm>
              <a:prstGeom prst="rect">
                <a:avLst/>
              </a:prstGeom>
              <a:solidFill>
                <a:srgbClr val="292929"/>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822" name="Group 950"/>
            <p:cNvGrpSpPr/>
            <p:nvPr/>
          </p:nvGrpSpPr>
          <p:grpSpPr bwMode="auto">
            <a:xfrm>
              <a:off x="7182479" y="2847655"/>
              <a:ext cx="338137" cy="653816"/>
              <a:chOff x="4140" y="429"/>
              <a:chExt cx="1425" cy="2396"/>
            </a:xfrm>
          </p:grpSpPr>
          <p:sp>
            <p:nvSpPr>
              <p:cNvPr id="823" name="Freeform 951"/>
              <p:cNvSpPr/>
              <p:nvPr/>
            </p:nvSpPr>
            <p:spPr bwMode="auto">
              <a:xfrm>
                <a:off x="5268" y="433"/>
                <a:ext cx="283" cy="2286"/>
              </a:xfrm>
              <a:custGeom>
                <a:avLst/>
                <a:gdLst>
                  <a:gd name="T0" fmla="*/ 2 w 354"/>
                  <a:gd name="T1" fmla="*/ 0 h 2742"/>
                  <a:gd name="T2" fmla="*/ 8 w 354"/>
                  <a:gd name="T3" fmla="*/ 16 h 2742"/>
                  <a:gd name="T4" fmla="*/ 8 w 354"/>
                  <a:gd name="T5" fmla="*/ 119 h 2742"/>
                  <a:gd name="T6" fmla="*/ 0 w 354"/>
                  <a:gd name="T7" fmla="*/ 124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24" name="Rectangle 952"/>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25" name="Freeform 953"/>
              <p:cNvSpPr/>
              <p:nvPr/>
            </p:nvSpPr>
            <p:spPr bwMode="auto">
              <a:xfrm>
                <a:off x="5321" y="570"/>
                <a:ext cx="169" cy="2115"/>
              </a:xfrm>
              <a:custGeom>
                <a:avLst/>
                <a:gdLst>
                  <a:gd name="T0" fmla="*/ 2 w 211"/>
                  <a:gd name="T1" fmla="*/ 0 h 2537"/>
                  <a:gd name="T2" fmla="*/ 5 w 211"/>
                  <a:gd name="T3" fmla="*/ 11 h 2537"/>
                  <a:gd name="T4" fmla="*/ 2 w 211"/>
                  <a:gd name="T5" fmla="*/ 11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26" name="Freeform 954"/>
              <p:cNvSpPr/>
              <p:nvPr/>
            </p:nvSpPr>
            <p:spPr bwMode="auto">
              <a:xfrm>
                <a:off x="5284" y="1640"/>
                <a:ext cx="263" cy="189"/>
              </a:xfrm>
              <a:custGeom>
                <a:avLst/>
                <a:gdLst>
                  <a:gd name="T0" fmla="*/ 2 w 328"/>
                  <a:gd name="T1" fmla="*/ 0 h 226"/>
                  <a:gd name="T2" fmla="*/ 7 w 328"/>
                  <a:gd name="T3" fmla="*/ 7 h 226"/>
                  <a:gd name="T4" fmla="*/ 7 w 328"/>
                  <a:gd name="T5" fmla="*/ 11 h 226"/>
                  <a:gd name="T6" fmla="*/ 0 w 328"/>
                  <a:gd name="T7" fmla="*/ 5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27" name="Rectangle 955"/>
              <p:cNvSpPr>
                <a:spLocks noChangeArrowheads="1"/>
              </p:cNvSpPr>
              <p:nvPr/>
            </p:nvSpPr>
            <p:spPr bwMode="auto">
              <a:xfrm>
                <a:off x="4210" y="690"/>
                <a:ext cx="598"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828" name="Group 956"/>
              <p:cNvGrpSpPr/>
              <p:nvPr/>
            </p:nvGrpSpPr>
            <p:grpSpPr bwMode="auto">
              <a:xfrm>
                <a:off x="4749" y="668"/>
                <a:ext cx="581" cy="145"/>
                <a:chOff x="614" y="2568"/>
                <a:chExt cx="725" cy="139"/>
              </a:xfrm>
            </p:grpSpPr>
            <p:sp>
              <p:nvSpPr>
                <p:cNvPr id="853" name="AutoShape 957"/>
                <p:cNvSpPr>
                  <a:spLocks noChangeArrowheads="1"/>
                </p:cNvSpPr>
                <p:nvPr/>
              </p:nvSpPr>
              <p:spPr bwMode="auto">
                <a:xfrm>
                  <a:off x="613" y="2566"/>
                  <a:ext cx="721" cy="14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54" name="AutoShape 958"/>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829" name="Rectangle 959"/>
              <p:cNvSpPr>
                <a:spLocks noChangeArrowheads="1"/>
              </p:cNvSpPr>
              <p:nvPr/>
            </p:nvSpPr>
            <p:spPr bwMode="auto">
              <a:xfrm>
                <a:off x="4220" y="1022"/>
                <a:ext cx="598"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830" name="Group 960"/>
              <p:cNvGrpSpPr/>
              <p:nvPr/>
            </p:nvGrpSpPr>
            <p:grpSpPr bwMode="auto">
              <a:xfrm>
                <a:off x="4747" y="994"/>
                <a:ext cx="581" cy="134"/>
                <a:chOff x="614" y="2568"/>
                <a:chExt cx="725" cy="139"/>
              </a:xfrm>
            </p:grpSpPr>
            <p:sp>
              <p:nvSpPr>
                <p:cNvPr id="851" name="AutoShape 961"/>
                <p:cNvSpPr>
                  <a:spLocks noChangeArrowheads="1"/>
                </p:cNvSpPr>
                <p:nvPr/>
              </p:nvSpPr>
              <p:spPr bwMode="auto">
                <a:xfrm>
                  <a:off x="615" y="2564"/>
                  <a:ext cx="721"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52" name="AutoShape 962"/>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831" name="Rectangle 963"/>
              <p:cNvSpPr>
                <a:spLocks noChangeArrowheads="1"/>
              </p:cNvSpPr>
              <p:nvPr/>
            </p:nvSpPr>
            <p:spPr bwMode="auto">
              <a:xfrm>
                <a:off x="4220" y="1354"/>
                <a:ext cx="598"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32" name="Rectangle 964"/>
              <p:cNvSpPr>
                <a:spLocks noChangeArrowheads="1"/>
              </p:cNvSpPr>
              <p:nvPr/>
            </p:nvSpPr>
            <p:spPr bwMode="auto">
              <a:xfrm>
                <a:off x="4230" y="1655"/>
                <a:ext cx="598"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833" name="Group 965"/>
              <p:cNvGrpSpPr/>
              <p:nvPr/>
            </p:nvGrpSpPr>
            <p:grpSpPr bwMode="auto">
              <a:xfrm>
                <a:off x="4735" y="1627"/>
                <a:ext cx="582" cy="151"/>
                <a:chOff x="614" y="2568"/>
                <a:chExt cx="725" cy="139"/>
              </a:xfrm>
            </p:grpSpPr>
            <p:sp>
              <p:nvSpPr>
                <p:cNvPr id="849" name="AutoShape 966"/>
                <p:cNvSpPr>
                  <a:spLocks noChangeArrowheads="1"/>
                </p:cNvSpPr>
                <p:nvPr/>
              </p:nvSpPr>
              <p:spPr bwMode="auto">
                <a:xfrm>
                  <a:off x="618" y="2586"/>
                  <a:ext cx="720" cy="12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50" name="AutoShape 967"/>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834" name="Freeform 968"/>
              <p:cNvSpPr/>
              <p:nvPr/>
            </p:nvSpPr>
            <p:spPr bwMode="auto">
              <a:xfrm>
                <a:off x="5288" y="1354"/>
                <a:ext cx="263" cy="188"/>
              </a:xfrm>
              <a:custGeom>
                <a:avLst/>
                <a:gdLst>
                  <a:gd name="T0" fmla="*/ 2 w 328"/>
                  <a:gd name="T1" fmla="*/ 0 h 226"/>
                  <a:gd name="T2" fmla="*/ 7 w 328"/>
                  <a:gd name="T3" fmla="*/ 6 h 226"/>
                  <a:gd name="T4" fmla="*/ 7 w 328"/>
                  <a:gd name="T5" fmla="*/ 10 h 226"/>
                  <a:gd name="T6" fmla="*/ 0 w 328"/>
                  <a:gd name="T7" fmla="*/ 4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835" name="Group 969"/>
              <p:cNvGrpSpPr/>
              <p:nvPr/>
            </p:nvGrpSpPr>
            <p:grpSpPr bwMode="auto">
              <a:xfrm>
                <a:off x="4739" y="1327"/>
                <a:ext cx="582" cy="139"/>
                <a:chOff x="614" y="2568"/>
                <a:chExt cx="725" cy="139"/>
              </a:xfrm>
            </p:grpSpPr>
            <p:sp>
              <p:nvSpPr>
                <p:cNvPr id="847" name="AutoShape 970"/>
                <p:cNvSpPr>
                  <a:spLocks noChangeArrowheads="1"/>
                </p:cNvSpPr>
                <p:nvPr/>
              </p:nvSpPr>
              <p:spPr bwMode="auto">
                <a:xfrm>
                  <a:off x="613" y="2571"/>
                  <a:ext cx="732"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48" name="AutoShape 971"/>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836" name="Rectangle 972"/>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37" name="Freeform 973"/>
              <p:cNvSpPr/>
              <p:nvPr/>
            </p:nvSpPr>
            <p:spPr bwMode="auto">
              <a:xfrm>
                <a:off x="5312" y="1007"/>
                <a:ext cx="237" cy="213"/>
              </a:xfrm>
              <a:custGeom>
                <a:avLst/>
                <a:gdLst>
                  <a:gd name="T0" fmla="*/ 2 w 296"/>
                  <a:gd name="T1" fmla="*/ 0 h 256"/>
                  <a:gd name="T2" fmla="*/ 7 w 296"/>
                  <a:gd name="T3" fmla="*/ 6 h 256"/>
                  <a:gd name="T4" fmla="*/ 7 w 296"/>
                  <a:gd name="T5" fmla="*/ 11 h 256"/>
                  <a:gd name="T6" fmla="*/ 0 w 296"/>
                  <a:gd name="T7" fmla="*/ 4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38" name="Freeform 974"/>
              <p:cNvSpPr/>
              <p:nvPr/>
            </p:nvSpPr>
            <p:spPr bwMode="auto">
              <a:xfrm>
                <a:off x="5315" y="680"/>
                <a:ext cx="244" cy="240"/>
              </a:xfrm>
              <a:custGeom>
                <a:avLst/>
                <a:gdLst>
                  <a:gd name="T0" fmla="*/ 0 w 304"/>
                  <a:gd name="T1" fmla="*/ 0 h 288"/>
                  <a:gd name="T2" fmla="*/ 7 w 304"/>
                  <a:gd name="T3" fmla="*/ 8 h 288"/>
                  <a:gd name="T4" fmla="*/ 6 w 304"/>
                  <a:gd name="T5" fmla="*/ 13 h 288"/>
                  <a:gd name="T6" fmla="*/ 2 w 304"/>
                  <a:gd name="T7" fmla="*/ 6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39" name="Oval 975"/>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40" name="Freeform 976"/>
              <p:cNvSpPr/>
              <p:nvPr/>
            </p:nvSpPr>
            <p:spPr bwMode="auto">
              <a:xfrm>
                <a:off x="5302" y="2614"/>
                <a:ext cx="245" cy="200"/>
              </a:xfrm>
              <a:custGeom>
                <a:avLst/>
                <a:gdLst>
                  <a:gd name="T0" fmla="*/ 0 w 306"/>
                  <a:gd name="T1" fmla="*/ 6 h 240"/>
                  <a:gd name="T2" fmla="*/ 2 w 306"/>
                  <a:gd name="T3" fmla="*/ 11 h 240"/>
                  <a:gd name="T4" fmla="*/ 7 w 306"/>
                  <a:gd name="T5" fmla="*/ 6 h 240"/>
                  <a:gd name="T6" fmla="*/ 7 w 306"/>
                  <a:gd name="T7" fmla="*/ 0 h 240"/>
                  <a:gd name="T8" fmla="*/ 0 w 306"/>
                  <a:gd name="T9" fmla="*/ 6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41" name="AutoShape 977"/>
              <p:cNvSpPr>
                <a:spLocks noChangeArrowheads="1"/>
              </p:cNvSpPr>
              <p:nvPr/>
            </p:nvSpPr>
            <p:spPr bwMode="auto">
              <a:xfrm>
                <a:off x="4140" y="2675"/>
                <a:ext cx="1196" cy="150"/>
              </a:xfrm>
              <a:prstGeom prst="roundRect">
                <a:avLst>
                  <a:gd name="adj" fmla="val 50000"/>
                </a:avLst>
              </a:prstGeom>
              <a:solidFill>
                <a:srgbClr val="DDDDDD"/>
              </a:solidFill>
              <a:ln w="9525">
                <a:solidFill>
                  <a:srgbClr val="000000"/>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42" name="AutoShape 978"/>
              <p:cNvSpPr>
                <a:spLocks noChangeArrowheads="1"/>
              </p:cNvSpPr>
              <p:nvPr/>
            </p:nvSpPr>
            <p:spPr bwMode="auto">
              <a:xfrm>
                <a:off x="4210" y="2714"/>
                <a:ext cx="1066"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43" name="Oval 979"/>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44" name="Oval 980"/>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mn-cs"/>
                </a:endParaRPr>
              </a:p>
            </p:txBody>
          </p:sp>
          <p:sp>
            <p:nvSpPr>
              <p:cNvPr id="845" name="Oval 981"/>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46" name="Rectangle 982"/>
              <p:cNvSpPr>
                <a:spLocks noChangeArrowheads="1"/>
              </p:cNvSpPr>
              <p:nvPr/>
            </p:nvSpPr>
            <p:spPr bwMode="auto">
              <a:xfrm>
                <a:off x="5067" y="1837"/>
                <a:ext cx="80" cy="759"/>
              </a:xfrm>
              <a:prstGeom prst="rect">
                <a:avLst/>
              </a:prstGeom>
              <a:solidFill>
                <a:srgbClr val="292929"/>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sp>
        <p:nvSpPr>
          <p:cNvPr id="887" name="Freeform 2"/>
          <p:cNvSpPr/>
          <p:nvPr/>
        </p:nvSpPr>
        <p:spPr bwMode="auto">
          <a:xfrm>
            <a:off x="4341668" y="5696917"/>
            <a:ext cx="4027487" cy="939800"/>
          </a:xfrm>
          <a:custGeom>
            <a:avLst/>
            <a:gdLst>
              <a:gd name="T0" fmla="*/ 2147483647 w 10001"/>
              <a:gd name="T1" fmla="*/ 2147483647 h 10125"/>
              <a:gd name="T2" fmla="*/ 2147483647 w 10001"/>
              <a:gd name="T3" fmla="*/ 2147483647 h 10125"/>
              <a:gd name="T4" fmla="*/ 2147483647 w 10001"/>
              <a:gd name="T5" fmla="*/ 2147483647 h 10125"/>
              <a:gd name="T6" fmla="*/ 2147483647 w 10001"/>
              <a:gd name="T7" fmla="*/ 0 h 10125"/>
              <a:gd name="T8" fmla="*/ 2147483647 w 10001"/>
              <a:gd name="T9" fmla="*/ 2147483647 h 10125"/>
              <a:gd name="T10" fmla="*/ 2147483647 w 10001"/>
              <a:gd name="T11" fmla="*/ 2147483647 h 10125"/>
              <a:gd name="T12" fmla="*/ 2147483647 w 10001"/>
              <a:gd name="T13" fmla="*/ 2147483647 h 10125"/>
              <a:gd name="T14" fmla="*/ 2147483647 w 10001"/>
              <a:gd name="T15" fmla="*/ 2147483647 h 10125"/>
              <a:gd name="T16" fmla="*/ 2147483647 w 10001"/>
              <a:gd name="T17" fmla="*/ 2147483647 h 10125"/>
              <a:gd name="T18" fmla="*/ 2147483647 w 10001"/>
              <a:gd name="T19" fmla="*/ 2147483647 h 10125"/>
              <a:gd name="T20" fmla="*/ 2147483647 w 10001"/>
              <a:gd name="T21" fmla="*/ 2147483647 h 10125"/>
              <a:gd name="T22" fmla="*/ 2147483647 w 10001"/>
              <a:gd name="T23" fmla="*/ 2147483647 h 10125"/>
              <a:gd name="T24" fmla="*/ 2147483647 w 10001"/>
              <a:gd name="T25" fmla="*/ 2147483647 h 10125"/>
              <a:gd name="T26" fmla="*/ 2147483647 w 10001"/>
              <a:gd name="T27" fmla="*/ 2147483647 h 10125"/>
              <a:gd name="T28" fmla="*/ 2147483647 w 10001"/>
              <a:gd name="T29" fmla="*/ 2147483647 h 101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001" h="10125">
                <a:moveTo>
                  <a:pt x="4" y="4039"/>
                </a:moveTo>
                <a:cubicBezTo>
                  <a:pt x="-29" y="2271"/>
                  <a:pt x="194" y="2100"/>
                  <a:pt x="715" y="1595"/>
                </a:cubicBezTo>
                <a:cubicBezTo>
                  <a:pt x="1236" y="1089"/>
                  <a:pt x="2417" y="1272"/>
                  <a:pt x="3130" y="1006"/>
                </a:cubicBezTo>
                <a:cubicBezTo>
                  <a:pt x="3843" y="740"/>
                  <a:pt x="4397" y="0"/>
                  <a:pt x="4995" y="0"/>
                </a:cubicBezTo>
                <a:cubicBezTo>
                  <a:pt x="5593" y="1"/>
                  <a:pt x="6206" y="926"/>
                  <a:pt x="6720" y="1009"/>
                </a:cubicBezTo>
                <a:cubicBezTo>
                  <a:pt x="7234" y="1092"/>
                  <a:pt x="7536" y="241"/>
                  <a:pt x="8082" y="497"/>
                </a:cubicBezTo>
                <a:cubicBezTo>
                  <a:pt x="8628" y="756"/>
                  <a:pt x="9854" y="442"/>
                  <a:pt x="9989" y="2989"/>
                </a:cubicBezTo>
                <a:cubicBezTo>
                  <a:pt x="10124" y="5536"/>
                  <a:pt x="9098" y="5742"/>
                  <a:pt x="8599" y="6797"/>
                </a:cubicBezTo>
                <a:cubicBezTo>
                  <a:pt x="8100" y="7852"/>
                  <a:pt x="7544" y="8981"/>
                  <a:pt x="6995" y="9322"/>
                </a:cubicBezTo>
                <a:cubicBezTo>
                  <a:pt x="6446" y="9663"/>
                  <a:pt x="5793" y="8957"/>
                  <a:pt x="5307" y="8843"/>
                </a:cubicBezTo>
                <a:cubicBezTo>
                  <a:pt x="4819" y="8726"/>
                  <a:pt x="4628" y="10048"/>
                  <a:pt x="4371" y="9912"/>
                </a:cubicBezTo>
                <a:cubicBezTo>
                  <a:pt x="4114" y="9775"/>
                  <a:pt x="3505" y="10355"/>
                  <a:pt x="3140" y="10019"/>
                </a:cubicBezTo>
                <a:cubicBezTo>
                  <a:pt x="2774" y="9683"/>
                  <a:pt x="2820" y="8138"/>
                  <a:pt x="2179" y="7895"/>
                </a:cubicBezTo>
                <a:cubicBezTo>
                  <a:pt x="1586" y="6800"/>
                  <a:pt x="1549" y="8137"/>
                  <a:pt x="1187" y="7495"/>
                </a:cubicBezTo>
                <a:cubicBezTo>
                  <a:pt x="825" y="6852"/>
                  <a:pt x="-7" y="6157"/>
                  <a:pt x="4" y="4039"/>
                </a:cubicBezTo>
                <a:close/>
              </a:path>
            </a:pathLst>
          </a:custGeom>
          <a:solidFill>
            <a:srgbClr val="66CCFF"/>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888" name="Straight Connector 887"/>
          <p:cNvCxnSpPr/>
          <p:nvPr/>
        </p:nvCxnSpPr>
        <p:spPr>
          <a:xfrm flipV="1">
            <a:off x="5011593" y="5847730"/>
            <a:ext cx="1316037" cy="131762"/>
          </a:xfrm>
          <a:prstGeom prst="line">
            <a:avLst/>
          </a:prstGeom>
          <a:noFill/>
          <a:ln w="12700" cap="flat" cmpd="sng" algn="ctr">
            <a:solidFill>
              <a:srgbClr val="000000"/>
            </a:solidFill>
            <a:prstDash val="solid"/>
          </a:ln>
          <a:effectLst/>
        </p:spPr>
      </p:cxnSp>
      <p:cxnSp>
        <p:nvCxnSpPr>
          <p:cNvPr id="889" name="Straight Connector 888"/>
          <p:cNvCxnSpPr/>
          <p:nvPr/>
        </p:nvCxnSpPr>
        <p:spPr>
          <a:xfrm>
            <a:off x="4900468" y="6035055"/>
            <a:ext cx="2259012" cy="298450"/>
          </a:xfrm>
          <a:prstGeom prst="line">
            <a:avLst/>
          </a:prstGeom>
          <a:noFill/>
          <a:ln w="12700" cap="flat" cmpd="sng" algn="ctr">
            <a:solidFill>
              <a:srgbClr val="000000"/>
            </a:solidFill>
            <a:prstDash val="solid"/>
          </a:ln>
          <a:effectLst/>
        </p:spPr>
      </p:cxnSp>
      <p:cxnSp>
        <p:nvCxnSpPr>
          <p:cNvPr id="890" name="Straight Connector 889"/>
          <p:cNvCxnSpPr/>
          <p:nvPr/>
        </p:nvCxnSpPr>
        <p:spPr>
          <a:xfrm>
            <a:off x="4913168" y="6139830"/>
            <a:ext cx="714375" cy="276225"/>
          </a:xfrm>
          <a:prstGeom prst="line">
            <a:avLst/>
          </a:prstGeom>
          <a:noFill/>
          <a:ln w="12700" cap="flat" cmpd="sng" algn="ctr">
            <a:solidFill>
              <a:srgbClr val="000000"/>
            </a:solidFill>
            <a:prstDash val="solid"/>
          </a:ln>
          <a:effectLst/>
        </p:spPr>
      </p:cxnSp>
      <p:cxnSp>
        <p:nvCxnSpPr>
          <p:cNvPr id="891" name="Straight Connector 890"/>
          <p:cNvCxnSpPr/>
          <p:nvPr/>
        </p:nvCxnSpPr>
        <p:spPr>
          <a:xfrm flipV="1">
            <a:off x="5930755" y="6333505"/>
            <a:ext cx="1247775" cy="82550"/>
          </a:xfrm>
          <a:prstGeom prst="line">
            <a:avLst/>
          </a:prstGeom>
          <a:noFill/>
          <a:ln w="12700" cap="flat" cmpd="sng" algn="ctr">
            <a:solidFill>
              <a:srgbClr val="000000"/>
            </a:solidFill>
            <a:prstDash val="solid"/>
          </a:ln>
          <a:effectLst/>
        </p:spPr>
      </p:cxnSp>
      <p:cxnSp>
        <p:nvCxnSpPr>
          <p:cNvPr id="892" name="Straight Connector 891"/>
          <p:cNvCxnSpPr/>
          <p:nvPr/>
        </p:nvCxnSpPr>
        <p:spPr>
          <a:xfrm>
            <a:off x="6591155" y="5881067"/>
            <a:ext cx="1057275" cy="123825"/>
          </a:xfrm>
          <a:prstGeom prst="line">
            <a:avLst/>
          </a:prstGeom>
          <a:noFill/>
          <a:ln w="12700" cap="flat" cmpd="sng" algn="ctr">
            <a:solidFill>
              <a:srgbClr val="000000"/>
            </a:solidFill>
            <a:prstDash val="solid"/>
          </a:ln>
          <a:effectLst/>
        </p:spPr>
      </p:cxnSp>
      <p:cxnSp>
        <p:nvCxnSpPr>
          <p:cNvPr id="893" name="Straight Connector 892"/>
          <p:cNvCxnSpPr/>
          <p:nvPr/>
        </p:nvCxnSpPr>
        <p:spPr>
          <a:xfrm flipV="1">
            <a:off x="5875193" y="6035055"/>
            <a:ext cx="1790700" cy="298450"/>
          </a:xfrm>
          <a:prstGeom prst="line">
            <a:avLst/>
          </a:prstGeom>
          <a:noFill/>
          <a:ln w="12700" cap="flat" cmpd="sng" algn="ctr">
            <a:solidFill>
              <a:srgbClr val="000000"/>
            </a:solidFill>
            <a:prstDash val="solid"/>
          </a:ln>
          <a:effectLst/>
        </p:spPr>
      </p:cxnSp>
      <p:cxnSp>
        <p:nvCxnSpPr>
          <p:cNvPr id="894" name="Straight Connector 893"/>
          <p:cNvCxnSpPr/>
          <p:nvPr/>
        </p:nvCxnSpPr>
        <p:spPr>
          <a:xfrm flipV="1">
            <a:off x="7202343" y="6063630"/>
            <a:ext cx="588962" cy="269875"/>
          </a:xfrm>
          <a:prstGeom prst="line">
            <a:avLst/>
          </a:prstGeom>
          <a:noFill/>
          <a:ln w="12700" cap="flat" cmpd="sng" algn="ctr">
            <a:solidFill>
              <a:srgbClr val="000000"/>
            </a:solidFill>
            <a:prstDash val="solid"/>
          </a:ln>
          <a:effectLst/>
        </p:spPr>
      </p:cxnSp>
      <p:cxnSp>
        <p:nvCxnSpPr>
          <p:cNvPr id="895" name="Straight Connector 894"/>
          <p:cNvCxnSpPr/>
          <p:nvPr/>
        </p:nvCxnSpPr>
        <p:spPr>
          <a:xfrm>
            <a:off x="6345093" y="5847730"/>
            <a:ext cx="814387" cy="401637"/>
          </a:xfrm>
          <a:prstGeom prst="line">
            <a:avLst/>
          </a:prstGeom>
          <a:noFill/>
          <a:ln w="12700" cap="flat" cmpd="sng" algn="ctr">
            <a:solidFill>
              <a:srgbClr val="000000"/>
            </a:solidFill>
            <a:prstDash val="solid"/>
          </a:ln>
          <a:effectLst/>
        </p:spPr>
      </p:cxnSp>
      <p:grpSp>
        <p:nvGrpSpPr>
          <p:cNvPr id="896" name="Group 895"/>
          <p:cNvGrpSpPr/>
          <p:nvPr/>
        </p:nvGrpSpPr>
        <p:grpSpPr bwMode="auto">
          <a:xfrm>
            <a:off x="3274868" y="2950542"/>
            <a:ext cx="6978650" cy="1096963"/>
            <a:chOff x="1526216" y="3003498"/>
            <a:chExt cx="6978041" cy="1096962"/>
          </a:xfrm>
        </p:grpSpPr>
        <p:sp>
          <p:nvSpPr>
            <p:cNvPr id="897" name="TextBox 399"/>
            <p:cNvSpPr txBox="1">
              <a:spLocks noChangeArrowheads="1"/>
            </p:cNvSpPr>
            <p:nvPr/>
          </p:nvSpPr>
          <p:spPr bwMode="auto">
            <a:xfrm>
              <a:off x="7714291" y="3628973"/>
              <a:ext cx="595313" cy="47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ts val="1465"/>
                </a:lnSpc>
                <a:spcBef>
                  <a:spcPct val="0"/>
                </a:spcBef>
                <a:spcAft>
                  <a:spcPct val="0"/>
                </a:spcAft>
                <a:buClrTx/>
                <a:buSzTx/>
                <a:buFontTx/>
                <a:buNone/>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data</a:t>
              </a:r>
              <a:endPar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ts val="1465"/>
                </a:lnSpc>
                <a:spcBef>
                  <a:spcPct val="0"/>
                </a:spcBef>
                <a:spcAft>
                  <a:spcPct val="0"/>
                </a:spcAft>
                <a:buClrTx/>
                <a:buSzTx/>
                <a:buFontTx/>
                <a:buNone/>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plane</a:t>
              </a:r>
              <a:endPar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98" name="TextBox 400"/>
            <p:cNvSpPr txBox="1">
              <a:spLocks noChangeArrowheads="1"/>
            </p:cNvSpPr>
            <p:nvPr/>
          </p:nvSpPr>
          <p:spPr bwMode="auto">
            <a:xfrm>
              <a:off x="7728579" y="3003498"/>
              <a:ext cx="709612" cy="47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ts val="1465"/>
                </a:lnSpc>
                <a:spcBef>
                  <a:spcPct val="0"/>
                </a:spcBef>
                <a:spcAft>
                  <a:spcPct val="0"/>
                </a:spcAft>
                <a:buClrTx/>
                <a:buSzTx/>
                <a:buFontTx/>
                <a:buNone/>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control</a:t>
              </a:r>
              <a:endPar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ctr" defTabSz="914400" rtl="0" eaLnBrk="0" fontAlgn="base" latinLnBrk="0" hangingPunct="0">
                <a:lnSpc>
                  <a:spcPts val="1465"/>
                </a:lnSpc>
                <a:spcBef>
                  <a:spcPct val="0"/>
                </a:spcBef>
                <a:spcAft>
                  <a:spcPct val="0"/>
                </a:spcAft>
                <a:buClrTx/>
                <a:buSzTx/>
                <a:buFontTx/>
                <a:buNone/>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plane</a:t>
              </a:r>
              <a:endPar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899" name="Straight Connector 898"/>
            <p:cNvCxnSpPr/>
            <p:nvPr/>
          </p:nvCxnSpPr>
          <p:spPr bwMode="auto">
            <a:xfrm flipV="1">
              <a:off x="1526216" y="3579760"/>
              <a:ext cx="6978041" cy="11112"/>
            </a:xfrm>
            <a:prstGeom prst="line">
              <a:avLst/>
            </a:prstGeom>
            <a:noFill/>
            <a:ln w="25400" cap="flat" cmpd="sng" algn="ctr">
              <a:solidFill>
                <a:srgbClr val="000000"/>
              </a:solidFill>
              <a:prstDash val="dash"/>
            </a:ln>
            <a:effectLst/>
          </p:spPr>
        </p:cxnSp>
      </p:grpSp>
      <p:grpSp>
        <p:nvGrpSpPr>
          <p:cNvPr id="900" name="Group 899"/>
          <p:cNvGrpSpPr/>
          <p:nvPr/>
        </p:nvGrpSpPr>
        <p:grpSpPr bwMode="auto">
          <a:xfrm>
            <a:off x="4186093" y="2682255"/>
            <a:ext cx="4295775" cy="320675"/>
            <a:chOff x="2433511" y="2792111"/>
            <a:chExt cx="4296530" cy="320561"/>
          </a:xfrm>
        </p:grpSpPr>
        <p:grpSp>
          <p:nvGrpSpPr>
            <p:cNvPr id="901" name="Group 401"/>
            <p:cNvGrpSpPr/>
            <p:nvPr/>
          </p:nvGrpSpPr>
          <p:grpSpPr bwMode="auto">
            <a:xfrm>
              <a:off x="2433511" y="2794083"/>
              <a:ext cx="349250" cy="317387"/>
              <a:chOff x="2931664" y="3912603"/>
              <a:chExt cx="430450" cy="329314"/>
            </a:xfrm>
          </p:grpSpPr>
          <p:sp>
            <p:nvSpPr>
              <p:cNvPr id="922" name="Rectangle 921"/>
              <p:cNvSpPr/>
              <p:nvPr/>
            </p:nvSpPr>
            <p:spPr>
              <a:xfrm>
                <a:off x="2937534" y="3912203"/>
                <a:ext cx="424655" cy="329314"/>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23" name="Straight Connector 922"/>
              <p:cNvCxnSpPr/>
              <p:nvPr/>
            </p:nvCxnSpPr>
            <p:spPr>
              <a:xfrm>
                <a:off x="2931664" y="4004411"/>
                <a:ext cx="424654" cy="0"/>
              </a:xfrm>
              <a:prstGeom prst="line">
                <a:avLst/>
              </a:prstGeom>
              <a:noFill/>
              <a:ln w="3175" cap="flat" cmpd="sng" algn="ctr">
                <a:solidFill>
                  <a:srgbClr val="CC0000"/>
                </a:solidFill>
                <a:prstDash val="solid"/>
              </a:ln>
              <a:effectLst/>
            </p:spPr>
          </p:cxnSp>
          <p:cxnSp>
            <p:nvCxnSpPr>
              <p:cNvPr id="924" name="Straight Connector 923"/>
              <p:cNvCxnSpPr/>
              <p:nvPr/>
            </p:nvCxnSpPr>
            <p:spPr>
              <a:xfrm>
                <a:off x="2931664" y="4066980"/>
                <a:ext cx="424654" cy="0"/>
              </a:xfrm>
              <a:prstGeom prst="line">
                <a:avLst/>
              </a:prstGeom>
              <a:noFill/>
              <a:ln w="3175" cap="flat" cmpd="sng" algn="ctr">
                <a:solidFill>
                  <a:srgbClr val="CC0000"/>
                </a:solidFill>
                <a:prstDash val="solid"/>
              </a:ln>
              <a:effectLst/>
            </p:spPr>
          </p:cxnSp>
          <p:cxnSp>
            <p:nvCxnSpPr>
              <p:cNvPr id="925" name="Straight Connector 924"/>
              <p:cNvCxnSpPr>
                <a:stCxn id="922" idx="2"/>
              </p:cNvCxnSpPr>
              <p:nvPr/>
            </p:nvCxnSpPr>
            <p:spPr>
              <a:xfrm flipH="1" flipV="1">
                <a:off x="3148883" y="4004411"/>
                <a:ext cx="0" cy="237106"/>
              </a:xfrm>
              <a:prstGeom prst="line">
                <a:avLst/>
              </a:prstGeom>
              <a:noFill/>
              <a:ln w="3175" cap="flat" cmpd="sng" algn="ctr">
                <a:solidFill>
                  <a:srgbClr val="CC0000"/>
                </a:solidFill>
                <a:prstDash val="solid"/>
              </a:ln>
              <a:effectLst/>
            </p:spPr>
          </p:cxnSp>
        </p:grpSp>
        <p:grpSp>
          <p:nvGrpSpPr>
            <p:cNvPr id="902" name="Group 406"/>
            <p:cNvGrpSpPr/>
            <p:nvPr/>
          </p:nvGrpSpPr>
          <p:grpSpPr bwMode="auto">
            <a:xfrm>
              <a:off x="3348666" y="2792111"/>
              <a:ext cx="350838" cy="317387"/>
              <a:chOff x="2931664" y="3912603"/>
              <a:chExt cx="430450" cy="329314"/>
            </a:xfrm>
          </p:grpSpPr>
          <p:sp>
            <p:nvSpPr>
              <p:cNvPr id="918" name="Rectangle 917"/>
              <p:cNvSpPr/>
              <p:nvPr/>
            </p:nvSpPr>
            <p:spPr>
              <a:xfrm>
                <a:off x="2936779" y="3912603"/>
                <a:ext cx="424681" cy="329314"/>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19" name="Straight Connector 918"/>
              <p:cNvCxnSpPr/>
              <p:nvPr/>
            </p:nvCxnSpPr>
            <p:spPr>
              <a:xfrm>
                <a:off x="2930935" y="4004811"/>
                <a:ext cx="424681" cy="0"/>
              </a:xfrm>
              <a:prstGeom prst="line">
                <a:avLst/>
              </a:prstGeom>
              <a:noFill/>
              <a:ln w="3175" cap="flat" cmpd="sng" algn="ctr">
                <a:solidFill>
                  <a:srgbClr val="CC0000"/>
                </a:solidFill>
                <a:prstDash val="solid"/>
              </a:ln>
              <a:effectLst/>
            </p:spPr>
          </p:cxnSp>
          <p:cxnSp>
            <p:nvCxnSpPr>
              <p:cNvPr id="920" name="Straight Connector 919"/>
              <p:cNvCxnSpPr/>
              <p:nvPr/>
            </p:nvCxnSpPr>
            <p:spPr>
              <a:xfrm>
                <a:off x="2930935" y="4067381"/>
                <a:ext cx="424681" cy="0"/>
              </a:xfrm>
              <a:prstGeom prst="line">
                <a:avLst/>
              </a:prstGeom>
              <a:noFill/>
              <a:ln w="3175" cap="flat" cmpd="sng" algn="ctr">
                <a:solidFill>
                  <a:srgbClr val="CC0000"/>
                </a:solidFill>
                <a:prstDash val="solid"/>
              </a:ln>
              <a:effectLst/>
            </p:spPr>
          </p:cxnSp>
          <p:cxnSp>
            <p:nvCxnSpPr>
              <p:cNvPr id="921" name="Straight Connector 920"/>
              <p:cNvCxnSpPr>
                <a:stCxn id="918" idx="2"/>
              </p:cNvCxnSpPr>
              <p:nvPr/>
            </p:nvCxnSpPr>
            <p:spPr>
              <a:xfrm flipH="1" flipV="1">
                <a:off x="3147171" y="4004811"/>
                <a:ext cx="1949" cy="237106"/>
              </a:xfrm>
              <a:prstGeom prst="line">
                <a:avLst/>
              </a:prstGeom>
              <a:noFill/>
              <a:ln w="3175" cap="flat" cmpd="sng" algn="ctr">
                <a:solidFill>
                  <a:srgbClr val="CC0000"/>
                </a:solidFill>
                <a:prstDash val="solid"/>
              </a:ln>
              <a:effectLst/>
            </p:spPr>
          </p:cxnSp>
        </p:grpSp>
        <p:grpSp>
          <p:nvGrpSpPr>
            <p:cNvPr id="903" name="Group 411"/>
            <p:cNvGrpSpPr/>
            <p:nvPr/>
          </p:nvGrpSpPr>
          <p:grpSpPr bwMode="auto">
            <a:xfrm>
              <a:off x="4182104" y="2792111"/>
              <a:ext cx="350837" cy="317387"/>
              <a:chOff x="2931664" y="3912603"/>
              <a:chExt cx="430450" cy="329314"/>
            </a:xfrm>
          </p:grpSpPr>
          <p:sp>
            <p:nvSpPr>
              <p:cNvPr id="914" name="Rectangle 913"/>
              <p:cNvSpPr/>
              <p:nvPr/>
            </p:nvSpPr>
            <p:spPr>
              <a:xfrm>
                <a:off x="2936958" y="3912603"/>
                <a:ext cx="424682" cy="329314"/>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15" name="Straight Connector 914"/>
              <p:cNvCxnSpPr/>
              <p:nvPr/>
            </p:nvCxnSpPr>
            <p:spPr>
              <a:xfrm>
                <a:off x="2931113" y="4004811"/>
                <a:ext cx="424682" cy="0"/>
              </a:xfrm>
              <a:prstGeom prst="line">
                <a:avLst/>
              </a:prstGeom>
              <a:noFill/>
              <a:ln w="3175" cap="flat" cmpd="sng" algn="ctr">
                <a:solidFill>
                  <a:srgbClr val="CC0000"/>
                </a:solidFill>
                <a:prstDash val="solid"/>
              </a:ln>
              <a:effectLst/>
            </p:spPr>
          </p:cxnSp>
          <p:cxnSp>
            <p:nvCxnSpPr>
              <p:cNvPr id="916" name="Straight Connector 915"/>
              <p:cNvCxnSpPr/>
              <p:nvPr/>
            </p:nvCxnSpPr>
            <p:spPr>
              <a:xfrm>
                <a:off x="2931113" y="4067381"/>
                <a:ext cx="424682" cy="0"/>
              </a:xfrm>
              <a:prstGeom prst="line">
                <a:avLst/>
              </a:prstGeom>
              <a:noFill/>
              <a:ln w="3175" cap="flat" cmpd="sng" algn="ctr">
                <a:solidFill>
                  <a:srgbClr val="CC0000"/>
                </a:solidFill>
                <a:prstDash val="solid"/>
              </a:ln>
              <a:effectLst/>
            </p:spPr>
          </p:cxnSp>
          <p:cxnSp>
            <p:nvCxnSpPr>
              <p:cNvPr id="917" name="Straight Connector 916"/>
              <p:cNvCxnSpPr>
                <a:stCxn id="914" idx="2"/>
              </p:cNvCxnSpPr>
              <p:nvPr/>
            </p:nvCxnSpPr>
            <p:spPr>
              <a:xfrm flipH="1" flipV="1">
                <a:off x="3147351" y="4004811"/>
                <a:ext cx="1947" cy="237106"/>
              </a:xfrm>
              <a:prstGeom prst="line">
                <a:avLst/>
              </a:prstGeom>
              <a:noFill/>
              <a:ln w="3175" cap="flat" cmpd="sng" algn="ctr">
                <a:solidFill>
                  <a:srgbClr val="CC0000"/>
                </a:solidFill>
                <a:prstDash val="solid"/>
              </a:ln>
              <a:effectLst/>
            </p:spPr>
          </p:cxnSp>
        </p:grpSp>
        <p:grpSp>
          <p:nvGrpSpPr>
            <p:cNvPr id="904" name="Group 416"/>
            <p:cNvGrpSpPr/>
            <p:nvPr/>
          </p:nvGrpSpPr>
          <p:grpSpPr bwMode="auto">
            <a:xfrm>
              <a:off x="5374316" y="2795285"/>
              <a:ext cx="349250" cy="317387"/>
              <a:chOff x="2931664" y="3912603"/>
              <a:chExt cx="430450" cy="329314"/>
            </a:xfrm>
          </p:grpSpPr>
          <p:sp>
            <p:nvSpPr>
              <p:cNvPr id="910" name="Rectangle 909"/>
              <p:cNvSpPr/>
              <p:nvPr/>
            </p:nvSpPr>
            <p:spPr>
              <a:xfrm>
                <a:off x="2937241" y="3912603"/>
                <a:ext cx="424655" cy="329314"/>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11" name="Straight Connector 910"/>
              <p:cNvCxnSpPr/>
              <p:nvPr/>
            </p:nvCxnSpPr>
            <p:spPr>
              <a:xfrm>
                <a:off x="2931371" y="4004811"/>
                <a:ext cx="424654" cy="0"/>
              </a:xfrm>
              <a:prstGeom prst="line">
                <a:avLst/>
              </a:prstGeom>
              <a:noFill/>
              <a:ln w="3175" cap="flat" cmpd="sng" algn="ctr">
                <a:solidFill>
                  <a:srgbClr val="CC0000"/>
                </a:solidFill>
                <a:prstDash val="solid"/>
              </a:ln>
              <a:effectLst/>
            </p:spPr>
          </p:cxnSp>
          <p:cxnSp>
            <p:nvCxnSpPr>
              <p:cNvPr id="912" name="Straight Connector 911"/>
              <p:cNvCxnSpPr/>
              <p:nvPr/>
            </p:nvCxnSpPr>
            <p:spPr>
              <a:xfrm>
                <a:off x="2931371" y="4067381"/>
                <a:ext cx="424654" cy="0"/>
              </a:xfrm>
              <a:prstGeom prst="line">
                <a:avLst/>
              </a:prstGeom>
              <a:noFill/>
              <a:ln w="3175" cap="flat" cmpd="sng" algn="ctr">
                <a:solidFill>
                  <a:srgbClr val="CC0000"/>
                </a:solidFill>
                <a:prstDash val="solid"/>
              </a:ln>
              <a:effectLst/>
            </p:spPr>
          </p:cxnSp>
          <p:cxnSp>
            <p:nvCxnSpPr>
              <p:cNvPr id="913" name="Straight Connector 912"/>
              <p:cNvCxnSpPr>
                <a:stCxn id="910" idx="2"/>
              </p:cNvCxnSpPr>
              <p:nvPr/>
            </p:nvCxnSpPr>
            <p:spPr>
              <a:xfrm flipH="1" flipV="1">
                <a:off x="3148590" y="4004811"/>
                <a:ext cx="0" cy="237106"/>
              </a:xfrm>
              <a:prstGeom prst="line">
                <a:avLst/>
              </a:prstGeom>
              <a:noFill/>
              <a:ln w="3175" cap="flat" cmpd="sng" algn="ctr">
                <a:solidFill>
                  <a:srgbClr val="CC0000"/>
                </a:solidFill>
                <a:prstDash val="solid"/>
              </a:ln>
              <a:effectLst/>
            </p:spPr>
          </p:cxnSp>
        </p:grpSp>
        <p:grpSp>
          <p:nvGrpSpPr>
            <p:cNvPr id="905" name="Group 421"/>
            <p:cNvGrpSpPr/>
            <p:nvPr/>
          </p:nvGrpSpPr>
          <p:grpSpPr bwMode="auto">
            <a:xfrm>
              <a:off x="6379204" y="2792111"/>
              <a:ext cx="350837" cy="317387"/>
              <a:chOff x="2931664" y="3912603"/>
              <a:chExt cx="430450" cy="329314"/>
            </a:xfrm>
          </p:grpSpPr>
          <p:sp>
            <p:nvSpPr>
              <p:cNvPr id="906" name="Rectangle 905"/>
              <p:cNvSpPr/>
              <p:nvPr/>
            </p:nvSpPr>
            <p:spPr>
              <a:xfrm>
                <a:off x="2937432" y="3912603"/>
                <a:ext cx="424682" cy="329314"/>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07" name="Straight Connector 906"/>
              <p:cNvCxnSpPr/>
              <p:nvPr/>
            </p:nvCxnSpPr>
            <p:spPr>
              <a:xfrm>
                <a:off x="2931587" y="4004811"/>
                <a:ext cx="424682" cy="0"/>
              </a:xfrm>
              <a:prstGeom prst="line">
                <a:avLst/>
              </a:prstGeom>
              <a:noFill/>
              <a:ln w="3175" cap="flat" cmpd="sng" algn="ctr">
                <a:solidFill>
                  <a:srgbClr val="CC0000"/>
                </a:solidFill>
                <a:prstDash val="solid"/>
              </a:ln>
              <a:effectLst/>
            </p:spPr>
          </p:cxnSp>
          <p:cxnSp>
            <p:nvCxnSpPr>
              <p:cNvPr id="908" name="Straight Connector 907"/>
              <p:cNvCxnSpPr/>
              <p:nvPr/>
            </p:nvCxnSpPr>
            <p:spPr>
              <a:xfrm>
                <a:off x="2931587" y="4067381"/>
                <a:ext cx="424682" cy="0"/>
              </a:xfrm>
              <a:prstGeom prst="line">
                <a:avLst/>
              </a:prstGeom>
              <a:noFill/>
              <a:ln w="3175" cap="flat" cmpd="sng" algn="ctr">
                <a:solidFill>
                  <a:srgbClr val="CC0000"/>
                </a:solidFill>
                <a:prstDash val="solid"/>
              </a:ln>
              <a:effectLst/>
            </p:spPr>
          </p:cxnSp>
          <p:cxnSp>
            <p:nvCxnSpPr>
              <p:cNvPr id="909" name="Straight Connector 908"/>
              <p:cNvCxnSpPr>
                <a:stCxn id="906" idx="2"/>
              </p:cNvCxnSpPr>
              <p:nvPr/>
            </p:nvCxnSpPr>
            <p:spPr>
              <a:xfrm flipH="1" flipV="1">
                <a:off x="3147825" y="4004811"/>
                <a:ext cx="1947" cy="237106"/>
              </a:xfrm>
              <a:prstGeom prst="line">
                <a:avLst/>
              </a:prstGeom>
              <a:noFill/>
              <a:ln w="3175" cap="flat" cmpd="sng" algn="ctr">
                <a:solidFill>
                  <a:srgbClr val="CC0000"/>
                </a:solidFill>
                <a:prstDash val="solid"/>
              </a:ln>
              <a:effectLst/>
            </p:spPr>
          </p:cxnSp>
        </p:grpSp>
      </p:grpSp>
      <p:grpSp>
        <p:nvGrpSpPr>
          <p:cNvPr id="926" name="Group 925"/>
          <p:cNvGrpSpPr/>
          <p:nvPr/>
        </p:nvGrpSpPr>
        <p:grpSpPr bwMode="auto">
          <a:xfrm>
            <a:off x="3605068" y="3656980"/>
            <a:ext cx="5211762" cy="2740025"/>
            <a:chOff x="1856416" y="3709935"/>
            <a:chExt cx="5211763" cy="2739614"/>
          </a:xfrm>
        </p:grpSpPr>
        <p:sp>
          <p:nvSpPr>
            <p:cNvPr id="927" name="Freeform 926"/>
            <p:cNvSpPr/>
            <p:nvPr/>
          </p:nvSpPr>
          <p:spPr>
            <a:xfrm>
              <a:off x="1877053" y="5330529"/>
              <a:ext cx="1281113" cy="758711"/>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1" fmla="*/ 139870 w 1040633"/>
                <a:gd name="connsiteY0-2" fmla="*/ 1191723 h 1219697"/>
                <a:gd name="connsiteX1-3" fmla="*/ 0 w 1040633"/>
                <a:gd name="connsiteY1-4" fmla="*/ 0 h 1219697"/>
                <a:gd name="connsiteX2-5" fmla="*/ 1040633 w 1040633"/>
                <a:gd name="connsiteY2-6" fmla="*/ 16785 h 1219697"/>
                <a:gd name="connsiteX3-7" fmla="*/ 833625 w 1040633"/>
                <a:gd name="connsiteY3-8" fmla="*/ 1219697 h 1219697"/>
                <a:gd name="connsiteX4-9" fmla="*/ 139870 w 1040633"/>
                <a:gd name="connsiteY4-10" fmla="*/ 1191723 h 1219697"/>
                <a:gd name="connsiteX0-11" fmla="*/ 139870 w 1040633"/>
                <a:gd name="connsiteY0-12" fmla="*/ 1191723 h 1219697"/>
                <a:gd name="connsiteX1-13" fmla="*/ 0 w 1040633"/>
                <a:gd name="connsiteY1-14" fmla="*/ 0 h 1219697"/>
                <a:gd name="connsiteX2-15" fmla="*/ 1040633 w 1040633"/>
                <a:gd name="connsiteY2-16" fmla="*/ 16785 h 1219697"/>
                <a:gd name="connsiteX3-17" fmla="*/ 833625 w 1040633"/>
                <a:gd name="connsiteY3-18" fmla="*/ 1219697 h 1219697"/>
                <a:gd name="connsiteX4-19" fmla="*/ 139870 w 1040633"/>
                <a:gd name="connsiteY4-20" fmla="*/ 1191723 h 1219697"/>
                <a:gd name="connsiteX0-21" fmla="*/ 139870 w 1040633"/>
                <a:gd name="connsiteY0-22" fmla="*/ 1191723 h 1219697"/>
                <a:gd name="connsiteX1-23" fmla="*/ 0 w 1040633"/>
                <a:gd name="connsiteY1-24" fmla="*/ 0 h 1219697"/>
                <a:gd name="connsiteX2-25" fmla="*/ 1040633 w 1040633"/>
                <a:gd name="connsiteY2-26" fmla="*/ 16785 h 1219697"/>
                <a:gd name="connsiteX3-27" fmla="*/ 833625 w 1040633"/>
                <a:gd name="connsiteY3-28" fmla="*/ 1219697 h 1219697"/>
                <a:gd name="connsiteX4-29" fmla="*/ 139870 w 1040633"/>
                <a:gd name="connsiteY4-30" fmla="*/ 1191723 h 1219697"/>
                <a:gd name="connsiteX0-31" fmla="*/ 139870 w 1040633"/>
                <a:gd name="connsiteY0-32" fmla="*/ 1191723 h 1219697"/>
                <a:gd name="connsiteX1-33" fmla="*/ 0 w 1040633"/>
                <a:gd name="connsiteY1-34" fmla="*/ 0 h 1219697"/>
                <a:gd name="connsiteX2-35" fmla="*/ 1040633 w 1040633"/>
                <a:gd name="connsiteY2-36" fmla="*/ 16785 h 1219697"/>
                <a:gd name="connsiteX3-37" fmla="*/ 833625 w 1040633"/>
                <a:gd name="connsiteY3-38" fmla="*/ 1219697 h 1219697"/>
                <a:gd name="connsiteX4-39" fmla="*/ 139870 w 1040633"/>
                <a:gd name="connsiteY4-40" fmla="*/ 1191723 h 1219697"/>
                <a:gd name="connsiteX0-41" fmla="*/ 139870 w 1040633"/>
                <a:gd name="connsiteY0-42" fmla="*/ 1191723 h 1219697"/>
                <a:gd name="connsiteX1-43" fmla="*/ 0 w 1040633"/>
                <a:gd name="connsiteY1-44" fmla="*/ 0 h 1219697"/>
                <a:gd name="connsiteX2-45" fmla="*/ 1040633 w 1040633"/>
                <a:gd name="connsiteY2-46" fmla="*/ 16785 h 1219697"/>
                <a:gd name="connsiteX3-47" fmla="*/ 833625 w 1040633"/>
                <a:gd name="connsiteY3-48" fmla="*/ 1219697 h 1219697"/>
                <a:gd name="connsiteX4-49" fmla="*/ 418712 w 1040633"/>
                <a:gd name="connsiteY4-50" fmla="*/ 1189324 h 1219697"/>
                <a:gd name="connsiteX5" fmla="*/ 139870 w 1040633"/>
                <a:gd name="connsiteY5" fmla="*/ 1191723 h 1219697"/>
                <a:gd name="connsiteX0-51" fmla="*/ 139870 w 1040633"/>
                <a:gd name="connsiteY0-52" fmla="*/ 1191723 h 1355926"/>
                <a:gd name="connsiteX1-53" fmla="*/ 0 w 1040633"/>
                <a:gd name="connsiteY1-54" fmla="*/ 0 h 1355926"/>
                <a:gd name="connsiteX2-55" fmla="*/ 1040633 w 1040633"/>
                <a:gd name="connsiteY2-56" fmla="*/ 16785 h 1355926"/>
                <a:gd name="connsiteX3-57" fmla="*/ 833625 w 1040633"/>
                <a:gd name="connsiteY3-58" fmla="*/ 1219697 h 1355926"/>
                <a:gd name="connsiteX4-59" fmla="*/ 139870 w 1040633"/>
                <a:gd name="connsiteY4-60" fmla="*/ 1191723 h 1355926"/>
                <a:gd name="connsiteX0-61" fmla="*/ 139870 w 1040633"/>
                <a:gd name="connsiteY0-62" fmla="*/ 1191723 h 1289901"/>
                <a:gd name="connsiteX1-63" fmla="*/ 0 w 1040633"/>
                <a:gd name="connsiteY1-64" fmla="*/ 0 h 1289901"/>
                <a:gd name="connsiteX2-65" fmla="*/ 1040633 w 1040633"/>
                <a:gd name="connsiteY2-66" fmla="*/ 16785 h 1289901"/>
                <a:gd name="connsiteX3-67" fmla="*/ 833625 w 1040633"/>
                <a:gd name="connsiteY3-68" fmla="*/ 1219697 h 1289901"/>
                <a:gd name="connsiteX4-69" fmla="*/ 139870 w 1040633"/>
                <a:gd name="connsiteY4-70" fmla="*/ 1191723 h 1289901"/>
                <a:gd name="connsiteX0-71" fmla="*/ 139870 w 1040633"/>
                <a:gd name="connsiteY0-72" fmla="*/ 1191723 h 1219697"/>
                <a:gd name="connsiteX1-73" fmla="*/ 0 w 1040633"/>
                <a:gd name="connsiteY1-74" fmla="*/ 0 h 1219697"/>
                <a:gd name="connsiteX2-75" fmla="*/ 1040633 w 1040633"/>
                <a:gd name="connsiteY2-76" fmla="*/ 16785 h 1219697"/>
                <a:gd name="connsiteX3-77" fmla="*/ 833625 w 1040633"/>
                <a:gd name="connsiteY3-78" fmla="*/ 1219697 h 1219697"/>
                <a:gd name="connsiteX4-79" fmla="*/ 139870 w 1040633"/>
                <a:gd name="connsiteY4-80" fmla="*/ 1191723 h 1219697"/>
                <a:gd name="connsiteX0-81" fmla="*/ 139870 w 1040633"/>
                <a:gd name="connsiteY0-82" fmla="*/ 1191723 h 1191723"/>
                <a:gd name="connsiteX1-83" fmla="*/ 0 w 1040633"/>
                <a:gd name="connsiteY1-84" fmla="*/ 0 h 1191723"/>
                <a:gd name="connsiteX2-85" fmla="*/ 1040633 w 1040633"/>
                <a:gd name="connsiteY2-86" fmla="*/ 16785 h 1191723"/>
                <a:gd name="connsiteX3-87" fmla="*/ 671988 w 1040633"/>
                <a:gd name="connsiteY3-88" fmla="*/ 1158121 h 1191723"/>
                <a:gd name="connsiteX4-89" fmla="*/ 139870 w 1040633"/>
                <a:gd name="connsiteY4-90" fmla="*/ 1191723 h 1191723"/>
                <a:gd name="connsiteX0-91" fmla="*/ 363082 w 1040633"/>
                <a:gd name="connsiteY0-92" fmla="*/ 1160935 h 1160935"/>
                <a:gd name="connsiteX1-93" fmla="*/ 0 w 1040633"/>
                <a:gd name="connsiteY1-94" fmla="*/ 0 h 1160935"/>
                <a:gd name="connsiteX2-95" fmla="*/ 1040633 w 1040633"/>
                <a:gd name="connsiteY2-96" fmla="*/ 16785 h 1160935"/>
                <a:gd name="connsiteX3-97" fmla="*/ 671988 w 1040633"/>
                <a:gd name="connsiteY3-98" fmla="*/ 1158121 h 1160935"/>
                <a:gd name="connsiteX4-99" fmla="*/ 363082 w 1040633"/>
                <a:gd name="connsiteY4-100" fmla="*/ 1160935 h 1160935"/>
                <a:gd name="connsiteX0-101" fmla="*/ 363082 w 1040633"/>
                <a:gd name="connsiteY0-102" fmla="*/ 1160935 h 1160935"/>
                <a:gd name="connsiteX1-103" fmla="*/ 0 w 1040633"/>
                <a:gd name="connsiteY1-104" fmla="*/ 0 h 1160935"/>
                <a:gd name="connsiteX2-105" fmla="*/ 1040633 w 1040633"/>
                <a:gd name="connsiteY2-106" fmla="*/ 16785 h 1160935"/>
                <a:gd name="connsiteX3-107" fmla="*/ 671988 w 1040633"/>
                <a:gd name="connsiteY3-108" fmla="*/ 1158121 h 1160935"/>
                <a:gd name="connsiteX4-109" fmla="*/ 363082 w 1040633"/>
                <a:gd name="connsiteY4-110" fmla="*/ 1160935 h 1160935"/>
                <a:gd name="connsiteX0-111" fmla="*/ 363082 w 1040633"/>
                <a:gd name="connsiteY0-112" fmla="*/ 1160935 h 1160935"/>
                <a:gd name="connsiteX1-113" fmla="*/ 0 w 1040633"/>
                <a:gd name="connsiteY1-114" fmla="*/ 0 h 1160935"/>
                <a:gd name="connsiteX2-115" fmla="*/ 1040633 w 1040633"/>
                <a:gd name="connsiteY2-116" fmla="*/ 16785 h 1160935"/>
                <a:gd name="connsiteX3-117" fmla="*/ 671988 w 1040633"/>
                <a:gd name="connsiteY3-118" fmla="*/ 1158121 h 1160935"/>
                <a:gd name="connsiteX4-119" fmla="*/ 363082 w 1040633"/>
                <a:gd name="connsiteY4-120" fmla="*/ 1160935 h 1160935"/>
                <a:gd name="connsiteX0-121" fmla="*/ 363082 w 1040633"/>
                <a:gd name="connsiteY0-122" fmla="*/ 1160935 h 1160935"/>
                <a:gd name="connsiteX1-123" fmla="*/ 0 w 1040633"/>
                <a:gd name="connsiteY1-124" fmla="*/ 0 h 1160935"/>
                <a:gd name="connsiteX2-125" fmla="*/ 1040633 w 1040633"/>
                <a:gd name="connsiteY2-126" fmla="*/ 16785 h 1160935"/>
                <a:gd name="connsiteX3-127" fmla="*/ 671988 w 1040633"/>
                <a:gd name="connsiteY3-128" fmla="*/ 1158121 h 1160935"/>
                <a:gd name="connsiteX4-129" fmla="*/ 363082 w 1040633"/>
                <a:gd name="connsiteY4-130" fmla="*/ 1160935 h 1160935"/>
                <a:gd name="connsiteX0-131" fmla="*/ 363082 w 1040633"/>
                <a:gd name="connsiteY0-132" fmla="*/ 1160935 h 1160935"/>
                <a:gd name="connsiteX1-133" fmla="*/ 0 w 1040633"/>
                <a:gd name="connsiteY1-134" fmla="*/ 0 h 1160935"/>
                <a:gd name="connsiteX2-135" fmla="*/ 1040633 w 1040633"/>
                <a:gd name="connsiteY2-136" fmla="*/ 16785 h 1160935"/>
                <a:gd name="connsiteX3-137" fmla="*/ 671988 w 1040633"/>
                <a:gd name="connsiteY3-138" fmla="*/ 1158121 h 1160935"/>
                <a:gd name="connsiteX4-139" fmla="*/ 363082 w 1040633"/>
                <a:gd name="connsiteY4-140" fmla="*/ 1160935 h 1160935"/>
                <a:gd name="connsiteX0-141" fmla="*/ 363082 w 1040633"/>
                <a:gd name="connsiteY0-142" fmla="*/ 1160935 h 1160935"/>
                <a:gd name="connsiteX1-143" fmla="*/ 0 w 1040633"/>
                <a:gd name="connsiteY1-144" fmla="*/ 0 h 1160935"/>
                <a:gd name="connsiteX2-145" fmla="*/ 1040633 w 1040633"/>
                <a:gd name="connsiteY2-146" fmla="*/ 16785 h 1160935"/>
                <a:gd name="connsiteX3-147" fmla="*/ 671988 w 1040633"/>
                <a:gd name="connsiteY3-148" fmla="*/ 1158121 h 1160935"/>
                <a:gd name="connsiteX4-149" fmla="*/ 363082 w 1040633"/>
                <a:gd name="connsiteY4-150" fmla="*/ 1160935 h 1160935"/>
                <a:gd name="connsiteX0-151" fmla="*/ 363082 w 1040633"/>
                <a:gd name="connsiteY0-152" fmla="*/ 1160935 h 1160935"/>
                <a:gd name="connsiteX1-153" fmla="*/ 0 w 1040633"/>
                <a:gd name="connsiteY1-154" fmla="*/ 0 h 1160935"/>
                <a:gd name="connsiteX2-155" fmla="*/ 1040633 w 1040633"/>
                <a:gd name="connsiteY2-156" fmla="*/ 16785 h 1160935"/>
                <a:gd name="connsiteX3-157" fmla="*/ 671988 w 1040633"/>
                <a:gd name="connsiteY3-158" fmla="*/ 1158121 h 1160935"/>
                <a:gd name="connsiteX4-159" fmla="*/ 363082 w 1040633"/>
                <a:gd name="connsiteY4-160" fmla="*/ 1160935 h 1160935"/>
                <a:gd name="connsiteX0-161" fmla="*/ 363082 w 1040633"/>
                <a:gd name="connsiteY0-162" fmla="*/ 1160935 h 1160935"/>
                <a:gd name="connsiteX1-163" fmla="*/ 0 w 1040633"/>
                <a:gd name="connsiteY1-164" fmla="*/ 0 h 1160935"/>
                <a:gd name="connsiteX2-165" fmla="*/ 1040633 w 1040633"/>
                <a:gd name="connsiteY2-166" fmla="*/ 16785 h 1160935"/>
                <a:gd name="connsiteX3-167" fmla="*/ 569478 w 1040633"/>
                <a:gd name="connsiteY3-168" fmla="*/ 1158121 h 1160935"/>
                <a:gd name="connsiteX4-169" fmla="*/ 363082 w 1040633"/>
                <a:gd name="connsiteY4-170" fmla="*/ 1160935 h 1160935"/>
                <a:gd name="connsiteX0-171" fmla="*/ 363082 w 1040633"/>
                <a:gd name="connsiteY0-172" fmla="*/ 1160935 h 1160935"/>
                <a:gd name="connsiteX1-173" fmla="*/ 0 w 1040633"/>
                <a:gd name="connsiteY1-174" fmla="*/ 0 h 1160935"/>
                <a:gd name="connsiteX2-175" fmla="*/ 1040633 w 1040633"/>
                <a:gd name="connsiteY2-176" fmla="*/ 16785 h 1160935"/>
                <a:gd name="connsiteX3-177" fmla="*/ 569478 w 1040633"/>
                <a:gd name="connsiteY3-178" fmla="*/ 1158121 h 1160935"/>
                <a:gd name="connsiteX4-179" fmla="*/ 363082 w 1040633"/>
                <a:gd name="connsiteY4-180" fmla="*/ 1160935 h 1160935"/>
                <a:gd name="connsiteX0-181" fmla="*/ 448507 w 1040633"/>
                <a:gd name="connsiteY0-182" fmla="*/ 1160935 h 1160935"/>
                <a:gd name="connsiteX1-183" fmla="*/ 0 w 1040633"/>
                <a:gd name="connsiteY1-184" fmla="*/ 0 h 1160935"/>
                <a:gd name="connsiteX2-185" fmla="*/ 1040633 w 1040633"/>
                <a:gd name="connsiteY2-186" fmla="*/ 16785 h 1160935"/>
                <a:gd name="connsiteX3-187" fmla="*/ 569478 w 1040633"/>
                <a:gd name="connsiteY3-188" fmla="*/ 1158121 h 1160935"/>
                <a:gd name="connsiteX4-189" fmla="*/ 448507 w 1040633"/>
                <a:gd name="connsiteY4-190" fmla="*/ 1160935 h 1160935"/>
                <a:gd name="connsiteX0-191" fmla="*/ 448507 w 1040633"/>
                <a:gd name="connsiteY0-192" fmla="*/ 1160935 h 1160935"/>
                <a:gd name="connsiteX1-193" fmla="*/ 0 w 1040633"/>
                <a:gd name="connsiteY1-194" fmla="*/ 0 h 1160935"/>
                <a:gd name="connsiteX2-195" fmla="*/ 1040633 w 1040633"/>
                <a:gd name="connsiteY2-196" fmla="*/ 16785 h 1160935"/>
                <a:gd name="connsiteX3-197" fmla="*/ 569478 w 1040633"/>
                <a:gd name="connsiteY3-198" fmla="*/ 1158121 h 1160935"/>
                <a:gd name="connsiteX4-199" fmla="*/ 448507 w 1040633"/>
                <a:gd name="connsiteY4-200" fmla="*/ 1160935 h 1160935"/>
                <a:gd name="connsiteX0-201" fmla="*/ 448507 w 1040633"/>
                <a:gd name="connsiteY0-202" fmla="*/ 1160935 h 1160935"/>
                <a:gd name="connsiteX1-203" fmla="*/ 0 w 1040633"/>
                <a:gd name="connsiteY1-204" fmla="*/ 0 h 1160935"/>
                <a:gd name="connsiteX2-205" fmla="*/ 1040633 w 1040633"/>
                <a:gd name="connsiteY2-206" fmla="*/ 16785 h 1160935"/>
                <a:gd name="connsiteX3-207" fmla="*/ 569478 w 1040633"/>
                <a:gd name="connsiteY3-208" fmla="*/ 1158121 h 1160935"/>
                <a:gd name="connsiteX4-209" fmla="*/ 448507 w 1040633"/>
                <a:gd name="connsiteY4-210" fmla="*/ 1160935 h 1160935"/>
                <a:gd name="connsiteX0-211" fmla="*/ 448507 w 1325315"/>
                <a:gd name="connsiteY0-212" fmla="*/ 1160935 h 1160935"/>
                <a:gd name="connsiteX1-213" fmla="*/ 0 w 1325315"/>
                <a:gd name="connsiteY1-214" fmla="*/ 0 h 1160935"/>
                <a:gd name="connsiteX2-215" fmla="*/ 1040633 w 1325315"/>
                <a:gd name="connsiteY2-216" fmla="*/ 16785 h 1160935"/>
                <a:gd name="connsiteX3-217" fmla="*/ 1214315 w 1325315"/>
                <a:gd name="connsiteY3-218" fmla="*/ 1064597 h 1160935"/>
                <a:gd name="connsiteX4-219" fmla="*/ 448507 w 1325315"/>
                <a:gd name="connsiteY4-220" fmla="*/ 1160935 h 1160935"/>
                <a:gd name="connsiteX0-221" fmla="*/ 448507 w 1214315"/>
                <a:gd name="connsiteY0-222" fmla="*/ 1160935 h 1160935"/>
                <a:gd name="connsiteX1-223" fmla="*/ 0 w 1214315"/>
                <a:gd name="connsiteY1-224" fmla="*/ 0 h 1160935"/>
                <a:gd name="connsiteX2-225" fmla="*/ 1040633 w 1214315"/>
                <a:gd name="connsiteY2-226" fmla="*/ 16785 h 1160935"/>
                <a:gd name="connsiteX3-227" fmla="*/ 1214315 w 1214315"/>
                <a:gd name="connsiteY3-228" fmla="*/ 1064597 h 1160935"/>
                <a:gd name="connsiteX4-229" fmla="*/ 448507 w 1214315"/>
                <a:gd name="connsiteY4-230" fmla="*/ 1160935 h 1160935"/>
                <a:gd name="connsiteX0-231" fmla="*/ 448507 w 1214315"/>
                <a:gd name="connsiteY0-232" fmla="*/ 1160935 h 1160935"/>
                <a:gd name="connsiteX1-233" fmla="*/ 0 w 1214315"/>
                <a:gd name="connsiteY1-234" fmla="*/ 0 h 1160935"/>
                <a:gd name="connsiteX2-235" fmla="*/ 1040633 w 1214315"/>
                <a:gd name="connsiteY2-236" fmla="*/ 16785 h 1160935"/>
                <a:gd name="connsiteX3-237" fmla="*/ 1214315 w 1214315"/>
                <a:gd name="connsiteY3-238" fmla="*/ 1064597 h 1160935"/>
                <a:gd name="connsiteX4-239" fmla="*/ 448507 w 1214315"/>
                <a:gd name="connsiteY4-240" fmla="*/ 1160935 h 1160935"/>
                <a:gd name="connsiteX0-241" fmla="*/ 1053964 w 1214315"/>
                <a:gd name="connsiteY0-242" fmla="*/ 1136323 h 1136323"/>
                <a:gd name="connsiteX1-243" fmla="*/ 0 w 1214315"/>
                <a:gd name="connsiteY1-244" fmla="*/ 0 h 1136323"/>
                <a:gd name="connsiteX2-245" fmla="*/ 1040633 w 1214315"/>
                <a:gd name="connsiteY2-246" fmla="*/ 16785 h 1136323"/>
                <a:gd name="connsiteX3-247" fmla="*/ 1214315 w 1214315"/>
                <a:gd name="connsiteY3-248" fmla="*/ 1064597 h 1136323"/>
                <a:gd name="connsiteX4-249" fmla="*/ 1053964 w 1214315"/>
                <a:gd name="connsiteY4-250" fmla="*/ 1136323 h 1136323"/>
                <a:gd name="connsiteX0-251" fmla="*/ 1053964 w 1214315"/>
                <a:gd name="connsiteY0-252" fmla="*/ 1136323 h 1136323"/>
                <a:gd name="connsiteX1-253" fmla="*/ 0 w 1214315"/>
                <a:gd name="connsiteY1-254" fmla="*/ 0 h 1136323"/>
                <a:gd name="connsiteX2-255" fmla="*/ 1040633 w 1214315"/>
                <a:gd name="connsiteY2-256" fmla="*/ 16785 h 1136323"/>
                <a:gd name="connsiteX3-257" fmla="*/ 1214315 w 1214315"/>
                <a:gd name="connsiteY3-258" fmla="*/ 1064597 h 1136323"/>
                <a:gd name="connsiteX4-259" fmla="*/ 1053964 w 1214315"/>
                <a:gd name="connsiteY4-260" fmla="*/ 1136323 h 1136323"/>
                <a:gd name="connsiteX0-261" fmla="*/ 1053964 w 1214315"/>
                <a:gd name="connsiteY0-262" fmla="*/ 1136323 h 1136323"/>
                <a:gd name="connsiteX1-263" fmla="*/ 0 w 1214315"/>
                <a:gd name="connsiteY1-264" fmla="*/ 0 h 1136323"/>
                <a:gd name="connsiteX2-265" fmla="*/ 1040633 w 1214315"/>
                <a:gd name="connsiteY2-266" fmla="*/ 16785 h 1136323"/>
                <a:gd name="connsiteX3-267" fmla="*/ 1214315 w 1214315"/>
                <a:gd name="connsiteY3-268" fmla="*/ 1064597 h 1136323"/>
                <a:gd name="connsiteX4-269" fmla="*/ 1053964 w 1214315"/>
                <a:gd name="connsiteY4-270" fmla="*/ 1136323 h 1136323"/>
                <a:gd name="connsiteX0-271" fmla="*/ 1060159 w 1220510"/>
                <a:gd name="connsiteY0-272" fmla="*/ 1119627 h 1119627"/>
                <a:gd name="connsiteX1-273" fmla="*/ 0 w 1220510"/>
                <a:gd name="connsiteY1-274" fmla="*/ 249694 h 1119627"/>
                <a:gd name="connsiteX2-275" fmla="*/ 1046828 w 1220510"/>
                <a:gd name="connsiteY2-276" fmla="*/ 89 h 1119627"/>
                <a:gd name="connsiteX3-277" fmla="*/ 1220510 w 1220510"/>
                <a:gd name="connsiteY3-278" fmla="*/ 1047901 h 1119627"/>
                <a:gd name="connsiteX4-279" fmla="*/ 1060159 w 1220510"/>
                <a:gd name="connsiteY4-280" fmla="*/ 1119627 h 1119627"/>
                <a:gd name="connsiteX0-281" fmla="*/ 1060159 w 1220510"/>
                <a:gd name="connsiteY0-282" fmla="*/ 1119627 h 1119627"/>
                <a:gd name="connsiteX1-283" fmla="*/ 0 w 1220510"/>
                <a:gd name="connsiteY1-284" fmla="*/ 249694 h 1119627"/>
                <a:gd name="connsiteX2-285" fmla="*/ 1046828 w 1220510"/>
                <a:gd name="connsiteY2-286" fmla="*/ 89 h 1119627"/>
                <a:gd name="connsiteX3-287" fmla="*/ 1220510 w 1220510"/>
                <a:gd name="connsiteY3-288" fmla="*/ 1047901 h 1119627"/>
                <a:gd name="connsiteX4-289" fmla="*/ 1060159 w 1220510"/>
                <a:gd name="connsiteY4-290" fmla="*/ 1119627 h 1119627"/>
                <a:gd name="connsiteX0-291" fmla="*/ 1060159 w 1220510"/>
                <a:gd name="connsiteY0-292" fmla="*/ 1119627 h 1119627"/>
                <a:gd name="connsiteX1-293" fmla="*/ 0 w 1220510"/>
                <a:gd name="connsiteY1-294" fmla="*/ 249694 h 1119627"/>
                <a:gd name="connsiteX2-295" fmla="*/ 1046828 w 1220510"/>
                <a:gd name="connsiteY2-296" fmla="*/ 89 h 1119627"/>
                <a:gd name="connsiteX3-297" fmla="*/ 1220510 w 1220510"/>
                <a:gd name="connsiteY3-298" fmla="*/ 1047901 h 1119627"/>
                <a:gd name="connsiteX4-299" fmla="*/ 1060159 w 1220510"/>
                <a:gd name="connsiteY4-300" fmla="*/ 1119627 h 1119627"/>
                <a:gd name="connsiteX0-301" fmla="*/ 1060159 w 1220510"/>
                <a:gd name="connsiteY0-302" fmla="*/ 921649 h 921649"/>
                <a:gd name="connsiteX1-303" fmla="*/ 0 w 1220510"/>
                <a:gd name="connsiteY1-304" fmla="*/ 51716 h 921649"/>
                <a:gd name="connsiteX2-305" fmla="*/ 1059218 w 1220510"/>
                <a:gd name="connsiteY2-306" fmla="*/ 355 h 921649"/>
                <a:gd name="connsiteX3-307" fmla="*/ 1220510 w 1220510"/>
                <a:gd name="connsiteY3-308" fmla="*/ 849923 h 921649"/>
                <a:gd name="connsiteX4-309" fmla="*/ 1060159 w 1220510"/>
                <a:gd name="connsiteY4-310" fmla="*/ 921649 h 921649"/>
                <a:gd name="connsiteX0-311" fmla="*/ 1060159 w 1220510"/>
                <a:gd name="connsiteY0-312" fmla="*/ 921649 h 921649"/>
                <a:gd name="connsiteX1-313" fmla="*/ 0 w 1220510"/>
                <a:gd name="connsiteY1-314" fmla="*/ 51716 h 921649"/>
                <a:gd name="connsiteX2-315" fmla="*/ 1059218 w 1220510"/>
                <a:gd name="connsiteY2-316" fmla="*/ 355 h 921649"/>
                <a:gd name="connsiteX3-317" fmla="*/ 1220510 w 1220510"/>
                <a:gd name="connsiteY3-318" fmla="*/ 849923 h 921649"/>
                <a:gd name="connsiteX4-319" fmla="*/ 1060159 w 1220510"/>
                <a:gd name="connsiteY4-320" fmla="*/ 921649 h 921649"/>
                <a:gd name="connsiteX0-321" fmla="*/ 1060159 w 1220510"/>
                <a:gd name="connsiteY0-322" fmla="*/ 921649 h 921649"/>
                <a:gd name="connsiteX1-323" fmla="*/ 0 w 1220510"/>
                <a:gd name="connsiteY1-324" fmla="*/ 51716 h 921649"/>
                <a:gd name="connsiteX2-325" fmla="*/ 1059218 w 1220510"/>
                <a:gd name="connsiteY2-326" fmla="*/ 355 h 921649"/>
                <a:gd name="connsiteX3-327" fmla="*/ 1220510 w 1220510"/>
                <a:gd name="connsiteY3-328" fmla="*/ 849923 h 921649"/>
                <a:gd name="connsiteX4-329" fmla="*/ 1060159 w 1220510"/>
                <a:gd name="connsiteY4-330" fmla="*/ 921649 h 921649"/>
                <a:gd name="connsiteX0-331" fmla="*/ 1060159 w 1340486"/>
                <a:gd name="connsiteY0-332" fmla="*/ 921649 h 921649"/>
                <a:gd name="connsiteX1-333" fmla="*/ 0 w 1340486"/>
                <a:gd name="connsiteY1-334" fmla="*/ 51716 h 921649"/>
                <a:gd name="connsiteX2-335" fmla="*/ 1059218 w 1340486"/>
                <a:gd name="connsiteY2-336" fmla="*/ 355 h 921649"/>
                <a:gd name="connsiteX3-337" fmla="*/ 1340486 w 1340486"/>
                <a:gd name="connsiteY3-338" fmla="*/ 709789 h 921649"/>
                <a:gd name="connsiteX4-339" fmla="*/ 1060159 w 1340486"/>
                <a:gd name="connsiteY4-340" fmla="*/ 921649 h 921649"/>
                <a:gd name="connsiteX0-341" fmla="*/ 1060159 w 1340486"/>
                <a:gd name="connsiteY0-342" fmla="*/ 921649 h 921649"/>
                <a:gd name="connsiteX1-343" fmla="*/ 0 w 1340486"/>
                <a:gd name="connsiteY1-344" fmla="*/ 51716 h 921649"/>
                <a:gd name="connsiteX2-345" fmla="*/ 1059218 w 1340486"/>
                <a:gd name="connsiteY2-346" fmla="*/ 355 h 921649"/>
                <a:gd name="connsiteX3-347" fmla="*/ 1340486 w 1340486"/>
                <a:gd name="connsiteY3-348" fmla="*/ 709789 h 921649"/>
                <a:gd name="connsiteX4-349" fmla="*/ 1060159 w 1340486"/>
                <a:gd name="connsiteY4-350" fmla="*/ 921649 h 921649"/>
                <a:gd name="connsiteX0-351" fmla="*/ 1060159 w 1340486"/>
                <a:gd name="connsiteY0-352" fmla="*/ 921649 h 921649"/>
                <a:gd name="connsiteX1-353" fmla="*/ 0 w 1340486"/>
                <a:gd name="connsiteY1-354" fmla="*/ 51716 h 921649"/>
                <a:gd name="connsiteX2-355" fmla="*/ 1059218 w 1340486"/>
                <a:gd name="connsiteY2-356" fmla="*/ 355 h 921649"/>
                <a:gd name="connsiteX3-357" fmla="*/ 1340486 w 1340486"/>
                <a:gd name="connsiteY3-358" fmla="*/ 709789 h 921649"/>
                <a:gd name="connsiteX4-359" fmla="*/ 1060159 w 1340486"/>
                <a:gd name="connsiteY4-360" fmla="*/ 921649 h 921649"/>
                <a:gd name="connsiteX0-361" fmla="*/ 1025166 w 1340486"/>
                <a:gd name="connsiteY0-362" fmla="*/ 746482 h 746482"/>
                <a:gd name="connsiteX1-363" fmla="*/ 0 w 1340486"/>
                <a:gd name="connsiteY1-364" fmla="*/ 51716 h 746482"/>
                <a:gd name="connsiteX2-365" fmla="*/ 1059218 w 1340486"/>
                <a:gd name="connsiteY2-366" fmla="*/ 355 h 746482"/>
                <a:gd name="connsiteX3-367" fmla="*/ 1340486 w 1340486"/>
                <a:gd name="connsiteY3-368" fmla="*/ 709789 h 746482"/>
                <a:gd name="connsiteX4-369" fmla="*/ 1025166 w 1340486"/>
                <a:gd name="connsiteY4-370" fmla="*/ 746482 h 746482"/>
                <a:gd name="connsiteX0-371" fmla="*/ 1025166 w 1340486"/>
                <a:gd name="connsiteY0-372" fmla="*/ 746482 h 746482"/>
                <a:gd name="connsiteX1-373" fmla="*/ 0 w 1340486"/>
                <a:gd name="connsiteY1-374" fmla="*/ 51716 h 746482"/>
                <a:gd name="connsiteX2-375" fmla="*/ 1059218 w 1340486"/>
                <a:gd name="connsiteY2-376" fmla="*/ 355 h 746482"/>
                <a:gd name="connsiteX3-377" fmla="*/ 1340486 w 1340486"/>
                <a:gd name="connsiteY3-378" fmla="*/ 709789 h 746482"/>
                <a:gd name="connsiteX4-379" fmla="*/ 1025166 w 1340486"/>
                <a:gd name="connsiteY4-380" fmla="*/ 746482 h 746482"/>
                <a:gd name="connsiteX0-381" fmla="*/ 965179 w 1280499"/>
                <a:gd name="connsiteY0-382" fmla="*/ 759828 h 759828"/>
                <a:gd name="connsiteX1-383" fmla="*/ 0 w 1280499"/>
                <a:gd name="connsiteY1-384" fmla="*/ 0 h 759828"/>
                <a:gd name="connsiteX2-385" fmla="*/ 999231 w 1280499"/>
                <a:gd name="connsiteY2-386" fmla="*/ 13701 h 759828"/>
                <a:gd name="connsiteX3-387" fmla="*/ 1280499 w 1280499"/>
                <a:gd name="connsiteY3-388" fmla="*/ 723135 h 759828"/>
                <a:gd name="connsiteX4-389" fmla="*/ 965179 w 1280499"/>
                <a:gd name="connsiteY4-390" fmla="*/ 759828 h 759828"/>
                <a:gd name="connsiteX0-391" fmla="*/ 965179 w 1280499"/>
                <a:gd name="connsiteY0-392" fmla="*/ 759828 h 759828"/>
                <a:gd name="connsiteX1-393" fmla="*/ 0 w 1280499"/>
                <a:gd name="connsiteY1-394" fmla="*/ 0 h 759828"/>
                <a:gd name="connsiteX2-395" fmla="*/ 999231 w 1280499"/>
                <a:gd name="connsiteY2-396" fmla="*/ 13701 h 759828"/>
                <a:gd name="connsiteX3-397" fmla="*/ 1280499 w 1280499"/>
                <a:gd name="connsiteY3-398" fmla="*/ 723135 h 759828"/>
                <a:gd name="connsiteX4-399" fmla="*/ 965179 w 1280499"/>
                <a:gd name="connsiteY4-400" fmla="*/ 759828 h 75982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80499" h="759828">
                  <a:moveTo>
                    <a:pt x="965179" y="759828"/>
                  </a:moveTo>
                  <a:cubicBezTo>
                    <a:pt x="301565" y="231725"/>
                    <a:pt x="628999" y="498939"/>
                    <a:pt x="0" y="0"/>
                  </a:cubicBezTo>
                  <a:lnTo>
                    <a:pt x="999231" y="13701"/>
                  </a:lnTo>
                  <a:cubicBezTo>
                    <a:pt x="1112985" y="379881"/>
                    <a:pt x="1055867" y="236107"/>
                    <a:pt x="1280499" y="723135"/>
                  </a:cubicBezTo>
                  <a:cubicBezTo>
                    <a:pt x="1186079" y="728668"/>
                    <a:pt x="1127207" y="701414"/>
                    <a:pt x="965179" y="759828"/>
                  </a:cubicBezTo>
                  <a:close/>
                </a:path>
              </a:pathLst>
            </a:custGeom>
            <a:gradFill rotWithShape="1">
              <a:gsLst>
                <a:gs pos="0">
                  <a:srgbClr val="FFFFFF">
                    <a:lumMod val="95000"/>
                  </a:srgbClr>
                </a:gs>
                <a:gs pos="100000">
                  <a:srgbClr val="FFFFFF">
                    <a:lumMod val="75000"/>
                  </a:srgbClr>
                </a:gs>
              </a:gsLst>
              <a:lin ang="16200000" scaled="0"/>
            </a:gradFill>
            <a:ln w="9525" cap="flat" cmpd="sng" algn="ctr">
              <a:solidFill>
                <a:srgbClr val="FFFFFF">
                  <a:lumMod val="75000"/>
                </a:srgbClr>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28" name="Freeform 927"/>
            <p:cNvSpPr/>
            <p:nvPr/>
          </p:nvSpPr>
          <p:spPr>
            <a:xfrm>
              <a:off x="6202992" y="5428939"/>
              <a:ext cx="865187" cy="553955"/>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1" fmla="*/ 139870 w 1040633"/>
                <a:gd name="connsiteY0-2" fmla="*/ 1191723 h 1219697"/>
                <a:gd name="connsiteX1-3" fmla="*/ 0 w 1040633"/>
                <a:gd name="connsiteY1-4" fmla="*/ 0 h 1219697"/>
                <a:gd name="connsiteX2-5" fmla="*/ 1040633 w 1040633"/>
                <a:gd name="connsiteY2-6" fmla="*/ 16785 h 1219697"/>
                <a:gd name="connsiteX3-7" fmla="*/ 833625 w 1040633"/>
                <a:gd name="connsiteY3-8" fmla="*/ 1219697 h 1219697"/>
                <a:gd name="connsiteX4-9" fmla="*/ 139870 w 1040633"/>
                <a:gd name="connsiteY4-10" fmla="*/ 1191723 h 1219697"/>
                <a:gd name="connsiteX0-11" fmla="*/ 139870 w 1040633"/>
                <a:gd name="connsiteY0-12" fmla="*/ 1191723 h 1219697"/>
                <a:gd name="connsiteX1-13" fmla="*/ 0 w 1040633"/>
                <a:gd name="connsiteY1-14" fmla="*/ 0 h 1219697"/>
                <a:gd name="connsiteX2-15" fmla="*/ 1040633 w 1040633"/>
                <a:gd name="connsiteY2-16" fmla="*/ 16785 h 1219697"/>
                <a:gd name="connsiteX3-17" fmla="*/ 833625 w 1040633"/>
                <a:gd name="connsiteY3-18" fmla="*/ 1219697 h 1219697"/>
                <a:gd name="connsiteX4-19" fmla="*/ 139870 w 1040633"/>
                <a:gd name="connsiteY4-20" fmla="*/ 1191723 h 1219697"/>
                <a:gd name="connsiteX0-21" fmla="*/ 139870 w 1040633"/>
                <a:gd name="connsiteY0-22" fmla="*/ 1191723 h 1219697"/>
                <a:gd name="connsiteX1-23" fmla="*/ 0 w 1040633"/>
                <a:gd name="connsiteY1-24" fmla="*/ 0 h 1219697"/>
                <a:gd name="connsiteX2-25" fmla="*/ 1040633 w 1040633"/>
                <a:gd name="connsiteY2-26" fmla="*/ 16785 h 1219697"/>
                <a:gd name="connsiteX3-27" fmla="*/ 833625 w 1040633"/>
                <a:gd name="connsiteY3-28" fmla="*/ 1219697 h 1219697"/>
                <a:gd name="connsiteX4-29" fmla="*/ 139870 w 1040633"/>
                <a:gd name="connsiteY4-30" fmla="*/ 1191723 h 1219697"/>
                <a:gd name="connsiteX0-31" fmla="*/ 139870 w 1040633"/>
                <a:gd name="connsiteY0-32" fmla="*/ 1191723 h 1219697"/>
                <a:gd name="connsiteX1-33" fmla="*/ 0 w 1040633"/>
                <a:gd name="connsiteY1-34" fmla="*/ 0 h 1219697"/>
                <a:gd name="connsiteX2-35" fmla="*/ 1040633 w 1040633"/>
                <a:gd name="connsiteY2-36" fmla="*/ 16785 h 1219697"/>
                <a:gd name="connsiteX3-37" fmla="*/ 833625 w 1040633"/>
                <a:gd name="connsiteY3-38" fmla="*/ 1219697 h 1219697"/>
                <a:gd name="connsiteX4-39" fmla="*/ 139870 w 1040633"/>
                <a:gd name="connsiteY4-40" fmla="*/ 1191723 h 1219697"/>
                <a:gd name="connsiteX0-41" fmla="*/ 139870 w 1040633"/>
                <a:gd name="connsiteY0-42" fmla="*/ 1191723 h 1219697"/>
                <a:gd name="connsiteX1-43" fmla="*/ 0 w 1040633"/>
                <a:gd name="connsiteY1-44" fmla="*/ 0 h 1219697"/>
                <a:gd name="connsiteX2-45" fmla="*/ 1040633 w 1040633"/>
                <a:gd name="connsiteY2-46" fmla="*/ 16785 h 1219697"/>
                <a:gd name="connsiteX3-47" fmla="*/ 833625 w 1040633"/>
                <a:gd name="connsiteY3-48" fmla="*/ 1219697 h 1219697"/>
                <a:gd name="connsiteX4-49" fmla="*/ 418712 w 1040633"/>
                <a:gd name="connsiteY4-50" fmla="*/ 1189324 h 1219697"/>
                <a:gd name="connsiteX5" fmla="*/ 139870 w 1040633"/>
                <a:gd name="connsiteY5" fmla="*/ 1191723 h 1219697"/>
                <a:gd name="connsiteX0-51" fmla="*/ 139870 w 1040633"/>
                <a:gd name="connsiteY0-52" fmla="*/ 1191723 h 1355926"/>
                <a:gd name="connsiteX1-53" fmla="*/ 0 w 1040633"/>
                <a:gd name="connsiteY1-54" fmla="*/ 0 h 1355926"/>
                <a:gd name="connsiteX2-55" fmla="*/ 1040633 w 1040633"/>
                <a:gd name="connsiteY2-56" fmla="*/ 16785 h 1355926"/>
                <a:gd name="connsiteX3-57" fmla="*/ 833625 w 1040633"/>
                <a:gd name="connsiteY3-58" fmla="*/ 1219697 h 1355926"/>
                <a:gd name="connsiteX4-59" fmla="*/ 139870 w 1040633"/>
                <a:gd name="connsiteY4-60" fmla="*/ 1191723 h 1355926"/>
                <a:gd name="connsiteX0-61" fmla="*/ 139870 w 1040633"/>
                <a:gd name="connsiteY0-62" fmla="*/ 1191723 h 1289901"/>
                <a:gd name="connsiteX1-63" fmla="*/ 0 w 1040633"/>
                <a:gd name="connsiteY1-64" fmla="*/ 0 h 1289901"/>
                <a:gd name="connsiteX2-65" fmla="*/ 1040633 w 1040633"/>
                <a:gd name="connsiteY2-66" fmla="*/ 16785 h 1289901"/>
                <a:gd name="connsiteX3-67" fmla="*/ 833625 w 1040633"/>
                <a:gd name="connsiteY3-68" fmla="*/ 1219697 h 1289901"/>
                <a:gd name="connsiteX4-69" fmla="*/ 139870 w 1040633"/>
                <a:gd name="connsiteY4-70" fmla="*/ 1191723 h 1289901"/>
                <a:gd name="connsiteX0-71" fmla="*/ 139870 w 1040633"/>
                <a:gd name="connsiteY0-72" fmla="*/ 1191723 h 1219697"/>
                <a:gd name="connsiteX1-73" fmla="*/ 0 w 1040633"/>
                <a:gd name="connsiteY1-74" fmla="*/ 0 h 1219697"/>
                <a:gd name="connsiteX2-75" fmla="*/ 1040633 w 1040633"/>
                <a:gd name="connsiteY2-76" fmla="*/ 16785 h 1219697"/>
                <a:gd name="connsiteX3-77" fmla="*/ 833625 w 1040633"/>
                <a:gd name="connsiteY3-78" fmla="*/ 1219697 h 1219697"/>
                <a:gd name="connsiteX4-79" fmla="*/ 139870 w 1040633"/>
                <a:gd name="connsiteY4-80" fmla="*/ 1191723 h 1219697"/>
                <a:gd name="connsiteX0-81" fmla="*/ 139870 w 1040633"/>
                <a:gd name="connsiteY0-82" fmla="*/ 1191723 h 1191723"/>
                <a:gd name="connsiteX1-83" fmla="*/ 0 w 1040633"/>
                <a:gd name="connsiteY1-84" fmla="*/ 0 h 1191723"/>
                <a:gd name="connsiteX2-85" fmla="*/ 1040633 w 1040633"/>
                <a:gd name="connsiteY2-86" fmla="*/ 16785 h 1191723"/>
                <a:gd name="connsiteX3-87" fmla="*/ 671988 w 1040633"/>
                <a:gd name="connsiteY3-88" fmla="*/ 1158121 h 1191723"/>
                <a:gd name="connsiteX4-89" fmla="*/ 139870 w 1040633"/>
                <a:gd name="connsiteY4-90" fmla="*/ 1191723 h 1191723"/>
                <a:gd name="connsiteX0-91" fmla="*/ 363082 w 1040633"/>
                <a:gd name="connsiteY0-92" fmla="*/ 1160935 h 1160935"/>
                <a:gd name="connsiteX1-93" fmla="*/ 0 w 1040633"/>
                <a:gd name="connsiteY1-94" fmla="*/ 0 h 1160935"/>
                <a:gd name="connsiteX2-95" fmla="*/ 1040633 w 1040633"/>
                <a:gd name="connsiteY2-96" fmla="*/ 16785 h 1160935"/>
                <a:gd name="connsiteX3-97" fmla="*/ 671988 w 1040633"/>
                <a:gd name="connsiteY3-98" fmla="*/ 1158121 h 1160935"/>
                <a:gd name="connsiteX4-99" fmla="*/ 363082 w 1040633"/>
                <a:gd name="connsiteY4-100" fmla="*/ 1160935 h 1160935"/>
                <a:gd name="connsiteX0-101" fmla="*/ 363082 w 1040633"/>
                <a:gd name="connsiteY0-102" fmla="*/ 1160935 h 1160935"/>
                <a:gd name="connsiteX1-103" fmla="*/ 0 w 1040633"/>
                <a:gd name="connsiteY1-104" fmla="*/ 0 h 1160935"/>
                <a:gd name="connsiteX2-105" fmla="*/ 1040633 w 1040633"/>
                <a:gd name="connsiteY2-106" fmla="*/ 16785 h 1160935"/>
                <a:gd name="connsiteX3-107" fmla="*/ 671988 w 1040633"/>
                <a:gd name="connsiteY3-108" fmla="*/ 1158121 h 1160935"/>
                <a:gd name="connsiteX4-109" fmla="*/ 363082 w 1040633"/>
                <a:gd name="connsiteY4-110" fmla="*/ 1160935 h 1160935"/>
                <a:gd name="connsiteX0-111" fmla="*/ 363082 w 1040633"/>
                <a:gd name="connsiteY0-112" fmla="*/ 1160935 h 1160935"/>
                <a:gd name="connsiteX1-113" fmla="*/ 0 w 1040633"/>
                <a:gd name="connsiteY1-114" fmla="*/ 0 h 1160935"/>
                <a:gd name="connsiteX2-115" fmla="*/ 1040633 w 1040633"/>
                <a:gd name="connsiteY2-116" fmla="*/ 16785 h 1160935"/>
                <a:gd name="connsiteX3-117" fmla="*/ 671988 w 1040633"/>
                <a:gd name="connsiteY3-118" fmla="*/ 1158121 h 1160935"/>
                <a:gd name="connsiteX4-119" fmla="*/ 363082 w 1040633"/>
                <a:gd name="connsiteY4-120" fmla="*/ 1160935 h 1160935"/>
                <a:gd name="connsiteX0-121" fmla="*/ 363082 w 1040633"/>
                <a:gd name="connsiteY0-122" fmla="*/ 1160935 h 1160935"/>
                <a:gd name="connsiteX1-123" fmla="*/ 0 w 1040633"/>
                <a:gd name="connsiteY1-124" fmla="*/ 0 h 1160935"/>
                <a:gd name="connsiteX2-125" fmla="*/ 1040633 w 1040633"/>
                <a:gd name="connsiteY2-126" fmla="*/ 16785 h 1160935"/>
                <a:gd name="connsiteX3-127" fmla="*/ 671988 w 1040633"/>
                <a:gd name="connsiteY3-128" fmla="*/ 1158121 h 1160935"/>
                <a:gd name="connsiteX4-129" fmla="*/ 363082 w 1040633"/>
                <a:gd name="connsiteY4-130" fmla="*/ 1160935 h 1160935"/>
                <a:gd name="connsiteX0-131" fmla="*/ 363082 w 1040633"/>
                <a:gd name="connsiteY0-132" fmla="*/ 1160935 h 1160935"/>
                <a:gd name="connsiteX1-133" fmla="*/ 0 w 1040633"/>
                <a:gd name="connsiteY1-134" fmla="*/ 0 h 1160935"/>
                <a:gd name="connsiteX2-135" fmla="*/ 1040633 w 1040633"/>
                <a:gd name="connsiteY2-136" fmla="*/ 16785 h 1160935"/>
                <a:gd name="connsiteX3-137" fmla="*/ 671988 w 1040633"/>
                <a:gd name="connsiteY3-138" fmla="*/ 1158121 h 1160935"/>
                <a:gd name="connsiteX4-139" fmla="*/ 363082 w 1040633"/>
                <a:gd name="connsiteY4-140" fmla="*/ 1160935 h 1160935"/>
                <a:gd name="connsiteX0-141" fmla="*/ 363082 w 1040633"/>
                <a:gd name="connsiteY0-142" fmla="*/ 1160935 h 1160935"/>
                <a:gd name="connsiteX1-143" fmla="*/ 0 w 1040633"/>
                <a:gd name="connsiteY1-144" fmla="*/ 0 h 1160935"/>
                <a:gd name="connsiteX2-145" fmla="*/ 1040633 w 1040633"/>
                <a:gd name="connsiteY2-146" fmla="*/ 16785 h 1160935"/>
                <a:gd name="connsiteX3-147" fmla="*/ 671988 w 1040633"/>
                <a:gd name="connsiteY3-148" fmla="*/ 1158121 h 1160935"/>
                <a:gd name="connsiteX4-149" fmla="*/ 363082 w 1040633"/>
                <a:gd name="connsiteY4-150" fmla="*/ 1160935 h 1160935"/>
                <a:gd name="connsiteX0-151" fmla="*/ 363082 w 1040633"/>
                <a:gd name="connsiteY0-152" fmla="*/ 1160935 h 1160935"/>
                <a:gd name="connsiteX1-153" fmla="*/ 0 w 1040633"/>
                <a:gd name="connsiteY1-154" fmla="*/ 0 h 1160935"/>
                <a:gd name="connsiteX2-155" fmla="*/ 1040633 w 1040633"/>
                <a:gd name="connsiteY2-156" fmla="*/ 16785 h 1160935"/>
                <a:gd name="connsiteX3-157" fmla="*/ 671988 w 1040633"/>
                <a:gd name="connsiteY3-158" fmla="*/ 1158121 h 1160935"/>
                <a:gd name="connsiteX4-159" fmla="*/ 363082 w 1040633"/>
                <a:gd name="connsiteY4-160" fmla="*/ 1160935 h 1160935"/>
                <a:gd name="connsiteX0-161" fmla="*/ 363082 w 778664"/>
                <a:gd name="connsiteY0-162" fmla="*/ 1160935 h 1160935"/>
                <a:gd name="connsiteX1-163" fmla="*/ 0 w 778664"/>
                <a:gd name="connsiteY1-164" fmla="*/ 0 h 1160935"/>
                <a:gd name="connsiteX2-165" fmla="*/ 778664 w 778664"/>
                <a:gd name="connsiteY2-166" fmla="*/ 130682 h 1160935"/>
                <a:gd name="connsiteX3-167" fmla="*/ 671988 w 778664"/>
                <a:gd name="connsiteY3-168" fmla="*/ 1158121 h 1160935"/>
                <a:gd name="connsiteX4-169" fmla="*/ 363082 w 778664"/>
                <a:gd name="connsiteY4-170" fmla="*/ 1160935 h 1160935"/>
                <a:gd name="connsiteX0-171" fmla="*/ 363082 w 778664"/>
                <a:gd name="connsiteY0-172" fmla="*/ 1160935 h 1160935"/>
                <a:gd name="connsiteX1-173" fmla="*/ 0 w 778664"/>
                <a:gd name="connsiteY1-174" fmla="*/ 0 h 1160935"/>
                <a:gd name="connsiteX2-175" fmla="*/ 778664 w 778664"/>
                <a:gd name="connsiteY2-176" fmla="*/ 130682 h 1160935"/>
                <a:gd name="connsiteX3-177" fmla="*/ 694768 w 778664"/>
                <a:gd name="connsiteY3-178" fmla="*/ 1112562 h 1160935"/>
                <a:gd name="connsiteX4-179" fmla="*/ 363082 w 778664"/>
                <a:gd name="connsiteY4-180" fmla="*/ 1160935 h 1160935"/>
                <a:gd name="connsiteX0-181" fmla="*/ 363082 w 778664"/>
                <a:gd name="connsiteY0-182" fmla="*/ 1160935 h 1160935"/>
                <a:gd name="connsiteX1-183" fmla="*/ 0 w 778664"/>
                <a:gd name="connsiteY1-184" fmla="*/ 0 h 1160935"/>
                <a:gd name="connsiteX2-185" fmla="*/ 778664 w 778664"/>
                <a:gd name="connsiteY2-186" fmla="*/ 130682 h 1160935"/>
                <a:gd name="connsiteX3-187" fmla="*/ 694768 w 778664"/>
                <a:gd name="connsiteY3-188" fmla="*/ 1112562 h 1160935"/>
                <a:gd name="connsiteX4-189" fmla="*/ 363082 w 778664"/>
                <a:gd name="connsiteY4-190" fmla="*/ 1160935 h 1160935"/>
                <a:gd name="connsiteX0-191" fmla="*/ 397252 w 778664"/>
                <a:gd name="connsiteY0-192" fmla="*/ 1103987 h 1112562"/>
                <a:gd name="connsiteX1-193" fmla="*/ 0 w 778664"/>
                <a:gd name="connsiteY1-194" fmla="*/ 0 h 1112562"/>
                <a:gd name="connsiteX2-195" fmla="*/ 778664 w 778664"/>
                <a:gd name="connsiteY2-196" fmla="*/ 130682 h 1112562"/>
                <a:gd name="connsiteX3-197" fmla="*/ 694768 w 778664"/>
                <a:gd name="connsiteY3-198" fmla="*/ 1112562 h 1112562"/>
                <a:gd name="connsiteX4-199" fmla="*/ 397252 w 778664"/>
                <a:gd name="connsiteY4-200" fmla="*/ 1103987 h 1112562"/>
                <a:gd name="connsiteX0-201" fmla="*/ 397252 w 778664"/>
                <a:gd name="connsiteY0-202" fmla="*/ 1103987 h 1112562"/>
                <a:gd name="connsiteX1-203" fmla="*/ 0 w 778664"/>
                <a:gd name="connsiteY1-204" fmla="*/ 0 h 1112562"/>
                <a:gd name="connsiteX2-205" fmla="*/ 778664 w 778664"/>
                <a:gd name="connsiteY2-206" fmla="*/ 130682 h 1112562"/>
                <a:gd name="connsiteX3-207" fmla="*/ 694768 w 778664"/>
                <a:gd name="connsiteY3-208" fmla="*/ 1112562 h 1112562"/>
                <a:gd name="connsiteX4-209" fmla="*/ 397252 w 778664"/>
                <a:gd name="connsiteY4-210" fmla="*/ 1103987 h 1112562"/>
                <a:gd name="connsiteX0-211" fmla="*/ 397252 w 778664"/>
                <a:gd name="connsiteY0-212" fmla="*/ 1103987 h 1112562"/>
                <a:gd name="connsiteX1-213" fmla="*/ 0 w 778664"/>
                <a:gd name="connsiteY1-214" fmla="*/ 0 h 1112562"/>
                <a:gd name="connsiteX2-215" fmla="*/ 778664 w 778664"/>
                <a:gd name="connsiteY2-216" fmla="*/ 130682 h 1112562"/>
                <a:gd name="connsiteX3-217" fmla="*/ 694768 w 778664"/>
                <a:gd name="connsiteY3-218" fmla="*/ 1112562 h 1112562"/>
                <a:gd name="connsiteX4-219" fmla="*/ 397252 w 778664"/>
                <a:gd name="connsiteY4-220" fmla="*/ 1103987 h 1112562"/>
                <a:gd name="connsiteX0-221" fmla="*/ 123893 w 505305"/>
                <a:gd name="connsiteY0-222" fmla="*/ 973305 h 981880"/>
                <a:gd name="connsiteX1-223" fmla="*/ 0 w 505305"/>
                <a:gd name="connsiteY1-224" fmla="*/ 28773 h 981880"/>
                <a:gd name="connsiteX2-225" fmla="*/ 505305 w 505305"/>
                <a:gd name="connsiteY2-226" fmla="*/ 0 h 981880"/>
                <a:gd name="connsiteX3-227" fmla="*/ 421409 w 505305"/>
                <a:gd name="connsiteY3-228" fmla="*/ 981880 h 981880"/>
                <a:gd name="connsiteX4-229" fmla="*/ 123893 w 505305"/>
                <a:gd name="connsiteY4-230" fmla="*/ 973305 h 981880"/>
                <a:gd name="connsiteX0-231" fmla="*/ 123893 w 505305"/>
                <a:gd name="connsiteY0-232" fmla="*/ 973305 h 981880"/>
                <a:gd name="connsiteX1-233" fmla="*/ 0 w 505305"/>
                <a:gd name="connsiteY1-234" fmla="*/ 28773 h 981880"/>
                <a:gd name="connsiteX2-235" fmla="*/ 505305 w 505305"/>
                <a:gd name="connsiteY2-236" fmla="*/ 0 h 981880"/>
                <a:gd name="connsiteX3-237" fmla="*/ 421409 w 505305"/>
                <a:gd name="connsiteY3-238" fmla="*/ 981880 h 981880"/>
                <a:gd name="connsiteX4-239" fmla="*/ 123893 w 505305"/>
                <a:gd name="connsiteY4-240" fmla="*/ 973305 h 981880"/>
                <a:gd name="connsiteX0-241" fmla="*/ 123893 w 505305"/>
                <a:gd name="connsiteY0-242" fmla="*/ 973305 h 981880"/>
                <a:gd name="connsiteX1-243" fmla="*/ 0 w 505305"/>
                <a:gd name="connsiteY1-244" fmla="*/ 28773 h 981880"/>
                <a:gd name="connsiteX2-245" fmla="*/ 505305 w 505305"/>
                <a:gd name="connsiteY2-246" fmla="*/ 0 h 981880"/>
                <a:gd name="connsiteX3-247" fmla="*/ 421409 w 505305"/>
                <a:gd name="connsiteY3-248" fmla="*/ 981880 h 981880"/>
                <a:gd name="connsiteX4-249" fmla="*/ 123893 w 505305"/>
                <a:gd name="connsiteY4-250" fmla="*/ 973305 h 981880"/>
                <a:gd name="connsiteX0-251" fmla="*/ 123893 w 505305"/>
                <a:gd name="connsiteY0-252" fmla="*/ 973305 h 981880"/>
                <a:gd name="connsiteX1-253" fmla="*/ 0 w 505305"/>
                <a:gd name="connsiteY1-254" fmla="*/ 28773 h 981880"/>
                <a:gd name="connsiteX2-255" fmla="*/ 505305 w 505305"/>
                <a:gd name="connsiteY2-256" fmla="*/ 0 h 981880"/>
                <a:gd name="connsiteX3-257" fmla="*/ 421409 w 505305"/>
                <a:gd name="connsiteY3-258" fmla="*/ 981880 h 981880"/>
                <a:gd name="connsiteX4-259" fmla="*/ 123893 w 505305"/>
                <a:gd name="connsiteY4-260" fmla="*/ 973305 h 981880"/>
                <a:gd name="connsiteX0-261" fmla="*/ 118198 w 499610"/>
                <a:gd name="connsiteY0-262" fmla="*/ 973305 h 981880"/>
                <a:gd name="connsiteX1-263" fmla="*/ 0 w 499610"/>
                <a:gd name="connsiteY1-264" fmla="*/ 11688 h 981880"/>
                <a:gd name="connsiteX2-265" fmla="*/ 499610 w 499610"/>
                <a:gd name="connsiteY2-266" fmla="*/ 0 h 981880"/>
                <a:gd name="connsiteX3-267" fmla="*/ 415714 w 499610"/>
                <a:gd name="connsiteY3-268" fmla="*/ 981880 h 981880"/>
                <a:gd name="connsiteX4-269" fmla="*/ 118198 w 499610"/>
                <a:gd name="connsiteY4-270" fmla="*/ 973305 h 981880"/>
                <a:gd name="connsiteX0-271" fmla="*/ 118198 w 499610"/>
                <a:gd name="connsiteY0-272" fmla="*/ 973305 h 981880"/>
                <a:gd name="connsiteX1-273" fmla="*/ 0 w 499610"/>
                <a:gd name="connsiteY1-274" fmla="*/ 11688 h 981880"/>
                <a:gd name="connsiteX2-275" fmla="*/ 499610 w 499610"/>
                <a:gd name="connsiteY2-276" fmla="*/ 0 h 981880"/>
                <a:gd name="connsiteX3-277" fmla="*/ 415714 w 499610"/>
                <a:gd name="connsiteY3-278" fmla="*/ 981880 h 981880"/>
                <a:gd name="connsiteX4-279" fmla="*/ 118198 w 499610"/>
                <a:gd name="connsiteY4-280" fmla="*/ 973305 h 981880"/>
                <a:gd name="connsiteX0-281" fmla="*/ 118198 w 499610"/>
                <a:gd name="connsiteY0-282" fmla="*/ 973305 h 981880"/>
                <a:gd name="connsiteX1-283" fmla="*/ 0 w 499610"/>
                <a:gd name="connsiteY1-284" fmla="*/ 11688 h 981880"/>
                <a:gd name="connsiteX2-285" fmla="*/ 499610 w 499610"/>
                <a:gd name="connsiteY2-286" fmla="*/ 0 h 981880"/>
                <a:gd name="connsiteX3-287" fmla="*/ 415714 w 499610"/>
                <a:gd name="connsiteY3-288" fmla="*/ 981880 h 981880"/>
                <a:gd name="connsiteX4-289" fmla="*/ 118198 w 499610"/>
                <a:gd name="connsiteY4-290" fmla="*/ 973305 h 981880"/>
                <a:gd name="connsiteX0-291" fmla="*/ 118198 w 499610"/>
                <a:gd name="connsiteY0-292" fmla="*/ 973305 h 981880"/>
                <a:gd name="connsiteX1-293" fmla="*/ 0 w 499610"/>
                <a:gd name="connsiteY1-294" fmla="*/ 11688 h 981880"/>
                <a:gd name="connsiteX2-295" fmla="*/ 499610 w 499610"/>
                <a:gd name="connsiteY2-296" fmla="*/ 0 h 981880"/>
                <a:gd name="connsiteX3-297" fmla="*/ 415714 w 499610"/>
                <a:gd name="connsiteY3-298" fmla="*/ 981880 h 981880"/>
                <a:gd name="connsiteX4-299" fmla="*/ 118198 w 499610"/>
                <a:gd name="connsiteY4-300" fmla="*/ 973305 h 981880"/>
                <a:gd name="connsiteX0-301" fmla="*/ 118198 w 499610"/>
                <a:gd name="connsiteY0-302" fmla="*/ 973305 h 981880"/>
                <a:gd name="connsiteX1-303" fmla="*/ 0 w 499610"/>
                <a:gd name="connsiteY1-304" fmla="*/ 11688 h 981880"/>
                <a:gd name="connsiteX2-305" fmla="*/ 499610 w 499610"/>
                <a:gd name="connsiteY2-306" fmla="*/ 0 h 981880"/>
                <a:gd name="connsiteX3-307" fmla="*/ 415714 w 499610"/>
                <a:gd name="connsiteY3-308" fmla="*/ 981880 h 981880"/>
                <a:gd name="connsiteX4-309" fmla="*/ 118198 w 499610"/>
                <a:gd name="connsiteY4-310" fmla="*/ 973305 h 981880"/>
                <a:gd name="connsiteX0-311" fmla="*/ 118198 w 499610"/>
                <a:gd name="connsiteY0-312" fmla="*/ 973305 h 976186"/>
                <a:gd name="connsiteX1-313" fmla="*/ 0 w 499610"/>
                <a:gd name="connsiteY1-314" fmla="*/ 11688 h 976186"/>
                <a:gd name="connsiteX2-315" fmla="*/ 499610 w 499610"/>
                <a:gd name="connsiteY2-316" fmla="*/ 0 h 976186"/>
                <a:gd name="connsiteX3-317" fmla="*/ 273339 w 499610"/>
                <a:gd name="connsiteY3-318" fmla="*/ 976186 h 976186"/>
                <a:gd name="connsiteX4-319" fmla="*/ 118198 w 499610"/>
                <a:gd name="connsiteY4-320" fmla="*/ 973305 h 976186"/>
                <a:gd name="connsiteX0-321" fmla="*/ 118198 w 499610"/>
                <a:gd name="connsiteY0-322" fmla="*/ 973305 h 976186"/>
                <a:gd name="connsiteX1-323" fmla="*/ 0 w 499610"/>
                <a:gd name="connsiteY1-324" fmla="*/ 11688 h 976186"/>
                <a:gd name="connsiteX2-325" fmla="*/ 499610 w 499610"/>
                <a:gd name="connsiteY2-326" fmla="*/ 0 h 976186"/>
                <a:gd name="connsiteX3-327" fmla="*/ 273339 w 499610"/>
                <a:gd name="connsiteY3-328" fmla="*/ 976186 h 976186"/>
                <a:gd name="connsiteX4-329" fmla="*/ 118198 w 499610"/>
                <a:gd name="connsiteY4-330" fmla="*/ 973305 h 976186"/>
                <a:gd name="connsiteX0-331" fmla="*/ 197928 w 499610"/>
                <a:gd name="connsiteY0-332" fmla="*/ 973305 h 976186"/>
                <a:gd name="connsiteX1-333" fmla="*/ 0 w 499610"/>
                <a:gd name="connsiteY1-334" fmla="*/ 11688 h 976186"/>
                <a:gd name="connsiteX2-335" fmla="*/ 499610 w 499610"/>
                <a:gd name="connsiteY2-336" fmla="*/ 0 h 976186"/>
                <a:gd name="connsiteX3-337" fmla="*/ 273339 w 499610"/>
                <a:gd name="connsiteY3-338" fmla="*/ 976186 h 976186"/>
                <a:gd name="connsiteX4-339" fmla="*/ 197928 w 499610"/>
                <a:gd name="connsiteY4-340" fmla="*/ 973305 h 976186"/>
                <a:gd name="connsiteX0-341" fmla="*/ 197928 w 499610"/>
                <a:gd name="connsiteY0-342" fmla="*/ 973305 h 976186"/>
                <a:gd name="connsiteX1-343" fmla="*/ 0 w 499610"/>
                <a:gd name="connsiteY1-344" fmla="*/ 11688 h 976186"/>
                <a:gd name="connsiteX2-345" fmla="*/ 499610 w 499610"/>
                <a:gd name="connsiteY2-346" fmla="*/ 0 h 976186"/>
                <a:gd name="connsiteX3-347" fmla="*/ 273339 w 499610"/>
                <a:gd name="connsiteY3-348" fmla="*/ 976186 h 976186"/>
                <a:gd name="connsiteX4-349" fmla="*/ 197928 w 499610"/>
                <a:gd name="connsiteY4-350" fmla="*/ 973305 h 976186"/>
                <a:gd name="connsiteX0-351" fmla="*/ 197928 w 499610"/>
                <a:gd name="connsiteY0-352" fmla="*/ 973305 h 976186"/>
                <a:gd name="connsiteX1-353" fmla="*/ 0 w 499610"/>
                <a:gd name="connsiteY1-354" fmla="*/ 11688 h 976186"/>
                <a:gd name="connsiteX2-355" fmla="*/ 499610 w 499610"/>
                <a:gd name="connsiteY2-356" fmla="*/ 0 h 976186"/>
                <a:gd name="connsiteX3-357" fmla="*/ 273339 w 499610"/>
                <a:gd name="connsiteY3-358" fmla="*/ 976186 h 976186"/>
                <a:gd name="connsiteX4-359" fmla="*/ 197928 w 499610"/>
                <a:gd name="connsiteY4-360" fmla="*/ 973305 h 976186"/>
                <a:gd name="connsiteX0-361" fmla="*/ 197928 w 499610"/>
                <a:gd name="connsiteY0-362" fmla="*/ 973305 h 976186"/>
                <a:gd name="connsiteX1-363" fmla="*/ 0 w 499610"/>
                <a:gd name="connsiteY1-364" fmla="*/ 11688 h 976186"/>
                <a:gd name="connsiteX2-365" fmla="*/ 499610 w 499610"/>
                <a:gd name="connsiteY2-366" fmla="*/ 0 h 976186"/>
                <a:gd name="connsiteX3-367" fmla="*/ 273339 w 499610"/>
                <a:gd name="connsiteY3-368" fmla="*/ 976186 h 976186"/>
                <a:gd name="connsiteX4-369" fmla="*/ 197928 w 499610"/>
                <a:gd name="connsiteY4-370" fmla="*/ 973305 h 976186"/>
                <a:gd name="connsiteX0-371" fmla="*/ 23004 w 954755"/>
                <a:gd name="connsiteY0-372" fmla="*/ 943771 h 976186"/>
                <a:gd name="connsiteX1-373" fmla="*/ 455145 w 954755"/>
                <a:gd name="connsiteY1-374" fmla="*/ 11688 h 976186"/>
                <a:gd name="connsiteX2-375" fmla="*/ 954755 w 954755"/>
                <a:gd name="connsiteY2-376" fmla="*/ 0 h 976186"/>
                <a:gd name="connsiteX3-377" fmla="*/ 728484 w 954755"/>
                <a:gd name="connsiteY3-378" fmla="*/ 976186 h 976186"/>
                <a:gd name="connsiteX4-379" fmla="*/ 23004 w 954755"/>
                <a:gd name="connsiteY4-380" fmla="*/ 943771 h 976186"/>
                <a:gd name="connsiteX0-381" fmla="*/ 0 w 931751"/>
                <a:gd name="connsiteY0-382" fmla="*/ 943771 h 976186"/>
                <a:gd name="connsiteX1-383" fmla="*/ 432141 w 931751"/>
                <a:gd name="connsiteY1-384" fmla="*/ 11688 h 976186"/>
                <a:gd name="connsiteX2-385" fmla="*/ 931751 w 931751"/>
                <a:gd name="connsiteY2-386" fmla="*/ 0 h 976186"/>
                <a:gd name="connsiteX3-387" fmla="*/ 705480 w 931751"/>
                <a:gd name="connsiteY3-388" fmla="*/ 976186 h 976186"/>
                <a:gd name="connsiteX4-389" fmla="*/ 0 w 931751"/>
                <a:gd name="connsiteY4-390" fmla="*/ 943771 h 976186"/>
                <a:gd name="connsiteX0-391" fmla="*/ 0 w 931751"/>
                <a:gd name="connsiteY0-392" fmla="*/ 943771 h 976186"/>
                <a:gd name="connsiteX1-393" fmla="*/ 432141 w 931751"/>
                <a:gd name="connsiteY1-394" fmla="*/ 11688 h 976186"/>
                <a:gd name="connsiteX2-395" fmla="*/ 931751 w 931751"/>
                <a:gd name="connsiteY2-396" fmla="*/ 0 h 976186"/>
                <a:gd name="connsiteX3-397" fmla="*/ 705480 w 931751"/>
                <a:gd name="connsiteY3-398" fmla="*/ 976186 h 976186"/>
                <a:gd name="connsiteX4-399" fmla="*/ 0 w 931751"/>
                <a:gd name="connsiteY4-400" fmla="*/ 943771 h 976186"/>
                <a:gd name="connsiteX0-401" fmla="*/ 0 w 931751"/>
                <a:gd name="connsiteY0-402" fmla="*/ 943771 h 976186"/>
                <a:gd name="connsiteX1-403" fmla="*/ 432141 w 931751"/>
                <a:gd name="connsiteY1-404" fmla="*/ 11688 h 976186"/>
                <a:gd name="connsiteX2-405" fmla="*/ 931751 w 931751"/>
                <a:gd name="connsiteY2-406" fmla="*/ 0 h 976186"/>
                <a:gd name="connsiteX3-407" fmla="*/ 705480 w 931751"/>
                <a:gd name="connsiteY3-408" fmla="*/ 976186 h 976186"/>
                <a:gd name="connsiteX4-409" fmla="*/ 0 w 931751"/>
                <a:gd name="connsiteY4-410" fmla="*/ 943771 h 976186"/>
                <a:gd name="connsiteX0-411" fmla="*/ 0 w 931751"/>
                <a:gd name="connsiteY0-412" fmla="*/ 943771 h 966342"/>
                <a:gd name="connsiteX1-413" fmla="*/ 432141 w 931751"/>
                <a:gd name="connsiteY1-414" fmla="*/ 11688 h 966342"/>
                <a:gd name="connsiteX2-415" fmla="*/ 931751 w 931751"/>
                <a:gd name="connsiteY2-416" fmla="*/ 0 h 966342"/>
                <a:gd name="connsiteX3-417" fmla="*/ 183705 w 931751"/>
                <a:gd name="connsiteY3-418" fmla="*/ 966342 h 966342"/>
                <a:gd name="connsiteX4-419" fmla="*/ 0 w 931751"/>
                <a:gd name="connsiteY4-420" fmla="*/ 943771 h 966342"/>
                <a:gd name="connsiteX0-421" fmla="*/ 0 w 931751"/>
                <a:gd name="connsiteY0-422" fmla="*/ 943771 h 966342"/>
                <a:gd name="connsiteX1-423" fmla="*/ 432141 w 931751"/>
                <a:gd name="connsiteY1-424" fmla="*/ 11688 h 966342"/>
                <a:gd name="connsiteX2-425" fmla="*/ 931751 w 931751"/>
                <a:gd name="connsiteY2-426" fmla="*/ 0 h 966342"/>
                <a:gd name="connsiteX3-427" fmla="*/ 183705 w 931751"/>
                <a:gd name="connsiteY3-428" fmla="*/ 966342 h 966342"/>
                <a:gd name="connsiteX4-429" fmla="*/ 0 w 931751"/>
                <a:gd name="connsiteY4-430" fmla="*/ 943771 h 966342"/>
                <a:gd name="connsiteX0-431" fmla="*/ 0 w 931751"/>
                <a:gd name="connsiteY0-432" fmla="*/ 943771 h 966342"/>
                <a:gd name="connsiteX1-433" fmla="*/ 432141 w 931751"/>
                <a:gd name="connsiteY1-434" fmla="*/ 11688 h 966342"/>
                <a:gd name="connsiteX2-435" fmla="*/ 931751 w 931751"/>
                <a:gd name="connsiteY2-436" fmla="*/ 0 h 966342"/>
                <a:gd name="connsiteX3-437" fmla="*/ 183705 w 931751"/>
                <a:gd name="connsiteY3-438" fmla="*/ 966342 h 966342"/>
                <a:gd name="connsiteX4-439" fmla="*/ 0 w 931751"/>
                <a:gd name="connsiteY4-440" fmla="*/ 943771 h 966342"/>
                <a:gd name="connsiteX0-441" fmla="*/ 0 w 956363"/>
                <a:gd name="connsiteY0-442" fmla="*/ 932083 h 954654"/>
                <a:gd name="connsiteX1-443" fmla="*/ 432141 w 956363"/>
                <a:gd name="connsiteY1-444" fmla="*/ 0 h 954654"/>
                <a:gd name="connsiteX2-445" fmla="*/ 956363 w 956363"/>
                <a:gd name="connsiteY2-446" fmla="*/ 12924 h 954654"/>
                <a:gd name="connsiteX3-447" fmla="*/ 183705 w 956363"/>
                <a:gd name="connsiteY3-448" fmla="*/ 954654 h 954654"/>
                <a:gd name="connsiteX4-449" fmla="*/ 0 w 956363"/>
                <a:gd name="connsiteY4-450" fmla="*/ 932083 h 954654"/>
                <a:gd name="connsiteX0-451" fmla="*/ 0 w 956363"/>
                <a:gd name="connsiteY0-452" fmla="*/ 919226 h 941797"/>
                <a:gd name="connsiteX1-453" fmla="*/ 405840 w 956363"/>
                <a:gd name="connsiteY1-454" fmla="*/ 197551 h 941797"/>
                <a:gd name="connsiteX2-455" fmla="*/ 956363 w 956363"/>
                <a:gd name="connsiteY2-456" fmla="*/ 67 h 941797"/>
                <a:gd name="connsiteX3-457" fmla="*/ 183705 w 956363"/>
                <a:gd name="connsiteY3-458" fmla="*/ 941797 h 941797"/>
                <a:gd name="connsiteX4-459" fmla="*/ 0 w 956363"/>
                <a:gd name="connsiteY4-460" fmla="*/ 919226 h 941797"/>
                <a:gd name="connsiteX0-461" fmla="*/ 0 w 956363"/>
                <a:gd name="connsiteY0-462" fmla="*/ 919226 h 941797"/>
                <a:gd name="connsiteX1-463" fmla="*/ 405840 w 956363"/>
                <a:gd name="connsiteY1-464" fmla="*/ 197551 h 941797"/>
                <a:gd name="connsiteX2-465" fmla="*/ 956363 w 956363"/>
                <a:gd name="connsiteY2-466" fmla="*/ 67 h 941797"/>
                <a:gd name="connsiteX3-467" fmla="*/ 183705 w 956363"/>
                <a:gd name="connsiteY3-468" fmla="*/ 941797 h 941797"/>
                <a:gd name="connsiteX4-469" fmla="*/ 0 w 956363"/>
                <a:gd name="connsiteY4-470" fmla="*/ 919226 h 941797"/>
                <a:gd name="connsiteX0-471" fmla="*/ 0 w 956363"/>
                <a:gd name="connsiteY0-472" fmla="*/ 919226 h 941797"/>
                <a:gd name="connsiteX1-473" fmla="*/ 405840 w 956363"/>
                <a:gd name="connsiteY1-474" fmla="*/ 197551 h 941797"/>
                <a:gd name="connsiteX2-475" fmla="*/ 956363 w 956363"/>
                <a:gd name="connsiteY2-476" fmla="*/ 67 h 941797"/>
                <a:gd name="connsiteX3-477" fmla="*/ 183705 w 956363"/>
                <a:gd name="connsiteY3-478" fmla="*/ 941797 h 941797"/>
                <a:gd name="connsiteX4-479" fmla="*/ 0 w 956363"/>
                <a:gd name="connsiteY4-480" fmla="*/ 919226 h 941797"/>
                <a:gd name="connsiteX0-481" fmla="*/ 0 w 926304"/>
                <a:gd name="connsiteY0-482" fmla="*/ 735614 h 758185"/>
                <a:gd name="connsiteX1-483" fmla="*/ 405840 w 926304"/>
                <a:gd name="connsiteY1-484" fmla="*/ 13939 h 758185"/>
                <a:gd name="connsiteX2-485" fmla="*/ 926304 w 926304"/>
                <a:gd name="connsiteY2-486" fmla="*/ 563 h 758185"/>
                <a:gd name="connsiteX3-487" fmla="*/ 183705 w 926304"/>
                <a:gd name="connsiteY3-488" fmla="*/ 758185 h 758185"/>
                <a:gd name="connsiteX4-489" fmla="*/ 0 w 926304"/>
                <a:gd name="connsiteY4-490" fmla="*/ 735614 h 758185"/>
                <a:gd name="connsiteX0-491" fmla="*/ 0 w 926304"/>
                <a:gd name="connsiteY0-492" fmla="*/ 735614 h 758185"/>
                <a:gd name="connsiteX1-493" fmla="*/ 405840 w 926304"/>
                <a:gd name="connsiteY1-494" fmla="*/ 13939 h 758185"/>
                <a:gd name="connsiteX2-495" fmla="*/ 926304 w 926304"/>
                <a:gd name="connsiteY2-496" fmla="*/ 563 h 758185"/>
                <a:gd name="connsiteX3-497" fmla="*/ 183705 w 926304"/>
                <a:gd name="connsiteY3-498" fmla="*/ 758185 h 758185"/>
                <a:gd name="connsiteX4-499" fmla="*/ 0 w 926304"/>
                <a:gd name="connsiteY4-500" fmla="*/ 735614 h 758185"/>
                <a:gd name="connsiteX0-501" fmla="*/ 0 w 926304"/>
                <a:gd name="connsiteY0-502" fmla="*/ 735614 h 758185"/>
                <a:gd name="connsiteX1-503" fmla="*/ 405840 w 926304"/>
                <a:gd name="connsiteY1-504" fmla="*/ 13939 h 758185"/>
                <a:gd name="connsiteX2-505" fmla="*/ 926304 w 926304"/>
                <a:gd name="connsiteY2-506" fmla="*/ 563 h 758185"/>
                <a:gd name="connsiteX3-507" fmla="*/ 183705 w 926304"/>
                <a:gd name="connsiteY3-508" fmla="*/ 758185 h 758185"/>
                <a:gd name="connsiteX4-509" fmla="*/ 0 w 926304"/>
                <a:gd name="connsiteY4-510" fmla="*/ 735614 h 758185"/>
                <a:gd name="connsiteX0-511" fmla="*/ 0 w 926304"/>
                <a:gd name="connsiteY0-512" fmla="*/ 735614 h 758185"/>
                <a:gd name="connsiteX1-513" fmla="*/ 405840 w 926304"/>
                <a:gd name="connsiteY1-514" fmla="*/ 13939 h 758185"/>
                <a:gd name="connsiteX2-515" fmla="*/ 926304 w 926304"/>
                <a:gd name="connsiteY2-516" fmla="*/ 563 h 758185"/>
                <a:gd name="connsiteX3-517" fmla="*/ 183705 w 926304"/>
                <a:gd name="connsiteY3-518" fmla="*/ 758185 h 758185"/>
                <a:gd name="connsiteX4-519" fmla="*/ 0 w 926304"/>
                <a:gd name="connsiteY4-520" fmla="*/ 735614 h 758185"/>
                <a:gd name="connsiteX0-521" fmla="*/ 0 w 1011379"/>
                <a:gd name="connsiteY0-522" fmla="*/ 605727 h 758185"/>
                <a:gd name="connsiteX1-523" fmla="*/ 490915 w 1011379"/>
                <a:gd name="connsiteY1-524" fmla="*/ 13939 h 758185"/>
                <a:gd name="connsiteX2-525" fmla="*/ 1011379 w 1011379"/>
                <a:gd name="connsiteY2-526" fmla="*/ 563 h 758185"/>
                <a:gd name="connsiteX3-527" fmla="*/ 268780 w 1011379"/>
                <a:gd name="connsiteY3-528" fmla="*/ 758185 h 758185"/>
                <a:gd name="connsiteX4-529" fmla="*/ 0 w 1011379"/>
                <a:gd name="connsiteY4-530" fmla="*/ 605727 h 758185"/>
                <a:gd name="connsiteX0-531" fmla="*/ 0 w 1011379"/>
                <a:gd name="connsiteY0-532" fmla="*/ 605727 h 648280"/>
                <a:gd name="connsiteX1-533" fmla="*/ 490915 w 1011379"/>
                <a:gd name="connsiteY1-534" fmla="*/ 13939 h 648280"/>
                <a:gd name="connsiteX2-535" fmla="*/ 1011379 w 1011379"/>
                <a:gd name="connsiteY2-536" fmla="*/ 563 h 648280"/>
                <a:gd name="connsiteX3-537" fmla="*/ 198718 w 1011379"/>
                <a:gd name="connsiteY3-538" fmla="*/ 648280 h 648280"/>
                <a:gd name="connsiteX4-539" fmla="*/ 0 w 1011379"/>
                <a:gd name="connsiteY4-540" fmla="*/ 605727 h 648280"/>
                <a:gd name="connsiteX0-541" fmla="*/ 0 w 1011379"/>
                <a:gd name="connsiteY0-542" fmla="*/ 605727 h 648280"/>
                <a:gd name="connsiteX1-543" fmla="*/ 490915 w 1011379"/>
                <a:gd name="connsiteY1-544" fmla="*/ 13939 h 648280"/>
                <a:gd name="connsiteX2-545" fmla="*/ 1011379 w 1011379"/>
                <a:gd name="connsiteY2-546" fmla="*/ 563 h 648280"/>
                <a:gd name="connsiteX3-547" fmla="*/ 198718 w 1011379"/>
                <a:gd name="connsiteY3-548" fmla="*/ 648280 h 648280"/>
                <a:gd name="connsiteX4-549" fmla="*/ 0 w 1011379"/>
                <a:gd name="connsiteY4-550" fmla="*/ 605727 h 648280"/>
                <a:gd name="connsiteX0-551" fmla="*/ 0 w 1011379"/>
                <a:gd name="connsiteY0-552" fmla="*/ 605727 h 648280"/>
                <a:gd name="connsiteX1-553" fmla="*/ 490915 w 1011379"/>
                <a:gd name="connsiteY1-554" fmla="*/ 13939 h 648280"/>
                <a:gd name="connsiteX2-555" fmla="*/ 1011379 w 1011379"/>
                <a:gd name="connsiteY2-556" fmla="*/ 563 h 648280"/>
                <a:gd name="connsiteX3-557" fmla="*/ 198718 w 1011379"/>
                <a:gd name="connsiteY3-558" fmla="*/ 648280 h 648280"/>
                <a:gd name="connsiteX4-559" fmla="*/ 0 w 1011379"/>
                <a:gd name="connsiteY4-560" fmla="*/ 605727 h 648280"/>
                <a:gd name="connsiteX0-561" fmla="*/ 0 w 1011379"/>
                <a:gd name="connsiteY0-562" fmla="*/ 605727 h 605727"/>
                <a:gd name="connsiteX1-563" fmla="*/ 490915 w 1011379"/>
                <a:gd name="connsiteY1-564" fmla="*/ 13939 h 605727"/>
                <a:gd name="connsiteX2-565" fmla="*/ 1011379 w 1011379"/>
                <a:gd name="connsiteY2-566" fmla="*/ 563 h 605727"/>
                <a:gd name="connsiteX3-567" fmla="*/ 318823 w 1011379"/>
                <a:gd name="connsiteY3-568" fmla="*/ 553361 h 605727"/>
                <a:gd name="connsiteX4-569" fmla="*/ 0 w 1011379"/>
                <a:gd name="connsiteY4-570" fmla="*/ 605727 h 605727"/>
                <a:gd name="connsiteX0-571" fmla="*/ 0 w 866251"/>
                <a:gd name="connsiteY0-572" fmla="*/ 540783 h 553361"/>
                <a:gd name="connsiteX1-573" fmla="*/ 345787 w 866251"/>
                <a:gd name="connsiteY1-574" fmla="*/ 13939 h 553361"/>
                <a:gd name="connsiteX2-575" fmla="*/ 866251 w 866251"/>
                <a:gd name="connsiteY2-576" fmla="*/ 563 h 553361"/>
                <a:gd name="connsiteX3-577" fmla="*/ 173695 w 866251"/>
                <a:gd name="connsiteY3-578" fmla="*/ 553361 h 553361"/>
                <a:gd name="connsiteX4-579" fmla="*/ 0 w 866251"/>
                <a:gd name="connsiteY4-580" fmla="*/ 540783 h 553361"/>
                <a:gd name="connsiteX0-581" fmla="*/ 0 w 866251"/>
                <a:gd name="connsiteY0-582" fmla="*/ 540783 h 553361"/>
                <a:gd name="connsiteX1-583" fmla="*/ 345787 w 866251"/>
                <a:gd name="connsiteY1-584" fmla="*/ 13939 h 553361"/>
                <a:gd name="connsiteX2-585" fmla="*/ 866251 w 866251"/>
                <a:gd name="connsiteY2-586" fmla="*/ 563 h 553361"/>
                <a:gd name="connsiteX3-587" fmla="*/ 173695 w 866251"/>
                <a:gd name="connsiteY3-588" fmla="*/ 553361 h 553361"/>
                <a:gd name="connsiteX4-589" fmla="*/ 0 w 866251"/>
                <a:gd name="connsiteY4-590" fmla="*/ 540783 h 553361"/>
                <a:gd name="connsiteX0-591" fmla="*/ 0 w 866251"/>
                <a:gd name="connsiteY0-592" fmla="*/ 540783 h 553361"/>
                <a:gd name="connsiteX1-593" fmla="*/ 345787 w 866251"/>
                <a:gd name="connsiteY1-594" fmla="*/ 13939 h 553361"/>
                <a:gd name="connsiteX2-595" fmla="*/ 866251 w 866251"/>
                <a:gd name="connsiteY2-596" fmla="*/ 563 h 553361"/>
                <a:gd name="connsiteX3-597" fmla="*/ 173695 w 866251"/>
                <a:gd name="connsiteY3-598" fmla="*/ 553361 h 553361"/>
                <a:gd name="connsiteX4-599" fmla="*/ 0 w 866251"/>
                <a:gd name="connsiteY4-600" fmla="*/ 540783 h 55336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866251" h="553361">
                  <a:moveTo>
                    <a:pt x="0" y="540783"/>
                  </a:moveTo>
                  <a:cubicBezTo>
                    <a:pt x="274887" y="134762"/>
                    <a:pt x="159176" y="337938"/>
                    <a:pt x="345787" y="13939"/>
                  </a:cubicBezTo>
                  <a:cubicBezTo>
                    <a:pt x="520528" y="18247"/>
                    <a:pt x="691510" y="-3745"/>
                    <a:pt x="866251" y="563"/>
                  </a:cubicBezTo>
                  <a:cubicBezTo>
                    <a:pt x="252709" y="502795"/>
                    <a:pt x="640047" y="209256"/>
                    <a:pt x="173695" y="553361"/>
                  </a:cubicBezTo>
                  <a:cubicBezTo>
                    <a:pt x="39410" y="524725"/>
                    <a:pt x="196198" y="539317"/>
                    <a:pt x="0" y="540783"/>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solidFill>
                <a:srgbClr val="FFFFFF">
                  <a:lumMod val="75000"/>
                </a:srgbClr>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29" name="Freeform 928"/>
            <p:cNvSpPr/>
            <p:nvPr/>
          </p:nvSpPr>
          <p:spPr>
            <a:xfrm>
              <a:off x="5377492" y="5449574"/>
              <a:ext cx="676275" cy="896802"/>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1" fmla="*/ 139870 w 1040633"/>
                <a:gd name="connsiteY0-2" fmla="*/ 1191723 h 1219697"/>
                <a:gd name="connsiteX1-3" fmla="*/ 0 w 1040633"/>
                <a:gd name="connsiteY1-4" fmla="*/ 0 h 1219697"/>
                <a:gd name="connsiteX2-5" fmla="*/ 1040633 w 1040633"/>
                <a:gd name="connsiteY2-6" fmla="*/ 16785 h 1219697"/>
                <a:gd name="connsiteX3-7" fmla="*/ 833625 w 1040633"/>
                <a:gd name="connsiteY3-8" fmla="*/ 1219697 h 1219697"/>
                <a:gd name="connsiteX4-9" fmla="*/ 139870 w 1040633"/>
                <a:gd name="connsiteY4-10" fmla="*/ 1191723 h 1219697"/>
                <a:gd name="connsiteX0-11" fmla="*/ 139870 w 1040633"/>
                <a:gd name="connsiteY0-12" fmla="*/ 1191723 h 1219697"/>
                <a:gd name="connsiteX1-13" fmla="*/ 0 w 1040633"/>
                <a:gd name="connsiteY1-14" fmla="*/ 0 h 1219697"/>
                <a:gd name="connsiteX2-15" fmla="*/ 1040633 w 1040633"/>
                <a:gd name="connsiteY2-16" fmla="*/ 16785 h 1219697"/>
                <a:gd name="connsiteX3-17" fmla="*/ 833625 w 1040633"/>
                <a:gd name="connsiteY3-18" fmla="*/ 1219697 h 1219697"/>
                <a:gd name="connsiteX4-19" fmla="*/ 139870 w 1040633"/>
                <a:gd name="connsiteY4-20" fmla="*/ 1191723 h 1219697"/>
                <a:gd name="connsiteX0-21" fmla="*/ 139870 w 1040633"/>
                <a:gd name="connsiteY0-22" fmla="*/ 1191723 h 1219697"/>
                <a:gd name="connsiteX1-23" fmla="*/ 0 w 1040633"/>
                <a:gd name="connsiteY1-24" fmla="*/ 0 h 1219697"/>
                <a:gd name="connsiteX2-25" fmla="*/ 1040633 w 1040633"/>
                <a:gd name="connsiteY2-26" fmla="*/ 16785 h 1219697"/>
                <a:gd name="connsiteX3-27" fmla="*/ 833625 w 1040633"/>
                <a:gd name="connsiteY3-28" fmla="*/ 1219697 h 1219697"/>
                <a:gd name="connsiteX4-29" fmla="*/ 139870 w 1040633"/>
                <a:gd name="connsiteY4-30" fmla="*/ 1191723 h 1219697"/>
                <a:gd name="connsiteX0-31" fmla="*/ 139870 w 1040633"/>
                <a:gd name="connsiteY0-32" fmla="*/ 1191723 h 1219697"/>
                <a:gd name="connsiteX1-33" fmla="*/ 0 w 1040633"/>
                <a:gd name="connsiteY1-34" fmla="*/ 0 h 1219697"/>
                <a:gd name="connsiteX2-35" fmla="*/ 1040633 w 1040633"/>
                <a:gd name="connsiteY2-36" fmla="*/ 16785 h 1219697"/>
                <a:gd name="connsiteX3-37" fmla="*/ 833625 w 1040633"/>
                <a:gd name="connsiteY3-38" fmla="*/ 1219697 h 1219697"/>
                <a:gd name="connsiteX4-39" fmla="*/ 139870 w 1040633"/>
                <a:gd name="connsiteY4-40" fmla="*/ 1191723 h 1219697"/>
                <a:gd name="connsiteX0-41" fmla="*/ 139870 w 1040633"/>
                <a:gd name="connsiteY0-42" fmla="*/ 1191723 h 1219697"/>
                <a:gd name="connsiteX1-43" fmla="*/ 0 w 1040633"/>
                <a:gd name="connsiteY1-44" fmla="*/ 0 h 1219697"/>
                <a:gd name="connsiteX2-45" fmla="*/ 1040633 w 1040633"/>
                <a:gd name="connsiteY2-46" fmla="*/ 16785 h 1219697"/>
                <a:gd name="connsiteX3-47" fmla="*/ 833625 w 1040633"/>
                <a:gd name="connsiteY3-48" fmla="*/ 1219697 h 1219697"/>
                <a:gd name="connsiteX4-49" fmla="*/ 418712 w 1040633"/>
                <a:gd name="connsiteY4-50" fmla="*/ 1189324 h 1219697"/>
                <a:gd name="connsiteX5" fmla="*/ 139870 w 1040633"/>
                <a:gd name="connsiteY5" fmla="*/ 1191723 h 1219697"/>
                <a:gd name="connsiteX0-51" fmla="*/ 139870 w 1040633"/>
                <a:gd name="connsiteY0-52" fmla="*/ 1191723 h 1355926"/>
                <a:gd name="connsiteX1-53" fmla="*/ 0 w 1040633"/>
                <a:gd name="connsiteY1-54" fmla="*/ 0 h 1355926"/>
                <a:gd name="connsiteX2-55" fmla="*/ 1040633 w 1040633"/>
                <a:gd name="connsiteY2-56" fmla="*/ 16785 h 1355926"/>
                <a:gd name="connsiteX3-57" fmla="*/ 833625 w 1040633"/>
                <a:gd name="connsiteY3-58" fmla="*/ 1219697 h 1355926"/>
                <a:gd name="connsiteX4-59" fmla="*/ 139870 w 1040633"/>
                <a:gd name="connsiteY4-60" fmla="*/ 1191723 h 1355926"/>
                <a:gd name="connsiteX0-61" fmla="*/ 139870 w 1040633"/>
                <a:gd name="connsiteY0-62" fmla="*/ 1191723 h 1289901"/>
                <a:gd name="connsiteX1-63" fmla="*/ 0 w 1040633"/>
                <a:gd name="connsiteY1-64" fmla="*/ 0 h 1289901"/>
                <a:gd name="connsiteX2-65" fmla="*/ 1040633 w 1040633"/>
                <a:gd name="connsiteY2-66" fmla="*/ 16785 h 1289901"/>
                <a:gd name="connsiteX3-67" fmla="*/ 833625 w 1040633"/>
                <a:gd name="connsiteY3-68" fmla="*/ 1219697 h 1289901"/>
                <a:gd name="connsiteX4-69" fmla="*/ 139870 w 1040633"/>
                <a:gd name="connsiteY4-70" fmla="*/ 1191723 h 1289901"/>
                <a:gd name="connsiteX0-71" fmla="*/ 139870 w 1040633"/>
                <a:gd name="connsiteY0-72" fmla="*/ 1191723 h 1219697"/>
                <a:gd name="connsiteX1-73" fmla="*/ 0 w 1040633"/>
                <a:gd name="connsiteY1-74" fmla="*/ 0 h 1219697"/>
                <a:gd name="connsiteX2-75" fmla="*/ 1040633 w 1040633"/>
                <a:gd name="connsiteY2-76" fmla="*/ 16785 h 1219697"/>
                <a:gd name="connsiteX3-77" fmla="*/ 833625 w 1040633"/>
                <a:gd name="connsiteY3-78" fmla="*/ 1219697 h 1219697"/>
                <a:gd name="connsiteX4-79" fmla="*/ 139870 w 1040633"/>
                <a:gd name="connsiteY4-80" fmla="*/ 1191723 h 1219697"/>
                <a:gd name="connsiteX0-81" fmla="*/ 139870 w 1040633"/>
                <a:gd name="connsiteY0-82" fmla="*/ 1191723 h 1191723"/>
                <a:gd name="connsiteX1-83" fmla="*/ 0 w 1040633"/>
                <a:gd name="connsiteY1-84" fmla="*/ 0 h 1191723"/>
                <a:gd name="connsiteX2-85" fmla="*/ 1040633 w 1040633"/>
                <a:gd name="connsiteY2-86" fmla="*/ 16785 h 1191723"/>
                <a:gd name="connsiteX3-87" fmla="*/ 671988 w 1040633"/>
                <a:gd name="connsiteY3-88" fmla="*/ 1158121 h 1191723"/>
                <a:gd name="connsiteX4-89" fmla="*/ 139870 w 1040633"/>
                <a:gd name="connsiteY4-90" fmla="*/ 1191723 h 1191723"/>
                <a:gd name="connsiteX0-91" fmla="*/ 363082 w 1040633"/>
                <a:gd name="connsiteY0-92" fmla="*/ 1160935 h 1160935"/>
                <a:gd name="connsiteX1-93" fmla="*/ 0 w 1040633"/>
                <a:gd name="connsiteY1-94" fmla="*/ 0 h 1160935"/>
                <a:gd name="connsiteX2-95" fmla="*/ 1040633 w 1040633"/>
                <a:gd name="connsiteY2-96" fmla="*/ 16785 h 1160935"/>
                <a:gd name="connsiteX3-97" fmla="*/ 671988 w 1040633"/>
                <a:gd name="connsiteY3-98" fmla="*/ 1158121 h 1160935"/>
                <a:gd name="connsiteX4-99" fmla="*/ 363082 w 1040633"/>
                <a:gd name="connsiteY4-100" fmla="*/ 1160935 h 1160935"/>
                <a:gd name="connsiteX0-101" fmla="*/ 363082 w 1040633"/>
                <a:gd name="connsiteY0-102" fmla="*/ 1160935 h 1160935"/>
                <a:gd name="connsiteX1-103" fmla="*/ 0 w 1040633"/>
                <a:gd name="connsiteY1-104" fmla="*/ 0 h 1160935"/>
                <a:gd name="connsiteX2-105" fmla="*/ 1040633 w 1040633"/>
                <a:gd name="connsiteY2-106" fmla="*/ 16785 h 1160935"/>
                <a:gd name="connsiteX3-107" fmla="*/ 671988 w 1040633"/>
                <a:gd name="connsiteY3-108" fmla="*/ 1158121 h 1160935"/>
                <a:gd name="connsiteX4-109" fmla="*/ 363082 w 1040633"/>
                <a:gd name="connsiteY4-110" fmla="*/ 1160935 h 1160935"/>
                <a:gd name="connsiteX0-111" fmla="*/ 363082 w 1040633"/>
                <a:gd name="connsiteY0-112" fmla="*/ 1160935 h 1160935"/>
                <a:gd name="connsiteX1-113" fmla="*/ 0 w 1040633"/>
                <a:gd name="connsiteY1-114" fmla="*/ 0 h 1160935"/>
                <a:gd name="connsiteX2-115" fmla="*/ 1040633 w 1040633"/>
                <a:gd name="connsiteY2-116" fmla="*/ 16785 h 1160935"/>
                <a:gd name="connsiteX3-117" fmla="*/ 671988 w 1040633"/>
                <a:gd name="connsiteY3-118" fmla="*/ 1158121 h 1160935"/>
                <a:gd name="connsiteX4-119" fmla="*/ 363082 w 1040633"/>
                <a:gd name="connsiteY4-120" fmla="*/ 1160935 h 1160935"/>
                <a:gd name="connsiteX0-121" fmla="*/ 363082 w 1040633"/>
                <a:gd name="connsiteY0-122" fmla="*/ 1160935 h 1160935"/>
                <a:gd name="connsiteX1-123" fmla="*/ 0 w 1040633"/>
                <a:gd name="connsiteY1-124" fmla="*/ 0 h 1160935"/>
                <a:gd name="connsiteX2-125" fmla="*/ 1040633 w 1040633"/>
                <a:gd name="connsiteY2-126" fmla="*/ 16785 h 1160935"/>
                <a:gd name="connsiteX3-127" fmla="*/ 671988 w 1040633"/>
                <a:gd name="connsiteY3-128" fmla="*/ 1158121 h 1160935"/>
                <a:gd name="connsiteX4-129" fmla="*/ 363082 w 1040633"/>
                <a:gd name="connsiteY4-130" fmla="*/ 1160935 h 1160935"/>
                <a:gd name="connsiteX0-131" fmla="*/ 363082 w 1040633"/>
                <a:gd name="connsiteY0-132" fmla="*/ 1160935 h 1160935"/>
                <a:gd name="connsiteX1-133" fmla="*/ 0 w 1040633"/>
                <a:gd name="connsiteY1-134" fmla="*/ 0 h 1160935"/>
                <a:gd name="connsiteX2-135" fmla="*/ 1040633 w 1040633"/>
                <a:gd name="connsiteY2-136" fmla="*/ 16785 h 1160935"/>
                <a:gd name="connsiteX3-137" fmla="*/ 671988 w 1040633"/>
                <a:gd name="connsiteY3-138" fmla="*/ 1158121 h 1160935"/>
                <a:gd name="connsiteX4-139" fmla="*/ 363082 w 1040633"/>
                <a:gd name="connsiteY4-140" fmla="*/ 1160935 h 1160935"/>
                <a:gd name="connsiteX0-141" fmla="*/ 363082 w 1040633"/>
                <a:gd name="connsiteY0-142" fmla="*/ 1160935 h 1160935"/>
                <a:gd name="connsiteX1-143" fmla="*/ 0 w 1040633"/>
                <a:gd name="connsiteY1-144" fmla="*/ 0 h 1160935"/>
                <a:gd name="connsiteX2-145" fmla="*/ 1040633 w 1040633"/>
                <a:gd name="connsiteY2-146" fmla="*/ 16785 h 1160935"/>
                <a:gd name="connsiteX3-147" fmla="*/ 671988 w 1040633"/>
                <a:gd name="connsiteY3-148" fmla="*/ 1158121 h 1160935"/>
                <a:gd name="connsiteX4-149" fmla="*/ 363082 w 1040633"/>
                <a:gd name="connsiteY4-150" fmla="*/ 1160935 h 1160935"/>
                <a:gd name="connsiteX0-151" fmla="*/ 363082 w 1040633"/>
                <a:gd name="connsiteY0-152" fmla="*/ 1160935 h 1160935"/>
                <a:gd name="connsiteX1-153" fmla="*/ 0 w 1040633"/>
                <a:gd name="connsiteY1-154" fmla="*/ 0 h 1160935"/>
                <a:gd name="connsiteX2-155" fmla="*/ 1040633 w 1040633"/>
                <a:gd name="connsiteY2-156" fmla="*/ 16785 h 1160935"/>
                <a:gd name="connsiteX3-157" fmla="*/ 671988 w 1040633"/>
                <a:gd name="connsiteY3-158" fmla="*/ 1158121 h 1160935"/>
                <a:gd name="connsiteX4-159" fmla="*/ 363082 w 1040633"/>
                <a:gd name="connsiteY4-160" fmla="*/ 1160935 h 1160935"/>
                <a:gd name="connsiteX0-161" fmla="*/ 363082 w 778664"/>
                <a:gd name="connsiteY0-162" fmla="*/ 1160935 h 1160935"/>
                <a:gd name="connsiteX1-163" fmla="*/ 0 w 778664"/>
                <a:gd name="connsiteY1-164" fmla="*/ 0 h 1160935"/>
                <a:gd name="connsiteX2-165" fmla="*/ 778664 w 778664"/>
                <a:gd name="connsiteY2-166" fmla="*/ 130682 h 1160935"/>
                <a:gd name="connsiteX3-167" fmla="*/ 671988 w 778664"/>
                <a:gd name="connsiteY3-168" fmla="*/ 1158121 h 1160935"/>
                <a:gd name="connsiteX4-169" fmla="*/ 363082 w 778664"/>
                <a:gd name="connsiteY4-170" fmla="*/ 1160935 h 1160935"/>
                <a:gd name="connsiteX0-171" fmla="*/ 363082 w 778664"/>
                <a:gd name="connsiteY0-172" fmla="*/ 1160935 h 1160935"/>
                <a:gd name="connsiteX1-173" fmla="*/ 0 w 778664"/>
                <a:gd name="connsiteY1-174" fmla="*/ 0 h 1160935"/>
                <a:gd name="connsiteX2-175" fmla="*/ 778664 w 778664"/>
                <a:gd name="connsiteY2-176" fmla="*/ 130682 h 1160935"/>
                <a:gd name="connsiteX3-177" fmla="*/ 694768 w 778664"/>
                <a:gd name="connsiteY3-178" fmla="*/ 1112562 h 1160935"/>
                <a:gd name="connsiteX4-179" fmla="*/ 363082 w 778664"/>
                <a:gd name="connsiteY4-180" fmla="*/ 1160935 h 1160935"/>
                <a:gd name="connsiteX0-181" fmla="*/ 363082 w 778664"/>
                <a:gd name="connsiteY0-182" fmla="*/ 1160935 h 1160935"/>
                <a:gd name="connsiteX1-183" fmla="*/ 0 w 778664"/>
                <a:gd name="connsiteY1-184" fmla="*/ 0 h 1160935"/>
                <a:gd name="connsiteX2-185" fmla="*/ 778664 w 778664"/>
                <a:gd name="connsiteY2-186" fmla="*/ 130682 h 1160935"/>
                <a:gd name="connsiteX3-187" fmla="*/ 694768 w 778664"/>
                <a:gd name="connsiteY3-188" fmla="*/ 1112562 h 1160935"/>
                <a:gd name="connsiteX4-189" fmla="*/ 363082 w 778664"/>
                <a:gd name="connsiteY4-190" fmla="*/ 1160935 h 1160935"/>
                <a:gd name="connsiteX0-191" fmla="*/ 397252 w 778664"/>
                <a:gd name="connsiteY0-192" fmla="*/ 1103987 h 1112562"/>
                <a:gd name="connsiteX1-193" fmla="*/ 0 w 778664"/>
                <a:gd name="connsiteY1-194" fmla="*/ 0 h 1112562"/>
                <a:gd name="connsiteX2-195" fmla="*/ 778664 w 778664"/>
                <a:gd name="connsiteY2-196" fmla="*/ 130682 h 1112562"/>
                <a:gd name="connsiteX3-197" fmla="*/ 694768 w 778664"/>
                <a:gd name="connsiteY3-198" fmla="*/ 1112562 h 1112562"/>
                <a:gd name="connsiteX4-199" fmla="*/ 397252 w 778664"/>
                <a:gd name="connsiteY4-200" fmla="*/ 1103987 h 1112562"/>
                <a:gd name="connsiteX0-201" fmla="*/ 397252 w 778664"/>
                <a:gd name="connsiteY0-202" fmla="*/ 1103987 h 1112562"/>
                <a:gd name="connsiteX1-203" fmla="*/ 0 w 778664"/>
                <a:gd name="connsiteY1-204" fmla="*/ 0 h 1112562"/>
                <a:gd name="connsiteX2-205" fmla="*/ 778664 w 778664"/>
                <a:gd name="connsiteY2-206" fmla="*/ 130682 h 1112562"/>
                <a:gd name="connsiteX3-207" fmla="*/ 694768 w 778664"/>
                <a:gd name="connsiteY3-208" fmla="*/ 1112562 h 1112562"/>
                <a:gd name="connsiteX4-209" fmla="*/ 397252 w 778664"/>
                <a:gd name="connsiteY4-210" fmla="*/ 1103987 h 1112562"/>
                <a:gd name="connsiteX0-211" fmla="*/ 397252 w 778664"/>
                <a:gd name="connsiteY0-212" fmla="*/ 1103987 h 1112562"/>
                <a:gd name="connsiteX1-213" fmla="*/ 0 w 778664"/>
                <a:gd name="connsiteY1-214" fmla="*/ 0 h 1112562"/>
                <a:gd name="connsiteX2-215" fmla="*/ 778664 w 778664"/>
                <a:gd name="connsiteY2-216" fmla="*/ 130682 h 1112562"/>
                <a:gd name="connsiteX3-217" fmla="*/ 694768 w 778664"/>
                <a:gd name="connsiteY3-218" fmla="*/ 1112562 h 1112562"/>
                <a:gd name="connsiteX4-219" fmla="*/ 397252 w 778664"/>
                <a:gd name="connsiteY4-220" fmla="*/ 1103987 h 1112562"/>
                <a:gd name="connsiteX0-221" fmla="*/ 123893 w 505305"/>
                <a:gd name="connsiteY0-222" fmla="*/ 973305 h 981880"/>
                <a:gd name="connsiteX1-223" fmla="*/ 0 w 505305"/>
                <a:gd name="connsiteY1-224" fmla="*/ 28773 h 981880"/>
                <a:gd name="connsiteX2-225" fmla="*/ 505305 w 505305"/>
                <a:gd name="connsiteY2-226" fmla="*/ 0 h 981880"/>
                <a:gd name="connsiteX3-227" fmla="*/ 421409 w 505305"/>
                <a:gd name="connsiteY3-228" fmla="*/ 981880 h 981880"/>
                <a:gd name="connsiteX4-229" fmla="*/ 123893 w 505305"/>
                <a:gd name="connsiteY4-230" fmla="*/ 973305 h 981880"/>
                <a:gd name="connsiteX0-231" fmla="*/ 123893 w 505305"/>
                <a:gd name="connsiteY0-232" fmla="*/ 973305 h 981880"/>
                <a:gd name="connsiteX1-233" fmla="*/ 0 w 505305"/>
                <a:gd name="connsiteY1-234" fmla="*/ 28773 h 981880"/>
                <a:gd name="connsiteX2-235" fmla="*/ 505305 w 505305"/>
                <a:gd name="connsiteY2-236" fmla="*/ 0 h 981880"/>
                <a:gd name="connsiteX3-237" fmla="*/ 421409 w 505305"/>
                <a:gd name="connsiteY3-238" fmla="*/ 981880 h 981880"/>
                <a:gd name="connsiteX4-239" fmla="*/ 123893 w 505305"/>
                <a:gd name="connsiteY4-240" fmla="*/ 973305 h 981880"/>
                <a:gd name="connsiteX0-241" fmla="*/ 123893 w 505305"/>
                <a:gd name="connsiteY0-242" fmla="*/ 973305 h 981880"/>
                <a:gd name="connsiteX1-243" fmla="*/ 0 w 505305"/>
                <a:gd name="connsiteY1-244" fmla="*/ 28773 h 981880"/>
                <a:gd name="connsiteX2-245" fmla="*/ 505305 w 505305"/>
                <a:gd name="connsiteY2-246" fmla="*/ 0 h 981880"/>
                <a:gd name="connsiteX3-247" fmla="*/ 421409 w 505305"/>
                <a:gd name="connsiteY3-248" fmla="*/ 981880 h 981880"/>
                <a:gd name="connsiteX4-249" fmla="*/ 123893 w 505305"/>
                <a:gd name="connsiteY4-250" fmla="*/ 973305 h 981880"/>
                <a:gd name="connsiteX0-251" fmla="*/ 123893 w 505305"/>
                <a:gd name="connsiteY0-252" fmla="*/ 973305 h 981880"/>
                <a:gd name="connsiteX1-253" fmla="*/ 0 w 505305"/>
                <a:gd name="connsiteY1-254" fmla="*/ 28773 h 981880"/>
                <a:gd name="connsiteX2-255" fmla="*/ 505305 w 505305"/>
                <a:gd name="connsiteY2-256" fmla="*/ 0 h 981880"/>
                <a:gd name="connsiteX3-257" fmla="*/ 421409 w 505305"/>
                <a:gd name="connsiteY3-258" fmla="*/ 981880 h 981880"/>
                <a:gd name="connsiteX4-259" fmla="*/ 123893 w 505305"/>
                <a:gd name="connsiteY4-260" fmla="*/ 973305 h 981880"/>
                <a:gd name="connsiteX0-261" fmla="*/ 118198 w 499610"/>
                <a:gd name="connsiteY0-262" fmla="*/ 973305 h 981880"/>
                <a:gd name="connsiteX1-263" fmla="*/ 0 w 499610"/>
                <a:gd name="connsiteY1-264" fmla="*/ 11688 h 981880"/>
                <a:gd name="connsiteX2-265" fmla="*/ 499610 w 499610"/>
                <a:gd name="connsiteY2-266" fmla="*/ 0 h 981880"/>
                <a:gd name="connsiteX3-267" fmla="*/ 415714 w 499610"/>
                <a:gd name="connsiteY3-268" fmla="*/ 981880 h 981880"/>
                <a:gd name="connsiteX4-269" fmla="*/ 118198 w 499610"/>
                <a:gd name="connsiteY4-270" fmla="*/ 973305 h 981880"/>
                <a:gd name="connsiteX0-271" fmla="*/ 118198 w 499610"/>
                <a:gd name="connsiteY0-272" fmla="*/ 973305 h 981880"/>
                <a:gd name="connsiteX1-273" fmla="*/ 0 w 499610"/>
                <a:gd name="connsiteY1-274" fmla="*/ 11688 h 981880"/>
                <a:gd name="connsiteX2-275" fmla="*/ 499610 w 499610"/>
                <a:gd name="connsiteY2-276" fmla="*/ 0 h 981880"/>
                <a:gd name="connsiteX3-277" fmla="*/ 415714 w 499610"/>
                <a:gd name="connsiteY3-278" fmla="*/ 981880 h 981880"/>
                <a:gd name="connsiteX4-279" fmla="*/ 118198 w 499610"/>
                <a:gd name="connsiteY4-280" fmla="*/ 973305 h 981880"/>
                <a:gd name="connsiteX0-281" fmla="*/ 118198 w 499610"/>
                <a:gd name="connsiteY0-282" fmla="*/ 973305 h 981880"/>
                <a:gd name="connsiteX1-283" fmla="*/ 0 w 499610"/>
                <a:gd name="connsiteY1-284" fmla="*/ 11688 h 981880"/>
                <a:gd name="connsiteX2-285" fmla="*/ 499610 w 499610"/>
                <a:gd name="connsiteY2-286" fmla="*/ 0 h 981880"/>
                <a:gd name="connsiteX3-287" fmla="*/ 415714 w 499610"/>
                <a:gd name="connsiteY3-288" fmla="*/ 981880 h 981880"/>
                <a:gd name="connsiteX4-289" fmla="*/ 118198 w 499610"/>
                <a:gd name="connsiteY4-290" fmla="*/ 973305 h 981880"/>
                <a:gd name="connsiteX0-291" fmla="*/ 118198 w 499610"/>
                <a:gd name="connsiteY0-292" fmla="*/ 973305 h 981880"/>
                <a:gd name="connsiteX1-293" fmla="*/ 0 w 499610"/>
                <a:gd name="connsiteY1-294" fmla="*/ 11688 h 981880"/>
                <a:gd name="connsiteX2-295" fmla="*/ 499610 w 499610"/>
                <a:gd name="connsiteY2-296" fmla="*/ 0 h 981880"/>
                <a:gd name="connsiteX3-297" fmla="*/ 415714 w 499610"/>
                <a:gd name="connsiteY3-298" fmla="*/ 981880 h 981880"/>
                <a:gd name="connsiteX4-299" fmla="*/ 118198 w 499610"/>
                <a:gd name="connsiteY4-300" fmla="*/ 973305 h 981880"/>
                <a:gd name="connsiteX0-301" fmla="*/ 118198 w 499610"/>
                <a:gd name="connsiteY0-302" fmla="*/ 973305 h 981880"/>
                <a:gd name="connsiteX1-303" fmla="*/ 0 w 499610"/>
                <a:gd name="connsiteY1-304" fmla="*/ 11688 h 981880"/>
                <a:gd name="connsiteX2-305" fmla="*/ 499610 w 499610"/>
                <a:gd name="connsiteY2-306" fmla="*/ 0 h 981880"/>
                <a:gd name="connsiteX3-307" fmla="*/ 415714 w 499610"/>
                <a:gd name="connsiteY3-308" fmla="*/ 981880 h 981880"/>
                <a:gd name="connsiteX4-309" fmla="*/ 118198 w 499610"/>
                <a:gd name="connsiteY4-310" fmla="*/ 973305 h 981880"/>
                <a:gd name="connsiteX0-311" fmla="*/ 118198 w 499610"/>
                <a:gd name="connsiteY0-312" fmla="*/ 973305 h 976186"/>
                <a:gd name="connsiteX1-313" fmla="*/ 0 w 499610"/>
                <a:gd name="connsiteY1-314" fmla="*/ 11688 h 976186"/>
                <a:gd name="connsiteX2-315" fmla="*/ 499610 w 499610"/>
                <a:gd name="connsiteY2-316" fmla="*/ 0 h 976186"/>
                <a:gd name="connsiteX3-317" fmla="*/ 273339 w 499610"/>
                <a:gd name="connsiteY3-318" fmla="*/ 976186 h 976186"/>
                <a:gd name="connsiteX4-319" fmla="*/ 118198 w 499610"/>
                <a:gd name="connsiteY4-320" fmla="*/ 973305 h 976186"/>
                <a:gd name="connsiteX0-321" fmla="*/ 118198 w 499610"/>
                <a:gd name="connsiteY0-322" fmla="*/ 973305 h 976186"/>
                <a:gd name="connsiteX1-323" fmla="*/ 0 w 499610"/>
                <a:gd name="connsiteY1-324" fmla="*/ 11688 h 976186"/>
                <a:gd name="connsiteX2-325" fmla="*/ 499610 w 499610"/>
                <a:gd name="connsiteY2-326" fmla="*/ 0 h 976186"/>
                <a:gd name="connsiteX3-327" fmla="*/ 273339 w 499610"/>
                <a:gd name="connsiteY3-328" fmla="*/ 976186 h 976186"/>
                <a:gd name="connsiteX4-329" fmla="*/ 118198 w 499610"/>
                <a:gd name="connsiteY4-330" fmla="*/ 973305 h 976186"/>
                <a:gd name="connsiteX0-331" fmla="*/ 197928 w 499610"/>
                <a:gd name="connsiteY0-332" fmla="*/ 973305 h 976186"/>
                <a:gd name="connsiteX1-333" fmla="*/ 0 w 499610"/>
                <a:gd name="connsiteY1-334" fmla="*/ 11688 h 976186"/>
                <a:gd name="connsiteX2-335" fmla="*/ 499610 w 499610"/>
                <a:gd name="connsiteY2-336" fmla="*/ 0 h 976186"/>
                <a:gd name="connsiteX3-337" fmla="*/ 273339 w 499610"/>
                <a:gd name="connsiteY3-338" fmla="*/ 976186 h 976186"/>
                <a:gd name="connsiteX4-339" fmla="*/ 197928 w 499610"/>
                <a:gd name="connsiteY4-340" fmla="*/ 973305 h 976186"/>
                <a:gd name="connsiteX0-341" fmla="*/ 197928 w 499610"/>
                <a:gd name="connsiteY0-342" fmla="*/ 973305 h 976186"/>
                <a:gd name="connsiteX1-343" fmla="*/ 0 w 499610"/>
                <a:gd name="connsiteY1-344" fmla="*/ 11688 h 976186"/>
                <a:gd name="connsiteX2-345" fmla="*/ 499610 w 499610"/>
                <a:gd name="connsiteY2-346" fmla="*/ 0 h 976186"/>
                <a:gd name="connsiteX3-347" fmla="*/ 273339 w 499610"/>
                <a:gd name="connsiteY3-348" fmla="*/ 976186 h 976186"/>
                <a:gd name="connsiteX4-349" fmla="*/ 197928 w 499610"/>
                <a:gd name="connsiteY4-350" fmla="*/ 973305 h 976186"/>
                <a:gd name="connsiteX0-351" fmla="*/ 197928 w 499610"/>
                <a:gd name="connsiteY0-352" fmla="*/ 973305 h 976186"/>
                <a:gd name="connsiteX1-353" fmla="*/ 0 w 499610"/>
                <a:gd name="connsiteY1-354" fmla="*/ 11688 h 976186"/>
                <a:gd name="connsiteX2-355" fmla="*/ 499610 w 499610"/>
                <a:gd name="connsiteY2-356" fmla="*/ 0 h 976186"/>
                <a:gd name="connsiteX3-357" fmla="*/ 273339 w 499610"/>
                <a:gd name="connsiteY3-358" fmla="*/ 976186 h 976186"/>
                <a:gd name="connsiteX4-359" fmla="*/ 197928 w 499610"/>
                <a:gd name="connsiteY4-360" fmla="*/ 973305 h 976186"/>
                <a:gd name="connsiteX0-361" fmla="*/ 197928 w 499610"/>
                <a:gd name="connsiteY0-362" fmla="*/ 973305 h 976186"/>
                <a:gd name="connsiteX1-363" fmla="*/ 0 w 499610"/>
                <a:gd name="connsiteY1-364" fmla="*/ 11688 h 976186"/>
                <a:gd name="connsiteX2-365" fmla="*/ 499610 w 499610"/>
                <a:gd name="connsiteY2-366" fmla="*/ 0 h 976186"/>
                <a:gd name="connsiteX3-367" fmla="*/ 273339 w 499610"/>
                <a:gd name="connsiteY3-368" fmla="*/ 976186 h 976186"/>
                <a:gd name="connsiteX4-369" fmla="*/ 197928 w 499610"/>
                <a:gd name="connsiteY4-370" fmla="*/ 973305 h 976186"/>
                <a:gd name="connsiteX0-371" fmla="*/ 27977 w 802211"/>
                <a:gd name="connsiteY0-372" fmla="*/ 815791 h 976186"/>
                <a:gd name="connsiteX1-373" fmla="*/ 302601 w 802211"/>
                <a:gd name="connsiteY1-374" fmla="*/ 11688 h 976186"/>
                <a:gd name="connsiteX2-375" fmla="*/ 802211 w 802211"/>
                <a:gd name="connsiteY2-376" fmla="*/ 0 h 976186"/>
                <a:gd name="connsiteX3-377" fmla="*/ 575940 w 802211"/>
                <a:gd name="connsiteY3-378" fmla="*/ 976186 h 976186"/>
                <a:gd name="connsiteX4-379" fmla="*/ 27977 w 802211"/>
                <a:gd name="connsiteY4-380" fmla="*/ 815791 h 976186"/>
                <a:gd name="connsiteX0-381" fmla="*/ 27977 w 802211"/>
                <a:gd name="connsiteY0-382" fmla="*/ 815791 h 815791"/>
                <a:gd name="connsiteX1-383" fmla="*/ 302601 w 802211"/>
                <a:gd name="connsiteY1-384" fmla="*/ 11688 h 815791"/>
                <a:gd name="connsiteX2-385" fmla="*/ 802211 w 802211"/>
                <a:gd name="connsiteY2-386" fmla="*/ 0 h 815791"/>
                <a:gd name="connsiteX3-387" fmla="*/ 236294 w 802211"/>
                <a:gd name="connsiteY3-388" fmla="*/ 808828 h 815791"/>
                <a:gd name="connsiteX4-389" fmla="*/ 27977 w 802211"/>
                <a:gd name="connsiteY4-390" fmla="*/ 815791 h 815791"/>
                <a:gd name="connsiteX0-391" fmla="*/ 27977 w 802211"/>
                <a:gd name="connsiteY0-392" fmla="*/ 815791 h 815791"/>
                <a:gd name="connsiteX1-393" fmla="*/ 302601 w 802211"/>
                <a:gd name="connsiteY1-394" fmla="*/ 11688 h 815791"/>
                <a:gd name="connsiteX2-395" fmla="*/ 802211 w 802211"/>
                <a:gd name="connsiteY2-396" fmla="*/ 0 h 815791"/>
                <a:gd name="connsiteX3-397" fmla="*/ 236294 w 802211"/>
                <a:gd name="connsiteY3-398" fmla="*/ 808828 h 815791"/>
                <a:gd name="connsiteX4-399" fmla="*/ 27977 w 802211"/>
                <a:gd name="connsiteY4-400" fmla="*/ 815791 h 815791"/>
                <a:gd name="connsiteX0-401" fmla="*/ 27977 w 802211"/>
                <a:gd name="connsiteY0-402" fmla="*/ 815791 h 815791"/>
                <a:gd name="connsiteX1-403" fmla="*/ 302601 w 802211"/>
                <a:gd name="connsiteY1-404" fmla="*/ 11688 h 815791"/>
                <a:gd name="connsiteX2-405" fmla="*/ 802211 w 802211"/>
                <a:gd name="connsiteY2-406" fmla="*/ 0 h 815791"/>
                <a:gd name="connsiteX3-407" fmla="*/ 236294 w 802211"/>
                <a:gd name="connsiteY3-408" fmla="*/ 808828 h 815791"/>
                <a:gd name="connsiteX4-409" fmla="*/ 27977 w 802211"/>
                <a:gd name="connsiteY4-410" fmla="*/ 815791 h 815791"/>
                <a:gd name="connsiteX0-411" fmla="*/ 27977 w 802211"/>
                <a:gd name="connsiteY0-412" fmla="*/ 828714 h 828714"/>
                <a:gd name="connsiteX1-413" fmla="*/ 302601 w 802211"/>
                <a:gd name="connsiteY1-414" fmla="*/ 0 h 828714"/>
                <a:gd name="connsiteX2-415" fmla="*/ 802211 w 802211"/>
                <a:gd name="connsiteY2-416" fmla="*/ 12923 h 828714"/>
                <a:gd name="connsiteX3-417" fmla="*/ 236294 w 802211"/>
                <a:gd name="connsiteY3-418" fmla="*/ 821751 h 828714"/>
                <a:gd name="connsiteX4-419" fmla="*/ 27977 w 802211"/>
                <a:gd name="connsiteY4-420" fmla="*/ 828714 h 828714"/>
                <a:gd name="connsiteX0-421" fmla="*/ 56213 w 830447"/>
                <a:gd name="connsiteY0-422" fmla="*/ 828714 h 828714"/>
                <a:gd name="connsiteX1-423" fmla="*/ 330837 w 830447"/>
                <a:gd name="connsiteY1-424" fmla="*/ 0 h 828714"/>
                <a:gd name="connsiteX2-425" fmla="*/ 830447 w 830447"/>
                <a:gd name="connsiteY2-426" fmla="*/ 12923 h 828714"/>
                <a:gd name="connsiteX3-427" fmla="*/ 264530 w 830447"/>
                <a:gd name="connsiteY3-428" fmla="*/ 821751 h 828714"/>
                <a:gd name="connsiteX4-429" fmla="*/ 56213 w 830447"/>
                <a:gd name="connsiteY4-430" fmla="*/ 828714 h 828714"/>
                <a:gd name="connsiteX0-431" fmla="*/ 64130 w 789139"/>
                <a:gd name="connsiteY0-432" fmla="*/ 794258 h 821751"/>
                <a:gd name="connsiteX1-433" fmla="*/ 289529 w 789139"/>
                <a:gd name="connsiteY1-434" fmla="*/ 0 h 821751"/>
                <a:gd name="connsiteX2-435" fmla="*/ 789139 w 789139"/>
                <a:gd name="connsiteY2-436" fmla="*/ 12923 h 821751"/>
                <a:gd name="connsiteX3-437" fmla="*/ 223222 w 789139"/>
                <a:gd name="connsiteY3-438" fmla="*/ 821751 h 821751"/>
                <a:gd name="connsiteX4-439" fmla="*/ 64130 w 789139"/>
                <a:gd name="connsiteY4-440" fmla="*/ 794258 h 821751"/>
                <a:gd name="connsiteX0-441" fmla="*/ 0 w 725009"/>
                <a:gd name="connsiteY0-442" fmla="*/ 794258 h 821751"/>
                <a:gd name="connsiteX1-443" fmla="*/ 225399 w 725009"/>
                <a:gd name="connsiteY1-444" fmla="*/ 0 h 821751"/>
                <a:gd name="connsiteX2-445" fmla="*/ 725009 w 725009"/>
                <a:gd name="connsiteY2-446" fmla="*/ 12923 h 821751"/>
                <a:gd name="connsiteX3-447" fmla="*/ 159092 w 725009"/>
                <a:gd name="connsiteY3-448" fmla="*/ 821751 h 821751"/>
                <a:gd name="connsiteX4-449" fmla="*/ 0 w 725009"/>
                <a:gd name="connsiteY4-450" fmla="*/ 794258 h 821751"/>
                <a:gd name="connsiteX0-451" fmla="*/ 0 w 725009"/>
                <a:gd name="connsiteY0-452" fmla="*/ 1203768 h 1231261"/>
                <a:gd name="connsiteX1-453" fmla="*/ 225399 w 725009"/>
                <a:gd name="connsiteY1-454" fmla="*/ 0 h 1231261"/>
                <a:gd name="connsiteX2-455" fmla="*/ 725009 w 725009"/>
                <a:gd name="connsiteY2-456" fmla="*/ 422433 h 1231261"/>
                <a:gd name="connsiteX3-457" fmla="*/ 159092 w 725009"/>
                <a:gd name="connsiteY3-458" fmla="*/ 1231261 h 1231261"/>
                <a:gd name="connsiteX4-459" fmla="*/ 0 w 725009"/>
                <a:gd name="connsiteY4-460" fmla="*/ 1203768 h 1231261"/>
                <a:gd name="connsiteX0-461" fmla="*/ 0 w 725009"/>
                <a:gd name="connsiteY0-462" fmla="*/ 1217334 h 1244827"/>
                <a:gd name="connsiteX1-463" fmla="*/ 225399 w 725009"/>
                <a:gd name="connsiteY1-464" fmla="*/ 13566 h 1244827"/>
                <a:gd name="connsiteX2-465" fmla="*/ 725009 w 725009"/>
                <a:gd name="connsiteY2-466" fmla="*/ 571 h 1244827"/>
                <a:gd name="connsiteX3-467" fmla="*/ 159092 w 725009"/>
                <a:gd name="connsiteY3-468" fmla="*/ 1244827 h 1244827"/>
                <a:gd name="connsiteX4-469" fmla="*/ 0 w 725009"/>
                <a:gd name="connsiteY4-470" fmla="*/ 1217334 h 1244827"/>
                <a:gd name="connsiteX0-471" fmla="*/ 0 w 725009"/>
                <a:gd name="connsiteY0-472" fmla="*/ 1217334 h 1244827"/>
                <a:gd name="connsiteX1-473" fmla="*/ 225399 w 725009"/>
                <a:gd name="connsiteY1-474" fmla="*/ 13566 h 1244827"/>
                <a:gd name="connsiteX2-475" fmla="*/ 725009 w 725009"/>
                <a:gd name="connsiteY2-476" fmla="*/ 571 h 1244827"/>
                <a:gd name="connsiteX3-477" fmla="*/ 159092 w 725009"/>
                <a:gd name="connsiteY3-478" fmla="*/ 1244827 h 1244827"/>
                <a:gd name="connsiteX4-479" fmla="*/ 0 w 725009"/>
                <a:gd name="connsiteY4-480" fmla="*/ 1217334 h 1244827"/>
                <a:gd name="connsiteX0-481" fmla="*/ 0 w 725009"/>
                <a:gd name="connsiteY0-482" fmla="*/ 1217334 h 1244827"/>
                <a:gd name="connsiteX1-483" fmla="*/ 225399 w 725009"/>
                <a:gd name="connsiteY1-484" fmla="*/ 13566 h 1244827"/>
                <a:gd name="connsiteX2-485" fmla="*/ 725009 w 725009"/>
                <a:gd name="connsiteY2-486" fmla="*/ 571 h 1244827"/>
                <a:gd name="connsiteX3-487" fmla="*/ 159092 w 725009"/>
                <a:gd name="connsiteY3-488" fmla="*/ 1244827 h 1244827"/>
                <a:gd name="connsiteX4-489" fmla="*/ 0 w 725009"/>
                <a:gd name="connsiteY4-490" fmla="*/ 1217334 h 1244827"/>
                <a:gd name="connsiteX0-491" fmla="*/ 0 w 725009"/>
                <a:gd name="connsiteY0-492" fmla="*/ 1217334 h 1244827"/>
                <a:gd name="connsiteX1-493" fmla="*/ 225399 w 725009"/>
                <a:gd name="connsiteY1-494" fmla="*/ 13566 h 1244827"/>
                <a:gd name="connsiteX2-495" fmla="*/ 725009 w 725009"/>
                <a:gd name="connsiteY2-496" fmla="*/ 571 h 1244827"/>
                <a:gd name="connsiteX3-497" fmla="*/ 159092 w 725009"/>
                <a:gd name="connsiteY3-498" fmla="*/ 1244827 h 1244827"/>
                <a:gd name="connsiteX4-499" fmla="*/ 0 w 725009"/>
                <a:gd name="connsiteY4-500" fmla="*/ 1217334 h 1244827"/>
                <a:gd name="connsiteX0-501" fmla="*/ 0 w 725009"/>
                <a:gd name="connsiteY0-502" fmla="*/ 1217334 h 1244827"/>
                <a:gd name="connsiteX1-503" fmla="*/ 225399 w 725009"/>
                <a:gd name="connsiteY1-504" fmla="*/ 13566 h 1244827"/>
                <a:gd name="connsiteX2-505" fmla="*/ 725009 w 725009"/>
                <a:gd name="connsiteY2-506" fmla="*/ 571 h 1244827"/>
                <a:gd name="connsiteX3-507" fmla="*/ 159092 w 725009"/>
                <a:gd name="connsiteY3-508" fmla="*/ 1244827 h 1244827"/>
                <a:gd name="connsiteX4-509" fmla="*/ 0 w 725009"/>
                <a:gd name="connsiteY4-510" fmla="*/ 1217334 h 1244827"/>
                <a:gd name="connsiteX0-511" fmla="*/ 0 w 725009"/>
                <a:gd name="connsiteY0-512" fmla="*/ 1217334 h 1244827"/>
                <a:gd name="connsiteX1-513" fmla="*/ 225399 w 725009"/>
                <a:gd name="connsiteY1-514" fmla="*/ 13566 h 1244827"/>
                <a:gd name="connsiteX2-515" fmla="*/ 725009 w 725009"/>
                <a:gd name="connsiteY2-516" fmla="*/ 571 h 1244827"/>
                <a:gd name="connsiteX3-517" fmla="*/ 159092 w 725009"/>
                <a:gd name="connsiteY3-518" fmla="*/ 1244827 h 1244827"/>
                <a:gd name="connsiteX4-519" fmla="*/ 0 w 725009"/>
                <a:gd name="connsiteY4-520" fmla="*/ 1217334 h 1244827"/>
                <a:gd name="connsiteX0-521" fmla="*/ 0 w 725009"/>
                <a:gd name="connsiteY0-522" fmla="*/ 1203768 h 1231261"/>
                <a:gd name="connsiteX1-523" fmla="*/ 225399 w 725009"/>
                <a:gd name="connsiteY1-524" fmla="*/ 0 h 1231261"/>
                <a:gd name="connsiteX2-525" fmla="*/ 725009 w 725009"/>
                <a:gd name="connsiteY2-526" fmla="*/ 129782 h 1231261"/>
                <a:gd name="connsiteX3-527" fmla="*/ 159092 w 725009"/>
                <a:gd name="connsiteY3-528" fmla="*/ 1231261 h 1231261"/>
                <a:gd name="connsiteX4-529" fmla="*/ 0 w 725009"/>
                <a:gd name="connsiteY4-530" fmla="*/ 1203768 h 1231261"/>
                <a:gd name="connsiteX0-531" fmla="*/ 0 w 725009"/>
                <a:gd name="connsiteY0-532" fmla="*/ 1203768 h 1231261"/>
                <a:gd name="connsiteX1-533" fmla="*/ 225399 w 725009"/>
                <a:gd name="connsiteY1-534" fmla="*/ 0 h 1231261"/>
                <a:gd name="connsiteX2-535" fmla="*/ 725009 w 725009"/>
                <a:gd name="connsiteY2-536" fmla="*/ 129782 h 1231261"/>
                <a:gd name="connsiteX3-537" fmla="*/ 159092 w 725009"/>
                <a:gd name="connsiteY3-538" fmla="*/ 1231261 h 1231261"/>
                <a:gd name="connsiteX4-539" fmla="*/ 0 w 725009"/>
                <a:gd name="connsiteY4-540" fmla="*/ 1203768 h 1231261"/>
                <a:gd name="connsiteX0-541" fmla="*/ 0 w 725009"/>
                <a:gd name="connsiteY0-542" fmla="*/ 1203768 h 1231261"/>
                <a:gd name="connsiteX1-543" fmla="*/ 225399 w 725009"/>
                <a:gd name="connsiteY1-544" fmla="*/ 0 h 1231261"/>
                <a:gd name="connsiteX2-545" fmla="*/ 725009 w 725009"/>
                <a:gd name="connsiteY2-546" fmla="*/ 129782 h 1231261"/>
                <a:gd name="connsiteX3-547" fmla="*/ 159092 w 725009"/>
                <a:gd name="connsiteY3-548" fmla="*/ 1231261 h 1231261"/>
                <a:gd name="connsiteX4-549" fmla="*/ 0 w 725009"/>
                <a:gd name="connsiteY4-550" fmla="*/ 1203768 h 1231261"/>
                <a:gd name="connsiteX0-551" fmla="*/ 0 w 725497"/>
                <a:gd name="connsiteY0-552" fmla="*/ 1279028 h 1306521"/>
                <a:gd name="connsiteX1-553" fmla="*/ 225399 w 725497"/>
                <a:gd name="connsiteY1-554" fmla="*/ 75260 h 1306521"/>
                <a:gd name="connsiteX2-555" fmla="*/ 396193 w 725497"/>
                <a:gd name="connsiteY2-556" fmla="*/ 156799 h 1306521"/>
                <a:gd name="connsiteX3-557" fmla="*/ 725009 w 725497"/>
                <a:gd name="connsiteY3-558" fmla="*/ 205042 h 1306521"/>
                <a:gd name="connsiteX4-559" fmla="*/ 159092 w 725497"/>
                <a:gd name="connsiteY4-560" fmla="*/ 1306521 h 1306521"/>
                <a:gd name="connsiteX5-561" fmla="*/ 0 w 725497"/>
                <a:gd name="connsiteY5-562" fmla="*/ 1279028 h 1306521"/>
                <a:gd name="connsiteX0-563" fmla="*/ 0 w 725239"/>
                <a:gd name="connsiteY0-564" fmla="*/ 1295668 h 1323161"/>
                <a:gd name="connsiteX1-565" fmla="*/ 225399 w 725239"/>
                <a:gd name="connsiteY1-566" fmla="*/ 91900 h 1323161"/>
                <a:gd name="connsiteX2-567" fmla="*/ 725009 w 725239"/>
                <a:gd name="connsiteY2-568" fmla="*/ 221682 h 1323161"/>
                <a:gd name="connsiteX3-569" fmla="*/ 159092 w 725239"/>
                <a:gd name="connsiteY3-570" fmla="*/ 1323161 h 1323161"/>
                <a:gd name="connsiteX4-571" fmla="*/ 0 w 725239"/>
                <a:gd name="connsiteY4-572" fmla="*/ 1295668 h 1323161"/>
                <a:gd name="connsiteX0-573" fmla="*/ 0 w 725221"/>
                <a:gd name="connsiteY0-574" fmla="*/ 1210552 h 1238045"/>
                <a:gd name="connsiteX1-575" fmla="*/ 191583 w 725221"/>
                <a:gd name="connsiteY1-576" fmla="*/ 153319 h 1238045"/>
                <a:gd name="connsiteX2-577" fmla="*/ 725009 w 725221"/>
                <a:gd name="connsiteY2-578" fmla="*/ 136566 h 1238045"/>
                <a:gd name="connsiteX3-579" fmla="*/ 159092 w 725221"/>
                <a:gd name="connsiteY3-580" fmla="*/ 1238045 h 1238045"/>
                <a:gd name="connsiteX4-581" fmla="*/ 0 w 725221"/>
                <a:gd name="connsiteY4-582" fmla="*/ 1210552 h 1238045"/>
                <a:gd name="connsiteX0-583" fmla="*/ 0 w 725305"/>
                <a:gd name="connsiteY0-584" fmla="*/ 1158512 h 1186005"/>
                <a:gd name="connsiteX1-585" fmla="*/ 191583 w 725305"/>
                <a:gd name="connsiteY1-586" fmla="*/ 101279 h 1186005"/>
                <a:gd name="connsiteX2-587" fmla="*/ 725009 w 725305"/>
                <a:gd name="connsiteY2-588" fmla="*/ 84526 h 1186005"/>
                <a:gd name="connsiteX3-589" fmla="*/ 159092 w 725305"/>
                <a:gd name="connsiteY3-590" fmla="*/ 1186005 h 1186005"/>
                <a:gd name="connsiteX4-591" fmla="*/ 0 w 725305"/>
                <a:gd name="connsiteY4-592" fmla="*/ 1158512 h 1186005"/>
                <a:gd name="connsiteX0-593" fmla="*/ 0 w 725009"/>
                <a:gd name="connsiteY0-594" fmla="*/ 1073986 h 1101479"/>
                <a:gd name="connsiteX1-595" fmla="*/ 191583 w 725009"/>
                <a:gd name="connsiteY1-596" fmla="*/ 16753 h 1101479"/>
                <a:gd name="connsiteX2-597" fmla="*/ 725009 w 725009"/>
                <a:gd name="connsiteY2-598" fmla="*/ 0 h 1101479"/>
                <a:gd name="connsiteX3-599" fmla="*/ 159092 w 725009"/>
                <a:gd name="connsiteY3-600" fmla="*/ 1101479 h 1101479"/>
                <a:gd name="connsiteX4-601" fmla="*/ 0 w 725009"/>
                <a:gd name="connsiteY4-602" fmla="*/ 1073986 h 1101479"/>
                <a:gd name="connsiteX0-603" fmla="*/ 0 w 725009"/>
                <a:gd name="connsiteY0-604" fmla="*/ 1073986 h 1101479"/>
                <a:gd name="connsiteX1-605" fmla="*/ 206612 w 725009"/>
                <a:gd name="connsiteY1-606" fmla="*/ 1724 h 1101479"/>
                <a:gd name="connsiteX2-607" fmla="*/ 725009 w 725009"/>
                <a:gd name="connsiteY2-608" fmla="*/ 0 h 1101479"/>
                <a:gd name="connsiteX3-609" fmla="*/ 159092 w 725009"/>
                <a:gd name="connsiteY3-610" fmla="*/ 1101479 h 1101479"/>
                <a:gd name="connsiteX4-611" fmla="*/ 0 w 725009"/>
                <a:gd name="connsiteY4-612" fmla="*/ 1073986 h 1101479"/>
                <a:gd name="connsiteX0-613" fmla="*/ 0 w 725009"/>
                <a:gd name="connsiteY0-614" fmla="*/ 1073986 h 1101479"/>
                <a:gd name="connsiteX1-615" fmla="*/ 206612 w 725009"/>
                <a:gd name="connsiteY1-616" fmla="*/ 1724 h 1101479"/>
                <a:gd name="connsiteX2-617" fmla="*/ 725009 w 725009"/>
                <a:gd name="connsiteY2-618" fmla="*/ 0 h 1101479"/>
                <a:gd name="connsiteX3-619" fmla="*/ 159092 w 725009"/>
                <a:gd name="connsiteY3-620" fmla="*/ 1101479 h 1101479"/>
                <a:gd name="connsiteX4-621" fmla="*/ 0 w 725009"/>
                <a:gd name="connsiteY4-622" fmla="*/ 1073986 h 1101479"/>
                <a:gd name="connsiteX0-623" fmla="*/ 0 w 725009"/>
                <a:gd name="connsiteY0-624" fmla="*/ 1073986 h 1101479"/>
                <a:gd name="connsiteX1-625" fmla="*/ 206612 w 725009"/>
                <a:gd name="connsiteY1-626" fmla="*/ 1724 h 1101479"/>
                <a:gd name="connsiteX2-627" fmla="*/ 725009 w 725009"/>
                <a:gd name="connsiteY2-628" fmla="*/ 0 h 1101479"/>
                <a:gd name="connsiteX3-629" fmla="*/ 159092 w 725009"/>
                <a:gd name="connsiteY3-630" fmla="*/ 1101479 h 1101479"/>
                <a:gd name="connsiteX4-631" fmla="*/ 0 w 725009"/>
                <a:gd name="connsiteY4-632" fmla="*/ 1073986 h 1101479"/>
                <a:gd name="connsiteX0-633" fmla="*/ 0 w 725009"/>
                <a:gd name="connsiteY0-634" fmla="*/ 1073986 h 1074607"/>
                <a:gd name="connsiteX1-635" fmla="*/ 206612 w 725009"/>
                <a:gd name="connsiteY1-636" fmla="*/ 1724 h 1074607"/>
                <a:gd name="connsiteX2-637" fmla="*/ 725009 w 725009"/>
                <a:gd name="connsiteY2-638" fmla="*/ 0 h 1074607"/>
                <a:gd name="connsiteX3-639" fmla="*/ 229048 w 725009"/>
                <a:gd name="connsiteY3-640" fmla="*/ 886531 h 1074607"/>
                <a:gd name="connsiteX4-641" fmla="*/ 0 w 725009"/>
                <a:gd name="connsiteY4-642" fmla="*/ 1073986 h 1074607"/>
                <a:gd name="connsiteX0-643" fmla="*/ 0 w 725009"/>
                <a:gd name="connsiteY0-644" fmla="*/ 1073986 h 1074607"/>
                <a:gd name="connsiteX1-645" fmla="*/ 206612 w 725009"/>
                <a:gd name="connsiteY1-646" fmla="*/ 1724 h 1074607"/>
                <a:gd name="connsiteX2-647" fmla="*/ 725009 w 725009"/>
                <a:gd name="connsiteY2-648" fmla="*/ 0 h 1074607"/>
                <a:gd name="connsiteX3-649" fmla="*/ 229048 w 725009"/>
                <a:gd name="connsiteY3-650" fmla="*/ 886531 h 1074607"/>
                <a:gd name="connsiteX4-651" fmla="*/ 0 w 725009"/>
                <a:gd name="connsiteY4-652" fmla="*/ 1073986 h 1074607"/>
                <a:gd name="connsiteX0-653" fmla="*/ 0 w 675040"/>
                <a:gd name="connsiteY0-654" fmla="*/ 894029 h 896577"/>
                <a:gd name="connsiteX1-655" fmla="*/ 156643 w 675040"/>
                <a:gd name="connsiteY1-656" fmla="*/ 1724 h 896577"/>
                <a:gd name="connsiteX2-657" fmla="*/ 675040 w 675040"/>
                <a:gd name="connsiteY2-658" fmla="*/ 0 h 896577"/>
                <a:gd name="connsiteX3-659" fmla="*/ 179079 w 675040"/>
                <a:gd name="connsiteY3-660" fmla="*/ 886531 h 896577"/>
                <a:gd name="connsiteX4-661" fmla="*/ 0 w 675040"/>
                <a:gd name="connsiteY4-662" fmla="*/ 894029 h 896577"/>
                <a:gd name="connsiteX0-663" fmla="*/ 0 w 675040"/>
                <a:gd name="connsiteY0-664" fmla="*/ 894029 h 896577"/>
                <a:gd name="connsiteX1-665" fmla="*/ 186623 w 675040"/>
                <a:gd name="connsiteY1-666" fmla="*/ 1724 h 896577"/>
                <a:gd name="connsiteX2-667" fmla="*/ 675040 w 675040"/>
                <a:gd name="connsiteY2-668" fmla="*/ 0 h 896577"/>
                <a:gd name="connsiteX3-669" fmla="*/ 179079 w 675040"/>
                <a:gd name="connsiteY3-670" fmla="*/ 886531 h 896577"/>
                <a:gd name="connsiteX4-671" fmla="*/ 0 w 675040"/>
                <a:gd name="connsiteY4-672" fmla="*/ 894029 h 89657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75040" h="896577">
                  <a:moveTo>
                    <a:pt x="0" y="894029"/>
                  </a:moveTo>
                  <a:cubicBezTo>
                    <a:pt x="95638" y="409857"/>
                    <a:pt x="76811" y="618448"/>
                    <a:pt x="186623" y="1724"/>
                  </a:cubicBezTo>
                  <a:cubicBezTo>
                    <a:pt x="431451" y="14348"/>
                    <a:pt x="449377" y="35256"/>
                    <a:pt x="675040" y="0"/>
                  </a:cubicBezTo>
                  <a:cubicBezTo>
                    <a:pt x="276172" y="749497"/>
                    <a:pt x="462801" y="344746"/>
                    <a:pt x="179079" y="886531"/>
                  </a:cubicBezTo>
                  <a:cubicBezTo>
                    <a:pt x="44794" y="857895"/>
                    <a:pt x="92525" y="908114"/>
                    <a:pt x="0" y="894029"/>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solidFill>
                <a:srgbClr val="FFFFFF">
                  <a:lumMod val="75000"/>
                </a:srgbClr>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30" name="Freeform 929"/>
            <p:cNvSpPr/>
            <p:nvPr/>
          </p:nvSpPr>
          <p:spPr>
            <a:xfrm>
              <a:off x="4340853" y="5470208"/>
              <a:ext cx="514350" cy="401578"/>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1" fmla="*/ 139870 w 1040633"/>
                <a:gd name="connsiteY0-2" fmla="*/ 1191723 h 1219697"/>
                <a:gd name="connsiteX1-3" fmla="*/ 0 w 1040633"/>
                <a:gd name="connsiteY1-4" fmla="*/ 0 h 1219697"/>
                <a:gd name="connsiteX2-5" fmla="*/ 1040633 w 1040633"/>
                <a:gd name="connsiteY2-6" fmla="*/ 16785 h 1219697"/>
                <a:gd name="connsiteX3-7" fmla="*/ 833625 w 1040633"/>
                <a:gd name="connsiteY3-8" fmla="*/ 1219697 h 1219697"/>
                <a:gd name="connsiteX4-9" fmla="*/ 139870 w 1040633"/>
                <a:gd name="connsiteY4-10" fmla="*/ 1191723 h 1219697"/>
                <a:gd name="connsiteX0-11" fmla="*/ 139870 w 1040633"/>
                <a:gd name="connsiteY0-12" fmla="*/ 1191723 h 1219697"/>
                <a:gd name="connsiteX1-13" fmla="*/ 0 w 1040633"/>
                <a:gd name="connsiteY1-14" fmla="*/ 0 h 1219697"/>
                <a:gd name="connsiteX2-15" fmla="*/ 1040633 w 1040633"/>
                <a:gd name="connsiteY2-16" fmla="*/ 16785 h 1219697"/>
                <a:gd name="connsiteX3-17" fmla="*/ 833625 w 1040633"/>
                <a:gd name="connsiteY3-18" fmla="*/ 1219697 h 1219697"/>
                <a:gd name="connsiteX4-19" fmla="*/ 139870 w 1040633"/>
                <a:gd name="connsiteY4-20" fmla="*/ 1191723 h 1219697"/>
                <a:gd name="connsiteX0-21" fmla="*/ 139870 w 1040633"/>
                <a:gd name="connsiteY0-22" fmla="*/ 1191723 h 1219697"/>
                <a:gd name="connsiteX1-23" fmla="*/ 0 w 1040633"/>
                <a:gd name="connsiteY1-24" fmla="*/ 0 h 1219697"/>
                <a:gd name="connsiteX2-25" fmla="*/ 1040633 w 1040633"/>
                <a:gd name="connsiteY2-26" fmla="*/ 16785 h 1219697"/>
                <a:gd name="connsiteX3-27" fmla="*/ 833625 w 1040633"/>
                <a:gd name="connsiteY3-28" fmla="*/ 1219697 h 1219697"/>
                <a:gd name="connsiteX4-29" fmla="*/ 139870 w 1040633"/>
                <a:gd name="connsiteY4-30" fmla="*/ 1191723 h 1219697"/>
                <a:gd name="connsiteX0-31" fmla="*/ 139870 w 1040633"/>
                <a:gd name="connsiteY0-32" fmla="*/ 1191723 h 1219697"/>
                <a:gd name="connsiteX1-33" fmla="*/ 0 w 1040633"/>
                <a:gd name="connsiteY1-34" fmla="*/ 0 h 1219697"/>
                <a:gd name="connsiteX2-35" fmla="*/ 1040633 w 1040633"/>
                <a:gd name="connsiteY2-36" fmla="*/ 16785 h 1219697"/>
                <a:gd name="connsiteX3-37" fmla="*/ 833625 w 1040633"/>
                <a:gd name="connsiteY3-38" fmla="*/ 1219697 h 1219697"/>
                <a:gd name="connsiteX4-39" fmla="*/ 139870 w 1040633"/>
                <a:gd name="connsiteY4-40" fmla="*/ 1191723 h 1219697"/>
                <a:gd name="connsiteX0-41" fmla="*/ 139870 w 1040633"/>
                <a:gd name="connsiteY0-42" fmla="*/ 1191723 h 1219697"/>
                <a:gd name="connsiteX1-43" fmla="*/ 0 w 1040633"/>
                <a:gd name="connsiteY1-44" fmla="*/ 0 h 1219697"/>
                <a:gd name="connsiteX2-45" fmla="*/ 1040633 w 1040633"/>
                <a:gd name="connsiteY2-46" fmla="*/ 16785 h 1219697"/>
                <a:gd name="connsiteX3-47" fmla="*/ 833625 w 1040633"/>
                <a:gd name="connsiteY3-48" fmla="*/ 1219697 h 1219697"/>
                <a:gd name="connsiteX4-49" fmla="*/ 418712 w 1040633"/>
                <a:gd name="connsiteY4-50" fmla="*/ 1189324 h 1219697"/>
                <a:gd name="connsiteX5" fmla="*/ 139870 w 1040633"/>
                <a:gd name="connsiteY5" fmla="*/ 1191723 h 1219697"/>
                <a:gd name="connsiteX0-51" fmla="*/ 139870 w 1040633"/>
                <a:gd name="connsiteY0-52" fmla="*/ 1191723 h 1355926"/>
                <a:gd name="connsiteX1-53" fmla="*/ 0 w 1040633"/>
                <a:gd name="connsiteY1-54" fmla="*/ 0 h 1355926"/>
                <a:gd name="connsiteX2-55" fmla="*/ 1040633 w 1040633"/>
                <a:gd name="connsiteY2-56" fmla="*/ 16785 h 1355926"/>
                <a:gd name="connsiteX3-57" fmla="*/ 833625 w 1040633"/>
                <a:gd name="connsiteY3-58" fmla="*/ 1219697 h 1355926"/>
                <a:gd name="connsiteX4-59" fmla="*/ 139870 w 1040633"/>
                <a:gd name="connsiteY4-60" fmla="*/ 1191723 h 1355926"/>
                <a:gd name="connsiteX0-61" fmla="*/ 139870 w 1040633"/>
                <a:gd name="connsiteY0-62" fmla="*/ 1191723 h 1289901"/>
                <a:gd name="connsiteX1-63" fmla="*/ 0 w 1040633"/>
                <a:gd name="connsiteY1-64" fmla="*/ 0 h 1289901"/>
                <a:gd name="connsiteX2-65" fmla="*/ 1040633 w 1040633"/>
                <a:gd name="connsiteY2-66" fmla="*/ 16785 h 1289901"/>
                <a:gd name="connsiteX3-67" fmla="*/ 833625 w 1040633"/>
                <a:gd name="connsiteY3-68" fmla="*/ 1219697 h 1289901"/>
                <a:gd name="connsiteX4-69" fmla="*/ 139870 w 1040633"/>
                <a:gd name="connsiteY4-70" fmla="*/ 1191723 h 1289901"/>
                <a:gd name="connsiteX0-71" fmla="*/ 139870 w 1040633"/>
                <a:gd name="connsiteY0-72" fmla="*/ 1191723 h 1219697"/>
                <a:gd name="connsiteX1-73" fmla="*/ 0 w 1040633"/>
                <a:gd name="connsiteY1-74" fmla="*/ 0 h 1219697"/>
                <a:gd name="connsiteX2-75" fmla="*/ 1040633 w 1040633"/>
                <a:gd name="connsiteY2-76" fmla="*/ 16785 h 1219697"/>
                <a:gd name="connsiteX3-77" fmla="*/ 833625 w 1040633"/>
                <a:gd name="connsiteY3-78" fmla="*/ 1219697 h 1219697"/>
                <a:gd name="connsiteX4-79" fmla="*/ 139870 w 1040633"/>
                <a:gd name="connsiteY4-80" fmla="*/ 1191723 h 1219697"/>
                <a:gd name="connsiteX0-81" fmla="*/ 139870 w 1040633"/>
                <a:gd name="connsiteY0-82" fmla="*/ 1191723 h 1191723"/>
                <a:gd name="connsiteX1-83" fmla="*/ 0 w 1040633"/>
                <a:gd name="connsiteY1-84" fmla="*/ 0 h 1191723"/>
                <a:gd name="connsiteX2-85" fmla="*/ 1040633 w 1040633"/>
                <a:gd name="connsiteY2-86" fmla="*/ 16785 h 1191723"/>
                <a:gd name="connsiteX3-87" fmla="*/ 671988 w 1040633"/>
                <a:gd name="connsiteY3-88" fmla="*/ 1158121 h 1191723"/>
                <a:gd name="connsiteX4-89" fmla="*/ 139870 w 1040633"/>
                <a:gd name="connsiteY4-90" fmla="*/ 1191723 h 1191723"/>
                <a:gd name="connsiteX0-91" fmla="*/ 363082 w 1040633"/>
                <a:gd name="connsiteY0-92" fmla="*/ 1160935 h 1160935"/>
                <a:gd name="connsiteX1-93" fmla="*/ 0 w 1040633"/>
                <a:gd name="connsiteY1-94" fmla="*/ 0 h 1160935"/>
                <a:gd name="connsiteX2-95" fmla="*/ 1040633 w 1040633"/>
                <a:gd name="connsiteY2-96" fmla="*/ 16785 h 1160935"/>
                <a:gd name="connsiteX3-97" fmla="*/ 671988 w 1040633"/>
                <a:gd name="connsiteY3-98" fmla="*/ 1158121 h 1160935"/>
                <a:gd name="connsiteX4-99" fmla="*/ 363082 w 1040633"/>
                <a:gd name="connsiteY4-100" fmla="*/ 1160935 h 1160935"/>
                <a:gd name="connsiteX0-101" fmla="*/ 363082 w 1040633"/>
                <a:gd name="connsiteY0-102" fmla="*/ 1160935 h 1160935"/>
                <a:gd name="connsiteX1-103" fmla="*/ 0 w 1040633"/>
                <a:gd name="connsiteY1-104" fmla="*/ 0 h 1160935"/>
                <a:gd name="connsiteX2-105" fmla="*/ 1040633 w 1040633"/>
                <a:gd name="connsiteY2-106" fmla="*/ 16785 h 1160935"/>
                <a:gd name="connsiteX3-107" fmla="*/ 671988 w 1040633"/>
                <a:gd name="connsiteY3-108" fmla="*/ 1158121 h 1160935"/>
                <a:gd name="connsiteX4-109" fmla="*/ 363082 w 1040633"/>
                <a:gd name="connsiteY4-110" fmla="*/ 1160935 h 1160935"/>
                <a:gd name="connsiteX0-111" fmla="*/ 363082 w 1040633"/>
                <a:gd name="connsiteY0-112" fmla="*/ 1160935 h 1160935"/>
                <a:gd name="connsiteX1-113" fmla="*/ 0 w 1040633"/>
                <a:gd name="connsiteY1-114" fmla="*/ 0 h 1160935"/>
                <a:gd name="connsiteX2-115" fmla="*/ 1040633 w 1040633"/>
                <a:gd name="connsiteY2-116" fmla="*/ 16785 h 1160935"/>
                <a:gd name="connsiteX3-117" fmla="*/ 671988 w 1040633"/>
                <a:gd name="connsiteY3-118" fmla="*/ 1158121 h 1160935"/>
                <a:gd name="connsiteX4-119" fmla="*/ 363082 w 1040633"/>
                <a:gd name="connsiteY4-120" fmla="*/ 1160935 h 1160935"/>
                <a:gd name="connsiteX0-121" fmla="*/ 363082 w 1040633"/>
                <a:gd name="connsiteY0-122" fmla="*/ 1160935 h 1160935"/>
                <a:gd name="connsiteX1-123" fmla="*/ 0 w 1040633"/>
                <a:gd name="connsiteY1-124" fmla="*/ 0 h 1160935"/>
                <a:gd name="connsiteX2-125" fmla="*/ 1040633 w 1040633"/>
                <a:gd name="connsiteY2-126" fmla="*/ 16785 h 1160935"/>
                <a:gd name="connsiteX3-127" fmla="*/ 671988 w 1040633"/>
                <a:gd name="connsiteY3-128" fmla="*/ 1158121 h 1160935"/>
                <a:gd name="connsiteX4-129" fmla="*/ 363082 w 1040633"/>
                <a:gd name="connsiteY4-130" fmla="*/ 1160935 h 1160935"/>
                <a:gd name="connsiteX0-131" fmla="*/ 363082 w 1040633"/>
                <a:gd name="connsiteY0-132" fmla="*/ 1160935 h 1160935"/>
                <a:gd name="connsiteX1-133" fmla="*/ 0 w 1040633"/>
                <a:gd name="connsiteY1-134" fmla="*/ 0 h 1160935"/>
                <a:gd name="connsiteX2-135" fmla="*/ 1040633 w 1040633"/>
                <a:gd name="connsiteY2-136" fmla="*/ 16785 h 1160935"/>
                <a:gd name="connsiteX3-137" fmla="*/ 671988 w 1040633"/>
                <a:gd name="connsiteY3-138" fmla="*/ 1158121 h 1160935"/>
                <a:gd name="connsiteX4-139" fmla="*/ 363082 w 1040633"/>
                <a:gd name="connsiteY4-140" fmla="*/ 1160935 h 1160935"/>
                <a:gd name="connsiteX0-141" fmla="*/ 363082 w 1040633"/>
                <a:gd name="connsiteY0-142" fmla="*/ 1160935 h 1160935"/>
                <a:gd name="connsiteX1-143" fmla="*/ 0 w 1040633"/>
                <a:gd name="connsiteY1-144" fmla="*/ 0 h 1160935"/>
                <a:gd name="connsiteX2-145" fmla="*/ 1040633 w 1040633"/>
                <a:gd name="connsiteY2-146" fmla="*/ 16785 h 1160935"/>
                <a:gd name="connsiteX3-147" fmla="*/ 671988 w 1040633"/>
                <a:gd name="connsiteY3-148" fmla="*/ 1158121 h 1160935"/>
                <a:gd name="connsiteX4-149" fmla="*/ 363082 w 1040633"/>
                <a:gd name="connsiteY4-150" fmla="*/ 1160935 h 1160935"/>
                <a:gd name="connsiteX0-151" fmla="*/ 363082 w 1040633"/>
                <a:gd name="connsiteY0-152" fmla="*/ 1160935 h 1160935"/>
                <a:gd name="connsiteX1-153" fmla="*/ 0 w 1040633"/>
                <a:gd name="connsiteY1-154" fmla="*/ 0 h 1160935"/>
                <a:gd name="connsiteX2-155" fmla="*/ 1040633 w 1040633"/>
                <a:gd name="connsiteY2-156" fmla="*/ 16785 h 1160935"/>
                <a:gd name="connsiteX3-157" fmla="*/ 671988 w 1040633"/>
                <a:gd name="connsiteY3-158" fmla="*/ 1158121 h 1160935"/>
                <a:gd name="connsiteX4-159" fmla="*/ 363082 w 1040633"/>
                <a:gd name="connsiteY4-160" fmla="*/ 1160935 h 1160935"/>
                <a:gd name="connsiteX0-161" fmla="*/ 363082 w 778664"/>
                <a:gd name="connsiteY0-162" fmla="*/ 1160935 h 1160935"/>
                <a:gd name="connsiteX1-163" fmla="*/ 0 w 778664"/>
                <a:gd name="connsiteY1-164" fmla="*/ 0 h 1160935"/>
                <a:gd name="connsiteX2-165" fmla="*/ 778664 w 778664"/>
                <a:gd name="connsiteY2-166" fmla="*/ 130682 h 1160935"/>
                <a:gd name="connsiteX3-167" fmla="*/ 671988 w 778664"/>
                <a:gd name="connsiteY3-168" fmla="*/ 1158121 h 1160935"/>
                <a:gd name="connsiteX4-169" fmla="*/ 363082 w 778664"/>
                <a:gd name="connsiteY4-170" fmla="*/ 1160935 h 1160935"/>
                <a:gd name="connsiteX0-171" fmla="*/ 363082 w 778664"/>
                <a:gd name="connsiteY0-172" fmla="*/ 1160935 h 1160935"/>
                <a:gd name="connsiteX1-173" fmla="*/ 0 w 778664"/>
                <a:gd name="connsiteY1-174" fmla="*/ 0 h 1160935"/>
                <a:gd name="connsiteX2-175" fmla="*/ 778664 w 778664"/>
                <a:gd name="connsiteY2-176" fmla="*/ 130682 h 1160935"/>
                <a:gd name="connsiteX3-177" fmla="*/ 694768 w 778664"/>
                <a:gd name="connsiteY3-178" fmla="*/ 1112562 h 1160935"/>
                <a:gd name="connsiteX4-179" fmla="*/ 363082 w 778664"/>
                <a:gd name="connsiteY4-180" fmla="*/ 1160935 h 1160935"/>
                <a:gd name="connsiteX0-181" fmla="*/ 363082 w 778664"/>
                <a:gd name="connsiteY0-182" fmla="*/ 1160935 h 1160935"/>
                <a:gd name="connsiteX1-183" fmla="*/ 0 w 778664"/>
                <a:gd name="connsiteY1-184" fmla="*/ 0 h 1160935"/>
                <a:gd name="connsiteX2-185" fmla="*/ 778664 w 778664"/>
                <a:gd name="connsiteY2-186" fmla="*/ 130682 h 1160935"/>
                <a:gd name="connsiteX3-187" fmla="*/ 694768 w 778664"/>
                <a:gd name="connsiteY3-188" fmla="*/ 1112562 h 1160935"/>
                <a:gd name="connsiteX4-189" fmla="*/ 363082 w 778664"/>
                <a:gd name="connsiteY4-190" fmla="*/ 1160935 h 1160935"/>
                <a:gd name="connsiteX0-191" fmla="*/ 397252 w 778664"/>
                <a:gd name="connsiteY0-192" fmla="*/ 1103987 h 1112562"/>
                <a:gd name="connsiteX1-193" fmla="*/ 0 w 778664"/>
                <a:gd name="connsiteY1-194" fmla="*/ 0 h 1112562"/>
                <a:gd name="connsiteX2-195" fmla="*/ 778664 w 778664"/>
                <a:gd name="connsiteY2-196" fmla="*/ 130682 h 1112562"/>
                <a:gd name="connsiteX3-197" fmla="*/ 694768 w 778664"/>
                <a:gd name="connsiteY3-198" fmla="*/ 1112562 h 1112562"/>
                <a:gd name="connsiteX4-199" fmla="*/ 397252 w 778664"/>
                <a:gd name="connsiteY4-200" fmla="*/ 1103987 h 1112562"/>
                <a:gd name="connsiteX0-201" fmla="*/ 397252 w 778664"/>
                <a:gd name="connsiteY0-202" fmla="*/ 1103987 h 1112562"/>
                <a:gd name="connsiteX1-203" fmla="*/ 0 w 778664"/>
                <a:gd name="connsiteY1-204" fmla="*/ 0 h 1112562"/>
                <a:gd name="connsiteX2-205" fmla="*/ 778664 w 778664"/>
                <a:gd name="connsiteY2-206" fmla="*/ 130682 h 1112562"/>
                <a:gd name="connsiteX3-207" fmla="*/ 694768 w 778664"/>
                <a:gd name="connsiteY3-208" fmla="*/ 1112562 h 1112562"/>
                <a:gd name="connsiteX4-209" fmla="*/ 397252 w 778664"/>
                <a:gd name="connsiteY4-210" fmla="*/ 1103987 h 1112562"/>
                <a:gd name="connsiteX0-211" fmla="*/ 397252 w 778664"/>
                <a:gd name="connsiteY0-212" fmla="*/ 1103987 h 1112562"/>
                <a:gd name="connsiteX1-213" fmla="*/ 0 w 778664"/>
                <a:gd name="connsiteY1-214" fmla="*/ 0 h 1112562"/>
                <a:gd name="connsiteX2-215" fmla="*/ 778664 w 778664"/>
                <a:gd name="connsiteY2-216" fmla="*/ 130682 h 1112562"/>
                <a:gd name="connsiteX3-217" fmla="*/ 694768 w 778664"/>
                <a:gd name="connsiteY3-218" fmla="*/ 1112562 h 1112562"/>
                <a:gd name="connsiteX4-219" fmla="*/ 397252 w 778664"/>
                <a:gd name="connsiteY4-220" fmla="*/ 1103987 h 1112562"/>
                <a:gd name="connsiteX0-221" fmla="*/ 123893 w 505305"/>
                <a:gd name="connsiteY0-222" fmla="*/ 973305 h 981880"/>
                <a:gd name="connsiteX1-223" fmla="*/ 0 w 505305"/>
                <a:gd name="connsiteY1-224" fmla="*/ 28773 h 981880"/>
                <a:gd name="connsiteX2-225" fmla="*/ 505305 w 505305"/>
                <a:gd name="connsiteY2-226" fmla="*/ 0 h 981880"/>
                <a:gd name="connsiteX3-227" fmla="*/ 421409 w 505305"/>
                <a:gd name="connsiteY3-228" fmla="*/ 981880 h 981880"/>
                <a:gd name="connsiteX4-229" fmla="*/ 123893 w 505305"/>
                <a:gd name="connsiteY4-230" fmla="*/ 973305 h 981880"/>
                <a:gd name="connsiteX0-231" fmla="*/ 123893 w 505305"/>
                <a:gd name="connsiteY0-232" fmla="*/ 973305 h 981880"/>
                <a:gd name="connsiteX1-233" fmla="*/ 0 w 505305"/>
                <a:gd name="connsiteY1-234" fmla="*/ 28773 h 981880"/>
                <a:gd name="connsiteX2-235" fmla="*/ 505305 w 505305"/>
                <a:gd name="connsiteY2-236" fmla="*/ 0 h 981880"/>
                <a:gd name="connsiteX3-237" fmla="*/ 421409 w 505305"/>
                <a:gd name="connsiteY3-238" fmla="*/ 981880 h 981880"/>
                <a:gd name="connsiteX4-239" fmla="*/ 123893 w 505305"/>
                <a:gd name="connsiteY4-240" fmla="*/ 973305 h 981880"/>
                <a:gd name="connsiteX0-241" fmla="*/ 123893 w 505305"/>
                <a:gd name="connsiteY0-242" fmla="*/ 973305 h 981880"/>
                <a:gd name="connsiteX1-243" fmla="*/ 0 w 505305"/>
                <a:gd name="connsiteY1-244" fmla="*/ 28773 h 981880"/>
                <a:gd name="connsiteX2-245" fmla="*/ 505305 w 505305"/>
                <a:gd name="connsiteY2-246" fmla="*/ 0 h 981880"/>
                <a:gd name="connsiteX3-247" fmla="*/ 421409 w 505305"/>
                <a:gd name="connsiteY3-248" fmla="*/ 981880 h 981880"/>
                <a:gd name="connsiteX4-249" fmla="*/ 123893 w 505305"/>
                <a:gd name="connsiteY4-250" fmla="*/ 973305 h 981880"/>
                <a:gd name="connsiteX0-251" fmla="*/ 123893 w 505305"/>
                <a:gd name="connsiteY0-252" fmla="*/ 973305 h 981880"/>
                <a:gd name="connsiteX1-253" fmla="*/ 0 w 505305"/>
                <a:gd name="connsiteY1-254" fmla="*/ 28773 h 981880"/>
                <a:gd name="connsiteX2-255" fmla="*/ 505305 w 505305"/>
                <a:gd name="connsiteY2-256" fmla="*/ 0 h 981880"/>
                <a:gd name="connsiteX3-257" fmla="*/ 421409 w 505305"/>
                <a:gd name="connsiteY3-258" fmla="*/ 981880 h 981880"/>
                <a:gd name="connsiteX4-259" fmla="*/ 123893 w 505305"/>
                <a:gd name="connsiteY4-260" fmla="*/ 973305 h 981880"/>
                <a:gd name="connsiteX0-261" fmla="*/ 118198 w 499610"/>
                <a:gd name="connsiteY0-262" fmla="*/ 973305 h 981880"/>
                <a:gd name="connsiteX1-263" fmla="*/ 0 w 499610"/>
                <a:gd name="connsiteY1-264" fmla="*/ 11688 h 981880"/>
                <a:gd name="connsiteX2-265" fmla="*/ 499610 w 499610"/>
                <a:gd name="connsiteY2-266" fmla="*/ 0 h 981880"/>
                <a:gd name="connsiteX3-267" fmla="*/ 415714 w 499610"/>
                <a:gd name="connsiteY3-268" fmla="*/ 981880 h 981880"/>
                <a:gd name="connsiteX4-269" fmla="*/ 118198 w 499610"/>
                <a:gd name="connsiteY4-270" fmla="*/ 973305 h 981880"/>
                <a:gd name="connsiteX0-271" fmla="*/ 118198 w 499610"/>
                <a:gd name="connsiteY0-272" fmla="*/ 973305 h 981880"/>
                <a:gd name="connsiteX1-273" fmla="*/ 0 w 499610"/>
                <a:gd name="connsiteY1-274" fmla="*/ 11688 h 981880"/>
                <a:gd name="connsiteX2-275" fmla="*/ 499610 w 499610"/>
                <a:gd name="connsiteY2-276" fmla="*/ 0 h 981880"/>
                <a:gd name="connsiteX3-277" fmla="*/ 415714 w 499610"/>
                <a:gd name="connsiteY3-278" fmla="*/ 981880 h 981880"/>
                <a:gd name="connsiteX4-279" fmla="*/ 118198 w 499610"/>
                <a:gd name="connsiteY4-280" fmla="*/ 973305 h 981880"/>
                <a:gd name="connsiteX0-281" fmla="*/ 118198 w 499610"/>
                <a:gd name="connsiteY0-282" fmla="*/ 973305 h 981880"/>
                <a:gd name="connsiteX1-283" fmla="*/ 0 w 499610"/>
                <a:gd name="connsiteY1-284" fmla="*/ 11688 h 981880"/>
                <a:gd name="connsiteX2-285" fmla="*/ 499610 w 499610"/>
                <a:gd name="connsiteY2-286" fmla="*/ 0 h 981880"/>
                <a:gd name="connsiteX3-287" fmla="*/ 415714 w 499610"/>
                <a:gd name="connsiteY3-288" fmla="*/ 981880 h 981880"/>
                <a:gd name="connsiteX4-289" fmla="*/ 118198 w 499610"/>
                <a:gd name="connsiteY4-290" fmla="*/ 973305 h 981880"/>
                <a:gd name="connsiteX0-291" fmla="*/ 118198 w 499610"/>
                <a:gd name="connsiteY0-292" fmla="*/ 973305 h 981880"/>
                <a:gd name="connsiteX1-293" fmla="*/ 0 w 499610"/>
                <a:gd name="connsiteY1-294" fmla="*/ 11688 h 981880"/>
                <a:gd name="connsiteX2-295" fmla="*/ 499610 w 499610"/>
                <a:gd name="connsiteY2-296" fmla="*/ 0 h 981880"/>
                <a:gd name="connsiteX3-297" fmla="*/ 415714 w 499610"/>
                <a:gd name="connsiteY3-298" fmla="*/ 981880 h 981880"/>
                <a:gd name="connsiteX4-299" fmla="*/ 118198 w 499610"/>
                <a:gd name="connsiteY4-300" fmla="*/ 973305 h 981880"/>
                <a:gd name="connsiteX0-301" fmla="*/ 118198 w 499610"/>
                <a:gd name="connsiteY0-302" fmla="*/ 973305 h 981880"/>
                <a:gd name="connsiteX1-303" fmla="*/ 0 w 499610"/>
                <a:gd name="connsiteY1-304" fmla="*/ 11688 h 981880"/>
                <a:gd name="connsiteX2-305" fmla="*/ 499610 w 499610"/>
                <a:gd name="connsiteY2-306" fmla="*/ 0 h 981880"/>
                <a:gd name="connsiteX3-307" fmla="*/ 415714 w 499610"/>
                <a:gd name="connsiteY3-308" fmla="*/ 981880 h 981880"/>
                <a:gd name="connsiteX4-309" fmla="*/ 118198 w 499610"/>
                <a:gd name="connsiteY4-310" fmla="*/ 973305 h 981880"/>
                <a:gd name="connsiteX0-311" fmla="*/ 118198 w 499610"/>
                <a:gd name="connsiteY0-312" fmla="*/ 973305 h 976186"/>
                <a:gd name="connsiteX1-313" fmla="*/ 0 w 499610"/>
                <a:gd name="connsiteY1-314" fmla="*/ 11688 h 976186"/>
                <a:gd name="connsiteX2-315" fmla="*/ 499610 w 499610"/>
                <a:gd name="connsiteY2-316" fmla="*/ 0 h 976186"/>
                <a:gd name="connsiteX3-317" fmla="*/ 273339 w 499610"/>
                <a:gd name="connsiteY3-318" fmla="*/ 976186 h 976186"/>
                <a:gd name="connsiteX4-319" fmla="*/ 118198 w 499610"/>
                <a:gd name="connsiteY4-320" fmla="*/ 973305 h 976186"/>
                <a:gd name="connsiteX0-321" fmla="*/ 118198 w 499610"/>
                <a:gd name="connsiteY0-322" fmla="*/ 973305 h 976186"/>
                <a:gd name="connsiteX1-323" fmla="*/ 0 w 499610"/>
                <a:gd name="connsiteY1-324" fmla="*/ 11688 h 976186"/>
                <a:gd name="connsiteX2-325" fmla="*/ 499610 w 499610"/>
                <a:gd name="connsiteY2-326" fmla="*/ 0 h 976186"/>
                <a:gd name="connsiteX3-327" fmla="*/ 273339 w 499610"/>
                <a:gd name="connsiteY3-328" fmla="*/ 976186 h 976186"/>
                <a:gd name="connsiteX4-329" fmla="*/ 118198 w 499610"/>
                <a:gd name="connsiteY4-330" fmla="*/ 973305 h 976186"/>
                <a:gd name="connsiteX0-331" fmla="*/ 197928 w 499610"/>
                <a:gd name="connsiteY0-332" fmla="*/ 973305 h 976186"/>
                <a:gd name="connsiteX1-333" fmla="*/ 0 w 499610"/>
                <a:gd name="connsiteY1-334" fmla="*/ 11688 h 976186"/>
                <a:gd name="connsiteX2-335" fmla="*/ 499610 w 499610"/>
                <a:gd name="connsiteY2-336" fmla="*/ 0 h 976186"/>
                <a:gd name="connsiteX3-337" fmla="*/ 273339 w 499610"/>
                <a:gd name="connsiteY3-338" fmla="*/ 976186 h 976186"/>
                <a:gd name="connsiteX4-339" fmla="*/ 197928 w 499610"/>
                <a:gd name="connsiteY4-340" fmla="*/ 973305 h 976186"/>
                <a:gd name="connsiteX0-341" fmla="*/ 197928 w 499610"/>
                <a:gd name="connsiteY0-342" fmla="*/ 973305 h 976186"/>
                <a:gd name="connsiteX1-343" fmla="*/ 0 w 499610"/>
                <a:gd name="connsiteY1-344" fmla="*/ 11688 h 976186"/>
                <a:gd name="connsiteX2-345" fmla="*/ 499610 w 499610"/>
                <a:gd name="connsiteY2-346" fmla="*/ 0 h 976186"/>
                <a:gd name="connsiteX3-347" fmla="*/ 273339 w 499610"/>
                <a:gd name="connsiteY3-348" fmla="*/ 976186 h 976186"/>
                <a:gd name="connsiteX4-349" fmla="*/ 197928 w 499610"/>
                <a:gd name="connsiteY4-350" fmla="*/ 973305 h 976186"/>
                <a:gd name="connsiteX0-351" fmla="*/ 197928 w 499610"/>
                <a:gd name="connsiteY0-352" fmla="*/ 973305 h 976186"/>
                <a:gd name="connsiteX1-353" fmla="*/ 0 w 499610"/>
                <a:gd name="connsiteY1-354" fmla="*/ 11688 h 976186"/>
                <a:gd name="connsiteX2-355" fmla="*/ 499610 w 499610"/>
                <a:gd name="connsiteY2-356" fmla="*/ 0 h 976186"/>
                <a:gd name="connsiteX3-357" fmla="*/ 273339 w 499610"/>
                <a:gd name="connsiteY3-358" fmla="*/ 976186 h 976186"/>
                <a:gd name="connsiteX4-359" fmla="*/ 197928 w 499610"/>
                <a:gd name="connsiteY4-360" fmla="*/ 973305 h 976186"/>
                <a:gd name="connsiteX0-361" fmla="*/ 197928 w 499610"/>
                <a:gd name="connsiteY0-362" fmla="*/ 973305 h 976186"/>
                <a:gd name="connsiteX1-363" fmla="*/ 0 w 499610"/>
                <a:gd name="connsiteY1-364" fmla="*/ 11688 h 976186"/>
                <a:gd name="connsiteX2-365" fmla="*/ 499610 w 499610"/>
                <a:gd name="connsiteY2-366" fmla="*/ 0 h 976186"/>
                <a:gd name="connsiteX3-367" fmla="*/ 273339 w 499610"/>
                <a:gd name="connsiteY3-368" fmla="*/ 976186 h 976186"/>
                <a:gd name="connsiteX4-369" fmla="*/ 197928 w 499610"/>
                <a:gd name="connsiteY4-370" fmla="*/ 973305 h 976186"/>
                <a:gd name="connsiteX0-371" fmla="*/ 197928 w 503138"/>
                <a:gd name="connsiteY0-372" fmla="*/ 961687 h 964568"/>
                <a:gd name="connsiteX1-373" fmla="*/ 0 w 503138"/>
                <a:gd name="connsiteY1-374" fmla="*/ 70 h 964568"/>
                <a:gd name="connsiteX2-375" fmla="*/ 503138 w 503138"/>
                <a:gd name="connsiteY2-376" fmla="*/ 154187 h 964568"/>
                <a:gd name="connsiteX3-377" fmla="*/ 273339 w 503138"/>
                <a:gd name="connsiteY3-378" fmla="*/ 964568 h 964568"/>
                <a:gd name="connsiteX4-379" fmla="*/ 197928 w 503138"/>
                <a:gd name="connsiteY4-380" fmla="*/ 961687 h 964568"/>
                <a:gd name="connsiteX0-381" fmla="*/ 201456 w 506666"/>
                <a:gd name="connsiteY0-382" fmla="*/ 807500 h 810381"/>
                <a:gd name="connsiteX1-383" fmla="*/ 0 w 506666"/>
                <a:gd name="connsiteY1-384" fmla="*/ 15216 h 810381"/>
                <a:gd name="connsiteX2-385" fmla="*/ 506666 w 506666"/>
                <a:gd name="connsiteY2-386" fmla="*/ 0 h 810381"/>
                <a:gd name="connsiteX3-387" fmla="*/ 276867 w 506666"/>
                <a:gd name="connsiteY3-388" fmla="*/ 810381 h 810381"/>
                <a:gd name="connsiteX4-389" fmla="*/ 201456 w 506666"/>
                <a:gd name="connsiteY4-390" fmla="*/ 807500 h 810381"/>
                <a:gd name="connsiteX0-391" fmla="*/ 201456 w 506666"/>
                <a:gd name="connsiteY0-392" fmla="*/ 807500 h 811593"/>
                <a:gd name="connsiteX1-393" fmla="*/ 0 w 506666"/>
                <a:gd name="connsiteY1-394" fmla="*/ 15216 h 811593"/>
                <a:gd name="connsiteX2-395" fmla="*/ 506666 w 506666"/>
                <a:gd name="connsiteY2-396" fmla="*/ 0 h 811593"/>
                <a:gd name="connsiteX3-397" fmla="*/ 276867 w 506666"/>
                <a:gd name="connsiteY3-398" fmla="*/ 810381 h 811593"/>
                <a:gd name="connsiteX4-399" fmla="*/ 201456 w 506666"/>
                <a:gd name="connsiteY4-400" fmla="*/ 807500 h 811593"/>
                <a:gd name="connsiteX0-401" fmla="*/ 135576 w 506666"/>
                <a:gd name="connsiteY0-402" fmla="*/ 818480 h 818480"/>
                <a:gd name="connsiteX1-403" fmla="*/ 0 w 506666"/>
                <a:gd name="connsiteY1-404" fmla="*/ 15216 h 818480"/>
                <a:gd name="connsiteX2-405" fmla="*/ 506666 w 506666"/>
                <a:gd name="connsiteY2-406" fmla="*/ 0 h 818480"/>
                <a:gd name="connsiteX3-407" fmla="*/ 276867 w 506666"/>
                <a:gd name="connsiteY3-408" fmla="*/ 810381 h 818480"/>
                <a:gd name="connsiteX4-409" fmla="*/ 135576 w 506666"/>
                <a:gd name="connsiteY4-410" fmla="*/ 818480 h 818480"/>
                <a:gd name="connsiteX0-411" fmla="*/ 135576 w 506666"/>
                <a:gd name="connsiteY0-412" fmla="*/ 818480 h 818480"/>
                <a:gd name="connsiteX1-413" fmla="*/ 0 w 506666"/>
                <a:gd name="connsiteY1-414" fmla="*/ 15216 h 818480"/>
                <a:gd name="connsiteX2-415" fmla="*/ 506666 w 506666"/>
                <a:gd name="connsiteY2-416" fmla="*/ 0 h 818480"/>
                <a:gd name="connsiteX3-417" fmla="*/ 331766 w 506666"/>
                <a:gd name="connsiteY3-418" fmla="*/ 803061 h 818480"/>
                <a:gd name="connsiteX4-419" fmla="*/ 135576 w 506666"/>
                <a:gd name="connsiteY4-420" fmla="*/ 818480 h 818480"/>
                <a:gd name="connsiteX0-421" fmla="*/ 135576 w 506666"/>
                <a:gd name="connsiteY0-422" fmla="*/ 818480 h 818480"/>
                <a:gd name="connsiteX1-423" fmla="*/ 0 w 506666"/>
                <a:gd name="connsiteY1-424" fmla="*/ 15216 h 818480"/>
                <a:gd name="connsiteX2-425" fmla="*/ 506666 w 506666"/>
                <a:gd name="connsiteY2-426" fmla="*/ 0 h 818480"/>
                <a:gd name="connsiteX3-427" fmla="*/ 331766 w 506666"/>
                <a:gd name="connsiteY3-428" fmla="*/ 803061 h 818480"/>
                <a:gd name="connsiteX4-429" fmla="*/ 135576 w 506666"/>
                <a:gd name="connsiteY4-430" fmla="*/ 818480 h 818480"/>
                <a:gd name="connsiteX0-431" fmla="*/ 135576 w 506666"/>
                <a:gd name="connsiteY0-432" fmla="*/ 818480 h 818480"/>
                <a:gd name="connsiteX1-433" fmla="*/ 0 w 506666"/>
                <a:gd name="connsiteY1-434" fmla="*/ 15216 h 818480"/>
                <a:gd name="connsiteX2-435" fmla="*/ 506666 w 506666"/>
                <a:gd name="connsiteY2-436" fmla="*/ 0 h 818480"/>
                <a:gd name="connsiteX3-437" fmla="*/ 331766 w 506666"/>
                <a:gd name="connsiteY3-438" fmla="*/ 803061 h 818480"/>
                <a:gd name="connsiteX4-439" fmla="*/ 135576 w 506666"/>
                <a:gd name="connsiteY4-440" fmla="*/ 818480 h 818480"/>
                <a:gd name="connsiteX0-441" fmla="*/ 135576 w 506666"/>
                <a:gd name="connsiteY0-442" fmla="*/ 818480 h 818480"/>
                <a:gd name="connsiteX1-443" fmla="*/ 0 w 506666"/>
                <a:gd name="connsiteY1-444" fmla="*/ 7896 h 818480"/>
                <a:gd name="connsiteX2-445" fmla="*/ 506666 w 506666"/>
                <a:gd name="connsiteY2-446" fmla="*/ 0 h 818480"/>
                <a:gd name="connsiteX3-447" fmla="*/ 331766 w 506666"/>
                <a:gd name="connsiteY3-448" fmla="*/ 803061 h 818480"/>
                <a:gd name="connsiteX4-449" fmla="*/ 135576 w 506666"/>
                <a:gd name="connsiteY4-450" fmla="*/ 818480 h 818480"/>
                <a:gd name="connsiteX0-451" fmla="*/ 135576 w 506666"/>
                <a:gd name="connsiteY0-452" fmla="*/ 818480 h 818480"/>
                <a:gd name="connsiteX1-453" fmla="*/ 0 w 506666"/>
                <a:gd name="connsiteY1-454" fmla="*/ 7896 h 818480"/>
                <a:gd name="connsiteX2-455" fmla="*/ 506666 w 506666"/>
                <a:gd name="connsiteY2-456" fmla="*/ 0 h 818480"/>
                <a:gd name="connsiteX3-457" fmla="*/ 331766 w 506666"/>
                <a:gd name="connsiteY3-458" fmla="*/ 803061 h 818480"/>
                <a:gd name="connsiteX4-459" fmla="*/ 135576 w 506666"/>
                <a:gd name="connsiteY4-460" fmla="*/ 818480 h 818480"/>
                <a:gd name="connsiteX0-461" fmla="*/ 45472 w 559302"/>
                <a:gd name="connsiteY0-462" fmla="*/ 807500 h 807500"/>
                <a:gd name="connsiteX1-463" fmla="*/ 52636 w 559302"/>
                <a:gd name="connsiteY1-464" fmla="*/ 7896 h 807500"/>
                <a:gd name="connsiteX2-465" fmla="*/ 559302 w 559302"/>
                <a:gd name="connsiteY2-466" fmla="*/ 0 h 807500"/>
                <a:gd name="connsiteX3-467" fmla="*/ 384402 w 559302"/>
                <a:gd name="connsiteY3-468" fmla="*/ 803061 h 807500"/>
                <a:gd name="connsiteX4-469" fmla="*/ 45472 w 559302"/>
                <a:gd name="connsiteY4-470" fmla="*/ 807500 h 807500"/>
                <a:gd name="connsiteX0-471" fmla="*/ 21974 w 535804"/>
                <a:gd name="connsiteY0-472" fmla="*/ 807500 h 807500"/>
                <a:gd name="connsiteX1-473" fmla="*/ 29138 w 535804"/>
                <a:gd name="connsiteY1-474" fmla="*/ 7896 h 807500"/>
                <a:gd name="connsiteX2-475" fmla="*/ 535804 w 535804"/>
                <a:gd name="connsiteY2-476" fmla="*/ 0 h 807500"/>
                <a:gd name="connsiteX3-477" fmla="*/ 360904 w 535804"/>
                <a:gd name="connsiteY3-478" fmla="*/ 803061 h 807500"/>
                <a:gd name="connsiteX4-479" fmla="*/ 21974 w 535804"/>
                <a:gd name="connsiteY4-480" fmla="*/ 807500 h 807500"/>
                <a:gd name="connsiteX0-481" fmla="*/ 128256 w 506666"/>
                <a:gd name="connsiteY0-482" fmla="*/ 829461 h 829461"/>
                <a:gd name="connsiteX1-483" fmla="*/ 0 w 506666"/>
                <a:gd name="connsiteY1-484" fmla="*/ 7896 h 829461"/>
                <a:gd name="connsiteX2-485" fmla="*/ 506666 w 506666"/>
                <a:gd name="connsiteY2-486" fmla="*/ 0 h 829461"/>
                <a:gd name="connsiteX3-487" fmla="*/ 331766 w 506666"/>
                <a:gd name="connsiteY3-488" fmla="*/ 803061 h 829461"/>
                <a:gd name="connsiteX4-489" fmla="*/ 128256 w 506666"/>
                <a:gd name="connsiteY4-490" fmla="*/ 829461 h 829461"/>
                <a:gd name="connsiteX0-491" fmla="*/ 128256 w 506666"/>
                <a:gd name="connsiteY0-492" fmla="*/ 829461 h 829461"/>
                <a:gd name="connsiteX1-493" fmla="*/ 0 w 506666"/>
                <a:gd name="connsiteY1-494" fmla="*/ 7896 h 829461"/>
                <a:gd name="connsiteX2-495" fmla="*/ 506666 w 506666"/>
                <a:gd name="connsiteY2-496" fmla="*/ 0 h 829461"/>
                <a:gd name="connsiteX3-497" fmla="*/ 331766 w 506666"/>
                <a:gd name="connsiteY3-498" fmla="*/ 803061 h 829461"/>
                <a:gd name="connsiteX4-499" fmla="*/ 128256 w 506666"/>
                <a:gd name="connsiteY4-500" fmla="*/ 829461 h 829461"/>
                <a:gd name="connsiteX0-501" fmla="*/ 128256 w 506666"/>
                <a:gd name="connsiteY0-502" fmla="*/ 829461 h 829461"/>
                <a:gd name="connsiteX1-503" fmla="*/ 0 w 506666"/>
                <a:gd name="connsiteY1-504" fmla="*/ 7896 h 829461"/>
                <a:gd name="connsiteX2-505" fmla="*/ 506666 w 506666"/>
                <a:gd name="connsiteY2-506" fmla="*/ 0 h 829461"/>
                <a:gd name="connsiteX3-507" fmla="*/ 331766 w 506666"/>
                <a:gd name="connsiteY3-508" fmla="*/ 803061 h 829461"/>
                <a:gd name="connsiteX4-509" fmla="*/ 128256 w 506666"/>
                <a:gd name="connsiteY4-510" fmla="*/ 829461 h 829461"/>
                <a:gd name="connsiteX0-511" fmla="*/ 128256 w 506666"/>
                <a:gd name="connsiteY0-512" fmla="*/ 829461 h 830473"/>
                <a:gd name="connsiteX1-513" fmla="*/ 0 w 506666"/>
                <a:gd name="connsiteY1-514" fmla="*/ 7896 h 830473"/>
                <a:gd name="connsiteX2-515" fmla="*/ 506666 w 506666"/>
                <a:gd name="connsiteY2-516" fmla="*/ 0 h 830473"/>
                <a:gd name="connsiteX3-517" fmla="*/ 331766 w 506666"/>
                <a:gd name="connsiteY3-518" fmla="*/ 828681 h 830473"/>
                <a:gd name="connsiteX4-519" fmla="*/ 128256 w 506666"/>
                <a:gd name="connsiteY4-520" fmla="*/ 829461 h 830473"/>
                <a:gd name="connsiteX0-521" fmla="*/ 128256 w 506666"/>
                <a:gd name="connsiteY0-522" fmla="*/ 829461 h 830473"/>
                <a:gd name="connsiteX1-523" fmla="*/ 0 w 506666"/>
                <a:gd name="connsiteY1-524" fmla="*/ 7896 h 830473"/>
                <a:gd name="connsiteX2-525" fmla="*/ 506666 w 506666"/>
                <a:gd name="connsiteY2-526" fmla="*/ 0 h 830473"/>
                <a:gd name="connsiteX3-527" fmla="*/ 331766 w 506666"/>
                <a:gd name="connsiteY3-528" fmla="*/ 828681 h 830473"/>
                <a:gd name="connsiteX4-529" fmla="*/ 128256 w 506666"/>
                <a:gd name="connsiteY4-530" fmla="*/ 829461 h 830473"/>
                <a:gd name="connsiteX0-531" fmla="*/ 128256 w 506666"/>
                <a:gd name="connsiteY0-532" fmla="*/ 821565 h 822577"/>
                <a:gd name="connsiteX1-533" fmla="*/ 0 w 506666"/>
                <a:gd name="connsiteY1-534" fmla="*/ 0 h 822577"/>
                <a:gd name="connsiteX2-535" fmla="*/ 506666 w 506666"/>
                <a:gd name="connsiteY2-536" fmla="*/ 255115 h 822577"/>
                <a:gd name="connsiteX3-537" fmla="*/ 331766 w 506666"/>
                <a:gd name="connsiteY3-538" fmla="*/ 820785 h 822577"/>
                <a:gd name="connsiteX4-539" fmla="*/ 128256 w 506666"/>
                <a:gd name="connsiteY4-540" fmla="*/ 821565 h 822577"/>
                <a:gd name="connsiteX0-541" fmla="*/ 128256 w 506666"/>
                <a:gd name="connsiteY0-542" fmla="*/ 821565 h 822577"/>
                <a:gd name="connsiteX1-543" fmla="*/ 0 w 506666"/>
                <a:gd name="connsiteY1-544" fmla="*/ 0 h 822577"/>
                <a:gd name="connsiteX2-545" fmla="*/ 506666 w 506666"/>
                <a:gd name="connsiteY2-546" fmla="*/ 255115 h 822577"/>
                <a:gd name="connsiteX3-547" fmla="*/ 331766 w 506666"/>
                <a:gd name="connsiteY3-548" fmla="*/ 820785 h 822577"/>
                <a:gd name="connsiteX4-549" fmla="*/ 128256 w 506666"/>
                <a:gd name="connsiteY4-550" fmla="*/ 821565 h 822577"/>
                <a:gd name="connsiteX0-551" fmla="*/ 128256 w 506666"/>
                <a:gd name="connsiteY0-552" fmla="*/ 821565 h 822577"/>
                <a:gd name="connsiteX1-553" fmla="*/ 0 w 506666"/>
                <a:gd name="connsiteY1-554" fmla="*/ 0 h 822577"/>
                <a:gd name="connsiteX2-555" fmla="*/ 506666 w 506666"/>
                <a:gd name="connsiteY2-556" fmla="*/ 255115 h 822577"/>
                <a:gd name="connsiteX3-557" fmla="*/ 331766 w 506666"/>
                <a:gd name="connsiteY3-558" fmla="*/ 820785 h 822577"/>
                <a:gd name="connsiteX4-559" fmla="*/ 128256 w 506666"/>
                <a:gd name="connsiteY4-560" fmla="*/ 821565 h 822577"/>
                <a:gd name="connsiteX0-561" fmla="*/ 135770 w 514180"/>
                <a:gd name="connsiteY0-562" fmla="*/ 577341 h 578353"/>
                <a:gd name="connsiteX1-563" fmla="*/ 0 w 514180"/>
                <a:gd name="connsiteY1-564" fmla="*/ 0 h 578353"/>
                <a:gd name="connsiteX2-565" fmla="*/ 514180 w 514180"/>
                <a:gd name="connsiteY2-566" fmla="*/ 10891 h 578353"/>
                <a:gd name="connsiteX3-567" fmla="*/ 339280 w 514180"/>
                <a:gd name="connsiteY3-568" fmla="*/ 576561 h 578353"/>
                <a:gd name="connsiteX4-569" fmla="*/ 135770 w 514180"/>
                <a:gd name="connsiteY4-570" fmla="*/ 577341 h 578353"/>
                <a:gd name="connsiteX0-571" fmla="*/ 135770 w 514180"/>
                <a:gd name="connsiteY0-572" fmla="*/ 577341 h 578353"/>
                <a:gd name="connsiteX1-573" fmla="*/ 0 w 514180"/>
                <a:gd name="connsiteY1-574" fmla="*/ 0 h 578353"/>
                <a:gd name="connsiteX2-575" fmla="*/ 514180 w 514180"/>
                <a:gd name="connsiteY2-576" fmla="*/ 10891 h 578353"/>
                <a:gd name="connsiteX3-577" fmla="*/ 339280 w 514180"/>
                <a:gd name="connsiteY3-578" fmla="*/ 576561 h 578353"/>
                <a:gd name="connsiteX4-579" fmla="*/ 135770 w 514180"/>
                <a:gd name="connsiteY4-580" fmla="*/ 577341 h 578353"/>
                <a:gd name="connsiteX0-581" fmla="*/ 135770 w 514180"/>
                <a:gd name="connsiteY0-582" fmla="*/ 577341 h 578353"/>
                <a:gd name="connsiteX1-583" fmla="*/ 0 w 514180"/>
                <a:gd name="connsiteY1-584" fmla="*/ 0 h 578353"/>
                <a:gd name="connsiteX2-585" fmla="*/ 514180 w 514180"/>
                <a:gd name="connsiteY2-586" fmla="*/ 10891 h 578353"/>
                <a:gd name="connsiteX3-587" fmla="*/ 339280 w 514180"/>
                <a:gd name="connsiteY3-588" fmla="*/ 576561 h 578353"/>
                <a:gd name="connsiteX4-589" fmla="*/ 135770 w 514180"/>
                <a:gd name="connsiteY4-590" fmla="*/ 577341 h 578353"/>
                <a:gd name="connsiteX0-591" fmla="*/ 135770 w 514180"/>
                <a:gd name="connsiteY0-592" fmla="*/ 577341 h 577341"/>
                <a:gd name="connsiteX1-593" fmla="*/ 0 w 514180"/>
                <a:gd name="connsiteY1-594" fmla="*/ 0 h 577341"/>
                <a:gd name="connsiteX2-595" fmla="*/ 514180 w 514180"/>
                <a:gd name="connsiteY2-596" fmla="*/ 10891 h 577341"/>
                <a:gd name="connsiteX3-597" fmla="*/ 404259 w 514180"/>
                <a:gd name="connsiteY3-598" fmla="*/ 386400 h 577341"/>
                <a:gd name="connsiteX4-599" fmla="*/ 135770 w 514180"/>
                <a:gd name="connsiteY4-600" fmla="*/ 577341 h 577341"/>
                <a:gd name="connsiteX0-601" fmla="*/ 100781 w 514180"/>
                <a:gd name="connsiteY0-602" fmla="*/ 432218 h 432218"/>
                <a:gd name="connsiteX1-603" fmla="*/ 0 w 514180"/>
                <a:gd name="connsiteY1-604" fmla="*/ 0 h 432218"/>
                <a:gd name="connsiteX2-605" fmla="*/ 514180 w 514180"/>
                <a:gd name="connsiteY2-606" fmla="*/ 10891 h 432218"/>
                <a:gd name="connsiteX3-607" fmla="*/ 404259 w 514180"/>
                <a:gd name="connsiteY3-608" fmla="*/ 386400 h 432218"/>
                <a:gd name="connsiteX4-609" fmla="*/ 100781 w 514180"/>
                <a:gd name="connsiteY4-610" fmla="*/ 432218 h 432218"/>
                <a:gd name="connsiteX0-611" fmla="*/ 100781 w 514180"/>
                <a:gd name="connsiteY0-612" fmla="*/ 432218 h 432218"/>
                <a:gd name="connsiteX1-613" fmla="*/ 0 w 514180"/>
                <a:gd name="connsiteY1-614" fmla="*/ 0 h 432218"/>
                <a:gd name="connsiteX2-615" fmla="*/ 514180 w 514180"/>
                <a:gd name="connsiteY2-616" fmla="*/ 10891 h 432218"/>
                <a:gd name="connsiteX3-617" fmla="*/ 404259 w 514180"/>
                <a:gd name="connsiteY3-618" fmla="*/ 386400 h 432218"/>
                <a:gd name="connsiteX4-619" fmla="*/ 100781 w 514180"/>
                <a:gd name="connsiteY4-620" fmla="*/ 432218 h 432218"/>
                <a:gd name="connsiteX0-621" fmla="*/ 100781 w 514180"/>
                <a:gd name="connsiteY0-622" fmla="*/ 402193 h 402193"/>
                <a:gd name="connsiteX1-623" fmla="*/ 0 w 514180"/>
                <a:gd name="connsiteY1-624" fmla="*/ 0 h 402193"/>
                <a:gd name="connsiteX2-625" fmla="*/ 514180 w 514180"/>
                <a:gd name="connsiteY2-626" fmla="*/ 10891 h 402193"/>
                <a:gd name="connsiteX3-627" fmla="*/ 404259 w 514180"/>
                <a:gd name="connsiteY3-628" fmla="*/ 386400 h 402193"/>
                <a:gd name="connsiteX4-629" fmla="*/ 100781 w 514180"/>
                <a:gd name="connsiteY4-630" fmla="*/ 402193 h 40219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14180" h="402193">
                  <a:moveTo>
                    <a:pt x="100781" y="402193"/>
                  </a:moveTo>
                  <a:cubicBezTo>
                    <a:pt x="60584" y="194221"/>
                    <a:pt x="96631" y="442038"/>
                    <a:pt x="0" y="0"/>
                  </a:cubicBezTo>
                  <a:lnTo>
                    <a:pt x="514180" y="10891"/>
                  </a:lnTo>
                  <a:cubicBezTo>
                    <a:pt x="417353" y="348331"/>
                    <a:pt x="491637" y="89943"/>
                    <a:pt x="404259" y="386400"/>
                  </a:cubicBezTo>
                  <a:cubicBezTo>
                    <a:pt x="357814" y="390704"/>
                    <a:pt x="168880" y="400727"/>
                    <a:pt x="100781" y="402193"/>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solidFill>
                <a:srgbClr val="FFFFFF">
                  <a:lumMod val="75000"/>
                </a:srgbClr>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31" name="Freeform 930"/>
            <p:cNvSpPr/>
            <p:nvPr/>
          </p:nvSpPr>
          <p:spPr>
            <a:xfrm>
              <a:off x="3561391" y="5433701"/>
              <a:ext cx="573087" cy="1015848"/>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1" fmla="*/ 139870 w 1040633"/>
                <a:gd name="connsiteY0-2" fmla="*/ 1191723 h 1219697"/>
                <a:gd name="connsiteX1-3" fmla="*/ 0 w 1040633"/>
                <a:gd name="connsiteY1-4" fmla="*/ 0 h 1219697"/>
                <a:gd name="connsiteX2-5" fmla="*/ 1040633 w 1040633"/>
                <a:gd name="connsiteY2-6" fmla="*/ 16785 h 1219697"/>
                <a:gd name="connsiteX3-7" fmla="*/ 833625 w 1040633"/>
                <a:gd name="connsiteY3-8" fmla="*/ 1219697 h 1219697"/>
                <a:gd name="connsiteX4-9" fmla="*/ 139870 w 1040633"/>
                <a:gd name="connsiteY4-10" fmla="*/ 1191723 h 1219697"/>
                <a:gd name="connsiteX0-11" fmla="*/ 139870 w 1040633"/>
                <a:gd name="connsiteY0-12" fmla="*/ 1191723 h 1219697"/>
                <a:gd name="connsiteX1-13" fmla="*/ 0 w 1040633"/>
                <a:gd name="connsiteY1-14" fmla="*/ 0 h 1219697"/>
                <a:gd name="connsiteX2-15" fmla="*/ 1040633 w 1040633"/>
                <a:gd name="connsiteY2-16" fmla="*/ 16785 h 1219697"/>
                <a:gd name="connsiteX3-17" fmla="*/ 833625 w 1040633"/>
                <a:gd name="connsiteY3-18" fmla="*/ 1219697 h 1219697"/>
                <a:gd name="connsiteX4-19" fmla="*/ 139870 w 1040633"/>
                <a:gd name="connsiteY4-20" fmla="*/ 1191723 h 1219697"/>
                <a:gd name="connsiteX0-21" fmla="*/ 139870 w 1040633"/>
                <a:gd name="connsiteY0-22" fmla="*/ 1191723 h 1219697"/>
                <a:gd name="connsiteX1-23" fmla="*/ 0 w 1040633"/>
                <a:gd name="connsiteY1-24" fmla="*/ 0 h 1219697"/>
                <a:gd name="connsiteX2-25" fmla="*/ 1040633 w 1040633"/>
                <a:gd name="connsiteY2-26" fmla="*/ 16785 h 1219697"/>
                <a:gd name="connsiteX3-27" fmla="*/ 833625 w 1040633"/>
                <a:gd name="connsiteY3-28" fmla="*/ 1219697 h 1219697"/>
                <a:gd name="connsiteX4-29" fmla="*/ 139870 w 1040633"/>
                <a:gd name="connsiteY4-30" fmla="*/ 1191723 h 1219697"/>
                <a:gd name="connsiteX0-31" fmla="*/ 139870 w 1040633"/>
                <a:gd name="connsiteY0-32" fmla="*/ 1191723 h 1219697"/>
                <a:gd name="connsiteX1-33" fmla="*/ 0 w 1040633"/>
                <a:gd name="connsiteY1-34" fmla="*/ 0 h 1219697"/>
                <a:gd name="connsiteX2-35" fmla="*/ 1040633 w 1040633"/>
                <a:gd name="connsiteY2-36" fmla="*/ 16785 h 1219697"/>
                <a:gd name="connsiteX3-37" fmla="*/ 833625 w 1040633"/>
                <a:gd name="connsiteY3-38" fmla="*/ 1219697 h 1219697"/>
                <a:gd name="connsiteX4-39" fmla="*/ 139870 w 1040633"/>
                <a:gd name="connsiteY4-40" fmla="*/ 1191723 h 1219697"/>
                <a:gd name="connsiteX0-41" fmla="*/ 139870 w 1040633"/>
                <a:gd name="connsiteY0-42" fmla="*/ 1191723 h 1219697"/>
                <a:gd name="connsiteX1-43" fmla="*/ 0 w 1040633"/>
                <a:gd name="connsiteY1-44" fmla="*/ 0 h 1219697"/>
                <a:gd name="connsiteX2-45" fmla="*/ 1040633 w 1040633"/>
                <a:gd name="connsiteY2-46" fmla="*/ 16785 h 1219697"/>
                <a:gd name="connsiteX3-47" fmla="*/ 833625 w 1040633"/>
                <a:gd name="connsiteY3-48" fmla="*/ 1219697 h 1219697"/>
                <a:gd name="connsiteX4-49" fmla="*/ 418712 w 1040633"/>
                <a:gd name="connsiteY4-50" fmla="*/ 1189324 h 1219697"/>
                <a:gd name="connsiteX5" fmla="*/ 139870 w 1040633"/>
                <a:gd name="connsiteY5" fmla="*/ 1191723 h 1219697"/>
                <a:gd name="connsiteX0-51" fmla="*/ 139870 w 1040633"/>
                <a:gd name="connsiteY0-52" fmla="*/ 1191723 h 1355926"/>
                <a:gd name="connsiteX1-53" fmla="*/ 0 w 1040633"/>
                <a:gd name="connsiteY1-54" fmla="*/ 0 h 1355926"/>
                <a:gd name="connsiteX2-55" fmla="*/ 1040633 w 1040633"/>
                <a:gd name="connsiteY2-56" fmla="*/ 16785 h 1355926"/>
                <a:gd name="connsiteX3-57" fmla="*/ 833625 w 1040633"/>
                <a:gd name="connsiteY3-58" fmla="*/ 1219697 h 1355926"/>
                <a:gd name="connsiteX4-59" fmla="*/ 139870 w 1040633"/>
                <a:gd name="connsiteY4-60" fmla="*/ 1191723 h 1355926"/>
                <a:gd name="connsiteX0-61" fmla="*/ 139870 w 1040633"/>
                <a:gd name="connsiteY0-62" fmla="*/ 1191723 h 1289901"/>
                <a:gd name="connsiteX1-63" fmla="*/ 0 w 1040633"/>
                <a:gd name="connsiteY1-64" fmla="*/ 0 h 1289901"/>
                <a:gd name="connsiteX2-65" fmla="*/ 1040633 w 1040633"/>
                <a:gd name="connsiteY2-66" fmla="*/ 16785 h 1289901"/>
                <a:gd name="connsiteX3-67" fmla="*/ 833625 w 1040633"/>
                <a:gd name="connsiteY3-68" fmla="*/ 1219697 h 1289901"/>
                <a:gd name="connsiteX4-69" fmla="*/ 139870 w 1040633"/>
                <a:gd name="connsiteY4-70" fmla="*/ 1191723 h 1289901"/>
                <a:gd name="connsiteX0-71" fmla="*/ 139870 w 1040633"/>
                <a:gd name="connsiteY0-72" fmla="*/ 1191723 h 1219697"/>
                <a:gd name="connsiteX1-73" fmla="*/ 0 w 1040633"/>
                <a:gd name="connsiteY1-74" fmla="*/ 0 h 1219697"/>
                <a:gd name="connsiteX2-75" fmla="*/ 1040633 w 1040633"/>
                <a:gd name="connsiteY2-76" fmla="*/ 16785 h 1219697"/>
                <a:gd name="connsiteX3-77" fmla="*/ 833625 w 1040633"/>
                <a:gd name="connsiteY3-78" fmla="*/ 1219697 h 1219697"/>
                <a:gd name="connsiteX4-79" fmla="*/ 139870 w 1040633"/>
                <a:gd name="connsiteY4-80" fmla="*/ 1191723 h 1219697"/>
                <a:gd name="connsiteX0-81" fmla="*/ 139870 w 1040633"/>
                <a:gd name="connsiteY0-82" fmla="*/ 1191723 h 1191723"/>
                <a:gd name="connsiteX1-83" fmla="*/ 0 w 1040633"/>
                <a:gd name="connsiteY1-84" fmla="*/ 0 h 1191723"/>
                <a:gd name="connsiteX2-85" fmla="*/ 1040633 w 1040633"/>
                <a:gd name="connsiteY2-86" fmla="*/ 16785 h 1191723"/>
                <a:gd name="connsiteX3-87" fmla="*/ 671988 w 1040633"/>
                <a:gd name="connsiteY3-88" fmla="*/ 1158121 h 1191723"/>
                <a:gd name="connsiteX4-89" fmla="*/ 139870 w 1040633"/>
                <a:gd name="connsiteY4-90" fmla="*/ 1191723 h 1191723"/>
                <a:gd name="connsiteX0-91" fmla="*/ 363082 w 1040633"/>
                <a:gd name="connsiteY0-92" fmla="*/ 1160935 h 1160935"/>
                <a:gd name="connsiteX1-93" fmla="*/ 0 w 1040633"/>
                <a:gd name="connsiteY1-94" fmla="*/ 0 h 1160935"/>
                <a:gd name="connsiteX2-95" fmla="*/ 1040633 w 1040633"/>
                <a:gd name="connsiteY2-96" fmla="*/ 16785 h 1160935"/>
                <a:gd name="connsiteX3-97" fmla="*/ 671988 w 1040633"/>
                <a:gd name="connsiteY3-98" fmla="*/ 1158121 h 1160935"/>
                <a:gd name="connsiteX4-99" fmla="*/ 363082 w 1040633"/>
                <a:gd name="connsiteY4-100" fmla="*/ 1160935 h 1160935"/>
                <a:gd name="connsiteX0-101" fmla="*/ 363082 w 1040633"/>
                <a:gd name="connsiteY0-102" fmla="*/ 1160935 h 1160935"/>
                <a:gd name="connsiteX1-103" fmla="*/ 0 w 1040633"/>
                <a:gd name="connsiteY1-104" fmla="*/ 0 h 1160935"/>
                <a:gd name="connsiteX2-105" fmla="*/ 1040633 w 1040633"/>
                <a:gd name="connsiteY2-106" fmla="*/ 16785 h 1160935"/>
                <a:gd name="connsiteX3-107" fmla="*/ 671988 w 1040633"/>
                <a:gd name="connsiteY3-108" fmla="*/ 1158121 h 1160935"/>
                <a:gd name="connsiteX4-109" fmla="*/ 363082 w 1040633"/>
                <a:gd name="connsiteY4-110" fmla="*/ 1160935 h 1160935"/>
                <a:gd name="connsiteX0-111" fmla="*/ 363082 w 1040633"/>
                <a:gd name="connsiteY0-112" fmla="*/ 1160935 h 1160935"/>
                <a:gd name="connsiteX1-113" fmla="*/ 0 w 1040633"/>
                <a:gd name="connsiteY1-114" fmla="*/ 0 h 1160935"/>
                <a:gd name="connsiteX2-115" fmla="*/ 1040633 w 1040633"/>
                <a:gd name="connsiteY2-116" fmla="*/ 16785 h 1160935"/>
                <a:gd name="connsiteX3-117" fmla="*/ 671988 w 1040633"/>
                <a:gd name="connsiteY3-118" fmla="*/ 1158121 h 1160935"/>
                <a:gd name="connsiteX4-119" fmla="*/ 363082 w 1040633"/>
                <a:gd name="connsiteY4-120" fmla="*/ 1160935 h 1160935"/>
                <a:gd name="connsiteX0-121" fmla="*/ 363082 w 1040633"/>
                <a:gd name="connsiteY0-122" fmla="*/ 1160935 h 1160935"/>
                <a:gd name="connsiteX1-123" fmla="*/ 0 w 1040633"/>
                <a:gd name="connsiteY1-124" fmla="*/ 0 h 1160935"/>
                <a:gd name="connsiteX2-125" fmla="*/ 1040633 w 1040633"/>
                <a:gd name="connsiteY2-126" fmla="*/ 16785 h 1160935"/>
                <a:gd name="connsiteX3-127" fmla="*/ 671988 w 1040633"/>
                <a:gd name="connsiteY3-128" fmla="*/ 1158121 h 1160935"/>
                <a:gd name="connsiteX4-129" fmla="*/ 363082 w 1040633"/>
                <a:gd name="connsiteY4-130" fmla="*/ 1160935 h 1160935"/>
                <a:gd name="connsiteX0-131" fmla="*/ 363082 w 1040633"/>
                <a:gd name="connsiteY0-132" fmla="*/ 1160935 h 1160935"/>
                <a:gd name="connsiteX1-133" fmla="*/ 0 w 1040633"/>
                <a:gd name="connsiteY1-134" fmla="*/ 0 h 1160935"/>
                <a:gd name="connsiteX2-135" fmla="*/ 1040633 w 1040633"/>
                <a:gd name="connsiteY2-136" fmla="*/ 16785 h 1160935"/>
                <a:gd name="connsiteX3-137" fmla="*/ 671988 w 1040633"/>
                <a:gd name="connsiteY3-138" fmla="*/ 1158121 h 1160935"/>
                <a:gd name="connsiteX4-139" fmla="*/ 363082 w 1040633"/>
                <a:gd name="connsiteY4-140" fmla="*/ 1160935 h 1160935"/>
                <a:gd name="connsiteX0-141" fmla="*/ 363082 w 1040633"/>
                <a:gd name="connsiteY0-142" fmla="*/ 1160935 h 1160935"/>
                <a:gd name="connsiteX1-143" fmla="*/ 0 w 1040633"/>
                <a:gd name="connsiteY1-144" fmla="*/ 0 h 1160935"/>
                <a:gd name="connsiteX2-145" fmla="*/ 1040633 w 1040633"/>
                <a:gd name="connsiteY2-146" fmla="*/ 16785 h 1160935"/>
                <a:gd name="connsiteX3-147" fmla="*/ 671988 w 1040633"/>
                <a:gd name="connsiteY3-148" fmla="*/ 1158121 h 1160935"/>
                <a:gd name="connsiteX4-149" fmla="*/ 363082 w 1040633"/>
                <a:gd name="connsiteY4-150" fmla="*/ 1160935 h 1160935"/>
                <a:gd name="connsiteX0-151" fmla="*/ 363082 w 1040633"/>
                <a:gd name="connsiteY0-152" fmla="*/ 1160935 h 1160935"/>
                <a:gd name="connsiteX1-153" fmla="*/ 0 w 1040633"/>
                <a:gd name="connsiteY1-154" fmla="*/ 0 h 1160935"/>
                <a:gd name="connsiteX2-155" fmla="*/ 1040633 w 1040633"/>
                <a:gd name="connsiteY2-156" fmla="*/ 16785 h 1160935"/>
                <a:gd name="connsiteX3-157" fmla="*/ 671988 w 1040633"/>
                <a:gd name="connsiteY3-158" fmla="*/ 1158121 h 1160935"/>
                <a:gd name="connsiteX4-159" fmla="*/ 363082 w 1040633"/>
                <a:gd name="connsiteY4-160" fmla="*/ 1160935 h 1160935"/>
                <a:gd name="connsiteX0-161" fmla="*/ 363082 w 778664"/>
                <a:gd name="connsiteY0-162" fmla="*/ 1160935 h 1160935"/>
                <a:gd name="connsiteX1-163" fmla="*/ 0 w 778664"/>
                <a:gd name="connsiteY1-164" fmla="*/ 0 h 1160935"/>
                <a:gd name="connsiteX2-165" fmla="*/ 778664 w 778664"/>
                <a:gd name="connsiteY2-166" fmla="*/ 130682 h 1160935"/>
                <a:gd name="connsiteX3-167" fmla="*/ 671988 w 778664"/>
                <a:gd name="connsiteY3-168" fmla="*/ 1158121 h 1160935"/>
                <a:gd name="connsiteX4-169" fmla="*/ 363082 w 778664"/>
                <a:gd name="connsiteY4-170" fmla="*/ 1160935 h 1160935"/>
                <a:gd name="connsiteX0-171" fmla="*/ 363082 w 778664"/>
                <a:gd name="connsiteY0-172" fmla="*/ 1160935 h 1160935"/>
                <a:gd name="connsiteX1-173" fmla="*/ 0 w 778664"/>
                <a:gd name="connsiteY1-174" fmla="*/ 0 h 1160935"/>
                <a:gd name="connsiteX2-175" fmla="*/ 778664 w 778664"/>
                <a:gd name="connsiteY2-176" fmla="*/ 130682 h 1160935"/>
                <a:gd name="connsiteX3-177" fmla="*/ 694768 w 778664"/>
                <a:gd name="connsiteY3-178" fmla="*/ 1112562 h 1160935"/>
                <a:gd name="connsiteX4-179" fmla="*/ 363082 w 778664"/>
                <a:gd name="connsiteY4-180" fmla="*/ 1160935 h 1160935"/>
                <a:gd name="connsiteX0-181" fmla="*/ 363082 w 778664"/>
                <a:gd name="connsiteY0-182" fmla="*/ 1160935 h 1160935"/>
                <a:gd name="connsiteX1-183" fmla="*/ 0 w 778664"/>
                <a:gd name="connsiteY1-184" fmla="*/ 0 h 1160935"/>
                <a:gd name="connsiteX2-185" fmla="*/ 778664 w 778664"/>
                <a:gd name="connsiteY2-186" fmla="*/ 130682 h 1160935"/>
                <a:gd name="connsiteX3-187" fmla="*/ 694768 w 778664"/>
                <a:gd name="connsiteY3-188" fmla="*/ 1112562 h 1160935"/>
                <a:gd name="connsiteX4-189" fmla="*/ 363082 w 778664"/>
                <a:gd name="connsiteY4-190" fmla="*/ 1160935 h 1160935"/>
                <a:gd name="connsiteX0-191" fmla="*/ 397252 w 778664"/>
                <a:gd name="connsiteY0-192" fmla="*/ 1103987 h 1112562"/>
                <a:gd name="connsiteX1-193" fmla="*/ 0 w 778664"/>
                <a:gd name="connsiteY1-194" fmla="*/ 0 h 1112562"/>
                <a:gd name="connsiteX2-195" fmla="*/ 778664 w 778664"/>
                <a:gd name="connsiteY2-196" fmla="*/ 130682 h 1112562"/>
                <a:gd name="connsiteX3-197" fmla="*/ 694768 w 778664"/>
                <a:gd name="connsiteY3-198" fmla="*/ 1112562 h 1112562"/>
                <a:gd name="connsiteX4-199" fmla="*/ 397252 w 778664"/>
                <a:gd name="connsiteY4-200" fmla="*/ 1103987 h 1112562"/>
                <a:gd name="connsiteX0-201" fmla="*/ 397252 w 778664"/>
                <a:gd name="connsiteY0-202" fmla="*/ 1103987 h 1112562"/>
                <a:gd name="connsiteX1-203" fmla="*/ 0 w 778664"/>
                <a:gd name="connsiteY1-204" fmla="*/ 0 h 1112562"/>
                <a:gd name="connsiteX2-205" fmla="*/ 778664 w 778664"/>
                <a:gd name="connsiteY2-206" fmla="*/ 130682 h 1112562"/>
                <a:gd name="connsiteX3-207" fmla="*/ 694768 w 778664"/>
                <a:gd name="connsiteY3-208" fmla="*/ 1112562 h 1112562"/>
                <a:gd name="connsiteX4-209" fmla="*/ 397252 w 778664"/>
                <a:gd name="connsiteY4-210" fmla="*/ 1103987 h 1112562"/>
                <a:gd name="connsiteX0-211" fmla="*/ 397252 w 778664"/>
                <a:gd name="connsiteY0-212" fmla="*/ 1103987 h 1112562"/>
                <a:gd name="connsiteX1-213" fmla="*/ 0 w 778664"/>
                <a:gd name="connsiteY1-214" fmla="*/ 0 h 1112562"/>
                <a:gd name="connsiteX2-215" fmla="*/ 778664 w 778664"/>
                <a:gd name="connsiteY2-216" fmla="*/ 130682 h 1112562"/>
                <a:gd name="connsiteX3-217" fmla="*/ 694768 w 778664"/>
                <a:gd name="connsiteY3-218" fmla="*/ 1112562 h 1112562"/>
                <a:gd name="connsiteX4-219" fmla="*/ 397252 w 778664"/>
                <a:gd name="connsiteY4-220" fmla="*/ 1103987 h 1112562"/>
                <a:gd name="connsiteX0-221" fmla="*/ 123893 w 505305"/>
                <a:gd name="connsiteY0-222" fmla="*/ 973305 h 981880"/>
                <a:gd name="connsiteX1-223" fmla="*/ 0 w 505305"/>
                <a:gd name="connsiteY1-224" fmla="*/ 28773 h 981880"/>
                <a:gd name="connsiteX2-225" fmla="*/ 505305 w 505305"/>
                <a:gd name="connsiteY2-226" fmla="*/ 0 h 981880"/>
                <a:gd name="connsiteX3-227" fmla="*/ 421409 w 505305"/>
                <a:gd name="connsiteY3-228" fmla="*/ 981880 h 981880"/>
                <a:gd name="connsiteX4-229" fmla="*/ 123893 w 505305"/>
                <a:gd name="connsiteY4-230" fmla="*/ 973305 h 981880"/>
                <a:gd name="connsiteX0-231" fmla="*/ 123893 w 505305"/>
                <a:gd name="connsiteY0-232" fmla="*/ 973305 h 981880"/>
                <a:gd name="connsiteX1-233" fmla="*/ 0 w 505305"/>
                <a:gd name="connsiteY1-234" fmla="*/ 28773 h 981880"/>
                <a:gd name="connsiteX2-235" fmla="*/ 505305 w 505305"/>
                <a:gd name="connsiteY2-236" fmla="*/ 0 h 981880"/>
                <a:gd name="connsiteX3-237" fmla="*/ 421409 w 505305"/>
                <a:gd name="connsiteY3-238" fmla="*/ 981880 h 981880"/>
                <a:gd name="connsiteX4-239" fmla="*/ 123893 w 505305"/>
                <a:gd name="connsiteY4-240" fmla="*/ 973305 h 981880"/>
                <a:gd name="connsiteX0-241" fmla="*/ 123893 w 505305"/>
                <a:gd name="connsiteY0-242" fmla="*/ 973305 h 981880"/>
                <a:gd name="connsiteX1-243" fmla="*/ 0 w 505305"/>
                <a:gd name="connsiteY1-244" fmla="*/ 28773 h 981880"/>
                <a:gd name="connsiteX2-245" fmla="*/ 505305 w 505305"/>
                <a:gd name="connsiteY2-246" fmla="*/ 0 h 981880"/>
                <a:gd name="connsiteX3-247" fmla="*/ 421409 w 505305"/>
                <a:gd name="connsiteY3-248" fmla="*/ 981880 h 981880"/>
                <a:gd name="connsiteX4-249" fmla="*/ 123893 w 505305"/>
                <a:gd name="connsiteY4-250" fmla="*/ 973305 h 981880"/>
                <a:gd name="connsiteX0-251" fmla="*/ 123893 w 505305"/>
                <a:gd name="connsiteY0-252" fmla="*/ 973305 h 981880"/>
                <a:gd name="connsiteX1-253" fmla="*/ 0 w 505305"/>
                <a:gd name="connsiteY1-254" fmla="*/ 28773 h 981880"/>
                <a:gd name="connsiteX2-255" fmla="*/ 505305 w 505305"/>
                <a:gd name="connsiteY2-256" fmla="*/ 0 h 981880"/>
                <a:gd name="connsiteX3-257" fmla="*/ 421409 w 505305"/>
                <a:gd name="connsiteY3-258" fmla="*/ 981880 h 981880"/>
                <a:gd name="connsiteX4-259" fmla="*/ 123893 w 505305"/>
                <a:gd name="connsiteY4-260" fmla="*/ 973305 h 981880"/>
                <a:gd name="connsiteX0-261" fmla="*/ 118198 w 499610"/>
                <a:gd name="connsiteY0-262" fmla="*/ 973305 h 981880"/>
                <a:gd name="connsiteX1-263" fmla="*/ 0 w 499610"/>
                <a:gd name="connsiteY1-264" fmla="*/ 11688 h 981880"/>
                <a:gd name="connsiteX2-265" fmla="*/ 499610 w 499610"/>
                <a:gd name="connsiteY2-266" fmla="*/ 0 h 981880"/>
                <a:gd name="connsiteX3-267" fmla="*/ 415714 w 499610"/>
                <a:gd name="connsiteY3-268" fmla="*/ 981880 h 981880"/>
                <a:gd name="connsiteX4-269" fmla="*/ 118198 w 499610"/>
                <a:gd name="connsiteY4-270" fmla="*/ 973305 h 981880"/>
                <a:gd name="connsiteX0-271" fmla="*/ 118198 w 499610"/>
                <a:gd name="connsiteY0-272" fmla="*/ 973305 h 981880"/>
                <a:gd name="connsiteX1-273" fmla="*/ 0 w 499610"/>
                <a:gd name="connsiteY1-274" fmla="*/ 11688 h 981880"/>
                <a:gd name="connsiteX2-275" fmla="*/ 499610 w 499610"/>
                <a:gd name="connsiteY2-276" fmla="*/ 0 h 981880"/>
                <a:gd name="connsiteX3-277" fmla="*/ 415714 w 499610"/>
                <a:gd name="connsiteY3-278" fmla="*/ 981880 h 981880"/>
                <a:gd name="connsiteX4-279" fmla="*/ 118198 w 499610"/>
                <a:gd name="connsiteY4-280" fmla="*/ 973305 h 981880"/>
                <a:gd name="connsiteX0-281" fmla="*/ 118198 w 499610"/>
                <a:gd name="connsiteY0-282" fmla="*/ 973305 h 981880"/>
                <a:gd name="connsiteX1-283" fmla="*/ 0 w 499610"/>
                <a:gd name="connsiteY1-284" fmla="*/ 11688 h 981880"/>
                <a:gd name="connsiteX2-285" fmla="*/ 499610 w 499610"/>
                <a:gd name="connsiteY2-286" fmla="*/ 0 h 981880"/>
                <a:gd name="connsiteX3-287" fmla="*/ 415714 w 499610"/>
                <a:gd name="connsiteY3-288" fmla="*/ 981880 h 981880"/>
                <a:gd name="connsiteX4-289" fmla="*/ 118198 w 499610"/>
                <a:gd name="connsiteY4-290" fmla="*/ 973305 h 981880"/>
                <a:gd name="connsiteX0-291" fmla="*/ 118198 w 499610"/>
                <a:gd name="connsiteY0-292" fmla="*/ 973305 h 981880"/>
                <a:gd name="connsiteX1-293" fmla="*/ 0 w 499610"/>
                <a:gd name="connsiteY1-294" fmla="*/ 11688 h 981880"/>
                <a:gd name="connsiteX2-295" fmla="*/ 499610 w 499610"/>
                <a:gd name="connsiteY2-296" fmla="*/ 0 h 981880"/>
                <a:gd name="connsiteX3-297" fmla="*/ 415714 w 499610"/>
                <a:gd name="connsiteY3-298" fmla="*/ 981880 h 981880"/>
                <a:gd name="connsiteX4-299" fmla="*/ 118198 w 499610"/>
                <a:gd name="connsiteY4-300" fmla="*/ 973305 h 981880"/>
                <a:gd name="connsiteX0-301" fmla="*/ 118198 w 499610"/>
                <a:gd name="connsiteY0-302" fmla="*/ 973305 h 981880"/>
                <a:gd name="connsiteX1-303" fmla="*/ 0 w 499610"/>
                <a:gd name="connsiteY1-304" fmla="*/ 11688 h 981880"/>
                <a:gd name="connsiteX2-305" fmla="*/ 499610 w 499610"/>
                <a:gd name="connsiteY2-306" fmla="*/ 0 h 981880"/>
                <a:gd name="connsiteX3-307" fmla="*/ 415714 w 499610"/>
                <a:gd name="connsiteY3-308" fmla="*/ 981880 h 981880"/>
                <a:gd name="connsiteX4-309" fmla="*/ 118198 w 499610"/>
                <a:gd name="connsiteY4-310" fmla="*/ 973305 h 981880"/>
                <a:gd name="connsiteX0-311" fmla="*/ 118198 w 499610"/>
                <a:gd name="connsiteY0-312" fmla="*/ 973305 h 976186"/>
                <a:gd name="connsiteX1-313" fmla="*/ 0 w 499610"/>
                <a:gd name="connsiteY1-314" fmla="*/ 11688 h 976186"/>
                <a:gd name="connsiteX2-315" fmla="*/ 499610 w 499610"/>
                <a:gd name="connsiteY2-316" fmla="*/ 0 h 976186"/>
                <a:gd name="connsiteX3-317" fmla="*/ 273339 w 499610"/>
                <a:gd name="connsiteY3-318" fmla="*/ 976186 h 976186"/>
                <a:gd name="connsiteX4-319" fmla="*/ 118198 w 499610"/>
                <a:gd name="connsiteY4-320" fmla="*/ 973305 h 976186"/>
                <a:gd name="connsiteX0-321" fmla="*/ 118198 w 499610"/>
                <a:gd name="connsiteY0-322" fmla="*/ 973305 h 976186"/>
                <a:gd name="connsiteX1-323" fmla="*/ 0 w 499610"/>
                <a:gd name="connsiteY1-324" fmla="*/ 11688 h 976186"/>
                <a:gd name="connsiteX2-325" fmla="*/ 499610 w 499610"/>
                <a:gd name="connsiteY2-326" fmla="*/ 0 h 976186"/>
                <a:gd name="connsiteX3-327" fmla="*/ 273339 w 499610"/>
                <a:gd name="connsiteY3-328" fmla="*/ 976186 h 976186"/>
                <a:gd name="connsiteX4-329" fmla="*/ 118198 w 499610"/>
                <a:gd name="connsiteY4-330" fmla="*/ 973305 h 976186"/>
                <a:gd name="connsiteX0-331" fmla="*/ 197928 w 499610"/>
                <a:gd name="connsiteY0-332" fmla="*/ 973305 h 976186"/>
                <a:gd name="connsiteX1-333" fmla="*/ 0 w 499610"/>
                <a:gd name="connsiteY1-334" fmla="*/ 11688 h 976186"/>
                <a:gd name="connsiteX2-335" fmla="*/ 499610 w 499610"/>
                <a:gd name="connsiteY2-336" fmla="*/ 0 h 976186"/>
                <a:gd name="connsiteX3-337" fmla="*/ 273339 w 499610"/>
                <a:gd name="connsiteY3-338" fmla="*/ 976186 h 976186"/>
                <a:gd name="connsiteX4-339" fmla="*/ 197928 w 499610"/>
                <a:gd name="connsiteY4-340" fmla="*/ 973305 h 976186"/>
                <a:gd name="connsiteX0-341" fmla="*/ 197928 w 499610"/>
                <a:gd name="connsiteY0-342" fmla="*/ 973305 h 976186"/>
                <a:gd name="connsiteX1-343" fmla="*/ 0 w 499610"/>
                <a:gd name="connsiteY1-344" fmla="*/ 11688 h 976186"/>
                <a:gd name="connsiteX2-345" fmla="*/ 499610 w 499610"/>
                <a:gd name="connsiteY2-346" fmla="*/ 0 h 976186"/>
                <a:gd name="connsiteX3-347" fmla="*/ 273339 w 499610"/>
                <a:gd name="connsiteY3-348" fmla="*/ 976186 h 976186"/>
                <a:gd name="connsiteX4-349" fmla="*/ 197928 w 499610"/>
                <a:gd name="connsiteY4-350" fmla="*/ 973305 h 976186"/>
                <a:gd name="connsiteX0-351" fmla="*/ 197928 w 499610"/>
                <a:gd name="connsiteY0-352" fmla="*/ 973305 h 976186"/>
                <a:gd name="connsiteX1-353" fmla="*/ 0 w 499610"/>
                <a:gd name="connsiteY1-354" fmla="*/ 11688 h 976186"/>
                <a:gd name="connsiteX2-355" fmla="*/ 499610 w 499610"/>
                <a:gd name="connsiteY2-356" fmla="*/ 0 h 976186"/>
                <a:gd name="connsiteX3-357" fmla="*/ 273339 w 499610"/>
                <a:gd name="connsiteY3-358" fmla="*/ 976186 h 976186"/>
                <a:gd name="connsiteX4-359" fmla="*/ 197928 w 499610"/>
                <a:gd name="connsiteY4-360" fmla="*/ 973305 h 976186"/>
                <a:gd name="connsiteX0-361" fmla="*/ 197928 w 499610"/>
                <a:gd name="connsiteY0-362" fmla="*/ 973305 h 976186"/>
                <a:gd name="connsiteX1-363" fmla="*/ 0 w 499610"/>
                <a:gd name="connsiteY1-364" fmla="*/ 11688 h 976186"/>
                <a:gd name="connsiteX2-365" fmla="*/ 499610 w 499610"/>
                <a:gd name="connsiteY2-366" fmla="*/ 0 h 976186"/>
                <a:gd name="connsiteX3-367" fmla="*/ 273339 w 499610"/>
                <a:gd name="connsiteY3-368" fmla="*/ 976186 h 976186"/>
                <a:gd name="connsiteX4-369" fmla="*/ 197928 w 499610"/>
                <a:gd name="connsiteY4-370" fmla="*/ 973305 h 976186"/>
                <a:gd name="connsiteX0-371" fmla="*/ 197928 w 621064"/>
                <a:gd name="connsiteY0-372" fmla="*/ 973305 h 973305"/>
                <a:gd name="connsiteX1-373" fmla="*/ 0 w 621064"/>
                <a:gd name="connsiteY1-374" fmla="*/ 11688 h 973305"/>
                <a:gd name="connsiteX2-375" fmla="*/ 499610 w 621064"/>
                <a:gd name="connsiteY2-376" fmla="*/ 0 h 973305"/>
                <a:gd name="connsiteX3-377" fmla="*/ 558839 w 621064"/>
                <a:gd name="connsiteY3-378" fmla="*/ 754682 h 973305"/>
                <a:gd name="connsiteX4-379" fmla="*/ 197928 w 621064"/>
                <a:gd name="connsiteY4-380" fmla="*/ 973305 h 973305"/>
                <a:gd name="connsiteX0-381" fmla="*/ 197928 w 558839"/>
                <a:gd name="connsiteY0-382" fmla="*/ 973305 h 973305"/>
                <a:gd name="connsiteX1-383" fmla="*/ 0 w 558839"/>
                <a:gd name="connsiteY1-384" fmla="*/ 11688 h 973305"/>
                <a:gd name="connsiteX2-385" fmla="*/ 499610 w 558839"/>
                <a:gd name="connsiteY2-386" fmla="*/ 0 h 973305"/>
                <a:gd name="connsiteX3-387" fmla="*/ 558839 w 558839"/>
                <a:gd name="connsiteY3-388" fmla="*/ 754682 h 973305"/>
                <a:gd name="connsiteX4-389" fmla="*/ 197928 w 558839"/>
                <a:gd name="connsiteY4-390" fmla="*/ 973305 h 973305"/>
                <a:gd name="connsiteX0-391" fmla="*/ 197928 w 558839"/>
                <a:gd name="connsiteY0-392" fmla="*/ 973305 h 973305"/>
                <a:gd name="connsiteX1-393" fmla="*/ 0 w 558839"/>
                <a:gd name="connsiteY1-394" fmla="*/ 11688 h 973305"/>
                <a:gd name="connsiteX2-395" fmla="*/ 499610 w 558839"/>
                <a:gd name="connsiteY2-396" fmla="*/ 0 h 973305"/>
                <a:gd name="connsiteX3-397" fmla="*/ 558839 w 558839"/>
                <a:gd name="connsiteY3-398" fmla="*/ 754682 h 973305"/>
                <a:gd name="connsiteX4-399" fmla="*/ 197928 w 558839"/>
                <a:gd name="connsiteY4-400" fmla="*/ 973305 h 973305"/>
                <a:gd name="connsiteX0-401" fmla="*/ 370213 w 558839"/>
                <a:gd name="connsiteY0-402" fmla="*/ 796102 h 796102"/>
                <a:gd name="connsiteX1-403" fmla="*/ 0 w 558839"/>
                <a:gd name="connsiteY1-404" fmla="*/ 11688 h 796102"/>
                <a:gd name="connsiteX2-405" fmla="*/ 499610 w 558839"/>
                <a:gd name="connsiteY2-406" fmla="*/ 0 h 796102"/>
                <a:gd name="connsiteX3-407" fmla="*/ 558839 w 558839"/>
                <a:gd name="connsiteY3-408" fmla="*/ 754682 h 796102"/>
                <a:gd name="connsiteX4-409" fmla="*/ 370213 w 558839"/>
                <a:gd name="connsiteY4-410" fmla="*/ 796102 h 796102"/>
                <a:gd name="connsiteX0-411" fmla="*/ 370213 w 558839"/>
                <a:gd name="connsiteY0-412" fmla="*/ 796102 h 796102"/>
                <a:gd name="connsiteX1-413" fmla="*/ 0 w 558839"/>
                <a:gd name="connsiteY1-414" fmla="*/ 11688 h 796102"/>
                <a:gd name="connsiteX2-415" fmla="*/ 499610 w 558839"/>
                <a:gd name="connsiteY2-416" fmla="*/ 0 h 796102"/>
                <a:gd name="connsiteX3-417" fmla="*/ 558839 w 558839"/>
                <a:gd name="connsiteY3-418" fmla="*/ 754682 h 796102"/>
                <a:gd name="connsiteX4-419" fmla="*/ 370213 w 558839"/>
                <a:gd name="connsiteY4-420" fmla="*/ 796102 h 796102"/>
                <a:gd name="connsiteX0-421" fmla="*/ 370213 w 558839"/>
                <a:gd name="connsiteY0-422" fmla="*/ 796102 h 796102"/>
                <a:gd name="connsiteX1-423" fmla="*/ 0 w 558839"/>
                <a:gd name="connsiteY1-424" fmla="*/ 11688 h 796102"/>
                <a:gd name="connsiteX2-425" fmla="*/ 499610 w 558839"/>
                <a:gd name="connsiteY2-426" fmla="*/ 0 h 796102"/>
                <a:gd name="connsiteX3-427" fmla="*/ 558839 w 558839"/>
                <a:gd name="connsiteY3-428" fmla="*/ 754682 h 796102"/>
                <a:gd name="connsiteX4-429" fmla="*/ 370213 w 558839"/>
                <a:gd name="connsiteY4-430" fmla="*/ 796102 h 796102"/>
                <a:gd name="connsiteX0-431" fmla="*/ 370213 w 558839"/>
                <a:gd name="connsiteY0-432" fmla="*/ 1315828 h 1315828"/>
                <a:gd name="connsiteX1-433" fmla="*/ 0 w 558839"/>
                <a:gd name="connsiteY1-434" fmla="*/ 531414 h 1315828"/>
                <a:gd name="connsiteX2-435" fmla="*/ 506930 w 558839"/>
                <a:gd name="connsiteY2-436" fmla="*/ 0 h 1315828"/>
                <a:gd name="connsiteX3-437" fmla="*/ 558839 w 558839"/>
                <a:gd name="connsiteY3-438" fmla="*/ 1274408 h 1315828"/>
                <a:gd name="connsiteX4-439" fmla="*/ 370213 w 558839"/>
                <a:gd name="connsiteY4-440" fmla="*/ 1315828 h 1315828"/>
                <a:gd name="connsiteX0-441" fmla="*/ 384853 w 573479"/>
                <a:gd name="connsiteY0-442" fmla="*/ 1326654 h 1326654"/>
                <a:gd name="connsiteX1-443" fmla="*/ 0 w 573479"/>
                <a:gd name="connsiteY1-444" fmla="*/ 554 h 1326654"/>
                <a:gd name="connsiteX2-445" fmla="*/ 521570 w 573479"/>
                <a:gd name="connsiteY2-446" fmla="*/ 10826 h 1326654"/>
                <a:gd name="connsiteX3-447" fmla="*/ 573479 w 573479"/>
                <a:gd name="connsiteY3-448" fmla="*/ 1285234 h 1326654"/>
                <a:gd name="connsiteX4-449" fmla="*/ 384853 w 573479"/>
                <a:gd name="connsiteY4-450" fmla="*/ 1326654 h 1326654"/>
                <a:gd name="connsiteX0-451" fmla="*/ 384853 w 573479"/>
                <a:gd name="connsiteY0-452" fmla="*/ 1326654 h 1326654"/>
                <a:gd name="connsiteX1-453" fmla="*/ 0 w 573479"/>
                <a:gd name="connsiteY1-454" fmla="*/ 554 h 1326654"/>
                <a:gd name="connsiteX2-455" fmla="*/ 521570 w 573479"/>
                <a:gd name="connsiteY2-456" fmla="*/ 10826 h 1326654"/>
                <a:gd name="connsiteX3-457" fmla="*/ 573479 w 573479"/>
                <a:gd name="connsiteY3-458" fmla="*/ 1285234 h 1326654"/>
                <a:gd name="connsiteX4-459" fmla="*/ 384853 w 573479"/>
                <a:gd name="connsiteY4-460" fmla="*/ 1326654 h 1326654"/>
                <a:gd name="connsiteX0-461" fmla="*/ 384853 w 573479"/>
                <a:gd name="connsiteY0-462" fmla="*/ 1326654 h 1326654"/>
                <a:gd name="connsiteX1-463" fmla="*/ 0 w 573479"/>
                <a:gd name="connsiteY1-464" fmla="*/ 554 h 1326654"/>
                <a:gd name="connsiteX2-465" fmla="*/ 521570 w 573479"/>
                <a:gd name="connsiteY2-466" fmla="*/ 10826 h 1326654"/>
                <a:gd name="connsiteX3-467" fmla="*/ 573479 w 573479"/>
                <a:gd name="connsiteY3-468" fmla="*/ 1285234 h 1326654"/>
                <a:gd name="connsiteX4-469" fmla="*/ 384853 w 573479"/>
                <a:gd name="connsiteY4-470" fmla="*/ 1326654 h 1326654"/>
                <a:gd name="connsiteX0-471" fmla="*/ 384853 w 573479"/>
                <a:gd name="connsiteY0-472" fmla="*/ 1326654 h 1326654"/>
                <a:gd name="connsiteX1-473" fmla="*/ 0 w 573479"/>
                <a:gd name="connsiteY1-474" fmla="*/ 554 h 1326654"/>
                <a:gd name="connsiteX2-475" fmla="*/ 521570 w 573479"/>
                <a:gd name="connsiteY2-476" fmla="*/ 10826 h 1326654"/>
                <a:gd name="connsiteX3-477" fmla="*/ 573479 w 573479"/>
                <a:gd name="connsiteY3-478" fmla="*/ 1285234 h 1326654"/>
                <a:gd name="connsiteX4-479" fmla="*/ 384853 w 573479"/>
                <a:gd name="connsiteY4-480" fmla="*/ 1326654 h 1326654"/>
                <a:gd name="connsiteX0-481" fmla="*/ 384853 w 573479"/>
                <a:gd name="connsiteY0-482" fmla="*/ 1326654 h 1326654"/>
                <a:gd name="connsiteX1-483" fmla="*/ 0 w 573479"/>
                <a:gd name="connsiteY1-484" fmla="*/ 554 h 1326654"/>
                <a:gd name="connsiteX2-485" fmla="*/ 521570 w 573479"/>
                <a:gd name="connsiteY2-486" fmla="*/ 10826 h 1326654"/>
                <a:gd name="connsiteX3-487" fmla="*/ 573479 w 573479"/>
                <a:gd name="connsiteY3-488" fmla="*/ 1285234 h 1326654"/>
                <a:gd name="connsiteX4-489" fmla="*/ 384853 w 573479"/>
                <a:gd name="connsiteY4-490" fmla="*/ 1326654 h 1326654"/>
                <a:gd name="connsiteX0-491" fmla="*/ 384853 w 573479"/>
                <a:gd name="connsiteY0-492" fmla="*/ 1326654 h 1326654"/>
                <a:gd name="connsiteX1-493" fmla="*/ 0 w 573479"/>
                <a:gd name="connsiteY1-494" fmla="*/ 554 h 1326654"/>
                <a:gd name="connsiteX2-495" fmla="*/ 521570 w 573479"/>
                <a:gd name="connsiteY2-496" fmla="*/ 10826 h 1326654"/>
                <a:gd name="connsiteX3-497" fmla="*/ 573479 w 573479"/>
                <a:gd name="connsiteY3-498" fmla="*/ 1285234 h 1326654"/>
                <a:gd name="connsiteX4-499" fmla="*/ 384853 w 573479"/>
                <a:gd name="connsiteY4-500" fmla="*/ 1326654 h 1326654"/>
                <a:gd name="connsiteX0-501" fmla="*/ 384853 w 588119"/>
                <a:gd name="connsiteY0-502" fmla="*/ 1326654 h 1326654"/>
                <a:gd name="connsiteX1-503" fmla="*/ 0 w 588119"/>
                <a:gd name="connsiteY1-504" fmla="*/ 554 h 1326654"/>
                <a:gd name="connsiteX2-505" fmla="*/ 521570 w 588119"/>
                <a:gd name="connsiteY2-506" fmla="*/ 10826 h 1326654"/>
                <a:gd name="connsiteX3-507" fmla="*/ 588119 w 588119"/>
                <a:gd name="connsiteY3-508" fmla="*/ 1321835 h 1326654"/>
                <a:gd name="connsiteX4-509" fmla="*/ 384853 w 588119"/>
                <a:gd name="connsiteY4-510" fmla="*/ 1326654 h 1326654"/>
                <a:gd name="connsiteX0-511" fmla="*/ 384853 w 588119"/>
                <a:gd name="connsiteY0-512" fmla="*/ 1326654 h 1326654"/>
                <a:gd name="connsiteX1-513" fmla="*/ 0 w 588119"/>
                <a:gd name="connsiteY1-514" fmla="*/ 554 h 1326654"/>
                <a:gd name="connsiteX2-515" fmla="*/ 521570 w 588119"/>
                <a:gd name="connsiteY2-516" fmla="*/ 10826 h 1326654"/>
                <a:gd name="connsiteX3-517" fmla="*/ 588119 w 588119"/>
                <a:gd name="connsiteY3-518" fmla="*/ 1321835 h 1326654"/>
                <a:gd name="connsiteX4-519" fmla="*/ 384853 w 588119"/>
                <a:gd name="connsiteY4-520" fmla="*/ 1326654 h 1326654"/>
                <a:gd name="connsiteX0-521" fmla="*/ 384853 w 588119"/>
                <a:gd name="connsiteY0-522" fmla="*/ 1326148 h 1326148"/>
                <a:gd name="connsiteX1-523" fmla="*/ 0 w 588119"/>
                <a:gd name="connsiteY1-524" fmla="*/ 48 h 1326148"/>
                <a:gd name="connsiteX2-525" fmla="*/ 521570 w 588119"/>
                <a:gd name="connsiteY2-526" fmla="*/ 228243 h 1326148"/>
                <a:gd name="connsiteX3-527" fmla="*/ 588119 w 588119"/>
                <a:gd name="connsiteY3-528" fmla="*/ 1321329 h 1326148"/>
                <a:gd name="connsiteX4-529" fmla="*/ 384853 w 588119"/>
                <a:gd name="connsiteY4-530" fmla="*/ 1326148 h 1326148"/>
                <a:gd name="connsiteX0-531" fmla="*/ 384853 w 588119"/>
                <a:gd name="connsiteY0-532" fmla="*/ 1326148 h 1326148"/>
                <a:gd name="connsiteX1-533" fmla="*/ 0 w 588119"/>
                <a:gd name="connsiteY1-534" fmla="*/ 48 h 1326148"/>
                <a:gd name="connsiteX2-535" fmla="*/ 521570 w 588119"/>
                <a:gd name="connsiteY2-536" fmla="*/ 228243 h 1326148"/>
                <a:gd name="connsiteX3-537" fmla="*/ 588119 w 588119"/>
                <a:gd name="connsiteY3-538" fmla="*/ 1321329 h 1326148"/>
                <a:gd name="connsiteX4-539" fmla="*/ 384853 w 588119"/>
                <a:gd name="connsiteY4-540" fmla="*/ 1326148 h 1326148"/>
                <a:gd name="connsiteX0-541" fmla="*/ 384853 w 588119"/>
                <a:gd name="connsiteY0-542" fmla="*/ 1326148 h 1326148"/>
                <a:gd name="connsiteX1-543" fmla="*/ 0 w 588119"/>
                <a:gd name="connsiteY1-544" fmla="*/ 48 h 1326148"/>
                <a:gd name="connsiteX2-545" fmla="*/ 521570 w 588119"/>
                <a:gd name="connsiteY2-546" fmla="*/ 228243 h 1326148"/>
                <a:gd name="connsiteX3-547" fmla="*/ 588119 w 588119"/>
                <a:gd name="connsiteY3-548" fmla="*/ 1321329 h 1326148"/>
                <a:gd name="connsiteX4-549" fmla="*/ 384853 w 588119"/>
                <a:gd name="connsiteY4-550" fmla="*/ 1326148 h 1326148"/>
                <a:gd name="connsiteX0-551" fmla="*/ 366066 w 569332"/>
                <a:gd name="connsiteY0-552" fmla="*/ 1097905 h 1097905"/>
                <a:gd name="connsiteX1-553" fmla="*/ 0 w 569332"/>
                <a:gd name="connsiteY1-554" fmla="*/ 4757 h 1097905"/>
                <a:gd name="connsiteX2-555" fmla="*/ 502783 w 569332"/>
                <a:gd name="connsiteY2-556" fmla="*/ 0 h 1097905"/>
                <a:gd name="connsiteX3-557" fmla="*/ 569332 w 569332"/>
                <a:gd name="connsiteY3-558" fmla="*/ 1093086 h 1097905"/>
                <a:gd name="connsiteX4-559" fmla="*/ 366066 w 569332"/>
                <a:gd name="connsiteY4-560" fmla="*/ 1097905 h 1097905"/>
                <a:gd name="connsiteX0-561" fmla="*/ 366066 w 569332"/>
                <a:gd name="connsiteY0-562" fmla="*/ 1097905 h 1097905"/>
                <a:gd name="connsiteX1-563" fmla="*/ 0 w 569332"/>
                <a:gd name="connsiteY1-564" fmla="*/ 4757 h 1097905"/>
                <a:gd name="connsiteX2-565" fmla="*/ 502783 w 569332"/>
                <a:gd name="connsiteY2-566" fmla="*/ 0 h 1097905"/>
                <a:gd name="connsiteX3-567" fmla="*/ 569332 w 569332"/>
                <a:gd name="connsiteY3-568" fmla="*/ 1093086 h 1097905"/>
                <a:gd name="connsiteX4-569" fmla="*/ 366066 w 569332"/>
                <a:gd name="connsiteY4-570" fmla="*/ 1097905 h 1097905"/>
                <a:gd name="connsiteX0-571" fmla="*/ 366066 w 569332"/>
                <a:gd name="connsiteY0-572" fmla="*/ 1097905 h 1097905"/>
                <a:gd name="connsiteX1-573" fmla="*/ 0 w 569332"/>
                <a:gd name="connsiteY1-574" fmla="*/ 4757 h 1097905"/>
                <a:gd name="connsiteX2-575" fmla="*/ 502783 w 569332"/>
                <a:gd name="connsiteY2-576" fmla="*/ 0 h 1097905"/>
                <a:gd name="connsiteX3-577" fmla="*/ 569332 w 569332"/>
                <a:gd name="connsiteY3-578" fmla="*/ 1093086 h 1097905"/>
                <a:gd name="connsiteX4-579" fmla="*/ 366066 w 569332"/>
                <a:gd name="connsiteY4-580" fmla="*/ 1097905 h 1097905"/>
                <a:gd name="connsiteX0-581" fmla="*/ 366066 w 594113"/>
                <a:gd name="connsiteY0-582" fmla="*/ 1097905 h 1179971"/>
                <a:gd name="connsiteX1-583" fmla="*/ 0 w 594113"/>
                <a:gd name="connsiteY1-584" fmla="*/ 4757 h 1179971"/>
                <a:gd name="connsiteX2-585" fmla="*/ 502783 w 594113"/>
                <a:gd name="connsiteY2-586" fmla="*/ 0 h 1179971"/>
                <a:gd name="connsiteX3-587" fmla="*/ 594113 w 594113"/>
                <a:gd name="connsiteY3-588" fmla="*/ 1179818 h 1179971"/>
                <a:gd name="connsiteX4-589" fmla="*/ 366066 w 594113"/>
                <a:gd name="connsiteY4-590" fmla="*/ 1097905 h 1179971"/>
                <a:gd name="connsiteX0-591" fmla="*/ 403236 w 594113"/>
                <a:gd name="connsiteY0-592" fmla="*/ 1215612 h 1215612"/>
                <a:gd name="connsiteX1-593" fmla="*/ 0 w 594113"/>
                <a:gd name="connsiteY1-594" fmla="*/ 4757 h 1215612"/>
                <a:gd name="connsiteX2-595" fmla="*/ 502783 w 594113"/>
                <a:gd name="connsiteY2-596" fmla="*/ 0 h 1215612"/>
                <a:gd name="connsiteX3-597" fmla="*/ 594113 w 594113"/>
                <a:gd name="connsiteY3-598" fmla="*/ 1179818 h 1215612"/>
                <a:gd name="connsiteX4-599" fmla="*/ 403236 w 594113"/>
                <a:gd name="connsiteY4-600" fmla="*/ 1215612 h 1215612"/>
                <a:gd name="connsiteX0-601" fmla="*/ 403236 w 574100"/>
                <a:gd name="connsiteY0-602" fmla="*/ 1215612 h 1215612"/>
                <a:gd name="connsiteX1-603" fmla="*/ 0 w 574100"/>
                <a:gd name="connsiteY1-604" fmla="*/ 4757 h 1215612"/>
                <a:gd name="connsiteX2-605" fmla="*/ 502783 w 574100"/>
                <a:gd name="connsiteY2-606" fmla="*/ 0 h 1215612"/>
                <a:gd name="connsiteX3-607" fmla="*/ 574100 w 574100"/>
                <a:gd name="connsiteY3-608" fmla="*/ 1014877 h 1215612"/>
                <a:gd name="connsiteX4-609" fmla="*/ 403236 w 574100"/>
                <a:gd name="connsiteY4-610" fmla="*/ 1215612 h 1215612"/>
                <a:gd name="connsiteX0-611" fmla="*/ 333190 w 574100"/>
                <a:gd name="connsiteY0-612" fmla="*/ 985695 h 1015244"/>
                <a:gd name="connsiteX1-613" fmla="*/ 0 w 574100"/>
                <a:gd name="connsiteY1-614" fmla="*/ 4757 h 1015244"/>
                <a:gd name="connsiteX2-615" fmla="*/ 502783 w 574100"/>
                <a:gd name="connsiteY2-616" fmla="*/ 0 h 1015244"/>
                <a:gd name="connsiteX3-617" fmla="*/ 574100 w 574100"/>
                <a:gd name="connsiteY3-618" fmla="*/ 1014877 h 1015244"/>
                <a:gd name="connsiteX4-619" fmla="*/ 333190 w 574100"/>
                <a:gd name="connsiteY4-620" fmla="*/ 985695 h 101524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74100" h="1015244">
                  <a:moveTo>
                    <a:pt x="333190" y="985695"/>
                  </a:moveTo>
                  <a:cubicBezTo>
                    <a:pt x="153901" y="433090"/>
                    <a:pt x="295574" y="908506"/>
                    <a:pt x="0" y="4757"/>
                  </a:cubicBezTo>
                  <a:cubicBezTo>
                    <a:pt x="166537" y="861"/>
                    <a:pt x="336246" y="3896"/>
                    <a:pt x="502783" y="0"/>
                  </a:cubicBezTo>
                  <a:cubicBezTo>
                    <a:pt x="555943" y="995541"/>
                    <a:pt x="537473" y="350120"/>
                    <a:pt x="574100" y="1014877"/>
                  </a:cubicBezTo>
                  <a:cubicBezTo>
                    <a:pt x="476415" y="1019182"/>
                    <a:pt x="529388" y="984229"/>
                    <a:pt x="333190" y="985695"/>
                  </a:cubicBezTo>
                  <a:close/>
                </a:path>
              </a:pathLst>
            </a:custGeom>
            <a:gradFill rotWithShape="1">
              <a:gsLst>
                <a:gs pos="0">
                  <a:srgbClr val="FFFFFF">
                    <a:lumMod val="95000"/>
                    <a:alpha val="55000"/>
                  </a:srgbClr>
                </a:gs>
                <a:gs pos="100000">
                  <a:srgbClr val="FFFFFF">
                    <a:lumMod val="75000"/>
                  </a:srgbClr>
                </a:gs>
              </a:gsLst>
              <a:lin ang="16200000" scaled="0"/>
            </a:gradFill>
            <a:ln w="9525" cap="flat" cmpd="sng" algn="ctr">
              <a:solidFill>
                <a:srgbClr val="FFFFFF">
                  <a:lumMod val="75000"/>
                </a:srgbClr>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grpSp>
          <p:nvGrpSpPr>
            <p:cNvPr id="932" name="Group 28"/>
            <p:cNvGrpSpPr/>
            <p:nvPr/>
          </p:nvGrpSpPr>
          <p:grpSpPr bwMode="auto">
            <a:xfrm>
              <a:off x="1856416" y="3709935"/>
              <a:ext cx="1049338" cy="1739900"/>
              <a:chOff x="1856416" y="3709935"/>
              <a:chExt cx="1049338" cy="1739900"/>
            </a:xfrm>
          </p:grpSpPr>
          <p:sp>
            <p:nvSpPr>
              <p:cNvPr id="1017" name="Rectangle 1016"/>
              <p:cNvSpPr/>
              <p:nvPr/>
            </p:nvSpPr>
            <p:spPr bwMode="auto">
              <a:xfrm rot="10800000">
                <a:off x="1867528" y="3957548"/>
                <a:ext cx="1027113" cy="611095"/>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grpSp>
            <p:nvGrpSpPr>
              <p:cNvPr id="1018" name="Group 498"/>
              <p:cNvGrpSpPr/>
              <p:nvPr/>
            </p:nvGrpSpPr>
            <p:grpSpPr bwMode="auto">
              <a:xfrm>
                <a:off x="1858805" y="5088863"/>
                <a:ext cx="1035373" cy="360972"/>
                <a:chOff x="4128636" y="3606589"/>
                <a:chExt cx="568145" cy="338667"/>
              </a:xfrm>
            </p:grpSpPr>
            <p:sp>
              <p:nvSpPr>
                <p:cNvPr id="1032" name="Oval 1031"/>
                <p:cNvSpPr/>
                <p:nvPr/>
              </p:nvSpPr>
              <p:spPr>
                <a:xfrm>
                  <a:off x="4129067" y="3720144"/>
                  <a:ext cx="567968" cy="224867"/>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33" name="Rectangle 1032"/>
                <p:cNvSpPr/>
                <p:nvPr/>
              </p:nvSpPr>
              <p:spPr>
                <a:xfrm>
                  <a:off x="4129067" y="3720144"/>
                  <a:ext cx="567968" cy="111689"/>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34" name="Oval 1033"/>
                <p:cNvSpPr/>
                <p:nvPr/>
              </p:nvSpPr>
              <p:spPr>
                <a:xfrm>
                  <a:off x="4129067" y="3606966"/>
                  <a:ext cx="567968" cy="224867"/>
                </a:xfrm>
                <a:prstGeom prst="ellipse">
                  <a:avLst/>
                </a:prstGeom>
                <a:solidFill>
                  <a:srgbClr val="3333CC">
                    <a:lumMod val="60000"/>
                    <a:lumOff val="40000"/>
                    <a:alpha val="7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1035" name="Straight Connector 1034"/>
                <p:cNvCxnSpPr/>
                <p:nvPr/>
              </p:nvCxnSpPr>
              <p:spPr>
                <a:xfrm>
                  <a:off x="4697035" y="3720144"/>
                  <a:ext cx="0" cy="111689"/>
                </a:xfrm>
                <a:prstGeom prst="line">
                  <a:avLst/>
                </a:prstGeom>
                <a:noFill/>
                <a:ln w="6350" cap="flat" cmpd="sng" algn="ctr">
                  <a:solidFill>
                    <a:srgbClr val="000000"/>
                  </a:solidFill>
                  <a:prstDash val="solid"/>
                </a:ln>
                <a:effectLst/>
              </p:spPr>
            </p:cxnSp>
            <p:cxnSp>
              <p:nvCxnSpPr>
                <p:cNvPr id="1036" name="Straight Connector 1035"/>
                <p:cNvCxnSpPr/>
                <p:nvPr/>
              </p:nvCxnSpPr>
              <p:spPr>
                <a:xfrm>
                  <a:off x="4129067" y="3720144"/>
                  <a:ext cx="0" cy="111689"/>
                </a:xfrm>
                <a:prstGeom prst="line">
                  <a:avLst/>
                </a:prstGeom>
                <a:noFill/>
                <a:ln w="6350" cap="flat" cmpd="sng" algn="ctr">
                  <a:solidFill>
                    <a:srgbClr val="000000"/>
                  </a:solidFill>
                  <a:prstDash val="solid"/>
                </a:ln>
                <a:effectLst/>
              </p:spPr>
            </p:cxnSp>
          </p:grpSp>
          <p:sp>
            <p:nvSpPr>
              <p:cNvPr id="1019" name="Rectangle 1018"/>
              <p:cNvSpPr/>
              <p:nvPr/>
            </p:nvSpPr>
            <p:spPr bwMode="auto">
              <a:xfrm>
                <a:off x="1877053" y="4705148"/>
                <a:ext cx="1028700" cy="522210"/>
              </a:xfrm>
              <a:prstGeom prst="rect">
                <a:avLst/>
              </a:prstGeom>
              <a:gradFill rotWithShape="1">
                <a:gsLst>
                  <a:gs pos="0">
                    <a:srgbClr val="3333CC">
                      <a:lumMod val="40000"/>
                      <a:lumOff val="6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1020" name="Straight Connector 1019"/>
              <p:cNvCxnSpPr/>
              <p:nvPr/>
            </p:nvCxnSpPr>
            <p:spPr bwMode="auto">
              <a:xfrm>
                <a:off x="1861178" y="3981356"/>
                <a:ext cx="17463" cy="1301555"/>
              </a:xfrm>
              <a:prstGeom prst="line">
                <a:avLst/>
              </a:prstGeom>
              <a:noFill/>
              <a:ln w="3175" cap="flat" cmpd="sng" algn="ctr">
                <a:solidFill>
                  <a:srgbClr val="000000"/>
                </a:solidFill>
                <a:prstDash val="sysDash"/>
              </a:ln>
              <a:effectLst/>
            </p:spPr>
          </p:cxnSp>
          <p:cxnSp>
            <p:nvCxnSpPr>
              <p:cNvPr id="1021" name="Straight Connector 1020"/>
              <p:cNvCxnSpPr/>
              <p:nvPr/>
            </p:nvCxnSpPr>
            <p:spPr bwMode="auto">
              <a:xfrm flipH="1">
                <a:off x="2894641" y="3971833"/>
                <a:ext cx="6350" cy="1269810"/>
              </a:xfrm>
              <a:prstGeom prst="line">
                <a:avLst/>
              </a:prstGeom>
              <a:noFill/>
              <a:ln w="3175" cap="flat" cmpd="sng" algn="ctr">
                <a:solidFill>
                  <a:srgbClr val="000000"/>
                </a:solidFill>
                <a:prstDash val="sysDash"/>
              </a:ln>
              <a:effectLst/>
            </p:spPr>
          </p:cxnSp>
          <p:grpSp>
            <p:nvGrpSpPr>
              <p:cNvPr id="1022" name="Group 504"/>
              <p:cNvGrpSpPr/>
              <p:nvPr/>
            </p:nvGrpSpPr>
            <p:grpSpPr bwMode="auto">
              <a:xfrm>
                <a:off x="1856416" y="3709935"/>
                <a:ext cx="1044712" cy="399063"/>
                <a:chOff x="2183302" y="1574638"/>
                <a:chExt cx="1200154" cy="430218"/>
              </a:xfrm>
            </p:grpSpPr>
            <p:sp>
              <p:nvSpPr>
                <p:cNvPr id="1023" name="Oval 1022"/>
                <p:cNvSpPr/>
                <p:nvPr/>
              </p:nvSpPr>
              <p:spPr bwMode="auto">
                <a:xfrm flipV="1">
                  <a:off x="2185125" y="1689286"/>
                  <a:ext cx="1196349" cy="314857"/>
                </a:xfrm>
                <a:prstGeom prst="ellipse">
                  <a:avLst/>
                </a:prstGeom>
                <a:gradFill flip="none" rotWithShape="1">
                  <a:gsLst>
                    <a:gs pos="0">
                      <a:srgbClr val="3333CC">
                        <a:lumMod val="75000"/>
                      </a:srgbClr>
                    </a:gs>
                    <a:gs pos="31000">
                      <a:srgbClr val="3333CC">
                        <a:lumMod val="60000"/>
                        <a:lumOff val="40000"/>
                      </a:srgbClr>
                    </a:gs>
                    <a:gs pos="100000">
                      <a:srgbClr val="3333CC">
                        <a:lumMod val="20000"/>
                        <a:lumOff val="80000"/>
                      </a:srgbClr>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n-ea"/>
                    <a:cs typeface="+mn-cs"/>
                  </a:endParaRPr>
                </a:p>
              </p:txBody>
            </p:sp>
            <p:sp>
              <p:nvSpPr>
                <p:cNvPr id="1024" name="Rectangle 1023"/>
                <p:cNvSpPr/>
                <p:nvPr/>
              </p:nvSpPr>
              <p:spPr bwMode="auto">
                <a:xfrm>
                  <a:off x="2183302" y="1735489"/>
                  <a:ext cx="1198172" cy="112938"/>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25" name="Oval 1024"/>
                <p:cNvSpPr>
                  <a:spLocks noChangeArrowheads="1"/>
                </p:cNvSpPr>
                <p:nvPr/>
              </p:nvSpPr>
              <p:spPr bwMode="auto">
                <a:xfrm flipV="1">
                  <a:off x="2183302" y="1574638"/>
                  <a:ext cx="1196349" cy="314857"/>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026" name="Freeform 1025"/>
                <p:cNvSpPr/>
                <p:nvPr/>
              </p:nvSpPr>
              <p:spPr bwMode="auto">
                <a:xfrm>
                  <a:off x="2489684" y="1670464"/>
                  <a:ext cx="581761" cy="157429"/>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27" name="Freeform 1026"/>
                <p:cNvSpPr/>
                <p:nvPr/>
              </p:nvSpPr>
              <p:spPr bwMode="auto">
                <a:xfrm>
                  <a:off x="2429501" y="1629396"/>
                  <a:ext cx="703949" cy="111226"/>
                </a:xfrm>
                <a:custGeom>
                  <a:avLst/>
                  <a:gdLst>
                    <a:gd name="T0" fmla="*/ 0 w 3723451"/>
                    <a:gd name="T1" fmla="*/ 27211 h 932950"/>
                    <a:gd name="T2" fmla="*/ 123865 w 3723451"/>
                    <a:gd name="T3" fmla="*/ 321 h 932950"/>
                    <a:gd name="T4" fmla="*/ 350850 w 3723451"/>
                    <a:gd name="T5" fmla="*/ 62061 h 932950"/>
                    <a:gd name="T6" fmla="*/ 567397 w 3723451"/>
                    <a:gd name="T7" fmla="*/ 0 h 932950"/>
                    <a:gd name="T8" fmla="*/ 703949 w 3723451"/>
                    <a:gd name="T9" fmla="*/ 24696 h 932950"/>
                    <a:gd name="T10" fmla="*/ 602354 w 3723451"/>
                    <a:gd name="T11" fmla="*/ 55064 h 932950"/>
                    <a:gd name="T12" fmla="*/ 569645 w 3723451"/>
                    <a:gd name="T13" fmla="*/ 46877 h 932950"/>
                    <a:gd name="T14" fmla="*/ 354838 w 3723451"/>
                    <a:gd name="T15" fmla="*/ 111226 h 932950"/>
                    <a:gd name="T16" fmla="*/ 134536 w 3723451"/>
                    <a:gd name="T17" fmla="*/ 49244 h 932950"/>
                    <a:gd name="T18" fmla="*/ 98918 w 3723451"/>
                    <a:gd name="T19" fmla="*/ 55934 h 932950"/>
                    <a:gd name="T20" fmla="*/ 0 w 3723451"/>
                    <a:gd name="T21" fmla="*/ 27211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28" name="Freeform 1027"/>
                <p:cNvSpPr/>
                <p:nvPr/>
              </p:nvSpPr>
              <p:spPr bwMode="auto">
                <a:xfrm>
                  <a:off x="2892722" y="1723510"/>
                  <a:ext cx="257143" cy="95826"/>
                </a:xfrm>
                <a:custGeom>
                  <a:avLst/>
                  <a:gdLst>
                    <a:gd name="T0" fmla="*/ 0 w 1366596"/>
                    <a:gd name="T1" fmla="*/ 0 h 809868"/>
                    <a:gd name="T2" fmla="*/ 257143 w 1366596"/>
                    <a:gd name="T3" fmla="*/ 74047 h 809868"/>
                    <a:gd name="T4" fmla="*/ 162771 w 1366596"/>
                    <a:gd name="T5" fmla="*/ 95826 h 809868"/>
                    <a:gd name="T6" fmla="*/ 866 w 1366596"/>
                    <a:gd name="T7" fmla="*/ 50635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29" name="Freeform 1028"/>
                <p:cNvSpPr/>
                <p:nvPr/>
              </p:nvSpPr>
              <p:spPr bwMode="auto">
                <a:xfrm>
                  <a:off x="2416736" y="1725222"/>
                  <a:ext cx="255318" cy="94114"/>
                </a:xfrm>
                <a:custGeom>
                  <a:avLst/>
                  <a:gdLst>
                    <a:gd name="T0" fmla="*/ 251832 w 1348191"/>
                    <a:gd name="T1" fmla="*/ 0 h 791462"/>
                    <a:gd name="T2" fmla="*/ 255318 w 1348191"/>
                    <a:gd name="T3" fmla="*/ 45415 h 791462"/>
                    <a:gd name="T4" fmla="*/ 92368 w 1348191"/>
                    <a:gd name="T5" fmla="*/ 94114 h 791462"/>
                    <a:gd name="T6" fmla="*/ 0 w 1348191"/>
                    <a:gd name="T7" fmla="*/ 72774 h 791462"/>
                    <a:gd name="T8" fmla="*/ 251832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030" name="Straight Connector 1029"/>
                <p:cNvCxnSpPr>
                  <a:cxnSpLocks noChangeShapeType="1"/>
                  <a:endCxn id="1025" idx="2"/>
                </p:cNvCxnSpPr>
                <p:nvPr/>
              </p:nvCxnSpPr>
              <p:spPr bwMode="auto">
                <a:xfrm flipH="1" flipV="1">
                  <a:off x="2183302" y="1732067"/>
                  <a:ext cx="1823" cy="121493"/>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031" name="Straight Connector 1030"/>
                <p:cNvCxnSpPr>
                  <a:cxnSpLocks noChangeShapeType="1"/>
                </p:cNvCxnSpPr>
                <p:nvPr/>
              </p:nvCxnSpPr>
              <p:spPr bwMode="auto">
                <a:xfrm flipH="1" flipV="1">
                  <a:off x="3381474" y="1728644"/>
                  <a:ext cx="1824" cy="121493"/>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nvGrpSpPr>
            <p:cNvPr id="933" name="Group 29"/>
            <p:cNvGrpSpPr/>
            <p:nvPr/>
          </p:nvGrpSpPr>
          <p:grpSpPr bwMode="auto">
            <a:xfrm>
              <a:off x="3566154" y="3862335"/>
              <a:ext cx="514350" cy="1670050"/>
              <a:chOff x="3566154" y="3862335"/>
              <a:chExt cx="514350" cy="1670050"/>
            </a:xfrm>
          </p:grpSpPr>
          <p:sp>
            <p:nvSpPr>
              <p:cNvPr id="997" name="Rectangle 996"/>
              <p:cNvSpPr/>
              <p:nvPr/>
            </p:nvSpPr>
            <p:spPr bwMode="auto">
              <a:xfrm rot="10800000">
                <a:off x="3569201" y="3946092"/>
                <a:ext cx="498084" cy="628647"/>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98" name="Straight Connector 997"/>
              <p:cNvCxnSpPr/>
              <p:nvPr/>
            </p:nvCxnSpPr>
            <p:spPr bwMode="auto">
              <a:xfrm flipH="1">
                <a:off x="4078916" y="4019450"/>
                <a:ext cx="1587" cy="1365045"/>
              </a:xfrm>
              <a:prstGeom prst="line">
                <a:avLst/>
              </a:prstGeom>
              <a:noFill/>
              <a:ln w="3175" cap="flat" cmpd="sng" algn="ctr">
                <a:solidFill>
                  <a:srgbClr val="000000"/>
                </a:solidFill>
                <a:prstDash val="sysDash"/>
              </a:ln>
              <a:effectLst/>
            </p:spPr>
          </p:cxnSp>
          <p:grpSp>
            <p:nvGrpSpPr>
              <p:cNvPr id="999" name="Group 552"/>
              <p:cNvGrpSpPr/>
              <p:nvPr/>
            </p:nvGrpSpPr>
            <p:grpSpPr bwMode="auto">
              <a:xfrm>
                <a:off x="3571302" y="5310688"/>
                <a:ext cx="507588" cy="221697"/>
                <a:chOff x="4128636" y="3606589"/>
                <a:chExt cx="568145" cy="338667"/>
              </a:xfrm>
            </p:grpSpPr>
            <p:sp>
              <p:nvSpPr>
                <p:cNvPr id="1012" name="Oval 1011"/>
                <p:cNvSpPr/>
                <p:nvPr/>
              </p:nvSpPr>
              <p:spPr>
                <a:xfrm>
                  <a:off x="4128204" y="3719337"/>
                  <a:ext cx="568606" cy="225500"/>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13" name="Rectangle 1012"/>
                <p:cNvSpPr/>
                <p:nvPr/>
              </p:nvSpPr>
              <p:spPr>
                <a:xfrm>
                  <a:off x="4128204" y="3719337"/>
                  <a:ext cx="568606" cy="111537"/>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14" name="Oval 1013"/>
                <p:cNvSpPr/>
                <p:nvPr/>
              </p:nvSpPr>
              <p:spPr>
                <a:xfrm>
                  <a:off x="4128204" y="3600527"/>
                  <a:ext cx="568606" cy="230348"/>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1015" name="Straight Connector 1014"/>
                <p:cNvCxnSpPr/>
                <p:nvPr/>
              </p:nvCxnSpPr>
              <p:spPr>
                <a:xfrm>
                  <a:off x="4696810" y="3719337"/>
                  <a:ext cx="0" cy="111537"/>
                </a:xfrm>
                <a:prstGeom prst="line">
                  <a:avLst/>
                </a:prstGeom>
                <a:noFill/>
                <a:ln w="6350" cap="flat" cmpd="sng" algn="ctr">
                  <a:solidFill>
                    <a:srgbClr val="000000"/>
                  </a:solidFill>
                  <a:prstDash val="solid"/>
                </a:ln>
                <a:effectLst/>
              </p:spPr>
            </p:cxnSp>
            <p:cxnSp>
              <p:nvCxnSpPr>
                <p:cNvPr id="1016" name="Straight Connector 1015"/>
                <p:cNvCxnSpPr/>
                <p:nvPr/>
              </p:nvCxnSpPr>
              <p:spPr>
                <a:xfrm>
                  <a:off x="4128204" y="3719337"/>
                  <a:ext cx="0" cy="111537"/>
                </a:xfrm>
                <a:prstGeom prst="line">
                  <a:avLst/>
                </a:prstGeom>
                <a:noFill/>
                <a:ln w="6350" cap="flat" cmpd="sng" algn="ctr">
                  <a:solidFill>
                    <a:srgbClr val="000000"/>
                  </a:solidFill>
                  <a:prstDash val="solid"/>
                </a:ln>
                <a:effectLst/>
              </p:spPr>
            </p:cxnSp>
          </p:grpSp>
          <p:sp>
            <p:nvSpPr>
              <p:cNvPr id="1000" name="Rectangle 999"/>
              <p:cNvSpPr/>
              <p:nvPr/>
            </p:nvSpPr>
            <p:spPr bwMode="auto">
              <a:xfrm>
                <a:off x="3572503" y="4574992"/>
                <a:ext cx="496888" cy="812678"/>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1001" name="Straight Connector 1000"/>
              <p:cNvCxnSpPr/>
              <p:nvPr/>
            </p:nvCxnSpPr>
            <p:spPr bwMode="auto">
              <a:xfrm flipH="1">
                <a:off x="3566153" y="4027387"/>
                <a:ext cx="3175" cy="1450757"/>
              </a:xfrm>
              <a:prstGeom prst="line">
                <a:avLst/>
              </a:prstGeom>
              <a:noFill/>
              <a:ln w="3175" cap="flat" cmpd="sng" algn="ctr">
                <a:solidFill>
                  <a:srgbClr val="000000"/>
                </a:solidFill>
                <a:prstDash val="sysDash"/>
              </a:ln>
              <a:effectLst/>
            </p:spPr>
          </p:cxnSp>
          <p:grpSp>
            <p:nvGrpSpPr>
              <p:cNvPr id="1002" name="Group 538"/>
              <p:cNvGrpSpPr/>
              <p:nvPr/>
            </p:nvGrpSpPr>
            <p:grpSpPr bwMode="auto">
              <a:xfrm>
                <a:off x="3568667" y="3862335"/>
                <a:ext cx="503828" cy="248249"/>
                <a:chOff x="2183302" y="1564542"/>
                <a:chExt cx="1200154" cy="440314"/>
              </a:xfrm>
            </p:grpSpPr>
            <p:sp>
              <p:nvSpPr>
                <p:cNvPr id="1003" name="Oval 1002"/>
                <p:cNvSpPr/>
                <p:nvPr/>
              </p:nvSpPr>
              <p:spPr bwMode="auto">
                <a:xfrm flipV="1">
                  <a:off x="2188659" y="1691189"/>
                  <a:ext cx="1194966" cy="312499"/>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n-ea"/>
                    <a:cs typeface="+mn-cs"/>
                  </a:endParaRPr>
                </a:p>
              </p:txBody>
            </p:sp>
            <p:sp>
              <p:nvSpPr>
                <p:cNvPr id="1004" name="Rectangle 1003"/>
                <p:cNvSpPr/>
                <p:nvPr/>
              </p:nvSpPr>
              <p:spPr bwMode="auto">
                <a:xfrm>
                  <a:off x="2184877" y="1736233"/>
                  <a:ext cx="1198749" cy="112612"/>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05" name="Oval 1004"/>
                <p:cNvSpPr>
                  <a:spLocks noChangeArrowheads="1"/>
                </p:cNvSpPr>
                <p:nvPr/>
              </p:nvSpPr>
              <p:spPr bwMode="auto">
                <a:xfrm flipV="1">
                  <a:off x="2184877" y="1564501"/>
                  <a:ext cx="1194966" cy="312497"/>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006" name="Freeform 1005"/>
                <p:cNvSpPr/>
                <p:nvPr/>
              </p:nvSpPr>
              <p:spPr bwMode="auto">
                <a:xfrm>
                  <a:off x="2491182" y="1671482"/>
                  <a:ext cx="582357" cy="15484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07" name="Freeform 1006"/>
                <p:cNvSpPr/>
                <p:nvPr/>
              </p:nvSpPr>
              <p:spPr bwMode="auto">
                <a:xfrm>
                  <a:off x="2430678" y="1629252"/>
                  <a:ext cx="703366" cy="109797"/>
                </a:xfrm>
                <a:custGeom>
                  <a:avLst/>
                  <a:gdLst>
                    <a:gd name="T0" fmla="*/ 0 w 3723451"/>
                    <a:gd name="T1" fmla="*/ 26862 h 932950"/>
                    <a:gd name="T2" fmla="*/ 123762 w 3723451"/>
                    <a:gd name="T3" fmla="*/ 317 h 932950"/>
                    <a:gd name="T4" fmla="*/ 350560 w 3723451"/>
                    <a:gd name="T5" fmla="*/ 61264 h 932950"/>
                    <a:gd name="T6" fmla="*/ 566927 w 3723451"/>
                    <a:gd name="T7" fmla="*/ 0 h 932950"/>
                    <a:gd name="T8" fmla="*/ 703366 w 3723451"/>
                    <a:gd name="T9" fmla="*/ 24379 h 932950"/>
                    <a:gd name="T10" fmla="*/ 601856 w 3723451"/>
                    <a:gd name="T11" fmla="*/ 54357 h 932950"/>
                    <a:gd name="T12" fmla="*/ 569173 w 3723451"/>
                    <a:gd name="T13" fmla="*/ 46275 h 932950"/>
                    <a:gd name="T14" fmla="*/ 354544 w 3723451"/>
                    <a:gd name="T15" fmla="*/ 109797 h 932950"/>
                    <a:gd name="T16" fmla="*/ 134425 w 3723451"/>
                    <a:gd name="T17" fmla="*/ 48612 h 932950"/>
                    <a:gd name="T18" fmla="*/ 98836 w 3723451"/>
                    <a:gd name="T19" fmla="*/ 55215 h 932950"/>
                    <a:gd name="T20" fmla="*/ 0 w 3723451"/>
                    <a:gd name="T21" fmla="*/ 26862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08" name="Freeform 1007"/>
                <p:cNvSpPr/>
                <p:nvPr/>
              </p:nvSpPr>
              <p:spPr bwMode="auto">
                <a:xfrm>
                  <a:off x="2892025" y="1722158"/>
                  <a:ext cx="260925" cy="95720"/>
                </a:xfrm>
                <a:custGeom>
                  <a:avLst/>
                  <a:gdLst>
                    <a:gd name="T0" fmla="*/ 0 w 1366596"/>
                    <a:gd name="T1" fmla="*/ 0 h 809868"/>
                    <a:gd name="T2" fmla="*/ 260925 w 1366596"/>
                    <a:gd name="T3" fmla="*/ 73965 h 809868"/>
                    <a:gd name="T4" fmla="*/ 165165 w 1366596"/>
                    <a:gd name="T5" fmla="*/ 95720 h 809868"/>
                    <a:gd name="T6" fmla="*/ 878 w 1366596"/>
                    <a:gd name="T7" fmla="*/ 50579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09" name="Freeform 1008"/>
                <p:cNvSpPr/>
                <p:nvPr/>
              </p:nvSpPr>
              <p:spPr bwMode="auto">
                <a:xfrm>
                  <a:off x="2419332" y="1724972"/>
                  <a:ext cx="253364" cy="95720"/>
                </a:xfrm>
                <a:custGeom>
                  <a:avLst/>
                  <a:gdLst>
                    <a:gd name="T0" fmla="*/ 249905 w 1348191"/>
                    <a:gd name="T1" fmla="*/ 0 h 791462"/>
                    <a:gd name="T2" fmla="*/ 253364 w 1348191"/>
                    <a:gd name="T3" fmla="*/ 46190 h 791462"/>
                    <a:gd name="T4" fmla="*/ 91661 w 1348191"/>
                    <a:gd name="T5" fmla="*/ 95720 h 791462"/>
                    <a:gd name="T6" fmla="*/ 0 w 1348191"/>
                    <a:gd name="T7" fmla="*/ 74016 h 791462"/>
                    <a:gd name="T8" fmla="*/ 249905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010" name="Straight Connector 1009"/>
                <p:cNvCxnSpPr>
                  <a:cxnSpLocks noChangeShapeType="1"/>
                  <a:endCxn id="1005" idx="2"/>
                </p:cNvCxnSpPr>
                <p:nvPr/>
              </p:nvCxnSpPr>
              <p:spPr bwMode="auto">
                <a:xfrm flipH="1" flipV="1">
                  <a:off x="2184877" y="1722158"/>
                  <a:ext cx="3783" cy="121057"/>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011" name="Straight Connector 1010"/>
                <p:cNvCxnSpPr>
                  <a:cxnSpLocks noChangeShapeType="1"/>
                </p:cNvCxnSpPr>
                <p:nvPr/>
              </p:nvCxnSpPr>
              <p:spPr bwMode="auto">
                <a:xfrm flipH="1" flipV="1">
                  <a:off x="3379842" y="1727788"/>
                  <a:ext cx="3783" cy="121057"/>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nvGrpSpPr>
            <p:cNvPr id="934" name="Group 30"/>
            <p:cNvGrpSpPr/>
            <p:nvPr/>
          </p:nvGrpSpPr>
          <p:grpSpPr bwMode="auto">
            <a:xfrm>
              <a:off x="4348791" y="3867098"/>
              <a:ext cx="514350" cy="1670050"/>
              <a:chOff x="4348791" y="3867098"/>
              <a:chExt cx="514350" cy="1670050"/>
            </a:xfrm>
          </p:grpSpPr>
          <p:sp>
            <p:nvSpPr>
              <p:cNvPr id="977" name="Rectangle 976"/>
              <p:cNvSpPr/>
              <p:nvPr/>
            </p:nvSpPr>
            <p:spPr bwMode="auto">
              <a:xfrm rot="10800000">
                <a:off x="4351838" y="3950855"/>
                <a:ext cx="498084" cy="628647"/>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78" name="Straight Connector 977"/>
              <p:cNvCxnSpPr/>
              <p:nvPr/>
            </p:nvCxnSpPr>
            <p:spPr bwMode="auto">
              <a:xfrm flipH="1">
                <a:off x="4861553" y="4024212"/>
                <a:ext cx="1588" cy="1365045"/>
              </a:xfrm>
              <a:prstGeom prst="line">
                <a:avLst/>
              </a:prstGeom>
              <a:noFill/>
              <a:ln w="3175" cap="flat" cmpd="sng" algn="ctr">
                <a:solidFill>
                  <a:srgbClr val="000000"/>
                </a:solidFill>
                <a:prstDash val="sysDash"/>
              </a:ln>
              <a:effectLst/>
            </p:spPr>
          </p:cxnSp>
          <p:grpSp>
            <p:nvGrpSpPr>
              <p:cNvPr id="979" name="Group 580"/>
              <p:cNvGrpSpPr/>
              <p:nvPr/>
            </p:nvGrpSpPr>
            <p:grpSpPr bwMode="auto">
              <a:xfrm>
                <a:off x="4353939" y="5315451"/>
                <a:ext cx="507588" cy="221697"/>
                <a:chOff x="4128636" y="3606589"/>
                <a:chExt cx="568145" cy="338667"/>
              </a:xfrm>
            </p:grpSpPr>
            <p:sp>
              <p:nvSpPr>
                <p:cNvPr id="992" name="Oval 991"/>
                <p:cNvSpPr/>
                <p:nvPr/>
              </p:nvSpPr>
              <p:spPr>
                <a:xfrm>
                  <a:off x="4128204" y="3719336"/>
                  <a:ext cx="568606" cy="225498"/>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93" name="Rectangle 992"/>
                <p:cNvSpPr/>
                <p:nvPr/>
              </p:nvSpPr>
              <p:spPr>
                <a:xfrm>
                  <a:off x="4128204" y="3719336"/>
                  <a:ext cx="568606" cy="111537"/>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94" name="Oval 993"/>
                <p:cNvSpPr/>
                <p:nvPr/>
              </p:nvSpPr>
              <p:spPr>
                <a:xfrm>
                  <a:off x="4128204" y="3600524"/>
                  <a:ext cx="568606" cy="230349"/>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95" name="Straight Connector 994"/>
                <p:cNvCxnSpPr/>
                <p:nvPr/>
              </p:nvCxnSpPr>
              <p:spPr>
                <a:xfrm>
                  <a:off x="4696810" y="3719336"/>
                  <a:ext cx="0" cy="111537"/>
                </a:xfrm>
                <a:prstGeom prst="line">
                  <a:avLst/>
                </a:prstGeom>
                <a:noFill/>
                <a:ln w="6350" cap="flat" cmpd="sng" algn="ctr">
                  <a:solidFill>
                    <a:srgbClr val="000000"/>
                  </a:solidFill>
                  <a:prstDash val="solid"/>
                </a:ln>
                <a:effectLst/>
              </p:spPr>
            </p:cxnSp>
            <p:cxnSp>
              <p:nvCxnSpPr>
                <p:cNvPr id="996" name="Straight Connector 995"/>
                <p:cNvCxnSpPr/>
                <p:nvPr/>
              </p:nvCxnSpPr>
              <p:spPr>
                <a:xfrm>
                  <a:off x="4128204" y="3719336"/>
                  <a:ext cx="0" cy="111537"/>
                </a:xfrm>
                <a:prstGeom prst="line">
                  <a:avLst/>
                </a:prstGeom>
                <a:noFill/>
                <a:ln w="6350" cap="flat" cmpd="sng" algn="ctr">
                  <a:solidFill>
                    <a:srgbClr val="000000"/>
                  </a:solidFill>
                  <a:prstDash val="solid"/>
                </a:ln>
                <a:effectLst/>
              </p:spPr>
            </p:cxnSp>
          </p:grpSp>
          <p:sp>
            <p:nvSpPr>
              <p:cNvPr id="980" name="Rectangle 979"/>
              <p:cNvSpPr/>
              <p:nvPr/>
            </p:nvSpPr>
            <p:spPr bwMode="auto">
              <a:xfrm>
                <a:off x="4355141" y="4579754"/>
                <a:ext cx="496887" cy="812678"/>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81" name="Straight Connector 980"/>
              <p:cNvCxnSpPr/>
              <p:nvPr/>
            </p:nvCxnSpPr>
            <p:spPr bwMode="auto">
              <a:xfrm flipH="1">
                <a:off x="4348791" y="4032148"/>
                <a:ext cx="3175" cy="1450757"/>
              </a:xfrm>
              <a:prstGeom prst="line">
                <a:avLst/>
              </a:prstGeom>
              <a:noFill/>
              <a:ln w="3175" cap="flat" cmpd="sng" algn="ctr">
                <a:solidFill>
                  <a:srgbClr val="000000"/>
                </a:solidFill>
                <a:prstDash val="sysDash"/>
              </a:ln>
              <a:effectLst/>
            </p:spPr>
          </p:cxnSp>
          <p:grpSp>
            <p:nvGrpSpPr>
              <p:cNvPr id="982" name="Group 568"/>
              <p:cNvGrpSpPr/>
              <p:nvPr/>
            </p:nvGrpSpPr>
            <p:grpSpPr bwMode="auto">
              <a:xfrm>
                <a:off x="4351304" y="3867098"/>
                <a:ext cx="503828" cy="248249"/>
                <a:chOff x="2183302" y="1564542"/>
                <a:chExt cx="1200154" cy="440314"/>
              </a:xfrm>
            </p:grpSpPr>
            <p:sp>
              <p:nvSpPr>
                <p:cNvPr id="983" name="Oval 982"/>
                <p:cNvSpPr/>
                <p:nvPr/>
              </p:nvSpPr>
              <p:spPr bwMode="auto">
                <a:xfrm flipV="1">
                  <a:off x="2188659" y="1691187"/>
                  <a:ext cx="1194966" cy="312497"/>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n-ea"/>
                    <a:cs typeface="+mn-cs"/>
                  </a:endParaRPr>
                </a:p>
              </p:txBody>
            </p:sp>
            <p:sp>
              <p:nvSpPr>
                <p:cNvPr id="984" name="Rectangle 983"/>
                <p:cNvSpPr/>
                <p:nvPr/>
              </p:nvSpPr>
              <p:spPr bwMode="auto">
                <a:xfrm>
                  <a:off x="2184879" y="1736232"/>
                  <a:ext cx="1198746" cy="112612"/>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85" name="Oval 984"/>
                <p:cNvSpPr>
                  <a:spLocks noChangeArrowheads="1"/>
                </p:cNvSpPr>
                <p:nvPr/>
              </p:nvSpPr>
              <p:spPr bwMode="auto">
                <a:xfrm flipV="1">
                  <a:off x="2184879" y="1564498"/>
                  <a:ext cx="1194966" cy="312499"/>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986" name="Freeform 985"/>
                <p:cNvSpPr/>
                <p:nvPr/>
              </p:nvSpPr>
              <p:spPr bwMode="auto">
                <a:xfrm>
                  <a:off x="2491182" y="1671479"/>
                  <a:ext cx="582357" cy="15484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87" name="Freeform 986"/>
                <p:cNvSpPr/>
                <p:nvPr/>
              </p:nvSpPr>
              <p:spPr bwMode="auto">
                <a:xfrm>
                  <a:off x="2430678" y="1629250"/>
                  <a:ext cx="703366" cy="109796"/>
                </a:xfrm>
                <a:custGeom>
                  <a:avLst/>
                  <a:gdLst>
                    <a:gd name="T0" fmla="*/ 0 w 3723451"/>
                    <a:gd name="T1" fmla="*/ 26862 h 932950"/>
                    <a:gd name="T2" fmla="*/ 123762 w 3723451"/>
                    <a:gd name="T3" fmla="*/ 317 h 932950"/>
                    <a:gd name="T4" fmla="*/ 350560 w 3723451"/>
                    <a:gd name="T5" fmla="*/ 61263 h 932950"/>
                    <a:gd name="T6" fmla="*/ 566927 w 3723451"/>
                    <a:gd name="T7" fmla="*/ 0 h 932950"/>
                    <a:gd name="T8" fmla="*/ 703366 w 3723451"/>
                    <a:gd name="T9" fmla="*/ 24379 h 932950"/>
                    <a:gd name="T10" fmla="*/ 601856 w 3723451"/>
                    <a:gd name="T11" fmla="*/ 54357 h 932950"/>
                    <a:gd name="T12" fmla="*/ 569173 w 3723451"/>
                    <a:gd name="T13" fmla="*/ 46274 h 932950"/>
                    <a:gd name="T14" fmla="*/ 354544 w 3723451"/>
                    <a:gd name="T15" fmla="*/ 109796 h 932950"/>
                    <a:gd name="T16" fmla="*/ 134425 w 3723451"/>
                    <a:gd name="T17" fmla="*/ 48611 h 932950"/>
                    <a:gd name="T18" fmla="*/ 98836 w 3723451"/>
                    <a:gd name="T19" fmla="*/ 55215 h 932950"/>
                    <a:gd name="T20" fmla="*/ 0 w 3723451"/>
                    <a:gd name="T21" fmla="*/ 26862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88" name="Freeform 987"/>
                <p:cNvSpPr/>
                <p:nvPr/>
              </p:nvSpPr>
              <p:spPr bwMode="auto">
                <a:xfrm>
                  <a:off x="2892025" y="1722154"/>
                  <a:ext cx="260927" cy="95720"/>
                </a:xfrm>
                <a:custGeom>
                  <a:avLst/>
                  <a:gdLst>
                    <a:gd name="T0" fmla="*/ 0 w 1366596"/>
                    <a:gd name="T1" fmla="*/ 0 h 809868"/>
                    <a:gd name="T2" fmla="*/ 260927 w 1366596"/>
                    <a:gd name="T3" fmla="*/ 73965 h 809868"/>
                    <a:gd name="T4" fmla="*/ 165166 w 1366596"/>
                    <a:gd name="T5" fmla="*/ 95720 h 809868"/>
                    <a:gd name="T6" fmla="*/ 878 w 1366596"/>
                    <a:gd name="T7" fmla="*/ 50579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89" name="Freeform 988"/>
                <p:cNvSpPr/>
                <p:nvPr/>
              </p:nvSpPr>
              <p:spPr bwMode="auto">
                <a:xfrm>
                  <a:off x="2419334" y="1724970"/>
                  <a:ext cx="253362" cy="95720"/>
                </a:xfrm>
                <a:custGeom>
                  <a:avLst/>
                  <a:gdLst>
                    <a:gd name="T0" fmla="*/ 249903 w 1348191"/>
                    <a:gd name="T1" fmla="*/ 0 h 791462"/>
                    <a:gd name="T2" fmla="*/ 253362 w 1348191"/>
                    <a:gd name="T3" fmla="*/ 46190 h 791462"/>
                    <a:gd name="T4" fmla="*/ 91660 w 1348191"/>
                    <a:gd name="T5" fmla="*/ 95720 h 791462"/>
                    <a:gd name="T6" fmla="*/ 0 w 1348191"/>
                    <a:gd name="T7" fmla="*/ 74016 h 791462"/>
                    <a:gd name="T8" fmla="*/ 249903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990" name="Straight Connector 989"/>
                <p:cNvCxnSpPr>
                  <a:cxnSpLocks noChangeShapeType="1"/>
                  <a:endCxn id="985" idx="2"/>
                </p:cNvCxnSpPr>
                <p:nvPr/>
              </p:nvCxnSpPr>
              <p:spPr bwMode="auto">
                <a:xfrm flipH="1" flipV="1">
                  <a:off x="2184879" y="1722154"/>
                  <a:ext cx="3780" cy="121059"/>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991" name="Straight Connector 990"/>
                <p:cNvCxnSpPr>
                  <a:cxnSpLocks noChangeShapeType="1"/>
                </p:cNvCxnSpPr>
                <p:nvPr/>
              </p:nvCxnSpPr>
              <p:spPr bwMode="auto">
                <a:xfrm flipH="1" flipV="1">
                  <a:off x="3379845" y="1727785"/>
                  <a:ext cx="3780" cy="121059"/>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nvGrpSpPr>
            <p:cNvPr id="935" name="Group 48257"/>
            <p:cNvGrpSpPr/>
            <p:nvPr/>
          </p:nvGrpSpPr>
          <p:grpSpPr bwMode="auto">
            <a:xfrm>
              <a:off x="5552116" y="3849635"/>
              <a:ext cx="514350" cy="1670050"/>
              <a:chOff x="5552116" y="3849635"/>
              <a:chExt cx="514350" cy="1670050"/>
            </a:xfrm>
          </p:grpSpPr>
          <p:sp>
            <p:nvSpPr>
              <p:cNvPr id="957" name="Rectangle 956"/>
              <p:cNvSpPr/>
              <p:nvPr/>
            </p:nvSpPr>
            <p:spPr bwMode="auto">
              <a:xfrm rot="10800000">
                <a:off x="5555163" y="3933392"/>
                <a:ext cx="498084" cy="628647"/>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58" name="Straight Connector 957"/>
              <p:cNvCxnSpPr/>
              <p:nvPr/>
            </p:nvCxnSpPr>
            <p:spPr bwMode="auto">
              <a:xfrm flipH="1">
                <a:off x="6064879" y="4006752"/>
                <a:ext cx="1588" cy="1365045"/>
              </a:xfrm>
              <a:prstGeom prst="line">
                <a:avLst/>
              </a:prstGeom>
              <a:noFill/>
              <a:ln w="3175" cap="flat" cmpd="sng" algn="ctr">
                <a:solidFill>
                  <a:srgbClr val="000000"/>
                </a:solidFill>
                <a:prstDash val="sysDash"/>
              </a:ln>
              <a:effectLst/>
            </p:spPr>
          </p:cxnSp>
          <p:grpSp>
            <p:nvGrpSpPr>
              <p:cNvPr id="959" name="Group 607"/>
              <p:cNvGrpSpPr/>
              <p:nvPr/>
            </p:nvGrpSpPr>
            <p:grpSpPr bwMode="auto">
              <a:xfrm>
                <a:off x="5557264" y="5297988"/>
                <a:ext cx="507588" cy="221697"/>
                <a:chOff x="4128636" y="3606589"/>
                <a:chExt cx="568145" cy="338667"/>
              </a:xfrm>
            </p:grpSpPr>
            <p:sp>
              <p:nvSpPr>
                <p:cNvPr id="972" name="Oval 971"/>
                <p:cNvSpPr/>
                <p:nvPr/>
              </p:nvSpPr>
              <p:spPr>
                <a:xfrm>
                  <a:off x="4128205" y="3719341"/>
                  <a:ext cx="568606" cy="225500"/>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73" name="Rectangle 972"/>
                <p:cNvSpPr/>
                <p:nvPr/>
              </p:nvSpPr>
              <p:spPr>
                <a:xfrm>
                  <a:off x="4128205" y="3719341"/>
                  <a:ext cx="568606" cy="111537"/>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74" name="Oval 973"/>
                <p:cNvSpPr/>
                <p:nvPr/>
              </p:nvSpPr>
              <p:spPr>
                <a:xfrm>
                  <a:off x="4128205" y="3600530"/>
                  <a:ext cx="568606" cy="230348"/>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75" name="Straight Connector 974"/>
                <p:cNvCxnSpPr/>
                <p:nvPr/>
              </p:nvCxnSpPr>
              <p:spPr>
                <a:xfrm>
                  <a:off x="4696811" y="3719341"/>
                  <a:ext cx="0" cy="111537"/>
                </a:xfrm>
                <a:prstGeom prst="line">
                  <a:avLst/>
                </a:prstGeom>
                <a:noFill/>
                <a:ln w="6350" cap="flat" cmpd="sng" algn="ctr">
                  <a:solidFill>
                    <a:srgbClr val="000000"/>
                  </a:solidFill>
                  <a:prstDash val="solid"/>
                </a:ln>
                <a:effectLst/>
              </p:spPr>
            </p:cxnSp>
            <p:cxnSp>
              <p:nvCxnSpPr>
                <p:cNvPr id="976" name="Straight Connector 975"/>
                <p:cNvCxnSpPr/>
                <p:nvPr/>
              </p:nvCxnSpPr>
              <p:spPr>
                <a:xfrm>
                  <a:off x="4128205" y="3719341"/>
                  <a:ext cx="0" cy="111537"/>
                </a:xfrm>
                <a:prstGeom prst="line">
                  <a:avLst/>
                </a:prstGeom>
                <a:noFill/>
                <a:ln w="6350" cap="flat" cmpd="sng" algn="ctr">
                  <a:solidFill>
                    <a:srgbClr val="000000"/>
                  </a:solidFill>
                  <a:prstDash val="solid"/>
                </a:ln>
                <a:effectLst/>
              </p:spPr>
            </p:cxnSp>
          </p:grpSp>
          <p:sp>
            <p:nvSpPr>
              <p:cNvPr id="960" name="Rectangle 959"/>
              <p:cNvSpPr/>
              <p:nvPr/>
            </p:nvSpPr>
            <p:spPr bwMode="auto">
              <a:xfrm>
                <a:off x="5558467" y="4562294"/>
                <a:ext cx="496887" cy="812678"/>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61" name="Straight Connector 960"/>
              <p:cNvCxnSpPr/>
              <p:nvPr/>
            </p:nvCxnSpPr>
            <p:spPr bwMode="auto">
              <a:xfrm flipH="1">
                <a:off x="5552117" y="4014689"/>
                <a:ext cx="3175" cy="1450757"/>
              </a:xfrm>
              <a:prstGeom prst="line">
                <a:avLst/>
              </a:prstGeom>
              <a:noFill/>
              <a:ln w="3175" cap="flat" cmpd="sng" algn="ctr">
                <a:solidFill>
                  <a:srgbClr val="000000"/>
                </a:solidFill>
                <a:prstDash val="sysDash"/>
              </a:ln>
              <a:effectLst/>
            </p:spPr>
          </p:cxnSp>
          <p:grpSp>
            <p:nvGrpSpPr>
              <p:cNvPr id="962" name="Group 595"/>
              <p:cNvGrpSpPr/>
              <p:nvPr/>
            </p:nvGrpSpPr>
            <p:grpSpPr bwMode="auto">
              <a:xfrm>
                <a:off x="5554629" y="3849635"/>
                <a:ext cx="503828" cy="248249"/>
                <a:chOff x="2183302" y="1564542"/>
                <a:chExt cx="1200154" cy="440314"/>
              </a:xfrm>
            </p:grpSpPr>
            <p:sp>
              <p:nvSpPr>
                <p:cNvPr id="963" name="Oval 962"/>
                <p:cNvSpPr/>
                <p:nvPr/>
              </p:nvSpPr>
              <p:spPr bwMode="auto">
                <a:xfrm flipV="1">
                  <a:off x="2188662" y="1691192"/>
                  <a:ext cx="1194966" cy="312499"/>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n-ea"/>
                    <a:cs typeface="+mn-cs"/>
                  </a:endParaRPr>
                </a:p>
              </p:txBody>
            </p:sp>
            <p:sp>
              <p:nvSpPr>
                <p:cNvPr id="964" name="Rectangle 963"/>
                <p:cNvSpPr/>
                <p:nvPr/>
              </p:nvSpPr>
              <p:spPr bwMode="auto">
                <a:xfrm>
                  <a:off x="2184881" y="1736237"/>
                  <a:ext cx="1198746" cy="112612"/>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65" name="Oval 964"/>
                <p:cNvSpPr>
                  <a:spLocks noChangeArrowheads="1"/>
                </p:cNvSpPr>
                <p:nvPr/>
              </p:nvSpPr>
              <p:spPr bwMode="auto">
                <a:xfrm flipV="1">
                  <a:off x="2184881" y="1564505"/>
                  <a:ext cx="1194966" cy="312497"/>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966" name="Freeform 965"/>
                <p:cNvSpPr/>
                <p:nvPr/>
              </p:nvSpPr>
              <p:spPr bwMode="auto">
                <a:xfrm>
                  <a:off x="2491185" y="1671486"/>
                  <a:ext cx="582357" cy="15484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67" name="Freeform 966"/>
                <p:cNvSpPr/>
                <p:nvPr/>
              </p:nvSpPr>
              <p:spPr bwMode="auto">
                <a:xfrm>
                  <a:off x="2430680" y="1629256"/>
                  <a:ext cx="703366" cy="109797"/>
                </a:xfrm>
                <a:custGeom>
                  <a:avLst/>
                  <a:gdLst>
                    <a:gd name="T0" fmla="*/ 0 w 3723451"/>
                    <a:gd name="T1" fmla="*/ 26862 h 932950"/>
                    <a:gd name="T2" fmla="*/ 123762 w 3723451"/>
                    <a:gd name="T3" fmla="*/ 317 h 932950"/>
                    <a:gd name="T4" fmla="*/ 350560 w 3723451"/>
                    <a:gd name="T5" fmla="*/ 61264 h 932950"/>
                    <a:gd name="T6" fmla="*/ 566927 w 3723451"/>
                    <a:gd name="T7" fmla="*/ 0 h 932950"/>
                    <a:gd name="T8" fmla="*/ 703366 w 3723451"/>
                    <a:gd name="T9" fmla="*/ 24379 h 932950"/>
                    <a:gd name="T10" fmla="*/ 601856 w 3723451"/>
                    <a:gd name="T11" fmla="*/ 54357 h 932950"/>
                    <a:gd name="T12" fmla="*/ 569173 w 3723451"/>
                    <a:gd name="T13" fmla="*/ 46275 h 932950"/>
                    <a:gd name="T14" fmla="*/ 354544 w 3723451"/>
                    <a:gd name="T15" fmla="*/ 109797 h 932950"/>
                    <a:gd name="T16" fmla="*/ 134425 w 3723451"/>
                    <a:gd name="T17" fmla="*/ 48612 h 932950"/>
                    <a:gd name="T18" fmla="*/ 98836 w 3723451"/>
                    <a:gd name="T19" fmla="*/ 55215 h 932950"/>
                    <a:gd name="T20" fmla="*/ 0 w 3723451"/>
                    <a:gd name="T21" fmla="*/ 26862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68" name="Freeform 967"/>
                <p:cNvSpPr/>
                <p:nvPr/>
              </p:nvSpPr>
              <p:spPr bwMode="auto">
                <a:xfrm>
                  <a:off x="2892028" y="1722161"/>
                  <a:ext cx="260927" cy="95720"/>
                </a:xfrm>
                <a:custGeom>
                  <a:avLst/>
                  <a:gdLst>
                    <a:gd name="T0" fmla="*/ 0 w 1366596"/>
                    <a:gd name="T1" fmla="*/ 0 h 809868"/>
                    <a:gd name="T2" fmla="*/ 260927 w 1366596"/>
                    <a:gd name="T3" fmla="*/ 73965 h 809868"/>
                    <a:gd name="T4" fmla="*/ 165166 w 1366596"/>
                    <a:gd name="T5" fmla="*/ 95720 h 809868"/>
                    <a:gd name="T6" fmla="*/ 878 w 1366596"/>
                    <a:gd name="T7" fmla="*/ 50579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69" name="Freeform 968"/>
                <p:cNvSpPr/>
                <p:nvPr/>
              </p:nvSpPr>
              <p:spPr bwMode="auto">
                <a:xfrm>
                  <a:off x="2419337" y="1724976"/>
                  <a:ext cx="253362" cy="95720"/>
                </a:xfrm>
                <a:custGeom>
                  <a:avLst/>
                  <a:gdLst>
                    <a:gd name="T0" fmla="*/ 249903 w 1348191"/>
                    <a:gd name="T1" fmla="*/ 0 h 791462"/>
                    <a:gd name="T2" fmla="*/ 253362 w 1348191"/>
                    <a:gd name="T3" fmla="*/ 46190 h 791462"/>
                    <a:gd name="T4" fmla="*/ 91660 w 1348191"/>
                    <a:gd name="T5" fmla="*/ 95720 h 791462"/>
                    <a:gd name="T6" fmla="*/ 0 w 1348191"/>
                    <a:gd name="T7" fmla="*/ 74016 h 791462"/>
                    <a:gd name="T8" fmla="*/ 249903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970" name="Straight Connector 969"/>
                <p:cNvCxnSpPr>
                  <a:cxnSpLocks noChangeShapeType="1"/>
                  <a:endCxn id="965" idx="2"/>
                </p:cNvCxnSpPr>
                <p:nvPr/>
              </p:nvCxnSpPr>
              <p:spPr bwMode="auto">
                <a:xfrm flipH="1" flipV="1">
                  <a:off x="2184881" y="1722161"/>
                  <a:ext cx="3780" cy="121057"/>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971" name="Straight Connector 970"/>
                <p:cNvCxnSpPr>
                  <a:cxnSpLocks noChangeShapeType="1"/>
                </p:cNvCxnSpPr>
                <p:nvPr/>
              </p:nvCxnSpPr>
              <p:spPr bwMode="auto">
                <a:xfrm flipH="1" flipV="1">
                  <a:off x="3379847" y="1727792"/>
                  <a:ext cx="3780" cy="121057"/>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nvGrpSpPr>
            <p:cNvPr id="936" name="Group 48258"/>
            <p:cNvGrpSpPr/>
            <p:nvPr/>
          </p:nvGrpSpPr>
          <p:grpSpPr bwMode="auto">
            <a:xfrm>
              <a:off x="6547479" y="3836935"/>
              <a:ext cx="514350" cy="1671638"/>
              <a:chOff x="6547479" y="3836935"/>
              <a:chExt cx="514350" cy="1671638"/>
            </a:xfrm>
          </p:grpSpPr>
          <p:sp>
            <p:nvSpPr>
              <p:cNvPr id="937" name="Rectangle 936"/>
              <p:cNvSpPr/>
              <p:nvPr/>
            </p:nvSpPr>
            <p:spPr bwMode="auto">
              <a:xfrm rot="10800000">
                <a:off x="6550526" y="3920772"/>
                <a:ext cx="498084" cy="629245"/>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38" name="Straight Connector 937"/>
              <p:cNvCxnSpPr/>
              <p:nvPr/>
            </p:nvCxnSpPr>
            <p:spPr bwMode="auto">
              <a:xfrm flipH="1">
                <a:off x="7060242" y="3994054"/>
                <a:ext cx="1587" cy="1366633"/>
              </a:xfrm>
              <a:prstGeom prst="line">
                <a:avLst/>
              </a:prstGeom>
              <a:noFill/>
              <a:ln w="3175" cap="flat" cmpd="sng" algn="ctr">
                <a:solidFill>
                  <a:srgbClr val="000000"/>
                </a:solidFill>
                <a:prstDash val="sysDash"/>
              </a:ln>
              <a:effectLst/>
            </p:spPr>
          </p:cxnSp>
          <p:grpSp>
            <p:nvGrpSpPr>
              <p:cNvPr id="939" name="Group 634"/>
              <p:cNvGrpSpPr/>
              <p:nvPr/>
            </p:nvGrpSpPr>
            <p:grpSpPr bwMode="auto">
              <a:xfrm>
                <a:off x="6552627" y="5286665"/>
                <a:ext cx="507588" cy="221908"/>
                <a:chOff x="4128636" y="3606589"/>
                <a:chExt cx="568145" cy="338667"/>
              </a:xfrm>
            </p:grpSpPr>
            <p:sp>
              <p:nvSpPr>
                <p:cNvPr id="952" name="Oval 951"/>
                <p:cNvSpPr/>
                <p:nvPr/>
              </p:nvSpPr>
              <p:spPr>
                <a:xfrm>
                  <a:off x="4128205" y="3719558"/>
                  <a:ext cx="568606" cy="225284"/>
                </a:xfrm>
                <a:prstGeom prst="ellipse">
                  <a:avLst/>
                </a:prstGeom>
                <a:solidFill>
                  <a:srgbClr val="3333CC">
                    <a:lumMod val="75000"/>
                  </a:srgbClr>
                </a:solidFill>
                <a:ln w="6350" cap="flat" cmpd="sng" algn="ctr">
                  <a:solidFill>
                    <a:srgbClr val="00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53" name="Rectangle 952"/>
                <p:cNvSpPr/>
                <p:nvPr/>
              </p:nvSpPr>
              <p:spPr>
                <a:xfrm>
                  <a:off x="4128205" y="3719558"/>
                  <a:ext cx="568606" cy="111431"/>
                </a:xfrm>
                <a:prstGeom prst="rect">
                  <a:avLst/>
                </a:prstGeom>
                <a:solidFill>
                  <a:srgbClr val="3333CC">
                    <a:lumMod val="7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54" name="Oval 953"/>
                <p:cNvSpPr/>
                <p:nvPr/>
              </p:nvSpPr>
              <p:spPr>
                <a:xfrm>
                  <a:off x="4128205" y="3605704"/>
                  <a:ext cx="568606" cy="225286"/>
                </a:xfrm>
                <a:prstGeom prst="ellipse">
                  <a:avLst/>
                </a:prstGeom>
                <a:solidFill>
                  <a:srgbClr val="3333CC">
                    <a:lumMod val="40000"/>
                    <a:lumOff val="60000"/>
                    <a:alpha val="55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55" name="Straight Connector 954"/>
                <p:cNvCxnSpPr/>
                <p:nvPr/>
              </p:nvCxnSpPr>
              <p:spPr>
                <a:xfrm>
                  <a:off x="4696811" y="3719558"/>
                  <a:ext cx="0" cy="111431"/>
                </a:xfrm>
                <a:prstGeom prst="line">
                  <a:avLst/>
                </a:prstGeom>
                <a:noFill/>
                <a:ln w="6350" cap="flat" cmpd="sng" algn="ctr">
                  <a:solidFill>
                    <a:srgbClr val="000000"/>
                  </a:solidFill>
                  <a:prstDash val="solid"/>
                </a:ln>
                <a:effectLst/>
              </p:spPr>
            </p:cxnSp>
            <p:cxnSp>
              <p:nvCxnSpPr>
                <p:cNvPr id="956" name="Straight Connector 955"/>
                <p:cNvCxnSpPr/>
                <p:nvPr/>
              </p:nvCxnSpPr>
              <p:spPr>
                <a:xfrm>
                  <a:off x="4128205" y="3719558"/>
                  <a:ext cx="0" cy="111431"/>
                </a:xfrm>
                <a:prstGeom prst="line">
                  <a:avLst/>
                </a:prstGeom>
                <a:noFill/>
                <a:ln w="6350" cap="flat" cmpd="sng" algn="ctr">
                  <a:solidFill>
                    <a:srgbClr val="000000"/>
                  </a:solidFill>
                  <a:prstDash val="solid"/>
                </a:ln>
                <a:effectLst/>
              </p:spPr>
            </p:cxnSp>
          </p:grpSp>
          <p:sp>
            <p:nvSpPr>
              <p:cNvPr id="940" name="Rectangle 939"/>
              <p:cNvSpPr/>
              <p:nvPr/>
            </p:nvSpPr>
            <p:spPr bwMode="auto">
              <a:xfrm>
                <a:off x="6553829" y="4551184"/>
                <a:ext cx="496888" cy="812678"/>
              </a:xfrm>
              <a:prstGeom prst="rect">
                <a:avLst/>
              </a:prstGeom>
              <a:gradFill rotWithShape="1">
                <a:gsLst>
                  <a:gs pos="0">
                    <a:srgbClr val="3333CC">
                      <a:lumMod val="60000"/>
                      <a:lumOff val="40000"/>
                    </a:srgbClr>
                  </a:gs>
                  <a:gs pos="100000">
                    <a:srgbClr val="FFFFFF"/>
                  </a:gs>
                </a:gsLst>
                <a:lin ang="16200000" scaled="0"/>
              </a:gra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941" name="Straight Connector 940"/>
              <p:cNvCxnSpPr/>
              <p:nvPr/>
            </p:nvCxnSpPr>
            <p:spPr bwMode="auto">
              <a:xfrm flipH="1">
                <a:off x="6547479" y="4001991"/>
                <a:ext cx="3175" cy="1452344"/>
              </a:xfrm>
              <a:prstGeom prst="line">
                <a:avLst/>
              </a:prstGeom>
              <a:noFill/>
              <a:ln w="3175" cap="flat" cmpd="sng" algn="ctr">
                <a:solidFill>
                  <a:srgbClr val="000000"/>
                </a:solidFill>
                <a:prstDash val="sysDash"/>
              </a:ln>
              <a:effectLst/>
            </p:spPr>
          </p:cxnSp>
          <p:grpSp>
            <p:nvGrpSpPr>
              <p:cNvPr id="942" name="Group 622"/>
              <p:cNvGrpSpPr/>
              <p:nvPr/>
            </p:nvGrpSpPr>
            <p:grpSpPr bwMode="auto">
              <a:xfrm>
                <a:off x="6549992" y="3836935"/>
                <a:ext cx="503828" cy="248485"/>
                <a:chOff x="2183302" y="1564542"/>
                <a:chExt cx="1200154" cy="440314"/>
              </a:xfrm>
            </p:grpSpPr>
            <p:sp>
              <p:nvSpPr>
                <p:cNvPr id="943" name="Oval 942"/>
                <p:cNvSpPr/>
                <p:nvPr/>
              </p:nvSpPr>
              <p:spPr bwMode="auto">
                <a:xfrm flipV="1">
                  <a:off x="2188662" y="1691075"/>
                  <a:ext cx="1194966" cy="315014"/>
                </a:xfrm>
                <a:prstGeom prst="ellipse">
                  <a:avLst/>
                </a:prstGeom>
                <a:gradFill flip="none" rotWithShape="1">
                  <a:gsLst>
                    <a:gs pos="0">
                      <a:srgbClr val="3333CC">
                        <a:lumMod val="75000"/>
                      </a:srgbClr>
                    </a:gs>
                    <a:gs pos="31000">
                      <a:srgbClr val="3333CC">
                        <a:lumMod val="60000"/>
                        <a:lumOff val="40000"/>
                      </a:srgbClr>
                    </a:gs>
                    <a:gs pos="100000">
                      <a:srgbClr val="FFFFFF"/>
                    </a:gs>
                  </a:gsLst>
                  <a:lin ang="16200000" scaled="0"/>
                  <a:tileRect/>
                </a:gradFill>
                <a:ln w="635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n-ea"/>
                    <a:cs typeface="+mn-cs"/>
                  </a:endParaRPr>
                </a:p>
              </p:txBody>
            </p:sp>
            <p:sp>
              <p:nvSpPr>
                <p:cNvPr id="944" name="Rectangle 943"/>
                <p:cNvSpPr/>
                <p:nvPr/>
              </p:nvSpPr>
              <p:spPr bwMode="auto">
                <a:xfrm>
                  <a:off x="2184879" y="1736077"/>
                  <a:ext cx="1198749" cy="112505"/>
                </a:xfrm>
                <a:prstGeom prst="rect">
                  <a:avLst/>
                </a:prstGeom>
                <a:gradFill rotWithShape="1">
                  <a:gsLst>
                    <a:gs pos="0">
                      <a:srgbClr val="3333CC">
                        <a:lumMod val="40000"/>
                        <a:lumOff val="60000"/>
                      </a:srgbClr>
                    </a:gs>
                    <a:gs pos="54000">
                      <a:srgbClr val="3333CC">
                        <a:lumMod val="60000"/>
                        <a:lumOff val="40000"/>
                      </a:srgbClr>
                    </a:gs>
                    <a:gs pos="100000">
                      <a:srgbClr val="3333CC">
                        <a:lumMod val="75000"/>
                      </a:srgbClr>
                    </a:gs>
                  </a:gsLst>
                  <a:lin ang="162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45" name="Oval 944"/>
                <p:cNvSpPr>
                  <a:spLocks noChangeArrowheads="1"/>
                </p:cNvSpPr>
                <p:nvPr/>
              </p:nvSpPr>
              <p:spPr bwMode="auto">
                <a:xfrm flipV="1">
                  <a:off x="2184879" y="1564508"/>
                  <a:ext cx="1194966" cy="315014"/>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946" name="Freeform 945"/>
                <p:cNvSpPr/>
                <p:nvPr/>
              </p:nvSpPr>
              <p:spPr bwMode="auto">
                <a:xfrm>
                  <a:off x="2491185" y="1671388"/>
                  <a:ext cx="582357" cy="157507"/>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947" name="Freeform 946"/>
                <p:cNvSpPr/>
                <p:nvPr/>
              </p:nvSpPr>
              <p:spPr bwMode="auto">
                <a:xfrm>
                  <a:off x="2430680" y="1629198"/>
                  <a:ext cx="703366" cy="112505"/>
                </a:xfrm>
                <a:custGeom>
                  <a:avLst/>
                  <a:gdLst>
                    <a:gd name="T0" fmla="*/ 0 w 3723451"/>
                    <a:gd name="T1" fmla="*/ 27524 h 932950"/>
                    <a:gd name="T2" fmla="*/ 123762 w 3723451"/>
                    <a:gd name="T3" fmla="*/ 324 h 932950"/>
                    <a:gd name="T4" fmla="*/ 350560 w 3723451"/>
                    <a:gd name="T5" fmla="*/ 62775 h 932950"/>
                    <a:gd name="T6" fmla="*/ 566927 w 3723451"/>
                    <a:gd name="T7" fmla="*/ 0 h 932950"/>
                    <a:gd name="T8" fmla="*/ 703366 w 3723451"/>
                    <a:gd name="T9" fmla="*/ 24980 h 932950"/>
                    <a:gd name="T10" fmla="*/ 601856 w 3723451"/>
                    <a:gd name="T11" fmla="*/ 55698 h 932950"/>
                    <a:gd name="T12" fmla="*/ 569173 w 3723451"/>
                    <a:gd name="T13" fmla="*/ 47416 h 932950"/>
                    <a:gd name="T14" fmla="*/ 354544 w 3723451"/>
                    <a:gd name="T15" fmla="*/ 112505 h 932950"/>
                    <a:gd name="T16" fmla="*/ 134425 w 3723451"/>
                    <a:gd name="T17" fmla="*/ 49811 h 932950"/>
                    <a:gd name="T18" fmla="*/ 98836 w 3723451"/>
                    <a:gd name="T19" fmla="*/ 56577 h 932950"/>
                    <a:gd name="T20" fmla="*/ 0 w 3723451"/>
                    <a:gd name="T21" fmla="*/ 27524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48" name="Freeform 947"/>
                <p:cNvSpPr/>
                <p:nvPr/>
              </p:nvSpPr>
              <p:spPr bwMode="auto">
                <a:xfrm>
                  <a:off x="2892028" y="1724827"/>
                  <a:ext cx="260925" cy="95629"/>
                </a:xfrm>
                <a:custGeom>
                  <a:avLst/>
                  <a:gdLst>
                    <a:gd name="T0" fmla="*/ 0 w 1366596"/>
                    <a:gd name="T1" fmla="*/ 0 h 809868"/>
                    <a:gd name="T2" fmla="*/ 260925 w 1366596"/>
                    <a:gd name="T3" fmla="*/ 73895 h 809868"/>
                    <a:gd name="T4" fmla="*/ 165165 w 1366596"/>
                    <a:gd name="T5" fmla="*/ 95629 h 809868"/>
                    <a:gd name="T6" fmla="*/ 878 w 1366596"/>
                    <a:gd name="T7" fmla="*/ 50531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949" name="Freeform 948"/>
                <p:cNvSpPr/>
                <p:nvPr/>
              </p:nvSpPr>
              <p:spPr bwMode="auto">
                <a:xfrm>
                  <a:off x="2419334" y="1727640"/>
                  <a:ext cx="253364" cy="92816"/>
                </a:xfrm>
                <a:custGeom>
                  <a:avLst/>
                  <a:gdLst>
                    <a:gd name="T0" fmla="*/ 249905 w 1348191"/>
                    <a:gd name="T1" fmla="*/ 0 h 791462"/>
                    <a:gd name="T2" fmla="*/ 253364 w 1348191"/>
                    <a:gd name="T3" fmla="*/ 44789 h 791462"/>
                    <a:gd name="T4" fmla="*/ 91661 w 1348191"/>
                    <a:gd name="T5" fmla="*/ 92816 h 791462"/>
                    <a:gd name="T6" fmla="*/ 0 w 1348191"/>
                    <a:gd name="T7" fmla="*/ 71770 h 791462"/>
                    <a:gd name="T8" fmla="*/ 249905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950" name="Straight Connector 949"/>
                <p:cNvCxnSpPr>
                  <a:cxnSpLocks noChangeShapeType="1"/>
                  <a:endCxn id="945" idx="2"/>
                </p:cNvCxnSpPr>
                <p:nvPr/>
              </p:nvCxnSpPr>
              <p:spPr bwMode="auto">
                <a:xfrm flipH="1" flipV="1">
                  <a:off x="2184879" y="1722015"/>
                  <a:ext cx="3783" cy="120942"/>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951" name="Straight Connector 950"/>
                <p:cNvCxnSpPr>
                  <a:cxnSpLocks noChangeShapeType="1"/>
                </p:cNvCxnSpPr>
                <p:nvPr/>
              </p:nvCxnSpPr>
              <p:spPr bwMode="auto">
                <a:xfrm flipH="1" flipV="1">
                  <a:off x="3379845" y="1730452"/>
                  <a:ext cx="3783" cy="120944"/>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grpSp>
      <p:grpSp>
        <p:nvGrpSpPr>
          <p:cNvPr id="1037" name="Group 1036"/>
          <p:cNvGrpSpPr/>
          <p:nvPr/>
        </p:nvGrpSpPr>
        <p:grpSpPr bwMode="auto">
          <a:xfrm>
            <a:off x="4130530" y="2423492"/>
            <a:ext cx="4416425" cy="2314575"/>
            <a:chOff x="2381956" y="2435173"/>
            <a:chExt cx="4415330" cy="2315048"/>
          </a:xfrm>
        </p:grpSpPr>
        <p:sp>
          <p:nvSpPr>
            <p:cNvPr id="1038" name="Freeform 1037"/>
            <p:cNvSpPr/>
            <p:nvPr/>
          </p:nvSpPr>
          <p:spPr>
            <a:xfrm>
              <a:off x="2381956" y="2439937"/>
              <a:ext cx="296789" cy="1743431"/>
            </a:xfrm>
            <a:custGeom>
              <a:avLst/>
              <a:gdLst>
                <a:gd name="connsiteX0" fmla="*/ 307275 w 307275"/>
                <a:gd name="connsiteY0" fmla="*/ 0 h 1659441"/>
                <a:gd name="connsiteX1" fmla="*/ 0 w 307275"/>
                <a:gd name="connsiteY1" fmla="*/ 0 h 1659441"/>
                <a:gd name="connsiteX2" fmla="*/ 0 w 307275"/>
                <a:gd name="connsiteY2" fmla="*/ 1659441 h 1659441"/>
                <a:gd name="connsiteX0-1" fmla="*/ 307275 w 307275"/>
                <a:gd name="connsiteY0-2" fmla="*/ 0 h 2015941"/>
                <a:gd name="connsiteX1-3" fmla="*/ 0 w 307275"/>
                <a:gd name="connsiteY1-4" fmla="*/ 0 h 2015941"/>
                <a:gd name="connsiteX2-5" fmla="*/ 0 w 307275"/>
                <a:gd name="connsiteY2-6" fmla="*/ 2015941 h 2015941"/>
                <a:gd name="connsiteX0-7" fmla="*/ 228538 w 228538"/>
                <a:gd name="connsiteY0-8" fmla="*/ 0 h 2022548"/>
                <a:gd name="connsiteX1-9" fmla="*/ 0 w 228538"/>
                <a:gd name="connsiteY1-10" fmla="*/ 6607 h 2022548"/>
                <a:gd name="connsiteX2-11" fmla="*/ 0 w 228538"/>
                <a:gd name="connsiteY2-12" fmla="*/ 2022548 h 2022548"/>
              </a:gdLst>
              <a:ahLst/>
              <a:cxnLst>
                <a:cxn ang="0">
                  <a:pos x="connsiteX0-1" y="connsiteY0-2"/>
                </a:cxn>
                <a:cxn ang="0">
                  <a:pos x="connsiteX1-3" y="connsiteY1-4"/>
                </a:cxn>
                <a:cxn ang="0">
                  <a:pos x="connsiteX2-5" y="connsiteY2-6"/>
                </a:cxn>
              </a:cxnLst>
              <a:rect l="l" t="t" r="r" b="b"/>
              <a:pathLst>
                <a:path w="228538" h="2022548">
                  <a:moveTo>
                    <a:pt x="228538" y="0"/>
                  </a:moveTo>
                  <a:lnTo>
                    <a:pt x="0" y="6607"/>
                  </a:lnTo>
                  <a:lnTo>
                    <a:pt x="0" y="2022548"/>
                  </a:lnTo>
                </a:path>
              </a:pathLst>
            </a:custGeom>
            <a:noFill/>
            <a:ln w="31750" cap="flat" cmpd="sng" algn="ctr">
              <a:solidFill>
                <a:srgbClr val="CC0000"/>
              </a:solidFill>
              <a:prstDash val="solid"/>
              <a:headEnd type="triangle"/>
              <a:tailEnd type="triangle"/>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CC0000"/>
                </a:solidFill>
                <a:effectLst/>
                <a:uLnTx/>
                <a:uFillTx/>
                <a:latin typeface="Gill Sans MT" panose="020B0502020104020203"/>
                <a:ea typeface="+mn-ea"/>
                <a:cs typeface="+mn-cs"/>
              </a:endParaRPr>
            </a:p>
          </p:txBody>
        </p:sp>
        <p:sp>
          <p:nvSpPr>
            <p:cNvPr id="1039" name="Freeform 1038"/>
            <p:cNvSpPr/>
            <p:nvPr/>
          </p:nvSpPr>
          <p:spPr>
            <a:xfrm flipH="1">
              <a:off x="6411620" y="2435173"/>
              <a:ext cx="385666" cy="2300758"/>
            </a:xfrm>
            <a:custGeom>
              <a:avLst/>
              <a:gdLst>
                <a:gd name="connsiteX0" fmla="*/ 307275 w 307275"/>
                <a:gd name="connsiteY0" fmla="*/ 0 h 1659441"/>
                <a:gd name="connsiteX1" fmla="*/ 0 w 307275"/>
                <a:gd name="connsiteY1" fmla="*/ 0 h 1659441"/>
                <a:gd name="connsiteX2" fmla="*/ 0 w 307275"/>
                <a:gd name="connsiteY2" fmla="*/ 1659441 h 1659441"/>
                <a:gd name="connsiteX0-1" fmla="*/ 307275 w 307275"/>
                <a:gd name="connsiteY0-2" fmla="*/ 0 h 2117725"/>
                <a:gd name="connsiteX1-3" fmla="*/ 0 w 307275"/>
                <a:gd name="connsiteY1-4" fmla="*/ 0 h 2117725"/>
                <a:gd name="connsiteX2-5" fmla="*/ 0 w 307275"/>
                <a:gd name="connsiteY2-6" fmla="*/ 2117725 h 2117725"/>
              </a:gdLst>
              <a:ahLst/>
              <a:cxnLst>
                <a:cxn ang="0">
                  <a:pos x="connsiteX0-1" y="connsiteY0-2"/>
                </a:cxn>
                <a:cxn ang="0">
                  <a:pos x="connsiteX1-3" y="connsiteY1-4"/>
                </a:cxn>
                <a:cxn ang="0">
                  <a:pos x="connsiteX2-5" y="connsiteY2-6"/>
                </a:cxn>
              </a:cxnLst>
              <a:rect l="l" t="t" r="r" b="b"/>
              <a:pathLst>
                <a:path w="307275" h="2117725">
                  <a:moveTo>
                    <a:pt x="307275" y="0"/>
                  </a:moveTo>
                  <a:lnTo>
                    <a:pt x="0" y="0"/>
                  </a:lnTo>
                  <a:lnTo>
                    <a:pt x="0" y="2117725"/>
                  </a:lnTo>
                </a:path>
              </a:pathLst>
            </a:custGeom>
            <a:noFill/>
            <a:ln w="31750" cap="flat" cmpd="sng" algn="ctr">
              <a:solidFill>
                <a:srgbClr val="CC0000"/>
              </a:solidFill>
              <a:prstDash val="solid"/>
              <a:headEnd type="triangle"/>
              <a:tailEnd type="triangle"/>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Gill Sans MT" panose="020B0502020104020203"/>
                <a:ea typeface="+mn-ea"/>
                <a:cs typeface="+mn-cs"/>
              </a:endParaRPr>
            </a:p>
          </p:txBody>
        </p:sp>
        <p:cxnSp>
          <p:nvCxnSpPr>
            <p:cNvPr id="1040" name="Straight Arrow Connector 1039"/>
            <p:cNvCxnSpPr/>
            <p:nvPr/>
          </p:nvCxnSpPr>
          <p:spPr>
            <a:xfrm flipV="1">
              <a:off x="5791061" y="2687638"/>
              <a:ext cx="7936" cy="2062583"/>
            </a:xfrm>
            <a:prstGeom prst="straightConnector1">
              <a:avLst/>
            </a:prstGeom>
            <a:noFill/>
            <a:ln w="31750" cap="flat" cmpd="sng" algn="ctr">
              <a:solidFill>
                <a:srgbClr val="CC0000"/>
              </a:solidFill>
              <a:prstDash val="solid"/>
              <a:headEnd type="triangle"/>
              <a:tailEnd type="triangle"/>
            </a:ln>
            <a:effectLst/>
          </p:spPr>
        </p:cxnSp>
        <p:cxnSp>
          <p:nvCxnSpPr>
            <p:cNvPr id="1041" name="Straight Arrow Connector 1040"/>
            <p:cNvCxnSpPr/>
            <p:nvPr/>
          </p:nvCxnSpPr>
          <p:spPr>
            <a:xfrm flipV="1">
              <a:off x="4599144" y="2708279"/>
              <a:ext cx="17458" cy="2037179"/>
            </a:xfrm>
            <a:prstGeom prst="straightConnector1">
              <a:avLst/>
            </a:prstGeom>
            <a:noFill/>
            <a:ln w="31750" cap="flat" cmpd="sng" algn="ctr">
              <a:solidFill>
                <a:srgbClr val="CC0000"/>
              </a:solidFill>
              <a:prstDash val="solid"/>
              <a:headEnd type="triangle"/>
              <a:tailEnd type="triangle"/>
            </a:ln>
            <a:effectLst/>
          </p:spPr>
        </p:cxnSp>
        <p:cxnSp>
          <p:nvCxnSpPr>
            <p:cNvPr id="1042" name="Straight Arrow Connector 1041"/>
            <p:cNvCxnSpPr/>
            <p:nvPr/>
          </p:nvCxnSpPr>
          <p:spPr>
            <a:xfrm flipH="1" flipV="1">
              <a:off x="3807178" y="2762265"/>
              <a:ext cx="9523" cy="1983193"/>
            </a:xfrm>
            <a:prstGeom prst="straightConnector1">
              <a:avLst/>
            </a:prstGeom>
            <a:noFill/>
            <a:ln w="31750" cap="flat" cmpd="sng" algn="ctr">
              <a:solidFill>
                <a:srgbClr val="CC0000"/>
              </a:solidFill>
              <a:prstDash val="solid"/>
              <a:headEnd type="triangle"/>
              <a:tailEnd type="triangle"/>
            </a:ln>
            <a:effectLst/>
          </p:spPr>
        </p:cxnSp>
      </p:grpSp>
      <p:grpSp>
        <p:nvGrpSpPr>
          <p:cNvPr id="1043" name="Group 1042"/>
          <p:cNvGrpSpPr/>
          <p:nvPr/>
        </p:nvGrpSpPr>
        <p:grpSpPr bwMode="auto">
          <a:xfrm>
            <a:off x="3805093" y="4634880"/>
            <a:ext cx="4957762" cy="693737"/>
            <a:chOff x="2055070" y="4690247"/>
            <a:chExt cx="4956877" cy="694339"/>
          </a:xfrm>
        </p:grpSpPr>
        <p:grpSp>
          <p:nvGrpSpPr>
            <p:cNvPr id="1044" name="Group 554"/>
            <p:cNvGrpSpPr/>
            <p:nvPr/>
          </p:nvGrpSpPr>
          <p:grpSpPr bwMode="auto">
            <a:xfrm>
              <a:off x="3605320" y="5055434"/>
              <a:ext cx="430131" cy="329152"/>
              <a:chOff x="2931664" y="3912603"/>
              <a:chExt cx="430450" cy="329314"/>
            </a:xfrm>
          </p:grpSpPr>
          <p:sp>
            <p:nvSpPr>
              <p:cNvPr id="1065" name="Rectangle 1064"/>
              <p:cNvSpPr/>
              <p:nvPr/>
            </p:nvSpPr>
            <p:spPr>
              <a:xfrm>
                <a:off x="2936890" y="3912858"/>
                <a:ext cx="425689" cy="329059"/>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1066" name="Straight Connector 1065"/>
              <p:cNvCxnSpPr/>
              <p:nvPr/>
            </p:nvCxnSpPr>
            <p:spPr>
              <a:xfrm>
                <a:off x="2932124" y="4005058"/>
                <a:ext cx="425689" cy="0"/>
              </a:xfrm>
              <a:prstGeom prst="line">
                <a:avLst/>
              </a:prstGeom>
              <a:noFill/>
              <a:ln w="3175" cap="flat" cmpd="sng" algn="ctr">
                <a:solidFill>
                  <a:srgbClr val="CC0000"/>
                </a:solidFill>
                <a:prstDash val="solid"/>
              </a:ln>
              <a:effectLst/>
            </p:spPr>
          </p:cxnSp>
          <p:cxnSp>
            <p:nvCxnSpPr>
              <p:cNvPr id="1067" name="Straight Connector 1066"/>
              <p:cNvCxnSpPr/>
              <p:nvPr/>
            </p:nvCxnSpPr>
            <p:spPr>
              <a:xfrm>
                <a:off x="2932124" y="4068645"/>
                <a:ext cx="425689" cy="0"/>
              </a:xfrm>
              <a:prstGeom prst="line">
                <a:avLst/>
              </a:prstGeom>
              <a:noFill/>
              <a:ln w="3175" cap="flat" cmpd="sng" algn="ctr">
                <a:solidFill>
                  <a:srgbClr val="CC0000"/>
                </a:solidFill>
                <a:prstDash val="solid"/>
              </a:ln>
              <a:effectLst/>
            </p:spPr>
          </p:cxnSp>
          <p:cxnSp>
            <p:nvCxnSpPr>
              <p:cNvPr id="1068" name="Straight Connector 1067"/>
              <p:cNvCxnSpPr>
                <a:stCxn id="1065" idx="2"/>
              </p:cNvCxnSpPr>
              <p:nvPr/>
            </p:nvCxnSpPr>
            <p:spPr>
              <a:xfrm flipH="1" flipV="1">
                <a:off x="3148146" y="4005058"/>
                <a:ext cx="1589" cy="236859"/>
              </a:xfrm>
              <a:prstGeom prst="line">
                <a:avLst/>
              </a:prstGeom>
              <a:noFill/>
              <a:ln w="3175" cap="flat" cmpd="sng" algn="ctr">
                <a:solidFill>
                  <a:srgbClr val="CC0000"/>
                </a:solidFill>
                <a:prstDash val="solid"/>
              </a:ln>
              <a:effectLst/>
            </p:spPr>
          </p:cxnSp>
        </p:grpSp>
        <p:grpSp>
          <p:nvGrpSpPr>
            <p:cNvPr id="1045" name="Group 582"/>
            <p:cNvGrpSpPr/>
            <p:nvPr/>
          </p:nvGrpSpPr>
          <p:grpSpPr bwMode="auto">
            <a:xfrm>
              <a:off x="4387957" y="5055368"/>
              <a:ext cx="430131" cy="329152"/>
              <a:chOff x="2931664" y="3912603"/>
              <a:chExt cx="430450" cy="329314"/>
            </a:xfrm>
          </p:grpSpPr>
          <p:sp>
            <p:nvSpPr>
              <p:cNvPr id="1061" name="Rectangle 1060"/>
              <p:cNvSpPr/>
              <p:nvPr/>
            </p:nvSpPr>
            <p:spPr>
              <a:xfrm>
                <a:off x="2936750" y="3912924"/>
                <a:ext cx="425689" cy="329059"/>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1062" name="Straight Connector 1061"/>
              <p:cNvCxnSpPr/>
              <p:nvPr/>
            </p:nvCxnSpPr>
            <p:spPr>
              <a:xfrm>
                <a:off x="2931985" y="4005125"/>
                <a:ext cx="425689" cy="0"/>
              </a:xfrm>
              <a:prstGeom prst="line">
                <a:avLst/>
              </a:prstGeom>
              <a:noFill/>
              <a:ln w="3175" cap="flat" cmpd="sng" algn="ctr">
                <a:solidFill>
                  <a:srgbClr val="CC0000"/>
                </a:solidFill>
                <a:prstDash val="solid"/>
              </a:ln>
              <a:effectLst/>
            </p:spPr>
          </p:cxnSp>
          <p:cxnSp>
            <p:nvCxnSpPr>
              <p:cNvPr id="1063" name="Straight Connector 1062"/>
              <p:cNvCxnSpPr/>
              <p:nvPr/>
            </p:nvCxnSpPr>
            <p:spPr>
              <a:xfrm>
                <a:off x="2931985" y="4068711"/>
                <a:ext cx="425689" cy="0"/>
              </a:xfrm>
              <a:prstGeom prst="line">
                <a:avLst/>
              </a:prstGeom>
              <a:noFill/>
              <a:ln w="3175" cap="flat" cmpd="sng" algn="ctr">
                <a:solidFill>
                  <a:srgbClr val="CC0000"/>
                </a:solidFill>
                <a:prstDash val="solid"/>
              </a:ln>
              <a:effectLst/>
            </p:spPr>
          </p:cxnSp>
          <p:cxnSp>
            <p:nvCxnSpPr>
              <p:cNvPr id="1064" name="Straight Connector 1063"/>
              <p:cNvCxnSpPr>
                <a:stCxn id="1061" idx="2"/>
              </p:cNvCxnSpPr>
              <p:nvPr/>
            </p:nvCxnSpPr>
            <p:spPr>
              <a:xfrm flipH="1" flipV="1">
                <a:off x="3148007" y="4005125"/>
                <a:ext cx="1588" cy="236859"/>
              </a:xfrm>
              <a:prstGeom prst="line">
                <a:avLst/>
              </a:prstGeom>
              <a:noFill/>
              <a:ln w="3175" cap="flat" cmpd="sng" algn="ctr">
                <a:solidFill>
                  <a:srgbClr val="CC0000"/>
                </a:solidFill>
                <a:prstDash val="solid"/>
              </a:ln>
              <a:effectLst/>
            </p:spPr>
          </p:cxnSp>
        </p:grpSp>
        <p:grpSp>
          <p:nvGrpSpPr>
            <p:cNvPr id="1046" name="Group 609"/>
            <p:cNvGrpSpPr/>
            <p:nvPr/>
          </p:nvGrpSpPr>
          <p:grpSpPr bwMode="auto">
            <a:xfrm>
              <a:off x="5591804" y="5053093"/>
              <a:ext cx="430212" cy="328614"/>
              <a:chOff x="2932186" y="3913304"/>
              <a:chExt cx="430531" cy="328775"/>
            </a:xfrm>
          </p:grpSpPr>
          <p:sp>
            <p:nvSpPr>
              <p:cNvPr id="1057" name="Rectangle 1056"/>
              <p:cNvSpPr/>
              <p:nvPr/>
            </p:nvSpPr>
            <p:spPr>
              <a:xfrm>
                <a:off x="2936535" y="3912722"/>
                <a:ext cx="425689" cy="329058"/>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1058" name="Straight Connector 1057"/>
              <p:cNvCxnSpPr/>
              <p:nvPr/>
            </p:nvCxnSpPr>
            <p:spPr>
              <a:xfrm>
                <a:off x="2931771" y="4004922"/>
                <a:ext cx="425689" cy="0"/>
              </a:xfrm>
              <a:prstGeom prst="line">
                <a:avLst/>
              </a:prstGeom>
              <a:noFill/>
              <a:ln w="3175" cap="flat" cmpd="sng" algn="ctr">
                <a:solidFill>
                  <a:srgbClr val="CC0000"/>
                </a:solidFill>
                <a:prstDash val="solid"/>
              </a:ln>
              <a:effectLst/>
            </p:spPr>
          </p:cxnSp>
          <p:cxnSp>
            <p:nvCxnSpPr>
              <p:cNvPr id="1059" name="Straight Connector 1058"/>
              <p:cNvCxnSpPr/>
              <p:nvPr/>
            </p:nvCxnSpPr>
            <p:spPr>
              <a:xfrm>
                <a:off x="2931771" y="4068509"/>
                <a:ext cx="425689" cy="0"/>
              </a:xfrm>
              <a:prstGeom prst="line">
                <a:avLst/>
              </a:prstGeom>
              <a:noFill/>
              <a:ln w="3175" cap="flat" cmpd="sng" algn="ctr">
                <a:solidFill>
                  <a:srgbClr val="CC0000"/>
                </a:solidFill>
                <a:prstDash val="solid"/>
              </a:ln>
              <a:effectLst/>
            </p:spPr>
          </p:cxnSp>
          <p:cxnSp>
            <p:nvCxnSpPr>
              <p:cNvPr id="1060" name="Straight Connector 1059"/>
              <p:cNvCxnSpPr>
                <a:stCxn id="1057" idx="2"/>
              </p:cNvCxnSpPr>
              <p:nvPr/>
            </p:nvCxnSpPr>
            <p:spPr>
              <a:xfrm flipH="1" flipV="1">
                <a:off x="3147792" y="4004922"/>
                <a:ext cx="1588" cy="236858"/>
              </a:xfrm>
              <a:prstGeom prst="line">
                <a:avLst/>
              </a:prstGeom>
              <a:noFill/>
              <a:ln w="3175" cap="flat" cmpd="sng" algn="ctr">
                <a:solidFill>
                  <a:srgbClr val="CC0000"/>
                </a:solidFill>
                <a:prstDash val="solid"/>
              </a:ln>
              <a:effectLst/>
            </p:spPr>
          </p:cxnSp>
        </p:grpSp>
        <p:grpSp>
          <p:nvGrpSpPr>
            <p:cNvPr id="1047" name="Group 636"/>
            <p:cNvGrpSpPr/>
            <p:nvPr/>
          </p:nvGrpSpPr>
          <p:grpSpPr bwMode="auto">
            <a:xfrm>
              <a:off x="6581816" y="5045656"/>
              <a:ext cx="430131" cy="329465"/>
              <a:chOff x="2931664" y="3912603"/>
              <a:chExt cx="430450" cy="329314"/>
            </a:xfrm>
          </p:grpSpPr>
          <p:sp>
            <p:nvSpPr>
              <p:cNvPr id="1053" name="Rectangle 1052"/>
              <p:cNvSpPr/>
              <p:nvPr/>
            </p:nvSpPr>
            <p:spPr>
              <a:xfrm>
                <a:off x="2936425" y="3913102"/>
                <a:ext cx="425689" cy="328747"/>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1054" name="Straight Connector 1053"/>
              <p:cNvCxnSpPr/>
              <p:nvPr/>
            </p:nvCxnSpPr>
            <p:spPr>
              <a:xfrm>
                <a:off x="2931660" y="4005215"/>
                <a:ext cx="425689" cy="0"/>
              </a:xfrm>
              <a:prstGeom prst="line">
                <a:avLst/>
              </a:prstGeom>
              <a:noFill/>
              <a:ln w="3175" cap="flat" cmpd="sng" algn="ctr">
                <a:solidFill>
                  <a:srgbClr val="CC0000"/>
                </a:solidFill>
                <a:prstDash val="solid"/>
              </a:ln>
              <a:effectLst/>
            </p:spPr>
          </p:cxnSp>
          <p:cxnSp>
            <p:nvCxnSpPr>
              <p:cNvPr id="1055" name="Straight Connector 1054"/>
              <p:cNvCxnSpPr/>
              <p:nvPr/>
            </p:nvCxnSpPr>
            <p:spPr>
              <a:xfrm>
                <a:off x="2931660" y="4067152"/>
                <a:ext cx="425689" cy="0"/>
              </a:xfrm>
              <a:prstGeom prst="line">
                <a:avLst/>
              </a:prstGeom>
              <a:noFill/>
              <a:ln w="3175" cap="flat" cmpd="sng" algn="ctr">
                <a:solidFill>
                  <a:srgbClr val="CC0000"/>
                </a:solidFill>
                <a:prstDash val="solid"/>
              </a:ln>
              <a:effectLst/>
            </p:spPr>
          </p:cxnSp>
          <p:cxnSp>
            <p:nvCxnSpPr>
              <p:cNvPr id="1056" name="Straight Connector 1055"/>
              <p:cNvCxnSpPr>
                <a:stCxn id="1053" idx="2"/>
              </p:cNvCxnSpPr>
              <p:nvPr/>
            </p:nvCxnSpPr>
            <p:spPr>
              <a:xfrm flipH="1" flipV="1">
                <a:off x="3147681" y="4005215"/>
                <a:ext cx="1588" cy="236634"/>
              </a:xfrm>
              <a:prstGeom prst="line">
                <a:avLst/>
              </a:prstGeom>
              <a:noFill/>
              <a:ln w="3175" cap="flat" cmpd="sng" algn="ctr">
                <a:solidFill>
                  <a:srgbClr val="CC0000"/>
                </a:solidFill>
                <a:prstDash val="solid"/>
              </a:ln>
              <a:effectLst/>
            </p:spPr>
          </p:cxnSp>
        </p:grpSp>
        <p:grpSp>
          <p:nvGrpSpPr>
            <p:cNvPr id="1048" name="Group 554"/>
            <p:cNvGrpSpPr/>
            <p:nvPr/>
          </p:nvGrpSpPr>
          <p:grpSpPr bwMode="auto">
            <a:xfrm>
              <a:off x="2055070" y="4690247"/>
              <a:ext cx="675320" cy="521222"/>
              <a:chOff x="2931664" y="3912603"/>
              <a:chExt cx="430450" cy="329314"/>
            </a:xfrm>
          </p:grpSpPr>
          <p:sp>
            <p:nvSpPr>
              <p:cNvPr id="1049" name="Rectangle 1048"/>
              <p:cNvSpPr/>
              <p:nvPr/>
            </p:nvSpPr>
            <p:spPr>
              <a:xfrm>
                <a:off x="2936722" y="3913607"/>
                <a:ext cx="425923" cy="328266"/>
              </a:xfrm>
              <a:prstGeom prst="rect">
                <a:avLst/>
              </a:prstGeom>
              <a:solidFill>
                <a:srgbClr val="FFFFFF"/>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1050" name="Straight Connector 1049"/>
              <p:cNvCxnSpPr/>
              <p:nvPr/>
            </p:nvCxnSpPr>
            <p:spPr>
              <a:xfrm>
                <a:off x="2932675" y="4004959"/>
                <a:ext cx="424911" cy="0"/>
              </a:xfrm>
              <a:prstGeom prst="line">
                <a:avLst/>
              </a:prstGeom>
              <a:noFill/>
              <a:ln w="3175" cap="flat" cmpd="sng" algn="ctr">
                <a:solidFill>
                  <a:srgbClr val="CC0000"/>
                </a:solidFill>
                <a:prstDash val="solid"/>
              </a:ln>
              <a:effectLst/>
            </p:spPr>
          </p:cxnSp>
          <p:cxnSp>
            <p:nvCxnSpPr>
              <p:cNvPr id="1051" name="Straight Connector 1050"/>
              <p:cNvCxnSpPr/>
              <p:nvPr/>
            </p:nvCxnSpPr>
            <p:spPr>
              <a:xfrm>
                <a:off x="2932675" y="4069207"/>
                <a:ext cx="424911" cy="0"/>
              </a:xfrm>
              <a:prstGeom prst="line">
                <a:avLst/>
              </a:prstGeom>
              <a:noFill/>
              <a:ln w="3175" cap="flat" cmpd="sng" algn="ctr">
                <a:solidFill>
                  <a:srgbClr val="CC0000"/>
                </a:solidFill>
                <a:prstDash val="solid"/>
              </a:ln>
              <a:effectLst/>
            </p:spPr>
          </p:cxnSp>
          <p:cxnSp>
            <p:nvCxnSpPr>
              <p:cNvPr id="1052" name="Straight Connector 1051"/>
              <p:cNvCxnSpPr>
                <a:stCxn id="1049" idx="2"/>
              </p:cNvCxnSpPr>
              <p:nvPr/>
            </p:nvCxnSpPr>
            <p:spPr>
              <a:xfrm flipH="1" flipV="1">
                <a:off x="3148166" y="4004959"/>
                <a:ext cx="1011" cy="236914"/>
              </a:xfrm>
              <a:prstGeom prst="line">
                <a:avLst/>
              </a:prstGeom>
              <a:noFill/>
              <a:ln w="3175" cap="flat" cmpd="sng" algn="ctr">
                <a:solidFill>
                  <a:srgbClr val="CC0000"/>
                </a:solidFill>
                <a:prstDash val="solid"/>
              </a:ln>
              <a:effectLst/>
            </p:spPr>
          </p:cxnSp>
        </p:grpSp>
      </p:grpSp>
      <p:grpSp>
        <p:nvGrpSpPr>
          <p:cNvPr id="1069" name="Group 347"/>
          <p:cNvGrpSpPr/>
          <p:nvPr/>
        </p:nvGrpSpPr>
        <p:grpSpPr bwMode="auto">
          <a:xfrm>
            <a:off x="7605568" y="5890592"/>
            <a:ext cx="588962" cy="242888"/>
            <a:chOff x="1871277" y="1576300"/>
            <a:chExt cx="1128371" cy="437861"/>
          </a:xfrm>
        </p:grpSpPr>
        <p:sp>
          <p:nvSpPr>
            <p:cNvPr id="1070" name="Oval 1069"/>
            <p:cNvSpPr>
              <a:spLocks noChangeArrowheads="1"/>
            </p:cNvSpPr>
            <p:nvPr/>
          </p:nvSpPr>
          <p:spPr bwMode="auto">
            <a:xfrm flipV="1">
              <a:off x="1874317" y="1693636"/>
              <a:ext cx="1125331" cy="320525"/>
            </a:xfrm>
            <a:prstGeom prst="ellipse">
              <a:avLst/>
            </a:prstGeom>
            <a:gradFill rotWithShape="1">
              <a:gsLst>
                <a:gs pos="0">
                  <a:srgbClr val="262699"/>
                </a:gs>
                <a:gs pos="53000">
                  <a:srgbClr val="8585E0"/>
                </a:gs>
                <a:gs pos="100000">
                  <a:srgbClr val="262699"/>
                </a:gs>
              </a:gsLst>
              <a:lin ang="0" scaled="1"/>
            </a:gra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071" name="Rectangle 1070"/>
            <p:cNvSpPr/>
            <p:nvPr/>
          </p:nvSpPr>
          <p:spPr bwMode="auto">
            <a:xfrm>
              <a:off x="1871277" y="1739425"/>
              <a:ext cx="1128371" cy="117334"/>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72" name="Oval 1071"/>
            <p:cNvSpPr>
              <a:spLocks noChangeArrowheads="1"/>
            </p:cNvSpPr>
            <p:nvPr/>
          </p:nvSpPr>
          <p:spPr bwMode="auto">
            <a:xfrm flipV="1">
              <a:off x="1871277" y="1576300"/>
              <a:ext cx="1125331" cy="320525"/>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073" name="Freeform 1072"/>
            <p:cNvSpPr/>
            <p:nvPr/>
          </p:nvSpPr>
          <p:spPr bwMode="auto">
            <a:xfrm>
              <a:off x="2160212" y="1673602"/>
              <a:ext cx="547458" cy="16026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74" name="Freeform 1073"/>
            <p:cNvSpPr/>
            <p:nvPr/>
          </p:nvSpPr>
          <p:spPr bwMode="auto">
            <a:xfrm>
              <a:off x="2102426" y="1633537"/>
              <a:ext cx="663033" cy="111612"/>
            </a:xfrm>
            <a:custGeom>
              <a:avLst/>
              <a:gdLst>
                <a:gd name="T0" fmla="*/ 0 w 3723451"/>
                <a:gd name="T1" fmla="*/ 27306 h 932950"/>
                <a:gd name="T2" fmla="*/ 116665 w 3723451"/>
                <a:gd name="T3" fmla="*/ 322 h 932950"/>
                <a:gd name="T4" fmla="*/ 330457 w 3723451"/>
                <a:gd name="T5" fmla="*/ 62277 h 932950"/>
                <a:gd name="T6" fmla="*/ 534418 w 3723451"/>
                <a:gd name="T7" fmla="*/ 0 h 932950"/>
                <a:gd name="T8" fmla="*/ 663033 w 3723451"/>
                <a:gd name="T9" fmla="*/ 24782 h 932950"/>
                <a:gd name="T10" fmla="*/ 567343 w 3723451"/>
                <a:gd name="T11" fmla="*/ 55256 h 932950"/>
                <a:gd name="T12" fmla="*/ 536535 w 3723451"/>
                <a:gd name="T13" fmla="*/ 47040 h 932950"/>
                <a:gd name="T14" fmla="*/ 334214 w 3723451"/>
                <a:gd name="T15" fmla="*/ 111612 h 932950"/>
                <a:gd name="T16" fmla="*/ 126717 w 3723451"/>
                <a:gd name="T17" fmla="*/ 49415 h 932950"/>
                <a:gd name="T18" fmla="*/ 93168 w 3723451"/>
                <a:gd name="T19" fmla="*/ 56128 h 932950"/>
                <a:gd name="T20" fmla="*/ 0 w 3723451"/>
                <a:gd name="T21" fmla="*/ 27306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75" name="Freeform 1074"/>
            <p:cNvSpPr/>
            <p:nvPr/>
          </p:nvSpPr>
          <p:spPr bwMode="auto">
            <a:xfrm>
              <a:off x="2537350" y="1727978"/>
              <a:ext cx="243315" cy="97302"/>
            </a:xfrm>
            <a:custGeom>
              <a:avLst/>
              <a:gdLst>
                <a:gd name="T0" fmla="*/ 0 w 1366596"/>
                <a:gd name="T1" fmla="*/ 0 h 809868"/>
                <a:gd name="T2" fmla="*/ 243315 w 1366596"/>
                <a:gd name="T3" fmla="*/ 75188 h 809868"/>
                <a:gd name="T4" fmla="*/ 154017 w 1366596"/>
                <a:gd name="T5" fmla="*/ 97302 h 809868"/>
                <a:gd name="T6" fmla="*/ 819 w 1366596"/>
                <a:gd name="T7" fmla="*/ 51415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76" name="Freeform 1075"/>
            <p:cNvSpPr/>
            <p:nvPr/>
          </p:nvSpPr>
          <p:spPr bwMode="auto">
            <a:xfrm>
              <a:off x="2090260" y="1730839"/>
              <a:ext cx="240272" cy="97302"/>
            </a:xfrm>
            <a:custGeom>
              <a:avLst/>
              <a:gdLst>
                <a:gd name="T0" fmla="*/ 236992 w 1348191"/>
                <a:gd name="T1" fmla="*/ 0 h 791462"/>
                <a:gd name="T2" fmla="*/ 240272 w 1348191"/>
                <a:gd name="T3" fmla="*/ 46954 h 791462"/>
                <a:gd name="T4" fmla="*/ 86924 w 1348191"/>
                <a:gd name="T5" fmla="*/ 97302 h 791462"/>
                <a:gd name="T6" fmla="*/ 0 w 1348191"/>
                <a:gd name="T7" fmla="*/ 75239 h 791462"/>
                <a:gd name="T8" fmla="*/ 236992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077" name="Straight Connector 1076"/>
            <p:cNvCxnSpPr>
              <a:cxnSpLocks noChangeShapeType="1"/>
              <a:endCxn id="1072" idx="2"/>
            </p:cNvCxnSpPr>
            <p:nvPr/>
          </p:nvCxnSpPr>
          <p:spPr bwMode="auto">
            <a:xfrm flipH="1" flipV="1">
              <a:off x="1871277" y="1736563"/>
              <a:ext cx="3040" cy="123060"/>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078" name="Straight Connector 1077"/>
            <p:cNvCxnSpPr>
              <a:cxnSpLocks noChangeShapeType="1"/>
            </p:cNvCxnSpPr>
            <p:nvPr/>
          </p:nvCxnSpPr>
          <p:spPr bwMode="auto">
            <a:xfrm flipH="1" flipV="1">
              <a:off x="2996608" y="1733702"/>
              <a:ext cx="3040" cy="123058"/>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1079" name="Group 347"/>
          <p:cNvGrpSpPr/>
          <p:nvPr/>
        </p:nvGrpSpPr>
        <p:grpSpPr bwMode="auto">
          <a:xfrm>
            <a:off x="6124430" y="5749305"/>
            <a:ext cx="588963" cy="242887"/>
            <a:chOff x="1871277" y="1576300"/>
            <a:chExt cx="1128371" cy="437861"/>
          </a:xfrm>
        </p:grpSpPr>
        <p:sp>
          <p:nvSpPr>
            <p:cNvPr id="1080" name="Oval 1079"/>
            <p:cNvSpPr>
              <a:spLocks noChangeArrowheads="1"/>
            </p:cNvSpPr>
            <p:nvPr/>
          </p:nvSpPr>
          <p:spPr bwMode="auto">
            <a:xfrm flipV="1">
              <a:off x="1874319" y="1693635"/>
              <a:ext cx="1125329" cy="320526"/>
            </a:xfrm>
            <a:prstGeom prst="ellipse">
              <a:avLst/>
            </a:prstGeom>
            <a:gradFill rotWithShape="1">
              <a:gsLst>
                <a:gs pos="0">
                  <a:srgbClr val="262699"/>
                </a:gs>
                <a:gs pos="53000">
                  <a:srgbClr val="8585E0"/>
                </a:gs>
                <a:gs pos="100000">
                  <a:srgbClr val="262699"/>
                </a:gs>
              </a:gsLst>
              <a:lin ang="0" scaled="1"/>
            </a:gra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081" name="Rectangle 1080"/>
            <p:cNvSpPr/>
            <p:nvPr/>
          </p:nvSpPr>
          <p:spPr bwMode="auto">
            <a:xfrm>
              <a:off x="1871277" y="1739424"/>
              <a:ext cx="1128371" cy="117336"/>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82" name="Oval 1081"/>
            <p:cNvSpPr>
              <a:spLocks noChangeArrowheads="1"/>
            </p:cNvSpPr>
            <p:nvPr/>
          </p:nvSpPr>
          <p:spPr bwMode="auto">
            <a:xfrm flipV="1">
              <a:off x="1871277" y="1576300"/>
              <a:ext cx="1125329" cy="320526"/>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083" name="Freeform 1082"/>
            <p:cNvSpPr/>
            <p:nvPr/>
          </p:nvSpPr>
          <p:spPr bwMode="auto">
            <a:xfrm>
              <a:off x="2160214" y="1673603"/>
              <a:ext cx="547457" cy="16026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84" name="Freeform 1083"/>
            <p:cNvSpPr/>
            <p:nvPr/>
          </p:nvSpPr>
          <p:spPr bwMode="auto">
            <a:xfrm>
              <a:off x="2102426" y="1633537"/>
              <a:ext cx="663031" cy="111611"/>
            </a:xfrm>
            <a:custGeom>
              <a:avLst/>
              <a:gdLst>
                <a:gd name="T0" fmla="*/ 0 w 3723451"/>
                <a:gd name="T1" fmla="*/ 27306 h 932950"/>
                <a:gd name="T2" fmla="*/ 116665 w 3723451"/>
                <a:gd name="T3" fmla="*/ 322 h 932950"/>
                <a:gd name="T4" fmla="*/ 330456 w 3723451"/>
                <a:gd name="T5" fmla="*/ 62276 h 932950"/>
                <a:gd name="T6" fmla="*/ 534416 w 3723451"/>
                <a:gd name="T7" fmla="*/ 0 h 932950"/>
                <a:gd name="T8" fmla="*/ 663031 w 3723451"/>
                <a:gd name="T9" fmla="*/ 24782 h 932950"/>
                <a:gd name="T10" fmla="*/ 567342 w 3723451"/>
                <a:gd name="T11" fmla="*/ 55255 h 932950"/>
                <a:gd name="T12" fmla="*/ 536534 w 3723451"/>
                <a:gd name="T13" fmla="*/ 47039 h 932950"/>
                <a:gd name="T14" fmla="*/ 334213 w 3723451"/>
                <a:gd name="T15" fmla="*/ 111611 h 932950"/>
                <a:gd name="T16" fmla="*/ 126716 w 3723451"/>
                <a:gd name="T17" fmla="*/ 49415 h 932950"/>
                <a:gd name="T18" fmla="*/ 93168 w 3723451"/>
                <a:gd name="T19" fmla="*/ 56127 h 932950"/>
                <a:gd name="T20" fmla="*/ 0 w 3723451"/>
                <a:gd name="T21" fmla="*/ 27306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85" name="Freeform 1084"/>
            <p:cNvSpPr/>
            <p:nvPr/>
          </p:nvSpPr>
          <p:spPr bwMode="auto">
            <a:xfrm>
              <a:off x="2537351" y="1727977"/>
              <a:ext cx="243314" cy="97303"/>
            </a:xfrm>
            <a:custGeom>
              <a:avLst/>
              <a:gdLst>
                <a:gd name="T0" fmla="*/ 0 w 1366596"/>
                <a:gd name="T1" fmla="*/ 0 h 809868"/>
                <a:gd name="T2" fmla="*/ 243314 w 1366596"/>
                <a:gd name="T3" fmla="*/ 75189 h 809868"/>
                <a:gd name="T4" fmla="*/ 154017 w 1366596"/>
                <a:gd name="T5" fmla="*/ 97303 h 809868"/>
                <a:gd name="T6" fmla="*/ 819 w 1366596"/>
                <a:gd name="T7" fmla="*/ 51416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86" name="Freeform 1085"/>
            <p:cNvSpPr/>
            <p:nvPr/>
          </p:nvSpPr>
          <p:spPr bwMode="auto">
            <a:xfrm>
              <a:off x="2090260" y="1730839"/>
              <a:ext cx="240274" cy="97303"/>
            </a:xfrm>
            <a:custGeom>
              <a:avLst/>
              <a:gdLst>
                <a:gd name="T0" fmla="*/ 236994 w 1348191"/>
                <a:gd name="T1" fmla="*/ 0 h 791462"/>
                <a:gd name="T2" fmla="*/ 240274 w 1348191"/>
                <a:gd name="T3" fmla="*/ 46954 h 791462"/>
                <a:gd name="T4" fmla="*/ 86925 w 1348191"/>
                <a:gd name="T5" fmla="*/ 97303 h 791462"/>
                <a:gd name="T6" fmla="*/ 0 w 1348191"/>
                <a:gd name="T7" fmla="*/ 75240 h 791462"/>
                <a:gd name="T8" fmla="*/ 236994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087" name="Straight Connector 1086"/>
            <p:cNvCxnSpPr>
              <a:cxnSpLocks noChangeShapeType="1"/>
              <a:endCxn id="1082" idx="2"/>
            </p:cNvCxnSpPr>
            <p:nvPr/>
          </p:nvCxnSpPr>
          <p:spPr bwMode="auto">
            <a:xfrm flipH="1" flipV="1">
              <a:off x="1871277" y="1736563"/>
              <a:ext cx="3042" cy="123058"/>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088" name="Straight Connector 1087"/>
            <p:cNvCxnSpPr>
              <a:cxnSpLocks noChangeShapeType="1"/>
            </p:cNvCxnSpPr>
            <p:nvPr/>
          </p:nvCxnSpPr>
          <p:spPr bwMode="auto">
            <a:xfrm flipH="1" flipV="1">
              <a:off x="2996606" y="1733700"/>
              <a:ext cx="3042" cy="123060"/>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1089" name="Group 347"/>
          <p:cNvGrpSpPr/>
          <p:nvPr/>
        </p:nvGrpSpPr>
        <p:grpSpPr bwMode="auto">
          <a:xfrm>
            <a:off x="6916593" y="6209680"/>
            <a:ext cx="588962" cy="242887"/>
            <a:chOff x="1871277" y="1576300"/>
            <a:chExt cx="1128371" cy="437861"/>
          </a:xfrm>
        </p:grpSpPr>
        <p:sp>
          <p:nvSpPr>
            <p:cNvPr id="1090" name="Oval 1089"/>
            <p:cNvSpPr>
              <a:spLocks noChangeArrowheads="1"/>
            </p:cNvSpPr>
            <p:nvPr/>
          </p:nvSpPr>
          <p:spPr bwMode="auto">
            <a:xfrm flipV="1">
              <a:off x="1874317" y="1693635"/>
              <a:ext cx="1125331" cy="320526"/>
            </a:xfrm>
            <a:prstGeom prst="ellipse">
              <a:avLst/>
            </a:prstGeom>
            <a:gradFill rotWithShape="1">
              <a:gsLst>
                <a:gs pos="0">
                  <a:srgbClr val="262699"/>
                </a:gs>
                <a:gs pos="53000">
                  <a:srgbClr val="8585E0"/>
                </a:gs>
                <a:gs pos="100000">
                  <a:srgbClr val="262699"/>
                </a:gs>
              </a:gsLst>
              <a:lin ang="0" scaled="1"/>
            </a:gra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091" name="Rectangle 1090"/>
            <p:cNvSpPr/>
            <p:nvPr/>
          </p:nvSpPr>
          <p:spPr bwMode="auto">
            <a:xfrm>
              <a:off x="1871277" y="1739424"/>
              <a:ext cx="1128371" cy="117336"/>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92" name="Oval 1091"/>
            <p:cNvSpPr>
              <a:spLocks noChangeArrowheads="1"/>
            </p:cNvSpPr>
            <p:nvPr/>
          </p:nvSpPr>
          <p:spPr bwMode="auto">
            <a:xfrm flipV="1">
              <a:off x="1871277" y="1576300"/>
              <a:ext cx="1125331" cy="320526"/>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093" name="Freeform 1092"/>
            <p:cNvSpPr/>
            <p:nvPr/>
          </p:nvSpPr>
          <p:spPr bwMode="auto">
            <a:xfrm>
              <a:off x="2160212" y="1673603"/>
              <a:ext cx="547458" cy="16026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094" name="Freeform 1093"/>
            <p:cNvSpPr/>
            <p:nvPr/>
          </p:nvSpPr>
          <p:spPr bwMode="auto">
            <a:xfrm>
              <a:off x="2102426" y="1633537"/>
              <a:ext cx="663033" cy="111611"/>
            </a:xfrm>
            <a:custGeom>
              <a:avLst/>
              <a:gdLst>
                <a:gd name="T0" fmla="*/ 0 w 3723451"/>
                <a:gd name="T1" fmla="*/ 27306 h 932950"/>
                <a:gd name="T2" fmla="*/ 116665 w 3723451"/>
                <a:gd name="T3" fmla="*/ 322 h 932950"/>
                <a:gd name="T4" fmla="*/ 330457 w 3723451"/>
                <a:gd name="T5" fmla="*/ 62276 h 932950"/>
                <a:gd name="T6" fmla="*/ 534418 w 3723451"/>
                <a:gd name="T7" fmla="*/ 0 h 932950"/>
                <a:gd name="T8" fmla="*/ 663033 w 3723451"/>
                <a:gd name="T9" fmla="*/ 24782 h 932950"/>
                <a:gd name="T10" fmla="*/ 567343 w 3723451"/>
                <a:gd name="T11" fmla="*/ 55255 h 932950"/>
                <a:gd name="T12" fmla="*/ 536535 w 3723451"/>
                <a:gd name="T13" fmla="*/ 47039 h 932950"/>
                <a:gd name="T14" fmla="*/ 334214 w 3723451"/>
                <a:gd name="T15" fmla="*/ 111611 h 932950"/>
                <a:gd name="T16" fmla="*/ 126717 w 3723451"/>
                <a:gd name="T17" fmla="*/ 49415 h 932950"/>
                <a:gd name="T18" fmla="*/ 93168 w 3723451"/>
                <a:gd name="T19" fmla="*/ 56127 h 932950"/>
                <a:gd name="T20" fmla="*/ 0 w 3723451"/>
                <a:gd name="T21" fmla="*/ 27306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95" name="Freeform 1094"/>
            <p:cNvSpPr/>
            <p:nvPr/>
          </p:nvSpPr>
          <p:spPr bwMode="auto">
            <a:xfrm>
              <a:off x="2537350" y="1727977"/>
              <a:ext cx="243315" cy="97303"/>
            </a:xfrm>
            <a:custGeom>
              <a:avLst/>
              <a:gdLst>
                <a:gd name="T0" fmla="*/ 0 w 1366596"/>
                <a:gd name="T1" fmla="*/ 0 h 809868"/>
                <a:gd name="T2" fmla="*/ 243315 w 1366596"/>
                <a:gd name="T3" fmla="*/ 75189 h 809868"/>
                <a:gd name="T4" fmla="*/ 154017 w 1366596"/>
                <a:gd name="T5" fmla="*/ 97303 h 809868"/>
                <a:gd name="T6" fmla="*/ 819 w 1366596"/>
                <a:gd name="T7" fmla="*/ 51416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096" name="Freeform 1095"/>
            <p:cNvSpPr/>
            <p:nvPr/>
          </p:nvSpPr>
          <p:spPr bwMode="auto">
            <a:xfrm>
              <a:off x="2090260" y="1730839"/>
              <a:ext cx="240272" cy="97303"/>
            </a:xfrm>
            <a:custGeom>
              <a:avLst/>
              <a:gdLst>
                <a:gd name="T0" fmla="*/ 236992 w 1348191"/>
                <a:gd name="T1" fmla="*/ 0 h 791462"/>
                <a:gd name="T2" fmla="*/ 240272 w 1348191"/>
                <a:gd name="T3" fmla="*/ 46954 h 791462"/>
                <a:gd name="T4" fmla="*/ 86924 w 1348191"/>
                <a:gd name="T5" fmla="*/ 97303 h 791462"/>
                <a:gd name="T6" fmla="*/ 0 w 1348191"/>
                <a:gd name="T7" fmla="*/ 75240 h 791462"/>
                <a:gd name="T8" fmla="*/ 236992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097" name="Straight Connector 1096"/>
            <p:cNvCxnSpPr>
              <a:cxnSpLocks noChangeShapeType="1"/>
              <a:endCxn id="1092" idx="2"/>
            </p:cNvCxnSpPr>
            <p:nvPr/>
          </p:nvCxnSpPr>
          <p:spPr bwMode="auto">
            <a:xfrm flipH="1" flipV="1">
              <a:off x="1871277" y="1736563"/>
              <a:ext cx="3040" cy="123058"/>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098" name="Straight Connector 1097"/>
            <p:cNvCxnSpPr>
              <a:cxnSpLocks noChangeShapeType="1"/>
            </p:cNvCxnSpPr>
            <p:nvPr/>
          </p:nvCxnSpPr>
          <p:spPr bwMode="auto">
            <a:xfrm flipH="1" flipV="1">
              <a:off x="2996608" y="1733700"/>
              <a:ext cx="3040" cy="123060"/>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1099" name="Group 347"/>
          <p:cNvGrpSpPr/>
          <p:nvPr/>
        </p:nvGrpSpPr>
        <p:grpSpPr bwMode="auto">
          <a:xfrm>
            <a:off x="5452918" y="6301755"/>
            <a:ext cx="588962" cy="242887"/>
            <a:chOff x="1871277" y="1576300"/>
            <a:chExt cx="1128371" cy="437861"/>
          </a:xfrm>
        </p:grpSpPr>
        <p:sp>
          <p:nvSpPr>
            <p:cNvPr id="1100" name="Oval 1099"/>
            <p:cNvSpPr>
              <a:spLocks noChangeArrowheads="1"/>
            </p:cNvSpPr>
            <p:nvPr/>
          </p:nvSpPr>
          <p:spPr bwMode="auto">
            <a:xfrm flipV="1">
              <a:off x="1874317" y="1693635"/>
              <a:ext cx="1125331" cy="320526"/>
            </a:xfrm>
            <a:prstGeom prst="ellipse">
              <a:avLst/>
            </a:prstGeom>
            <a:gradFill rotWithShape="1">
              <a:gsLst>
                <a:gs pos="0">
                  <a:srgbClr val="262699"/>
                </a:gs>
                <a:gs pos="53000">
                  <a:srgbClr val="8585E0"/>
                </a:gs>
                <a:gs pos="100000">
                  <a:srgbClr val="262699"/>
                </a:gs>
              </a:gsLst>
              <a:lin ang="0" scaled="1"/>
            </a:gra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101" name="Rectangle 1100"/>
            <p:cNvSpPr/>
            <p:nvPr/>
          </p:nvSpPr>
          <p:spPr bwMode="auto">
            <a:xfrm>
              <a:off x="1871277" y="1739424"/>
              <a:ext cx="1128371" cy="117336"/>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102" name="Oval 1101"/>
            <p:cNvSpPr>
              <a:spLocks noChangeArrowheads="1"/>
            </p:cNvSpPr>
            <p:nvPr/>
          </p:nvSpPr>
          <p:spPr bwMode="auto">
            <a:xfrm flipV="1">
              <a:off x="1871277" y="1576300"/>
              <a:ext cx="1125331" cy="320526"/>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103" name="Freeform 1102"/>
            <p:cNvSpPr/>
            <p:nvPr/>
          </p:nvSpPr>
          <p:spPr bwMode="auto">
            <a:xfrm>
              <a:off x="2160212" y="1673603"/>
              <a:ext cx="547458" cy="16026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104" name="Freeform 1103"/>
            <p:cNvSpPr/>
            <p:nvPr/>
          </p:nvSpPr>
          <p:spPr bwMode="auto">
            <a:xfrm>
              <a:off x="2102426" y="1633537"/>
              <a:ext cx="663033" cy="111611"/>
            </a:xfrm>
            <a:custGeom>
              <a:avLst/>
              <a:gdLst>
                <a:gd name="T0" fmla="*/ 0 w 3723451"/>
                <a:gd name="T1" fmla="*/ 27306 h 932950"/>
                <a:gd name="T2" fmla="*/ 116665 w 3723451"/>
                <a:gd name="T3" fmla="*/ 322 h 932950"/>
                <a:gd name="T4" fmla="*/ 330457 w 3723451"/>
                <a:gd name="T5" fmla="*/ 62276 h 932950"/>
                <a:gd name="T6" fmla="*/ 534418 w 3723451"/>
                <a:gd name="T7" fmla="*/ 0 h 932950"/>
                <a:gd name="T8" fmla="*/ 663033 w 3723451"/>
                <a:gd name="T9" fmla="*/ 24782 h 932950"/>
                <a:gd name="T10" fmla="*/ 567343 w 3723451"/>
                <a:gd name="T11" fmla="*/ 55255 h 932950"/>
                <a:gd name="T12" fmla="*/ 536535 w 3723451"/>
                <a:gd name="T13" fmla="*/ 47039 h 932950"/>
                <a:gd name="T14" fmla="*/ 334214 w 3723451"/>
                <a:gd name="T15" fmla="*/ 111611 h 932950"/>
                <a:gd name="T16" fmla="*/ 126717 w 3723451"/>
                <a:gd name="T17" fmla="*/ 49415 h 932950"/>
                <a:gd name="T18" fmla="*/ 93168 w 3723451"/>
                <a:gd name="T19" fmla="*/ 56127 h 932950"/>
                <a:gd name="T20" fmla="*/ 0 w 3723451"/>
                <a:gd name="T21" fmla="*/ 27306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05" name="Freeform 1104"/>
            <p:cNvSpPr/>
            <p:nvPr/>
          </p:nvSpPr>
          <p:spPr bwMode="auto">
            <a:xfrm>
              <a:off x="2537350" y="1727977"/>
              <a:ext cx="243315" cy="97303"/>
            </a:xfrm>
            <a:custGeom>
              <a:avLst/>
              <a:gdLst>
                <a:gd name="T0" fmla="*/ 0 w 1366596"/>
                <a:gd name="T1" fmla="*/ 0 h 809868"/>
                <a:gd name="T2" fmla="*/ 243315 w 1366596"/>
                <a:gd name="T3" fmla="*/ 75189 h 809868"/>
                <a:gd name="T4" fmla="*/ 154017 w 1366596"/>
                <a:gd name="T5" fmla="*/ 97303 h 809868"/>
                <a:gd name="T6" fmla="*/ 819 w 1366596"/>
                <a:gd name="T7" fmla="*/ 51416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06" name="Freeform 1105"/>
            <p:cNvSpPr/>
            <p:nvPr/>
          </p:nvSpPr>
          <p:spPr bwMode="auto">
            <a:xfrm>
              <a:off x="2090260" y="1730839"/>
              <a:ext cx="240272" cy="97303"/>
            </a:xfrm>
            <a:custGeom>
              <a:avLst/>
              <a:gdLst>
                <a:gd name="T0" fmla="*/ 236992 w 1348191"/>
                <a:gd name="T1" fmla="*/ 0 h 791462"/>
                <a:gd name="T2" fmla="*/ 240272 w 1348191"/>
                <a:gd name="T3" fmla="*/ 46954 h 791462"/>
                <a:gd name="T4" fmla="*/ 86924 w 1348191"/>
                <a:gd name="T5" fmla="*/ 97303 h 791462"/>
                <a:gd name="T6" fmla="*/ 0 w 1348191"/>
                <a:gd name="T7" fmla="*/ 75240 h 791462"/>
                <a:gd name="T8" fmla="*/ 236992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107" name="Straight Connector 1106"/>
            <p:cNvCxnSpPr>
              <a:cxnSpLocks noChangeShapeType="1"/>
              <a:endCxn id="1102" idx="2"/>
            </p:cNvCxnSpPr>
            <p:nvPr/>
          </p:nvCxnSpPr>
          <p:spPr bwMode="auto">
            <a:xfrm flipH="1" flipV="1">
              <a:off x="1871277" y="1736563"/>
              <a:ext cx="3040" cy="123058"/>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108" name="Straight Connector 1107"/>
            <p:cNvCxnSpPr>
              <a:cxnSpLocks noChangeShapeType="1"/>
            </p:cNvCxnSpPr>
            <p:nvPr/>
          </p:nvCxnSpPr>
          <p:spPr bwMode="auto">
            <a:xfrm flipH="1" flipV="1">
              <a:off x="2996608" y="1733700"/>
              <a:ext cx="3040" cy="123060"/>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1110" name="Group 11"/>
          <p:cNvGrpSpPr/>
          <p:nvPr/>
        </p:nvGrpSpPr>
        <p:grpSpPr bwMode="auto">
          <a:xfrm>
            <a:off x="4494536" y="2167905"/>
            <a:ext cx="3597875" cy="493470"/>
            <a:chOff x="2705100" y="2011398"/>
            <a:chExt cx="3597533" cy="493677"/>
          </a:xfrm>
        </p:grpSpPr>
        <p:sp>
          <p:nvSpPr>
            <p:cNvPr id="1135" name="Oval 1134"/>
            <p:cNvSpPr/>
            <p:nvPr/>
          </p:nvSpPr>
          <p:spPr bwMode="auto">
            <a:xfrm>
              <a:off x="2722092" y="2011398"/>
              <a:ext cx="3581060" cy="492331"/>
            </a:xfrm>
            <a:prstGeom prst="ellipse">
              <a:avLst/>
            </a:prstGeom>
            <a:solidFill>
              <a:srgbClr val="FFFFFF">
                <a:alpha val="42000"/>
              </a:srgbClr>
            </a:solidFill>
            <a:ln w="317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136" name="Oval 1135"/>
            <p:cNvSpPr/>
            <p:nvPr/>
          </p:nvSpPr>
          <p:spPr bwMode="auto">
            <a:xfrm>
              <a:off x="2704632" y="2012986"/>
              <a:ext cx="3581060" cy="492331"/>
            </a:xfrm>
            <a:prstGeom prst="ellipse">
              <a:avLst/>
            </a:prstGeom>
            <a:solidFill>
              <a:srgbClr val="CC0000">
                <a:alpha val="42000"/>
              </a:srgbClr>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137" name="TextBox 389"/>
            <p:cNvSpPr txBox="1">
              <a:spLocks noChangeArrowheads="1"/>
            </p:cNvSpPr>
            <p:nvPr/>
          </p:nvSpPr>
          <p:spPr bwMode="auto">
            <a:xfrm>
              <a:off x="3452664" y="2127167"/>
              <a:ext cx="2057700" cy="296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ts val="1475"/>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rPr>
                <a:t>Remote Controller</a:t>
              </a:r>
              <a:endParaRPr kumimoji="0" lang="en-US" altLang="en-US" sz="18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grpSp>
        <p:nvGrpSpPr>
          <p:cNvPr id="3" name="Group 2"/>
          <p:cNvGrpSpPr/>
          <p:nvPr/>
        </p:nvGrpSpPr>
        <p:grpSpPr>
          <a:xfrm>
            <a:off x="3674918" y="4177613"/>
            <a:ext cx="5095875" cy="822392"/>
            <a:chOff x="3674918" y="4177613"/>
            <a:chExt cx="5095875" cy="822392"/>
          </a:xfrm>
        </p:grpSpPr>
        <p:grpSp>
          <p:nvGrpSpPr>
            <p:cNvPr id="1111" name="Group 441"/>
            <p:cNvGrpSpPr/>
            <p:nvPr/>
          </p:nvGrpSpPr>
          <p:grpSpPr bwMode="auto">
            <a:xfrm>
              <a:off x="3674918" y="4177613"/>
              <a:ext cx="923628" cy="405783"/>
              <a:chOff x="2705100" y="2011398"/>
              <a:chExt cx="3597533" cy="493677"/>
            </a:xfrm>
          </p:grpSpPr>
          <p:sp>
            <p:nvSpPr>
              <p:cNvPr id="1132" name="Oval 1131"/>
              <p:cNvSpPr/>
              <p:nvPr/>
            </p:nvSpPr>
            <p:spPr bwMode="auto">
              <a:xfrm>
                <a:off x="2723648" y="2011480"/>
                <a:ext cx="3580142" cy="492496"/>
              </a:xfrm>
              <a:prstGeom prst="ellipse">
                <a:avLst/>
              </a:prstGeom>
              <a:solidFill>
                <a:srgbClr val="FFFFFF">
                  <a:alpha val="42000"/>
                </a:srgbClr>
              </a:solidFill>
              <a:ln w="317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133" name="Oval 1132"/>
              <p:cNvSpPr/>
              <p:nvPr/>
            </p:nvSpPr>
            <p:spPr bwMode="auto">
              <a:xfrm>
                <a:off x="2705100" y="2013410"/>
                <a:ext cx="3580138" cy="492497"/>
              </a:xfrm>
              <a:prstGeom prst="ellipse">
                <a:avLst/>
              </a:prstGeom>
              <a:solidFill>
                <a:srgbClr val="CC0000">
                  <a:alpha val="42000"/>
                </a:srgbClr>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134" name="TextBox 389"/>
              <p:cNvSpPr txBox="1">
                <a:spLocks noChangeArrowheads="1"/>
              </p:cNvSpPr>
              <p:nvPr/>
            </p:nvSpPr>
            <p:spPr bwMode="auto">
              <a:xfrm>
                <a:off x="3901810" y="2127167"/>
                <a:ext cx="1159411" cy="296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ts val="1475"/>
                  </a:lnSpc>
                  <a:spcBef>
                    <a:spcPct val="0"/>
                  </a:spcBef>
                  <a:spcAft>
                    <a:spcPct val="0"/>
                  </a:spcAft>
                  <a:buClrTx/>
                  <a:buSzTx/>
                  <a:buFontTx/>
                  <a:buNone/>
                  <a:defRPr/>
                </a:pPr>
                <a:r>
                  <a:rPr kumimoji="0" lang="en-US" altLang="en-US" sz="18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rPr>
                  <a:t>CA</a:t>
                </a:r>
                <a:endParaRPr kumimoji="0" lang="en-US" altLang="en-US" sz="18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grpSp>
          <p:nvGrpSpPr>
            <p:cNvPr id="1112" name="Group 16"/>
            <p:cNvGrpSpPr/>
            <p:nvPr/>
          </p:nvGrpSpPr>
          <p:grpSpPr bwMode="auto">
            <a:xfrm>
              <a:off x="5338708" y="4714256"/>
              <a:ext cx="463612" cy="285749"/>
              <a:chOff x="3558850" y="4573304"/>
              <a:chExt cx="463568" cy="285869"/>
            </a:xfrm>
          </p:grpSpPr>
          <p:grpSp>
            <p:nvGrpSpPr>
              <p:cNvPr id="1128" name="Group 12"/>
              <p:cNvGrpSpPr/>
              <p:nvPr/>
            </p:nvGrpSpPr>
            <p:grpSpPr bwMode="auto">
              <a:xfrm>
                <a:off x="3558850" y="4577634"/>
                <a:ext cx="463568" cy="262710"/>
                <a:chOff x="3558850" y="4577634"/>
                <a:chExt cx="463568" cy="262710"/>
              </a:xfrm>
            </p:grpSpPr>
            <p:sp>
              <p:nvSpPr>
                <p:cNvPr id="1130" name="Oval 1129"/>
                <p:cNvSpPr/>
                <p:nvPr/>
              </p:nvSpPr>
              <p:spPr bwMode="auto">
                <a:xfrm>
                  <a:off x="3573046" y="4578067"/>
                  <a:ext cx="439696" cy="260459"/>
                </a:xfrm>
                <a:prstGeom prst="ellipse">
                  <a:avLst/>
                </a:prstGeom>
                <a:solidFill>
                  <a:srgbClr val="FFFFFF">
                    <a:alpha val="42000"/>
                  </a:srgbClr>
                </a:solidFill>
                <a:ln w="317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131" name="Oval 1130"/>
                <p:cNvSpPr/>
                <p:nvPr/>
              </p:nvSpPr>
              <p:spPr bwMode="auto">
                <a:xfrm>
                  <a:off x="3558760" y="4587596"/>
                  <a:ext cx="463506" cy="252519"/>
                </a:xfrm>
                <a:prstGeom prst="ellipse">
                  <a:avLst/>
                </a:prstGeom>
                <a:solidFill>
                  <a:srgbClr val="CC0000">
                    <a:alpha val="42000"/>
                  </a:srgbClr>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grpSp>
          <p:sp>
            <p:nvSpPr>
              <p:cNvPr id="1129" name="TextBox 389"/>
              <p:cNvSpPr txBox="1">
                <a:spLocks noChangeArrowheads="1"/>
              </p:cNvSpPr>
              <p:nvPr/>
            </p:nvSpPr>
            <p:spPr bwMode="auto">
              <a:xfrm>
                <a:off x="3565935" y="4573304"/>
                <a:ext cx="434071" cy="2858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ts val="1475"/>
                  </a:lnSpc>
                  <a:spcBef>
                    <a:spcPct val="0"/>
                  </a:spcBef>
                  <a:spcAft>
                    <a:spcPct val="0"/>
                  </a:spcAft>
                  <a:buClrTx/>
                  <a:buSzTx/>
                  <a:buFontTx/>
                  <a:buNone/>
                  <a:defRPr/>
                </a:pPr>
                <a:r>
                  <a:rPr kumimoji="0" lang="en-US" altLang="en-US" sz="1400" b="0" i="0" u="none" strike="noStrike" kern="0" cap="none" spc="0" normalizeH="0" baseline="0" noProof="0">
                    <a:ln>
                      <a:noFill/>
                    </a:ln>
                    <a:solidFill>
                      <a:srgbClr val="FFFFFF"/>
                    </a:solidFill>
                    <a:effectLst/>
                    <a:uLnTx/>
                    <a:uFillTx/>
                    <a:latin typeface="Arial" panose="020B0604020202020204" pitchFamily="34" charset="0"/>
                    <a:ea typeface="MS PGothic" panose="020B0600070205080204" pitchFamily="34" charset="-128"/>
                    <a:cs typeface="+mn-cs"/>
                  </a:rPr>
                  <a:t>CA</a:t>
                </a:r>
                <a:endParaRPr kumimoji="0" lang="en-US" altLang="en-US" sz="1800" b="0" i="0" u="none" strike="noStrike" kern="0" cap="none" spc="0" normalizeH="0" baseline="0" noProof="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grpSp>
          <p:nvGrpSpPr>
            <p:cNvPr id="1113" name="Group 450"/>
            <p:cNvGrpSpPr/>
            <p:nvPr/>
          </p:nvGrpSpPr>
          <p:grpSpPr bwMode="auto">
            <a:xfrm>
              <a:off x="6118930" y="4712138"/>
              <a:ext cx="463612" cy="285749"/>
              <a:chOff x="3558850" y="4573304"/>
              <a:chExt cx="463568" cy="285869"/>
            </a:xfrm>
          </p:grpSpPr>
          <p:grpSp>
            <p:nvGrpSpPr>
              <p:cNvPr id="1124" name="Group 451"/>
              <p:cNvGrpSpPr/>
              <p:nvPr/>
            </p:nvGrpSpPr>
            <p:grpSpPr bwMode="auto">
              <a:xfrm>
                <a:off x="3558850" y="4577634"/>
                <a:ext cx="463568" cy="262710"/>
                <a:chOff x="3558850" y="4577634"/>
                <a:chExt cx="463568" cy="262710"/>
              </a:xfrm>
            </p:grpSpPr>
            <p:sp>
              <p:nvSpPr>
                <p:cNvPr id="1126" name="Oval 1125"/>
                <p:cNvSpPr/>
                <p:nvPr/>
              </p:nvSpPr>
              <p:spPr bwMode="auto">
                <a:xfrm>
                  <a:off x="3573874" y="4581775"/>
                  <a:ext cx="439696" cy="257283"/>
                </a:xfrm>
                <a:prstGeom prst="ellipse">
                  <a:avLst/>
                </a:prstGeom>
                <a:solidFill>
                  <a:srgbClr val="FFFFFF">
                    <a:alpha val="42000"/>
                  </a:srgbClr>
                </a:solidFill>
                <a:ln w="317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127" name="Oval 1126"/>
                <p:cNvSpPr/>
                <p:nvPr/>
              </p:nvSpPr>
              <p:spPr bwMode="auto">
                <a:xfrm>
                  <a:off x="3559588" y="4591304"/>
                  <a:ext cx="463506" cy="249341"/>
                </a:xfrm>
                <a:prstGeom prst="ellipse">
                  <a:avLst/>
                </a:prstGeom>
                <a:solidFill>
                  <a:srgbClr val="CC0000">
                    <a:alpha val="42000"/>
                  </a:srgbClr>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grpSp>
          <p:sp>
            <p:nvSpPr>
              <p:cNvPr id="1125" name="TextBox 389"/>
              <p:cNvSpPr txBox="1">
                <a:spLocks noChangeArrowheads="1"/>
              </p:cNvSpPr>
              <p:nvPr/>
            </p:nvSpPr>
            <p:spPr bwMode="auto">
              <a:xfrm>
                <a:off x="3565935" y="4573304"/>
                <a:ext cx="434071" cy="2858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ts val="1475"/>
                  </a:lnSpc>
                  <a:spcBef>
                    <a:spcPct val="0"/>
                  </a:spcBef>
                  <a:spcAft>
                    <a:spcPct val="0"/>
                  </a:spcAft>
                  <a:buClrTx/>
                  <a:buSzTx/>
                  <a:buFontTx/>
                  <a:buNone/>
                  <a:defRPr/>
                </a:pPr>
                <a:r>
                  <a:rPr kumimoji="0" lang="en-US" altLang="en-US" sz="1400" b="0" i="0" u="none" strike="noStrike" kern="0" cap="none" spc="0" normalizeH="0" baseline="0" noProof="0">
                    <a:ln>
                      <a:noFill/>
                    </a:ln>
                    <a:solidFill>
                      <a:srgbClr val="FFFFFF"/>
                    </a:solidFill>
                    <a:effectLst/>
                    <a:uLnTx/>
                    <a:uFillTx/>
                    <a:latin typeface="Arial" panose="020B0604020202020204" pitchFamily="34" charset="0"/>
                    <a:ea typeface="MS PGothic" panose="020B0600070205080204" pitchFamily="34" charset="-128"/>
                    <a:cs typeface="+mn-cs"/>
                  </a:rPr>
                  <a:t>CA</a:t>
                </a:r>
                <a:endParaRPr kumimoji="0" lang="en-US" altLang="en-US" sz="1800" b="0" i="0" u="none" strike="noStrike" kern="0" cap="none" spc="0" normalizeH="0" baseline="0" noProof="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grpSp>
          <p:nvGrpSpPr>
            <p:cNvPr id="1114" name="Group 455"/>
            <p:cNvGrpSpPr/>
            <p:nvPr/>
          </p:nvGrpSpPr>
          <p:grpSpPr bwMode="auto">
            <a:xfrm>
              <a:off x="7319300" y="4710021"/>
              <a:ext cx="463612" cy="285749"/>
              <a:chOff x="3558850" y="4573304"/>
              <a:chExt cx="463568" cy="285869"/>
            </a:xfrm>
          </p:grpSpPr>
          <p:grpSp>
            <p:nvGrpSpPr>
              <p:cNvPr id="1120" name="Group 456"/>
              <p:cNvGrpSpPr/>
              <p:nvPr/>
            </p:nvGrpSpPr>
            <p:grpSpPr bwMode="auto">
              <a:xfrm>
                <a:off x="3558850" y="4577634"/>
                <a:ext cx="463568" cy="262710"/>
                <a:chOff x="3558850" y="4577634"/>
                <a:chExt cx="463568" cy="262710"/>
              </a:xfrm>
            </p:grpSpPr>
            <p:sp>
              <p:nvSpPr>
                <p:cNvPr id="1122" name="Oval 1121"/>
                <p:cNvSpPr/>
                <p:nvPr/>
              </p:nvSpPr>
              <p:spPr bwMode="auto">
                <a:xfrm>
                  <a:off x="3573654" y="4577540"/>
                  <a:ext cx="439696" cy="260459"/>
                </a:xfrm>
                <a:prstGeom prst="ellipse">
                  <a:avLst/>
                </a:prstGeom>
                <a:solidFill>
                  <a:srgbClr val="FFFFFF">
                    <a:alpha val="42000"/>
                  </a:srgbClr>
                </a:solidFill>
                <a:ln w="317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123" name="Oval 1122"/>
                <p:cNvSpPr/>
                <p:nvPr/>
              </p:nvSpPr>
              <p:spPr bwMode="auto">
                <a:xfrm>
                  <a:off x="3559368" y="4587069"/>
                  <a:ext cx="463506" cy="252518"/>
                </a:xfrm>
                <a:prstGeom prst="ellipse">
                  <a:avLst/>
                </a:prstGeom>
                <a:solidFill>
                  <a:srgbClr val="CC0000">
                    <a:alpha val="42000"/>
                  </a:srgbClr>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grpSp>
          <p:sp>
            <p:nvSpPr>
              <p:cNvPr id="1121" name="TextBox 389"/>
              <p:cNvSpPr txBox="1">
                <a:spLocks noChangeArrowheads="1"/>
              </p:cNvSpPr>
              <p:nvPr/>
            </p:nvSpPr>
            <p:spPr bwMode="auto">
              <a:xfrm>
                <a:off x="3565935" y="4573304"/>
                <a:ext cx="434071" cy="2858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ts val="1475"/>
                  </a:lnSpc>
                  <a:spcBef>
                    <a:spcPct val="0"/>
                  </a:spcBef>
                  <a:spcAft>
                    <a:spcPct val="0"/>
                  </a:spcAft>
                  <a:buClrTx/>
                  <a:buSzTx/>
                  <a:buFontTx/>
                  <a:buNone/>
                  <a:defRPr/>
                </a:pPr>
                <a:r>
                  <a:rPr kumimoji="0" lang="en-US" altLang="en-US" sz="1400" b="0" i="0" u="none" strike="noStrike" kern="0" cap="none" spc="0" normalizeH="0" baseline="0" noProof="0">
                    <a:ln>
                      <a:noFill/>
                    </a:ln>
                    <a:solidFill>
                      <a:srgbClr val="FFFFFF"/>
                    </a:solidFill>
                    <a:effectLst/>
                    <a:uLnTx/>
                    <a:uFillTx/>
                    <a:latin typeface="Arial" panose="020B0604020202020204" pitchFamily="34" charset="0"/>
                    <a:ea typeface="MS PGothic" panose="020B0600070205080204" pitchFamily="34" charset="-128"/>
                    <a:cs typeface="+mn-cs"/>
                  </a:rPr>
                  <a:t>CA</a:t>
                </a:r>
                <a:endParaRPr kumimoji="0" lang="en-US" altLang="en-US" sz="1800" b="0" i="0" u="none" strike="noStrike" kern="0" cap="none" spc="0" normalizeH="0" baseline="0" noProof="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grpSp>
          <p:nvGrpSpPr>
            <p:cNvPr id="1115" name="Group 460"/>
            <p:cNvGrpSpPr/>
            <p:nvPr/>
          </p:nvGrpSpPr>
          <p:grpSpPr bwMode="auto">
            <a:xfrm>
              <a:off x="8307181" y="4707904"/>
              <a:ext cx="463612" cy="285749"/>
              <a:chOff x="3558850" y="4573304"/>
              <a:chExt cx="463568" cy="285869"/>
            </a:xfrm>
          </p:grpSpPr>
          <p:grpSp>
            <p:nvGrpSpPr>
              <p:cNvPr id="1116" name="Group 461"/>
              <p:cNvGrpSpPr/>
              <p:nvPr/>
            </p:nvGrpSpPr>
            <p:grpSpPr bwMode="auto">
              <a:xfrm>
                <a:off x="3558850" y="4577634"/>
                <a:ext cx="463568" cy="262710"/>
                <a:chOff x="3558850" y="4577634"/>
                <a:chExt cx="463568" cy="262710"/>
              </a:xfrm>
            </p:grpSpPr>
            <p:sp>
              <p:nvSpPr>
                <p:cNvPr id="1118" name="Oval 1117"/>
                <p:cNvSpPr/>
                <p:nvPr/>
              </p:nvSpPr>
              <p:spPr bwMode="auto">
                <a:xfrm>
                  <a:off x="3573198" y="4578069"/>
                  <a:ext cx="439696" cy="260459"/>
                </a:xfrm>
                <a:prstGeom prst="ellipse">
                  <a:avLst/>
                </a:prstGeom>
                <a:solidFill>
                  <a:srgbClr val="FFFFFF">
                    <a:alpha val="42000"/>
                  </a:srgbClr>
                </a:solidFill>
                <a:ln w="317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119" name="Oval 1118"/>
                <p:cNvSpPr/>
                <p:nvPr/>
              </p:nvSpPr>
              <p:spPr bwMode="auto">
                <a:xfrm>
                  <a:off x="3558912" y="4587598"/>
                  <a:ext cx="463506" cy="252519"/>
                </a:xfrm>
                <a:prstGeom prst="ellipse">
                  <a:avLst/>
                </a:prstGeom>
                <a:solidFill>
                  <a:srgbClr val="CC0000">
                    <a:alpha val="42000"/>
                  </a:srgbClr>
                </a:solidFill>
                <a:ln w="3175"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grpSp>
          <p:sp>
            <p:nvSpPr>
              <p:cNvPr id="1117" name="TextBox 389"/>
              <p:cNvSpPr txBox="1">
                <a:spLocks noChangeArrowheads="1"/>
              </p:cNvSpPr>
              <p:nvPr/>
            </p:nvSpPr>
            <p:spPr bwMode="auto">
              <a:xfrm>
                <a:off x="3565935" y="4573304"/>
                <a:ext cx="434071" cy="2858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ts val="1475"/>
                  </a:lnSpc>
                  <a:spcBef>
                    <a:spcPct val="0"/>
                  </a:spcBef>
                  <a:spcAft>
                    <a:spcPct val="0"/>
                  </a:spcAft>
                  <a:buClrTx/>
                  <a:buSzTx/>
                  <a:buFontTx/>
                  <a:buNone/>
                  <a:defRPr/>
                </a:pPr>
                <a:r>
                  <a:rPr kumimoji="0" lang="en-US" altLang="en-US" sz="14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rPr>
                  <a:t>CA</a:t>
                </a:r>
                <a:endParaRPr kumimoji="0" lang="en-US" altLang="en-US" sz="1800" b="0" i="0" u="none" strike="noStrike" kern="0" cap="none" spc="0" normalizeH="0" baseline="0" noProof="0" dirty="0">
                  <a:ln>
                    <a:noFill/>
                  </a:ln>
                  <a:solidFill>
                    <a:srgbClr val="FFFFFF"/>
                  </a:solidFill>
                  <a:effectLst/>
                  <a:uLnTx/>
                  <a:uFillTx/>
                  <a:latin typeface="Arial" panose="020B0604020202020204" pitchFamily="34" charset="0"/>
                  <a:ea typeface="MS PGothic" panose="020B0600070205080204" pitchFamily="34" charset="-128"/>
                  <a:cs typeface="+mn-cs"/>
                </a:endParaRPr>
              </a:p>
            </p:txBody>
          </p:sp>
        </p:grpSp>
      </p:grpSp>
      <p:grpSp>
        <p:nvGrpSpPr>
          <p:cNvPr id="1139" name="Group 1"/>
          <p:cNvGrpSpPr/>
          <p:nvPr/>
        </p:nvGrpSpPr>
        <p:grpSpPr bwMode="auto">
          <a:xfrm>
            <a:off x="2687493" y="5474667"/>
            <a:ext cx="2698750" cy="903288"/>
            <a:chOff x="938213" y="5237163"/>
            <a:chExt cx="2698750" cy="903287"/>
          </a:xfrm>
        </p:grpSpPr>
        <p:cxnSp>
          <p:nvCxnSpPr>
            <p:cNvPr id="1140" name="Straight Connector 1139"/>
            <p:cNvCxnSpPr/>
            <p:nvPr/>
          </p:nvCxnSpPr>
          <p:spPr>
            <a:xfrm flipH="1">
              <a:off x="1282700" y="5802312"/>
              <a:ext cx="1508125" cy="1588"/>
            </a:xfrm>
            <a:prstGeom prst="line">
              <a:avLst/>
            </a:prstGeom>
            <a:noFill/>
            <a:ln w="9525" cap="flat" cmpd="sng" algn="ctr">
              <a:solidFill>
                <a:srgbClr val="000000"/>
              </a:solidFill>
              <a:prstDash val="solid"/>
            </a:ln>
            <a:effectLst/>
          </p:spPr>
        </p:cxnSp>
        <p:sp>
          <p:nvSpPr>
            <p:cNvPr id="1141" name="TextBox 265"/>
            <p:cNvSpPr txBox="1">
              <a:spLocks noChangeArrowheads="1"/>
            </p:cNvSpPr>
            <p:nvPr/>
          </p:nvSpPr>
          <p:spPr bwMode="auto">
            <a:xfrm>
              <a:off x="3198813" y="5473700"/>
              <a:ext cx="2635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1</a:t>
              </a:r>
              <a:endPar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42" name="TextBox 281"/>
            <p:cNvSpPr txBox="1">
              <a:spLocks noChangeArrowheads="1"/>
            </p:cNvSpPr>
            <p:nvPr/>
          </p:nvSpPr>
          <p:spPr bwMode="auto">
            <a:xfrm>
              <a:off x="3373438" y="5761038"/>
              <a:ext cx="2635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2</a:t>
              </a:r>
              <a:endPar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143" name="Group 5"/>
            <p:cNvGrpSpPr/>
            <p:nvPr/>
          </p:nvGrpSpPr>
          <p:grpSpPr bwMode="auto">
            <a:xfrm>
              <a:off x="938213" y="5237163"/>
              <a:ext cx="1616075" cy="487362"/>
              <a:chOff x="-4079003" y="2717403"/>
              <a:chExt cx="1616718" cy="488475"/>
            </a:xfrm>
          </p:grpSpPr>
          <p:sp>
            <p:nvSpPr>
              <p:cNvPr id="1157" name="Rectangle 98"/>
              <p:cNvSpPr>
                <a:spLocks noChangeArrowheads="1"/>
              </p:cNvSpPr>
              <p:nvPr/>
            </p:nvSpPr>
            <p:spPr bwMode="auto">
              <a:xfrm>
                <a:off x="-4079003" y="2985994"/>
                <a:ext cx="1281675" cy="208750"/>
              </a:xfrm>
              <a:prstGeom prst="rect">
                <a:avLst/>
              </a:prstGeom>
              <a:solidFill>
                <a:srgbClr val="3333CC"/>
              </a:solidFill>
              <a:ln w="9525">
                <a:solidFill>
                  <a:srgbClr val="000000"/>
                </a:solidFill>
                <a:miter lim="800000"/>
              </a:ln>
              <a:effectLst>
                <a:outerShdw blurRad="50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58" name="Line 99"/>
              <p:cNvSpPr>
                <a:spLocks noChangeShapeType="1"/>
              </p:cNvSpPr>
              <p:nvPr/>
            </p:nvSpPr>
            <p:spPr bwMode="auto">
              <a:xfrm>
                <a:off x="-2933828" y="3101502"/>
                <a:ext cx="471543" cy="0"/>
              </a:xfrm>
              <a:prstGeom prst="line">
                <a:avLst/>
              </a:prstGeom>
              <a:noFill/>
              <a:ln w="9525">
                <a:solidFill>
                  <a:srgbClr val="3333CC"/>
                </a:solidFill>
                <a:rou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59" name="Rectangle 104"/>
              <p:cNvSpPr>
                <a:spLocks noChangeArrowheads="1"/>
              </p:cNvSpPr>
              <p:nvPr/>
            </p:nvSpPr>
            <p:spPr bwMode="auto">
              <a:xfrm>
                <a:off x="-3377007" y="2988777"/>
                <a:ext cx="476861" cy="210142"/>
              </a:xfrm>
              <a:prstGeom prst="rect">
                <a:avLst/>
              </a:prstGeom>
              <a:solidFill>
                <a:srgbClr val="00CC99"/>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60" name="Text Box 105"/>
              <p:cNvSpPr txBox="1">
                <a:spLocks noChangeArrowheads="1"/>
              </p:cNvSpPr>
              <p:nvPr/>
            </p:nvSpPr>
            <p:spPr bwMode="auto">
              <a:xfrm>
                <a:off x="-3430189" y="2965119"/>
                <a:ext cx="581451" cy="240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0111</a:t>
                </a:r>
                <a:endPar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61" name="Line 119"/>
              <p:cNvSpPr>
                <a:spLocks noChangeShapeType="1"/>
              </p:cNvSpPr>
              <p:nvPr/>
            </p:nvSpPr>
            <p:spPr bwMode="auto">
              <a:xfrm>
                <a:off x="-3621642" y="2717403"/>
                <a:ext cx="405953" cy="300600"/>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1144" name="Freeform 120"/>
            <p:cNvSpPr/>
            <p:nvPr/>
          </p:nvSpPr>
          <p:spPr bwMode="auto">
            <a:xfrm>
              <a:off x="2493963" y="5668963"/>
              <a:ext cx="982662" cy="233362"/>
            </a:xfrm>
            <a:custGeom>
              <a:avLst/>
              <a:gdLst>
                <a:gd name="T0" fmla="*/ 0 w 554"/>
                <a:gd name="T1" fmla="*/ 2147483647 h 167"/>
                <a:gd name="T2" fmla="*/ 2147483647 w 554"/>
                <a:gd name="T3" fmla="*/ 2147483647 h 167"/>
                <a:gd name="T4" fmla="*/ 2147483647 w 554"/>
                <a:gd name="T5" fmla="*/ 2147483647 h 167"/>
                <a:gd name="T6" fmla="*/ 0 60000 65536"/>
                <a:gd name="T7" fmla="*/ 0 60000 65536"/>
                <a:gd name="T8" fmla="*/ 0 60000 65536"/>
                <a:gd name="T9" fmla="*/ 0 w 554"/>
                <a:gd name="T10" fmla="*/ 0 h 167"/>
                <a:gd name="T11" fmla="*/ 554 w 554"/>
                <a:gd name="T12" fmla="*/ 167 h 167"/>
              </a:gdLst>
              <a:ahLst/>
              <a:cxnLst>
                <a:cxn ang="T6">
                  <a:pos x="T0" y="T1"/>
                </a:cxn>
                <a:cxn ang="T7">
                  <a:pos x="T2" y="T3"/>
                </a:cxn>
                <a:cxn ang="T8">
                  <a:pos x="T4" y="T5"/>
                </a:cxn>
              </a:cxnLst>
              <a:rect l="T9" t="T10" r="T11" b="T12"/>
              <a:pathLst>
                <a:path w="554" h="167">
                  <a:moveTo>
                    <a:pt x="0" y="10"/>
                  </a:moveTo>
                  <a:cubicBezTo>
                    <a:pt x="102" y="0"/>
                    <a:pt x="240" y="5"/>
                    <a:pt x="324" y="26"/>
                  </a:cubicBezTo>
                  <a:cubicBezTo>
                    <a:pt x="416" y="52"/>
                    <a:pt x="502" y="120"/>
                    <a:pt x="554" y="167"/>
                  </a:cubicBezTo>
                </a:path>
              </a:pathLst>
            </a:custGeom>
            <a:noFill/>
            <a:ln w="57150" cmpd="sng">
              <a:solidFill>
                <a:srgbClr val="FF33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145" name="Group 357"/>
            <p:cNvGrpSpPr/>
            <p:nvPr/>
          </p:nvGrpSpPr>
          <p:grpSpPr bwMode="auto">
            <a:xfrm>
              <a:off x="2714625" y="5659438"/>
              <a:ext cx="565150" cy="293687"/>
              <a:chOff x="1871277" y="1576300"/>
              <a:chExt cx="1128371" cy="437861"/>
            </a:xfrm>
          </p:grpSpPr>
          <p:sp>
            <p:nvSpPr>
              <p:cNvPr id="1147" name="Oval 1146"/>
              <p:cNvSpPr>
                <a:spLocks noChangeArrowheads="1"/>
              </p:cNvSpPr>
              <p:nvPr/>
            </p:nvSpPr>
            <p:spPr bwMode="auto">
              <a:xfrm flipV="1">
                <a:off x="1874448" y="1694641"/>
                <a:ext cx="1125200" cy="319521"/>
              </a:xfrm>
              <a:prstGeom prst="ellipse">
                <a:avLst/>
              </a:prstGeom>
              <a:gradFill rotWithShape="1">
                <a:gsLst>
                  <a:gs pos="0">
                    <a:srgbClr val="262699"/>
                  </a:gs>
                  <a:gs pos="53000">
                    <a:srgbClr val="8585E0"/>
                  </a:gs>
                  <a:gs pos="100000">
                    <a:srgbClr val="262699"/>
                  </a:gs>
                </a:gsLst>
                <a:lin ang="0" scaled="1"/>
              </a:gra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148" name="Rectangle 1147"/>
              <p:cNvSpPr/>
              <p:nvPr/>
            </p:nvSpPr>
            <p:spPr bwMode="auto">
              <a:xfrm>
                <a:off x="1871277" y="1739611"/>
                <a:ext cx="1128371" cy="115973"/>
              </a:xfrm>
              <a:prstGeom prst="rect">
                <a:avLst/>
              </a:prstGeom>
              <a:gradFill rotWithShape="1">
                <a:gsLst>
                  <a:gs pos="0">
                    <a:srgbClr val="3333CC">
                      <a:lumMod val="75000"/>
                    </a:srgbClr>
                  </a:gs>
                  <a:gs pos="53000">
                    <a:srgbClr val="3333CC">
                      <a:lumMod val="60000"/>
                      <a:lumOff val="40000"/>
                    </a:srgbClr>
                  </a:gs>
                  <a:gs pos="100000">
                    <a:srgbClr val="3333CC">
                      <a:lumMod val="75000"/>
                    </a:srgbClr>
                  </a:gs>
                </a:gsLst>
                <a:lin ang="10800000" scaled="0"/>
              </a:gradFill>
              <a:ln w="25400"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149" name="Oval 1148"/>
              <p:cNvSpPr>
                <a:spLocks noChangeArrowheads="1"/>
              </p:cNvSpPr>
              <p:nvPr/>
            </p:nvSpPr>
            <p:spPr bwMode="auto">
              <a:xfrm flipV="1">
                <a:off x="1871277" y="1576300"/>
                <a:ext cx="1125202" cy="319521"/>
              </a:xfrm>
              <a:prstGeom prst="ellipse">
                <a:avLst/>
              </a:prstGeom>
              <a:solidFill>
                <a:srgbClr val="BFBFBF"/>
              </a:solidFill>
              <a:ln w="6350">
                <a:solidFill>
                  <a:srgbClr val="000000"/>
                </a:solidFill>
                <a:round/>
              </a:ln>
              <a:effectLst>
                <a:outerShdw blurRad="40000" dist="23000" dir="5400000" rotWithShape="0">
                  <a:srgbClr val="808080">
                    <a:alpha val="34999"/>
                  </a:srgbClr>
                </a:outerShdw>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solidFill>
                      <a:srgbClr val="000000"/>
                    </a:solidFill>
                  </a:ln>
                  <a:solidFill>
                    <a:srgbClr val="FFFFFF"/>
                  </a:solidFill>
                  <a:effectLst/>
                  <a:uLnTx/>
                  <a:uFillTx/>
                  <a:latin typeface="Gill Sans MT" panose="020B0502020104020203"/>
                  <a:ea typeface="MS PGothic" panose="020B0600070205080204" pitchFamily="34" charset="-128"/>
                  <a:cs typeface="+mn-cs"/>
                </a:endParaRPr>
              </a:p>
            </p:txBody>
          </p:sp>
          <p:sp>
            <p:nvSpPr>
              <p:cNvPr id="1150" name="Freeform 1149"/>
              <p:cNvSpPr/>
              <p:nvPr/>
            </p:nvSpPr>
            <p:spPr bwMode="auto">
              <a:xfrm>
                <a:off x="2159710" y="1673340"/>
                <a:ext cx="548337" cy="160944"/>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rgbClr val="3333CC">
                  <a:lumMod val="60000"/>
                  <a:lumOff val="40000"/>
                </a:srgbClr>
              </a:solidFill>
              <a:ln w="9525" cap="flat" cmpd="sng" algn="ctr">
                <a:no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sp>
            <p:nvSpPr>
              <p:cNvPr id="1151" name="Freeform 1150"/>
              <p:cNvSpPr/>
              <p:nvPr/>
            </p:nvSpPr>
            <p:spPr bwMode="auto">
              <a:xfrm>
                <a:off x="2102657" y="1633104"/>
                <a:ext cx="662442" cy="111241"/>
              </a:xfrm>
              <a:custGeom>
                <a:avLst/>
                <a:gdLst>
                  <a:gd name="T0" fmla="*/ 0 w 3723451"/>
                  <a:gd name="T1" fmla="*/ 27215 h 932950"/>
                  <a:gd name="T2" fmla="*/ 116561 w 3723451"/>
                  <a:gd name="T3" fmla="*/ 321 h 932950"/>
                  <a:gd name="T4" fmla="*/ 330163 w 3723451"/>
                  <a:gd name="T5" fmla="*/ 62070 h 932950"/>
                  <a:gd name="T6" fmla="*/ 533941 w 3723451"/>
                  <a:gd name="T7" fmla="*/ 0 h 932950"/>
                  <a:gd name="T8" fmla="*/ 662442 w 3723451"/>
                  <a:gd name="T9" fmla="*/ 24700 h 932950"/>
                  <a:gd name="T10" fmla="*/ 566838 w 3723451"/>
                  <a:gd name="T11" fmla="*/ 55072 h 932950"/>
                  <a:gd name="T12" fmla="*/ 536057 w 3723451"/>
                  <a:gd name="T13" fmla="*/ 46883 h 932950"/>
                  <a:gd name="T14" fmla="*/ 333916 w 3723451"/>
                  <a:gd name="T15" fmla="*/ 111241 h 932950"/>
                  <a:gd name="T16" fmla="*/ 126604 w 3723451"/>
                  <a:gd name="T17" fmla="*/ 49251 h 932950"/>
                  <a:gd name="T18" fmla="*/ 93085 w 3723451"/>
                  <a:gd name="T19" fmla="*/ 55941 h 932950"/>
                  <a:gd name="T20" fmla="*/ 0 w 3723451"/>
                  <a:gd name="T21" fmla="*/ 27215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52" name="Freeform 1151"/>
              <p:cNvSpPr/>
              <p:nvPr/>
            </p:nvSpPr>
            <p:spPr bwMode="auto">
              <a:xfrm>
                <a:off x="2536889" y="1727776"/>
                <a:ext cx="244059" cy="97040"/>
              </a:xfrm>
              <a:custGeom>
                <a:avLst/>
                <a:gdLst>
                  <a:gd name="T0" fmla="*/ 0 w 1366596"/>
                  <a:gd name="T1" fmla="*/ 0 h 809868"/>
                  <a:gd name="T2" fmla="*/ 244059 w 1366596"/>
                  <a:gd name="T3" fmla="*/ 74985 h 809868"/>
                  <a:gd name="T4" fmla="*/ 154488 w 1366596"/>
                  <a:gd name="T5" fmla="*/ 97040 h 809868"/>
                  <a:gd name="T6" fmla="*/ 822 w 1366596"/>
                  <a:gd name="T7" fmla="*/ 51277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153" name="Freeform 1152"/>
              <p:cNvSpPr/>
              <p:nvPr/>
            </p:nvSpPr>
            <p:spPr bwMode="auto">
              <a:xfrm>
                <a:off x="2089979" y="1730144"/>
                <a:ext cx="240888" cy="97039"/>
              </a:xfrm>
              <a:custGeom>
                <a:avLst/>
                <a:gdLst>
                  <a:gd name="T0" fmla="*/ 237599 w 1348191"/>
                  <a:gd name="T1" fmla="*/ 0 h 791462"/>
                  <a:gd name="T2" fmla="*/ 240888 w 1348191"/>
                  <a:gd name="T3" fmla="*/ 46827 h 791462"/>
                  <a:gd name="T4" fmla="*/ 87147 w 1348191"/>
                  <a:gd name="T5" fmla="*/ 97039 h 791462"/>
                  <a:gd name="T6" fmla="*/ 0 w 1348191"/>
                  <a:gd name="T7" fmla="*/ 75036 h 791462"/>
                  <a:gd name="T8" fmla="*/ 237599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prstDash val="solid"/>
                    <a:round/>
                  </a14:hiddenLine>
                </a:ext>
              </a:extLst>
            </p:spPr>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154" name="Straight Connector 1153"/>
              <p:cNvCxnSpPr>
                <a:cxnSpLocks noChangeShapeType="1"/>
                <a:endCxn id="1149" idx="2"/>
              </p:cNvCxnSpPr>
              <p:nvPr/>
            </p:nvCxnSpPr>
            <p:spPr bwMode="auto">
              <a:xfrm flipH="1" flipV="1">
                <a:off x="1871277" y="1737244"/>
                <a:ext cx="3171" cy="123075"/>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1155" name="Straight Connector 1154"/>
              <p:cNvCxnSpPr>
                <a:cxnSpLocks noChangeShapeType="1"/>
              </p:cNvCxnSpPr>
              <p:nvPr/>
            </p:nvCxnSpPr>
            <p:spPr bwMode="auto">
              <a:xfrm flipH="1" flipV="1">
                <a:off x="2996479" y="1734878"/>
                <a:ext cx="3169" cy="123075"/>
              </a:xfrm>
              <a:prstGeom prst="line">
                <a:avLst/>
              </a:prstGeom>
              <a:noFill/>
              <a:ln w="6350">
                <a:solidFill>
                  <a:srgbClr val="000000"/>
                </a:solidFill>
                <a:round/>
              </a:ln>
              <a:effectLst>
                <a:outerShdw blurRad="40005"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sp>
          <p:nvSpPr>
            <p:cNvPr id="1146" name="TextBox 282"/>
            <p:cNvSpPr txBox="1">
              <a:spLocks noChangeArrowheads="1"/>
            </p:cNvSpPr>
            <p:nvPr/>
          </p:nvSpPr>
          <p:spPr bwMode="auto">
            <a:xfrm>
              <a:off x="3068638" y="5862638"/>
              <a:ext cx="261937"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3</a:t>
              </a:r>
              <a:endParaRPr kumimoji="0" lang="en-US" altLang="en-US" sz="1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1162" name="TextBox 6"/>
          <p:cNvSpPr txBox="1">
            <a:spLocks noChangeArrowheads="1"/>
          </p:cNvSpPr>
          <p:nvPr/>
        </p:nvSpPr>
        <p:spPr bwMode="auto">
          <a:xfrm>
            <a:off x="1946130" y="4850780"/>
            <a:ext cx="19923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values in arriving </a:t>
            </a:r>
            <a:endPar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packet header</a:t>
            </a: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1163" name="Group 1162"/>
          <p:cNvGrpSpPr/>
          <p:nvPr/>
        </p:nvGrpSpPr>
        <p:grpSpPr bwMode="auto">
          <a:xfrm>
            <a:off x="4390906" y="2898842"/>
            <a:ext cx="4051268" cy="2367063"/>
            <a:chOff x="-3855475" y="3644638"/>
            <a:chExt cx="4051268" cy="2367866"/>
          </a:xfrm>
        </p:grpSpPr>
        <p:cxnSp>
          <p:nvCxnSpPr>
            <p:cNvPr id="1164" name="Straight Arrow Connector 1163"/>
            <p:cNvCxnSpPr/>
            <p:nvPr/>
          </p:nvCxnSpPr>
          <p:spPr bwMode="auto">
            <a:xfrm>
              <a:off x="-3855475" y="3664699"/>
              <a:ext cx="0" cy="2094800"/>
            </a:xfrm>
            <a:prstGeom prst="straightConnector1">
              <a:avLst/>
            </a:prstGeom>
            <a:noFill/>
            <a:ln w="12700" cap="flat" cmpd="sng" algn="ctr">
              <a:solidFill>
                <a:srgbClr val="CC0000"/>
              </a:solidFill>
              <a:prstDash val="solid"/>
              <a:tailEnd type="triangle"/>
            </a:ln>
            <a:effectLst/>
          </p:spPr>
        </p:cxnSp>
        <p:cxnSp>
          <p:nvCxnSpPr>
            <p:cNvPr id="1165" name="Straight Arrow Connector 1164"/>
            <p:cNvCxnSpPr>
              <a:cxnSpLocks noChangeShapeType="1"/>
            </p:cNvCxnSpPr>
            <p:nvPr/>
          </p:nvCxnSpPr>
          <p:spPr bwMode="auto">
            <a:xfrm>
              <a:off x="-2818087" y="3658010"/>
              <a:ext cx="0" cy="2354494"/>
            </a:xfrm>
            <a:prstGeom prst="straightConnector1">
              <a:avLst/>
            </a:prstGeom>
            <a:noFill/>
            <a:ln w="6350">
              <a:solidFill>
                <a:srgbClr val="CC0000"/>
              </a:solidFill>
              <a:round/>
              <a:tailEnd type="triangle"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1166" name="Straight Arrow Connector 1165"/>
            <p:cNvCxnSpPr>
              <a:cxnSpLocks noChangeShapeType="1"/>
            </p:cNvCxnSpPr>
            <p:nvPr/>
          </p:nvCxnSpPr>
          <p:spPr bwMode="auto">
            <a:xfrm>
              <a:off x="-2006679" y="3655204"/>
              <a:ext cx="31396" cy="2331351"/>
            </a:xfrm>
            <a:prstGeom prst="straightConnector1">
              <a:avLst/>
            </a:prstGeom>
            <a:noFill/>
            <a:ln w="6350">
              <a:solidFill>
                <a:srgbClr val="CC0000"/>
              </a:solidFill>
              <a:round/>
              <a:tailEnd type="triangle"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1167" name="Straight Arrow Connector 1166"/>
            <p:cNvCxnSpPr>
              <a:cxnSpLocks noChangeShapeType="1"/>
            </p:cNvCxnSpPr>
            <p:nvPr/>
          </p:nvCxnSpPr>
          <p:spPr bwMode="auto">
            <a:xfrm>
              <a:off x="-817641" y="3644638"/>
              <a:ext cx="0" cy="2364624"/>
            </a:xfrm>
            <a:prstGeom prst="straightConnector1">
              <a:avLst/>
            </a:prstGeom>
            <a:noFill/>
            <a:ln w="6350">
              <a:solidFill>
                <a:srgbClr val="CC0000"/>
              </a:solidFill>
              <a:round/>
              <a:tailEnd type="triangle"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1168" name="Straight Arrow Connector 1167"/>
            <p:cNvCxnSpPr>
              <a:cxnSpLocks noChangeShapeType="1"/>
            </p:cNvCxnSpPr>
            <p:nvPr/>
          </p:nvCxnSpPr>
          <p:spPr bwMode="auto">
            <a:xfrm>
              <a:off x="195792" y="3690049"/>
              <a:ext cx="1" cy="2311566"/>
            </a:xfrm>
            <a:prstGeom prst="straightConnector1">
              <a:avLst/>
            </a:prstGeom>
            <a:noFill/>
            <a:ln w="6350">
              <a:solidFill>
                <a:srgbClr val="CC0000"/>
              </a:solidFill>
              <a:round/>
              <a:tailEnd type="triangle"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grpSp>
      <p:sp>
        <p:nvSpPr>
          <p:cNvPr id="354"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926"/>
                                        </p:tgtEl>
                                        <p:attrNameLst>
                                          <p:attrName>style.visibility</p:attrName>
                                        </p:attrNameLst>
                                      </p:cBhvr>
                                      <p:to>
                                        <p:strVal val="visible"/>
                                      </p:to>
                                    </p:set>
                                    <p:animEffect transition="in" filter="wipe(down)">
                                      <p:cBhvr>
                                        <p:cTn id="7" dur="500"/>
                                        <p:tgtEl>
                                          <p:spTgt spid="92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817"/>
                                        </p:tgtEl>
                                        <p:attrNameLst>
                                          <p:attrName>style.visibility</p:attrName>
                                        </p:attrNameLst>
                                      </p:cBhvr>
                                      <p:to>
                                        <p:strVal val="visible"/>
                                      </p:to>
                                    </p:set>
                                    <p:animEffect transition="in" filter="dissolve">
                                      <p:cBhvr>
                                        <p:cTn id="12" dur="500"/>
                                        <p:tgtEl>
                                          <p:spTgt spid="817"/>
                                        </p:tgtEl>
                                      </p:cBhvr>
                                    </p:animEffect>
                                  </p:childTnLst>
                                </p:cTn>
                              </p:par>
                              <p:par>
                                <p:cTn id="13" presetID="9" presetClass="entr" presetSubtype="0" fill="hold" nodeType="withEffect">
                                  <p:stCondLst>
                                    <p:cond delay="0"/>
                                  </p:stCondLst>
                                  <p:childTnLst>
                                    <p:set>
                                      <p:cBhvr>
                                        <p:cTn id="14" dur="1" fill="hold">
                                          <p:stCondLst>
                                            <p:cond delay="0"/>
                                          </p:stCondLst>
                                        </p:cTn>
                                        <p:tgtEl>
                                          <p:spTgt spid="1110"/>
                                        </p:tgtEl>
                                        <p:attrNameLst>
                                          <p:attrName>style.visibility</p:attrName>
                                        </p:attrNameLst>
                                      </p:cBhvr>
                                      <p:to>
                                        <p:strVal val="visible"/>
                                      </p:to>
                                    </p:set>
                                    <p:animEffect transition="in" filter="dissolve">
                                      <p:cBhvr>
                                        <p:cTn id="15" dur="500"/>
                                        <p:tgtEl>
                                          <p:spTgt spid="1110"/>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900"/>
                                        </p:tgtEl>
                                        <p:attrNameLst>
                                          <p:attrName>style.visibility</p:attrName>
                                        </p:attrNameLst>
                                      </p:cBhvr>
                                      <p:to>
                                        <p:strVal val="visible"/>
                                      </p:to>
                                    </p:set>
                                    <p:animEffect transition="in" filter="dissolve">
                                      <p:cBhvr>
                                        <p:cTn id="20" dur="500"/>
                                        <p:tgtEl>
                                          <p:spTgt spid="900"/>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1" fill="hold" nodeType="clickEffect">
                                  <p:stCondLst>
                                    <p:cond delay="0"/>
                                  </p:stCondLst>
                                  <p:childTnLst>
                                    <p:set>
                                      <p:cBhvr>
                                        <p:cTn id="24" dur="1" fill="hold">
                                          <p:stCondLst>
                                            <p:cond delay="0"/>
                                          </p:stCondLst>
                                        </p:cTn>
                                        <p:tgtEl>
                                          <p:spTgt spid="1163"/>
                                        </p:tgtEl>
                                        <p:attrNameLst>
                                          <p:attrName>style.visibility</p:attrName>
                                        </p:attrNameLst>
                                      </p:cBhvr>
                                      <p:to>
                                        <p:strVal val="visible"/>
                                      </p:to>
                                    </p:set>
                                    <p:animEffect transition="in" filter="wipe(up)">
                                      <p:cBhvr>
                                        <p:cTn id="25" dur="500"/>
                                        <p:tgtEl>
                                          <p:spTgt spid="1163"/>
                                        </p:tgtEl>
                                      </p:cBhvr>
                                    </p:animEffect>
                                  </p:childTnLst>
                                </p:cTn>
                              </p:par>
                              <p:par>
                                <p:cTn id="26" presetID="9" presetClass="entr" presetSubtype="0" fill="hold" nodeType="withEffect">
                                  <p:stCondLst>
                                    <p:cond delay="0"/>
                                  </p:stCondLst>
                                  <p:childTnLst>
                                    <p:set>
                                      <p:cBhvr>
                                        <p:cTn id="27" dur="1" fill="hold">
                                          <p:stCondLst>
                                            <p:cond delay="0"/>
                                          </p:stCondLst>
                                        </p:cTn>
                                        <p:tgtEl>
                                          <p:spTgt spid="1037"/>
                                        </p:tgtEl>
                                        <p:attrNameLst>
                                          <p:attrName>style.visibility</p:attrName>
                                        </p:attrNameLst>
                                      </p:cBhvr>
                                      <p:to>
                                        <p:strVal val="visible"/>
                                      </p:to>
                                    </p:set>
                                    <p:animEffect transition="in" filter="dissolve">
                                      <p:cBhvr>
                                        <p:cTn id="28" dur="500"/>
                                        <p:tgtEl>
                                          <p:spTgt spid="1037"/>
                                        </p:tgtEl>
                                      </p:cBhvr>
                                    </p:animEffect>
                                  </p:childTnLst>
                                </p:cTn>
                              </p:par>
                              <p:par>
                                <p:cTn id="29" presetID="9" presetClass="entr" presetSubtype="0" fill="hold" nodeType="with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dissolve">
                                      <p:cBhvr>
                                        <p:cTn id="31" dur="500"/>
                                        <p:tgtEl>
                                          <p:spTgt spid="3"/>
                                        </p:tgtEl>
                                      </p:cBhvr>
                                    </p:animEffect>
                                  </p:childTnLst>
                                </p:cTn>
                              </p:par>
                            </p:childTnLst>
                          </p:cTn>
                        </p:par>
                        <p:par>
                          <p:cTn id="32" fill="hold">
                            <p:stCondLst>
                              <p:cond delay="500"/>
                            </p:stCondLst>
                            <p:childTnLst>
                              <p:par>
                                <p:cTn id="33" presetID="9" presetClass="entr" presetSubtype="0" fill="hold" nodeType="afterEffect">
                                  <p:stCondLst>
                                    <p:cond delay="500"/>
                                  </p:stCondLst>
                                  <p:childTnLst>
                                    <p:set>
                                      <p:cBhvr>
                                        <p:cTn id="34" dur="1" fill="hold">
                                          <p:stCondLst>
                                            <p:cond delay="0"/>
                                          </p:stCondLst>
                                        </p:cTn>
                                        <p:tgtEl>
                                          <p:spTgt spid="1043"/>
                                        </p:tgtEl>
                                        <p:attrNameLst>
                                          <p:attrName>style.visibility</p:attrName>
                                        </p:attrNameLst>
                                      </p:cBhvr>
                                      <p:to>
                                        <p:strVal val="visible"/>
                                      </p:to>
                                    </p:set>
                                    <p:animEffect transition="in" filter="dissolve">
                                      <p:cBhvr>
                                        <p:cTn id="35" dur="2000"/>
                                        <p:tgtEl>
                                          <p:spTgt spid="1043"/>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nodeType="clickEffect">
                                  <p:stCondLst>
                                    <p:cond delay="0"/>
                                  </p:stCondLst>
                                  <p:childTnLst>
                                    <p:set>
                                      <p:cBhvr>
                                        <p:cTn id="39" dur="1" fill="hold">
                                          <p:stCondLst>
                                            <p:cond delay="0"/>
                                          </p:stCondLst>
                                        </p:cTn>
                                        <p:tgtEl>
                                          <p:spTgt spid="896"/>
                                        </p:tgtEl>
                                        <p:attrNameLst>
                                          <p:attrName>style.visibility</p:attrName>
                                        </p:attrNameLst>
                                      </p:cBhvr>
                                      <p:to>
                                        <p:strVal val="visible"/>
                                      </p:to>
                                    </p:set>
                                    <p:animEffect transition="in" filter="dissolve">
                                      <p:cBhvr>
                                        <p:cTn id="40" dur="500"/>
                                        <p:tgtEl>
                                          <p:spTgt spid="8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1326467"/>
            <a:ext cx="10515600" cy="3046751"/>
          </a:xfrm>
        </p:spPr>
        <p:txBody>
          <a:bodyPr>
            <a:normAutofit/>
          </a:bodyPr>
          <a:lstStyle/>
          <a:p>
            <a:r>
              <a:rPr lang="en-US" altLang="en-US" dirty="0">
                <a:solidFill>
                  <a:srgbClr val="C00000"/>
                </a:solidFill>
                <a:latin typeface="Calibri" panose="020F0502020204030204" pitchFamily="34" charset="0"/>
                <a:ea typeface="MS PGothic" panose="020B0600070205080204" pitchFamily="34" charset="-128"/>
                <a:cs typeface="MS PGothic" panose="020B0600070205080204" pitchFamily="34" charset="-128"/>
              </a:rPr>
              <a:t>flow: </a:t>
            </a:r>
            <a:r>
              <a:rPr lang="en-US" altLang="en-US" dirty="0">
                <a:latin typeface="Calibri" panose="020F0502020204030204" pitchFamily="34" charset="0"/>
                <a:ea typeface="MS PGothic" panose="020B0600070205080204" pitchFamily="34" charset="-128"/>
                <a:cs typeface="MS PGothic" panose="020B0600070205080204" pitchFamily="34" charset="-128"/>
              </a:rPr>
              <a:t>defined by header fields</a:t>
            </a:r>
            <a:endParaRPr lang="en-US" altLang="en-US" dirty="0">
              <a:latin typeface="Calibri" panose="020F0502020204030204" pitchFamily="34" charset="0"/>
              <a:ea typeface="MS PGothic" panose="020B0600070205080204" pitchFamily="34" charset="-128"/>
              <a:cs typeface="MS PGothic" panose="020B0600070205080204" pitchFamily="34" charset="-128"/>
            </a:endParaRPr>
          </a:p>
          <a:p>
            <a:r>
              <a:rPr lang="en-US" altLang="en-US" dirty="0">
                <a:solidFill>
                  <a:srgbClr val="C00000"/>
                </a:solidFill>
                <a:latin typeface="Calibri" panose="020F0502020204030204" pitchFamily="34" charset="0"/>
                <a:ea typeface="MS PGothic" panose="020B0600070205080204" pitchFamily="34" charset="-128"/>
                <a:cs typeface="MS PGothic" panose="020B0600070205080204" pitchFamily="34" charset="-128"/>
              </a:rPr>
              <a:t>generalized forwarding: simple </a:t>
            </a:r>
            <a:r>
              <a:rPr lang="en-US" altLang="en-US" dirty="0">
                <a:latin typeface="Calibri" panose="020F0502020204030204" pitchFamily="34" charset="0"/>
                <a:ea typeface="MS PGothic" panose="020B0600070205080204" pitchFamily="34" charset="-128"/>
                <a:cs typeface="MS PGothic" panose="020B0600070205080204" pitchFamily="34" charset="-128"/>
              </a:rPr>
              <a:t>packet-handling rules</a:t>
            </a:r>
            <a:endParaRPr lang="en-US" altLang="en-US" dirty="0">
              <a:latin typeface="Calibri" panose="020F0502020204030204" pitchFamily="34" charset="0"/>
              <a:ea typeface="MS PGothic" panose="020B0600070205080204" pitchFamily="34" charset="-128"/>
              <a:cs typeface="MS PGothic" panose="020B0600070205080204" pitchFamily="34" charset="-128"/>
            </a:endParaRPr>
          </a:p>
          <a:p>
            <a:pPr lvl="1"/>
            <a:r>
              <a:rPr lang="en-US" altLang="en-US" dirty="0">
                <a:solidFill>
                  <a:srgbClr val="0000A8"/>
                </a:solidFill>
                <a:latin typeface="Calibri" panose="020F0502020204030204" pitchFamily="34" charset="0"/>
                <a:ea typeface="MS PGothic" panose="020B0600070205080204" pitchFamily="34" charset="-128"/>
              </a:rPr>
              <a:t>match:</a:t>
            </a:r>
            <a:r>
              <a:rPr lang="en-US" altLang="en-US" dirty="0">
                <a:solidFill>
                  <a:srgbClr val="000090"/>
                </a:solidFill>
                <a:latin typeface="Calibri" panose="020F0502020204030204" pitchFamily="34" charset="0"/>
                <a:ea typeface="MS PGothic" panose="020B0600070205080204" pitchFamily="34" charset="-128"/>
              </a:rPr>
              <a:t> </a:t>
            </a:r>
            <a:r>
              <a:rPr lang="en-US" altLang="en-US" dirty="0">
                <a:latin typeface="Calibri" panose="020F0502020204030204" pitchFamily="34" charset="0"/>
                <a:ea typeface="MS PGothic" panose="020B0600070205080204" pitchFamily="34" charset="-128"/>
              </a:rPr>
              <a:t>pattern</a:t>
            </a:r>
            <a:r>
              <a:rPr lang="en-US" altLang="en-US" dirty="0">
                <a:solidFill>
                  <a:srgbClr val="000090"/>
                </a:solidFill>
                <a:latin typeface="Calibri" panose="020F0502020204030204" pitchFamily="34" charset="0"/>
                <a:ea typeface="MS PGothic" panose="020B0600070205080204" pitchFamily="34" charset="-128"/>
              </a:rPr>
              <a:t> </a:t>
            </a:r>
            <a:r>
              <a:rPr lang="en-US" altLang="en-US" dirty="0">
                <a:latin typeface="Calibri" panose="020F0502020204030204" pitchFamily="34" charset="0"/>
                <a:ea typeface="MS PGothic" panose="020B0600070205080204" pitchFamily="34" charset="-128"/>
              </a:rPr>
              <a:t>values in packet header fields</a:t>
            </a:r>
            <a:endParaRPr lang="en-US" altLang="en-US" dirty="0">
              <a:latin typeface="Calibri" panose="020F0502020204030204" pitchFamily="34" charset="0"/>
              <a:ea typeface="MS PGothic" panose="020B0600070205080204" pitchFamily="34" charset="-128"/>
            </a:endParaRPr>
          </a:p>
          <a:p>
            <a:pPr lvl="1"/>
            <a:r>
              <a:rPr lang="en-US" altLang="en-US" dirty="0">
                <a:solidFill>
                  <a:srgbClr val="0000A8"/>
                </a:solidFill>
                <a:latin typeface="Calibri" panose="020F0502020204030204" pitchFamily="34" charset="0"/>
                <a:ea typeface="MS PGothic" panose="020B0600070205080204" pitchFamily="34" charset="-128"/>
              </a:rPr>
              <a:t>actions: </a:t>
            </a:r>
            <a:r>
              <a:rPr lang="en-US" altLang="en-US" dirty="0">
                <a:latin typeface="Calibri" panose="020F0502020204030204" pitchFamily="34" charset="0"/>
                <a:ea typeface="MS PGothic" panose="020B0600070205080204" pitchFamily="34" charset="-128"/>
              </a:rPr>
              <a:t>for matched packet: drop, forward, modify, matched packet or send matched packet to controller </a:t>
            </a:r>
            <a:endParaRPr lang="en-US" altLang="en-US" dirty="0">
              <a:latin typeface="Calibri" panose="020F0502020204030204" pitchFamily="34" charset="0"/>
              <a:ea typeface="MS PGothic" panose="020B0600070205080204" pitchFamily="34" charset="-128"/>
            </a:endParaRPr>
          </a:p>
          <a:p>
            <a:pPr lvl="1"/>
            <a:r>
              <a:rPr lang="en-US" altLang="en-US" dirty="0">
                <a:solidFill>
                  <a:srgbClr val="0000A8"/>
                </a:solidFill>
                <a:latin typeface="Calibri" panose="020F0502020204030204" pitchFamily="34" charset="0"/>
                <a:ea typeface="MS PGothic" panose="020B0600070205080204" pitchFamily="34" charset="-128"/>
              </a:rPr>
              <a:t>priority: </a:t>
            </a:r>
            <a:r>
              <a:rPr lang="en-US" altLang="en-US" dirty="0">
                <a:latin typeface="Calibri" panose="020F0502020204030204" pitchFamily="34" charset="0"/>
                <a:ea typeface="MS PGothic" panose="020B0600070205080204" pitchFamily="34" charset="-128"/>
              </a:rPr>
              <a:t>disambiguate overlapping patterns</a:t>
            </a:r>
            <a:endParaRPr lang="en-US" altLang="en-US" dirty="0">
              <a:latin typeface="Calibri" panose="020F0502020204030204" pitchFamily="34" charset="0"/>
              <a:ea typeface="MS PGothic" panose="020B0600070205080204" pitchFamily="34" charset="-128"/>
            </a:endParaRPr>
          </a:p>
          <a:p>
            <a:pPr lvl="1"/>
            <a:r>
              <a:rPr lang="en-US" altLang="en-US" dirty="0">
                <a:solidFill>
                  <a:srgbClr val="0000A8"/>
                </a:solidFill>
                <a:latin typeface="Calibri" panose="020F0502020204030204" pitchFamily="34" charset="0"/>
                <a:ea typeface="MS PGothic" panose="020B0600070205080204" pitchFamily="34" charset="-128"/>
              </a:rPr>
              <a:t>counters: </a:t>
            </a:r>
            <a:r>
              <a:rPr lang="en-US" altLang="en-US" dirty="0">
                <a:latin typeface="Calibri" panose="020F0502020204030204" pitchFamily="34" charset="0"/>
                <a:ea typeface="MS PGothic" panose="020B0600070205080204" pitchFamily="34" charset="-128"/>
              </a:rPr>
              <a:t>#bytes and #packets</a:t>
            </a:r>
            <a:endParaRPr lang="en-US" altLang="en-US" dirty="0">
              <a:latin typeface="Calibri" panose="020F0502020204030204" pitchFamily="34" charset="0"/>
              <a:ea typeface="MS PGothic" panose="020B0600070205080204" pitchFamily="34" charset="-128"/>
            </a:endParaRPr>
          </a:p>
        </p:txBody>
      </p:sp>
      <p:cxnSp>
        <p:nvCxnSpPr>
          <p:cNvPr id="45" name="Straight Connector 44"/>
          <p:cNvCxnSpPr/>
          <p:nvPr/>
        </p:nvCxnSpPr>
        <p:spPr>
          <a:xfrm>
            <a:off x="848139" y="6202017"/>
            <a:ext cx="5194852"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2117350" y="5637144"/>
            <a:ext cx="2269120" cy="1028699"/>
            <a:chOff x="7493876" y="2774731"/>
            <a:chExt cx="1481958" cy="894622"/>
          </a:xfrm>
          <a:effectLst>
            <a:outerShdw blurRad="50800" dist="38100" dir="18900000" algn="bl" rotWithShape="0">
              <a:prstClr val="black">
                <a:alpha val="40000"/>
              </a:prstClr>
            </a:outerShdw>
          </a:effectLst>
        </p:grpSpPr>
        <p:sp>
          <p:nvSpPr>
            <p:cNvPr id="6" name="Freeform 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Oval 6"/>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8" name="Group 7"/>
            <p:cNvGrpSpPr/>
            <p:nvPr/>
          </p:nvGrpSpPr>
          <p:grpSpPr>
            <a:xfrm>
              <a:off x="7713663" y="2848339"/>
              <a:ext cx="1042107" cy="425543"/>
              <a:chOff x="7786941" y="2884917"/>
              <a:chExt cx="897649" cy="353919"/>
            </a:xfrm>
          </p:grpSpPr>
          <p:sp>
            <p:nvSpPr>
              <p:cNvPr id="9" name="Freeform 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Freeform 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11"/>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12"/>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3" name="Group 42"/>
          <p:cNvGrpSpPr/>
          <p:nvPr/>
        </p:nvGrpSpPr>
        <p:grpSpPr>
          <a:xfrm>
            <a:off x="2535862" y="4518992"/>
            <a:ext cx="1998847" cy="1325048"/>
            <a:chOff x="8327282" y="4055165"/>
            <a:chExt cx="2091509" cy="1325048"/>
          </a:xfrm>
        </p:grpSpPr>
        <p:grpSp>
          <p:nvGrpSpPr>
            <p:cNvPr id="20" name="Group 554"/>
            <p:cNvGrpSpPr/>
            <p:nvPr/>
          </p:nvGrpSpPr>
          <p:grpSpPr bwMode="auto">
            <a:xfrm>
              <a:off x="8327282" y="4121430"/>
              <a:ext cx="2091509" cy="1258783"/>
              <a:chOff x="2932675" y="3919324"/>
              <a:chExt cx="429970" cy="319189"/>
            </a:xfrm>
          </p:grpSpPr>
          <p:sp>
            <p:nvSpPr>
              <p:cNvPr id="21" name="Rectangle 20"/>
              <p:cNvSpPr/>
              <p:nvPr/>
            </p:nvSpPr>
            <p:spPr>
              <a:xfrm>
                <a:off x="2936722" y="3919324"/>
                <a:ext cx="425923" cy="319189"/>
              </a:xfrm>
              <a:prstGeom prst="rect">
                <a:avLst/>
              </a:prstGeom>
              <a:solidFill>
                <a:srgbClr val="FFFFFF"/>
              </a:solidFill>
              <a:ln w="25400" cap="flat" cmpd="sng" algn="ctr">
                <a:solidFill>
                  <a:srgbClr val="CC0000"/>
                </a:solidFill>
                <a:prstDash val="soli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FF"/>
                  </a:solidFill>
                  <a:effectLst/>
                  <a:uLnTx/>
                  <a:uFillTx/>
                  <a:latin typeface="Gill Sans MT" panose="020B0502020104020203"/>
                  <a:ea typeface="+mn-ea"/>
                  <a:cs typeface="+mn-cs"/>
                </a:endParaRPr>
              </a:p>
            </p:txBody>
          </p:sp>
          <p:cxnSp>
            <p:nvCxnSpPr>
              <p:cNvPr id="22" name="Straight Connector 21"/>
              <p:cNvCxnSpPr/>
              <p:nvPr/>
            </p:nvCxnSpPr>
            <p:spPr>
              <a:xfrm>
                <a:off x="2932675" y="4004959"/>
                <a:ext cx="424911" cy="0"/>
              </a:xfrm>
              <a:prstGeom prst="line">
                <a:avLst/>
              </a:prstGeom>
              <a:noFill/>
              <a:ln w="25400" cap="flat" cmpd="sng" algn="ctr">
                <a:solidFill>
                  <a:srgbClr val="CC0000"/>
                </a:solidFill>
                <a:prstDash val="solid"/>
              </a:ln>
              <a:effectLst/>
            </p:spPr>
          </p:cxnSp>
          <p:cxnSp>
            <p:nvCxnSpPr>
              <p:cNvPr id="23" name="Straight Connector 22"/>
              <p:cNvCxnSpPr/>
              <p:nvPr/>
            </p:nvCxnSpPr>
            <p:spPr>
              <a:xfrm>
                <a:off x="2932675" y="4069207"/>
                <a:ext cx="424911" cy="0"/>
              </a:xfrm>
              <a:prstGeom prst="line">
                <a:avLst/>
              </a:prstGeom>
              <a:noFill/>
              <a:ln w="25400" cap="flat" cmpd="sng" algn="ctr">
                <a:solidFill>
                  <a:srgbClr val="CC0000"/>
                </a:solidFill>
                <a:prstDash val="solid"/>
              </a:ln>
              <a:effectLst/>
            </p:spPr>
          </p:cxnSp>
          <p:cxnSp>
            <p:nvCxnSpPr>
              <p:cNvPr id="24" name="Straight Connector 23"/>
              <p:cNvCxnSpPr>
                <a:stCxn id="21" idx="2"/>
              </p:cNvCxnSpPr>
              <p:nvPr/>
            </p:nvCxnSpPr>
            <p:spPr>
              <a:xfrm flipH="1" flipV="1">
                <a:off x="3148166" y="4001599"/>
                <a:ext cx="1517" cy="236914"/>
              </a:xfrm>
              <a:prstGeom prst="line">
                <a:avLst/>
              </a:prstGeom>
              <a:noFill/>
              <a:ln w="25400" cap="flat" cmpd="sng" algn="ctr">
                <a:solidFill>
                  <a:srgbClr val="CC0000"/>
                </a:solidFill>
                <a:prstDash val="solid"/>
              </a:ln>
              <a:effectLst/>
            </p:spPr>
          </p:cxnSp>
        </p:grpSp>
        <p:sp>
          <p:nvSpPr>
            <p:cNvPr id="3" name="TextBox 2"/>
            <p:cNvSpPr txBox="1"/>
            <p:nvPr/>
          </p:nvSpPr>
          <p:spPr>
            <a:xfrm>
              <a:off x="8759686" y="4055165"/>
              <a:ext cx="1265731"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Flow table</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1" name="TextBox 40"/>
            <p:cNvSpPr txBox="1"/>
            <p:nvPr/>
          </p:nvSpPr>
          <p:spPr>
            <a:xfrm>
              <a:off x="8461513" y="4379843"/>
              <a:ext cx="837986"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match</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2" name="TextBox 41"/>
            <p:cNvSpPr txBox="1"/>
            <p:nvPr/>
          </p:nvSpPr>
          <p:spPr>
            <a:xfrm>
              <a:off x="9409044" y="4386470"/>
              <a:ext cx="832279"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action</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cxnSp>
        <p:nvCxnSpPr>
          <p:cNvPr id="46" name="Straight Connector 45"/>
          <p:cNvCxnSpPr>
            <a:stCxn id="6" idx="0"/>
          </p:cNvCxnSpPr>
          <p:nvPr/>
        </p:nvCxnSpPr>
        <p:spPr>
          <a:xfrm flipV="1">
            <a:off x="4386238" y="5804452"/>
            <a:ext cx="2398875" cy="190362"/>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4399722" y="6361044"/>
            <a:ext cx="755373" cy="326473"/>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1828800" y="5870713"/>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1" name="TextBox 30"/>
          <p:cNvSpPr txBox="1"/>
          <p:nvPr/>
        </p:nvSpPr>
        <p:spPr>
          <a:xfrm>
            <a:off x="4340087" y="6367669"/>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2</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2" name="TextBox 31"/>
          <p:cNvSpPr txBox="1"/>
          <p:nvPr/>
        </p:nvSpPr>
        <p:spPr>
          <a:xfrm>
            <a:off x="4784035" y="6149009"/>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3</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3" name="TextBox 32"/>
          <p:cNvSpPr txBox="1"/>
          <p:nvPr/>
        </p:nvSpPr>
        <p:spPr>
          <a:xfrm>
            <a:off x="4565375" y="5784575"/>
            <a:ext cx="301686" cy="369332"/>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4</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25" name="Group 24"/>
          <p:cNvGrpSpPr/>
          <p:nvPr/>
        </p:nvGrpSpPr>
        <p:grpSpPr>
          <a:xfrm>
            <a:off x="4533981" y="4345979"/>
            <a:ext cx="6820091" cy="1571138"/>
            <a:chOff x="4518991" y="4315999"/>
            <a:chExt cx="6820091" cy="1571138"/>
          </a:xfrm>
        </p:grpSpPr>
        <p:sp>
          <p:nvSpPr>
            <p:cNvPr id="29" name="TextBox 32"/>
            <p:cNvSpPr txBox="1">
              <a:spLocks noChangeArrowheads="1"/>
            </p:cNvSpPr>
            <p:nvPr/>
          </p:nvSpPr>
          <p:spPr bwMode="auto">
            <a:xfrm>
              <a:off x="7424876" y="5517805"/>
              <a:ext cx="131318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rPr>
                <a:t>* : wildcard</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6" name="Freeform 15"/>
            <p:cNvSpPr/>
            <p:nvPr/>
          </p:nvSpPr>
          <p:spPr>
            <a:xfrm>
              <a:off x="4518991" y="4320209"/>
              <a:ext cx="808383" cy="1497495"/>
            </a:xfrm>
            <a:custGeom>
              <a:avLst/>
              <a:gdLst>
                <a:gd name="connsiteX0" fmla="*/ 13252 w 808383"/>
                <a:gd name="connsiteY0" fmla="*/ 1497495 h 1497495"/>
                <a:gd name="connsiteX1" fmla="*/ 808383 w 808383"/>
                <a:gd name="connsiteY1" fmla="*/ 1192695 h 1497495"/>
                <a:gd name="connsiteX2" fmla="*/ 795131 w 808383"/>
                <a:gd name="connsiteY2" fmla="*/ 0 h 1497495"/>
                <a:gd name="connsiteX3" fmla="*/ 0 w 808383"/>
                <a:gd name="connsiteY3" fmla="*/ 887895 h 1497495"/>
                <a:gd name="connsiteX4" fmla="*/ 13252 w 808383"/>
                <a:gd name="connsiteY4" fmla="*/ 1497495 h 1497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8383" h="1497495">
                  <a:moveTo>
                    <a:pt x="13252" y="1497495"/>
                  </a:moveTo>
                  <a:lnTo>
                    <a:pt x="808383" y="1192695"/>
                  </a:lnTo>
                  <a:lnTo>
                    <a:pt x="795131" y="0"/>
                  </a:lnTo>
                  <a:lnTo>
                    <a:pt x="0" y="887895"/>
                  </a:lnTo>
                  <a:lnTo>
                    <a:pt x="13252" y="1497495"/>
                  </a:lnTo>
                  <a:close/>
                </a:path>
              </a:pathLst>
            </a:custGeom>
            <a:gradFill>
              <a:gsLst>
                <a:gs pos="0">
                  <a:schemeClr val="bg1">
                    <a:lumMod val="95000"/>
                  </a:schemeClr>
                </a:gs>
                <a:gs pos="100000">
                  <a:schemeClr val="bg1">
                    <a:lumMod val="8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9" name="Straight Connector 18"/>
            <p:cNvCxnSpPr/>
            <p:nvPr/>
          </p:nvCxnSpPr>
          <p:spPr>
            <a:xfrm>
              <a:off x="8691768" y="4315999"/>
              <a:ext cx="0" cy="120015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8" name="Rectangle 22"/>
            <p:cNvSpPr/>
            <p:nvPr/>
          </p:nvSpPr>
          <p:spPr bwMode="auto">
            <a:xfrm>
              <a:off x="5318056" y="4334323"/>
              <a:ext cx="3362117" cy="1191833"/>
            </a:xfrm>
            <a:prstGeom prst="rect">
              <a:avLst/>
            </a:prstGeom>
            <a:solidFill>
              <a:srgbClr val="BBE0E3"/>
            </a:solidFill>
            <a:ln w="12700">
              <a:no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Calibri" panose="020F0502020204030204" pitchFamily="34" charset="0"/>
                <a:ea typeface="MS PGothic" panose="020B0600070205080204" pitchFamily="34" charset="-128"/>
                <a:cs typeface="+mn-cs"/>
              </a:endParaRPr>
            </a:p>
          </p:txBody>
        </p:sp>
        <p:sp>
          <p:nvSpPr>
            <p:cNvPr id="40" name="Rectangle 24"/>
            <p:cNvSpPr/>
            <p:nvPr/>
          </p:nvSpPr>
          <p:spPr bwMode="auto">
            <a:xfrm>
              <a:off x="8712339" y="4334323"/>
              <a:ext cx="2618270" cy="1191834"/>
            </a:xfrm>
            <a:prstGeom prst="rect">
              <a:avLst/>
            </a:prstGeom>
            <a:solidFill>
              <a:schemeClr val="accent6">
                <a:lumMod val="20000"/>
                <a:lumOff val="80000"/>
              </a:schemeClr>
            </a:solidFill>
            <a:ln w="12700">
              <a:no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defRPr/>
              </a:pPr>
              <a:endParaRPr kumimoji="0" lang="en-US" altLang="en-US" sz="1800" b="0" i="0" u="none" strike="noStrike" kern="1200" cap="none" spc="0" normalizeH="0" baseline="0" noProof="0">
                <a:ln>
                  <a:noFill/>
                </a:ln>
                <a:solidFill>
                  <a:srgbClr val="000000"/>
                </a:solidFill>
                <a:effectLst/>
                <a:uLnTx/>
                <a:uFillTx/>
                <a:latin typeface="Calibri" panose="020F0502020204030204" pitchFamily="34" charset="0"/>
                <a:ea typeface="MS PGothic" panose="020B0600070205080204" pitchFamily="34" charset="-128"/>
                <a:cs typeface="+mn-cs"/>
              </a:endParaRPr>
            </a:p>
          </p:txBody>
        </p:sp>
        <p:sp>
          <p:nvSpPr>
            <p:cNvPr id="28" name="Rectangle 27"/>
            <p:cNvSpPr>
              <a:spLocks noChangeArrowheads="1"/>
            </p:cNvSpPr>
            <p:nvPr/>
          </p:nvSpPr>
          <p:spPr bwMode="auto">
            <a:xfrm>
              <a:off x="5322405" y="5059180"/>
              <a:ext cx="5981700" cy="461665"/>
            </a:xfrm>
            <a:prstGeom prst="rect">
              <a:avLst/>
            </a:prstGeom>
            <a:noFill/>
            <a:ln w="25400">
              <a:noFill/>
              <a:miter lim="800000"/>
            </a:ln>
            <a:effectLst/>
          </p:spPr>
          <p:txBody>
            <a:bodyPr wrap="square">
              <a:spAutoFit/>
            </a:bodyPr>
            <a:lstStyle/>
            <a:p>
              <a:pPr marL="457200" marR="0" lvl="0" indent="-45720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err="1">
                  <a:ln>
                    <a:noFill/>
                  </a:ln>
                  <a:solidFill>
                    <a:srgbClr val="000000"/>
                  </a:solidFill>
                  <a:effectLst/>
                  <a:uLnTx/>
                  <a:uFillTx/>
                  <a:latin typeface="Calibri" panose="020F0502020204030204" pitchFamily="34" charset="0"/>
                  <a:ea typeface="ヒラギノ角ゴ Pro W3" charset="0"/>
                  <a:cs typeface="ヒラギノ角ゴ Pro W3" charset="0"/>
                  <a:sym typeface="Wingdings" panose="05000000000000000000" charset="0"/>
                </a:rPr>
                <a:t>src</a:t>
              </a: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ヒラギノ角ゴ Pro W3" charset="0"/>
                  <a:cs typeface="ヒラギノ角ゴ Pro W3" charset="0"/>
                  <a:sym typeface="Wingdings" panose="05000000000000000000" charset="0"/>
                </a:rPr>
                <a:t>=10.1.2.3, </a:t>
              </a:r>
              <a:r>
                <a:rPr kumimoji="0" lang="en-US" sz="2400" b="0" i="0" u="none" strike="noStrike" kern="1200" cap="none" spc="0" normalizeH="0" baseline="0" noProof="0" dirty="0" err="1">
                  <a:ln>
                    <a:noFill/>
                  </a:ln>
                  <a:solidFill>
                    <a:srgbClr val="000000"/>
                  </a:solidFill>
                  <a:effectLst/>
                  <a:uLnTx/>
                  <a:uFillTx/>
                  <a:latin typeface="Calibri" panose="020F0502020204030204" pitchFamily="34" charset="0"/>
                  <a:ea typeface="ヒラギノ角ゴ Pro W3" charset="0"/>
                  <a:cs typeface="ヒラギノ角ゴ Pro W3" charset="0"/>
                  <a:sym typeface="Wingdings" panose="05000000000000000000" charset="0"/>
                </a:rPr>
                <a:t>dest</a:t>
              </a: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ヒラギノ角ゴ Pro W3" charset="0"/>
                  <a:cs typeface="ヒラギノ角ゴ Pro W3" charset="0"/>
                  <a:sym typeface="Wingdings" panose="05000000000000000000" charset="0"/>
                </a:rPr>
                <a:t>=*.*.*.*     send to controller</a:t>
              </a:r>
              <a:endPar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ヒラギノ角ゴ Pro W3" charset="0"/>
                <a:cs typeface="ヒラギノ角ゴ Pro W3" charset="0"/>
              </a:endParaRPr>
            </a:p>
          </p:txBody>
        </p:sp>
        <p:sp>
          <p:nvSpPr>
            <p:cNvPr id="35" name="Rectangle 34"/>
            <p:cNvSpPr>
              <a:spLocks noChangeArrowheads="1"/>
            </p:cNvSpPr>
            <p:nvPr/>
          </p:nvSpPr>
          <p:spPr bwMode="auto">
            <a:xfrm>
              <a:off x="5339894" y="4686925"/>
              <a:ext cx="5981700" cy="461665"/>
            </a:xfrm>
            <a:prstGeom prst="rect">
              <a:avLst/>
            </a:prstGeom>
            <a:noFill/>
            <a:ln w="25400">
              <a:noFill/>
              <a:miter lim="800000"/>
            </a:ln>
            <a:effectLst/>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err="1">
                  <a:ln>
                    <a:noFill/>
                  </a:ln>
                  <a:solidFill>
                    <a:srgbClr val="000000"/>
                  </a:solidFill>
                  <a:effectLst/>
                  <a:uLnTx/>
                  <a:uFillTx/>
                  <a:latin typeface="Calibri" panose="020F0502020204030204" pitchFamily="34" charset="0"/>
                  <a:ea typeface="ヒラギノ角ゴ Pro W3" charset="0"/>
                  <a:cs typeface="ヒラギノ角ゴ Pro W3" charset="0"/>
                </a:rPr>
                <a:t>src</a:t>
              </a: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ヒラギノ角ゴ Pro W3" charset="0"/>
                  <a:cs typeface="ヒラギノ角ゴ Pro W3" charset="0"/>
                </a:rPr>
                <a:t>=1.2.*.*, </a:t>
              </a:r>
              <a:r>
                <a:rPr kumimoji="0" lang="en-US" sz="2400" b="0" i="0" u="none" strike="noStrike" kern="1200" cap="none" spc="0" normalizeH="0" baseline="0" noProof="0" dirty="0" err="1">
                  <a:ln>
                    <a:noFill/>
                  </a:ln>
                  <a:solidFill>
                    <a:srgbClr val="000000"/>
                  </a:solidFill>
                  <a:effectLst/>
                  <a:uLnTx/>
                  <a:uFillTx/>
                  <a:latin typeface="Calibri" panose="020F0502020204030204" pitchFamily="34" charset="0"/>
                  <a:ea typeface="ヒラギノ角ゴ Pro W3" charset="0"/>
                  <a:cs typeface="ヒラギノ角ゴ Pro W3" charset="0"/>
                </a:rPr>
                <a:t>dest</a:t>
              </a: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ヒラギノ角ゴ Pro W3" charset="0"/>
                  <a:cs typeface="ヒラギノ角ゴ Pro W3" charset="0"/>
                </a:rPr>
                <a:t>=*.*.*.* </a:t>
              </a: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ヒラギノ角ゴ Pro W3" charset="0"/>
                  <a:cs typeface="ヒラギノ角ゴ Pro W3" charset="0"/>
                  <a:sym typeface="Wingdings" panose="05000000000000000000" charset="0"/>
                </a:rPr>
                <a:t>      drop                        </a:t>
              </a:r>
              <a:endPar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ヒラギノ角ゴ Pro W3" charset="0"/>
                <a:cs typeface="ヒラギノ角ゴ Pro W3" charset="0"/>
                <a:sym typeface="Wingdings" panose="05000000000000000000" charset="0"/>
              </a:endParaRPr>
            </a:p>
          </p:txBody>
        </p:sp>
        <p:sp>
          <p:nvSpPr>
            <p:cNvPr id="36" name="Rectangle 35"/>
            <p:cNvSpPr>
              <a:spLocks noChangeArrowheads="1"/>
            </p:cNvSpPr>
            <p:nvPr/>
          </p:nvSpPr>
          <p:spPr bwMode="auto">
            <a:xfrm>
              <a:off x="5357382" y="4344648"/>
              <a:ext cx="5981700" cy="461665"/>
            </a:xfrm>
            <a:prstGeom prst="rect">
              <a:avLst/>
            </a:prstGeom>
            <a:noFill/>
            <a:ln w="25400">
              <a:noFill/>
              <a:miter lim="800000"/>
            </a:ln>
            <a:effectLst/>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err="1">
                  <a:ln>
                    <a:noFill/>
                  </a:ln>
                  <a:solidFill>
                    <a:srgbClr val="000000"/>
                  </a:solidFill>
                  <a:effectLst/>
                  <a:uLnTx/>
                  <a:uFillTx/>
                  <a:latin typeface="Calibri" panose="020F0502020204030204" pitchFamily="34" charset="0"/>
                  <a:ea typeface="ヒラギノ角ゴ Pro W3" charset="0"/>
                  <a:cs typeface="ヒラギノ角ゴ Pro W3" charset="0"/>
                  <a:sym typeface="Wingdings" panose="05000000000000000000" charset="0"/>
                </a:rPr>
                <a:t>src</a:t>
              </a: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ヒラギノ角ゴ Pro W3" charset="0"/>
                  <a:cs typeface="ヒラギノ角ゴ Pro W3" charset="0"/>
                  <a:sym typeface="Wingdings" panose="05000000000000000000" charset="0"/>
                </a:rPr>
                <a:t> = *.*.*.*, </a:t>
              </a:r>
              <a:r>
                <a:rPr kumimoji="0" lang="en-US" sz="2400" b="0" i="0" u="none" strike="noStrike" kern="1200" cap="none" spc="0" normalizeH="0" baseline="0" noProof="0" dirty="0" err="1">
                  <a:ln>
                    <a:noFill/>
                  </a:ln>
                  <a:solidFill>
                    <a:srgbClr val="000000"/>
                  </a:solidFill>
                  <a:effectLst/>
                  <a:uLnTx/>
                  <a:uFillTx/>
                  <a:latin typeface="Calibri" panose="020F0502020204030204" pitchFamily="34" charset="0"/>
                  <a:ea typeface="ヒラギノ角ゴ Pro W3" charset="0"/>
                  <a:cs typeface="ヒラギノ角ゴ Pro W3" charset="0"/>
                  <a:sym typeface="Wingdings" panose="05000000000000000000" charset="0"/>
                </a:rPr>
                <a:t>dest</a:t>
              </a: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ヒラギノ角ゴ Pro W3" charset="0"/>
                  <a:cs typeface="ヒラギノ角ゴ Pro W3" charset="0"/>
                  <a:sym typeface="Wingdings" panose="05000000000000000000" charset="0"/>
                </a:rPr>
                <a:t>=3.4.*.*     forward(2)</a:t>
              </a:r>
              <a:endPar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ヒラギノ角ゴ Pro W3" charset="0"/>
                <a:cs typeface="ヒラギノ角ゴ Pro W3" charset="0"/>
                <a:sym typeface="Wingdings" panose="05000000000000000000" charset="0"/>
              </a:endParaRPr>
            </a:p>
          </p:txBody>
        </p:sp>
      </p:grpSp>
      <p:sp>
        <p:nvSpPr>
          <p:cNvPr id="39" name="Title 2"/>
          <p:cNvSpPr>
            <a:spLocks noGrp="1"/>
          </p:cNvSpPr>
          <p:nvPr>
            <p:ph type="title"/>
          </p:nvPr>
        </p:nvSpPr>
        <p:spPr>
          <a:xfrm>
            <a:off x="838200" y="345805"/>
            <a:ext cx="10515600" cy="894622"/>
          </a:xfrm>
        </p:spPr>
        <p:txBody>
          <a:bodyPr>
            <a:normAutofit/>
          </a:bodyPr>
          <a:lstStyle/>
          <a:p>
            <a:r>
              <a:rPr lang="en-US" sz="4800" dirty="0"/>
              <a:t>Flow table abstraction</a:t>
            </a:r>
            <a:endParaRPr lang="en-US" sz="4800" dirty="0"/>
          </a:p>
        </p:txBody>
      </p:sp>
      <p:sp>
        <p:nvSpPr>
          <p:cNvPr id="37"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p:cNvSpPr>
            <a:spLocks noGrp="1"/>
          </p:cNvSpPr>
          <p:nvPr>
            <p:ph type="title"/>
          </p:nvPr>
        </p:nvSpPr>
        <p:spPr>
          <a:xfrm>
            <a:off x="838200" y="345805"/>
            <a:ext cx="10515600" cy="894622"/>
          </a:xfrm>
        </p:spPr>
        <p:txBody>
          <a:bodyPr>
            <a:normAutofit/>
          </a:bodyPr>
          <a:lstStyle/>
          <a:p>
            <a:r>
              <a:rPr lang="en-US" sz="4800" dirty="0"/>
              <a:t>OpenFlow: flow table entries</a:t>
            </a:r>
            <a:endParaRPr lang="en-US" sz="4800" dirty="0"/>
          </a:p>
        </p:txBody>
      </p:sp>
      <p:sp>
        <p:nvSpPr>
          <p:cNvPr id="111" name="Rectangle 22"/>
          <p:cNvSpPr/>
          <p:nvPr/>
        </p:nvSpPr>
        <p:spPr bwMode="auto">
          <a:xfrm>
            <a:off x="2071274" y="1501983"/>
            <a:ext cx="1446212" cy="687387"/>
          </a:xfrm>
          <a:prstGeom prst="rect">
            <a:avLst/>
          </a:prstGeom>
          <a:solidFill>
            <a:srgbClr val="BBE0E3"/>
          </a:solidFill>
          <a:ln w="12700">
            <a:solidFill>
              <a:srgbClr val="000000"/>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Calibri" panose="020F0502020204030204" pitchFamily="34" charset="0"/>
              <a:ea typeface="MS PGothic" panose="020B0600070205080204" pitchFamily="34" charset="-128"/>
              <a:cs typeface="+mn-cs"/>
            </a:endParaRPr>
          </a:p>
        </p:txBody>
      </p:sp>
      <p:sp>
        <p:nvSpPr>
          <p:cNvPr id="112" name="Rectangle 23"/>
          <p:cNvSpPr/>
          <p:nvPr/>
        </p:nvSpPr>
        <p:spPr bwMode="auto">
          <a:xfrm>
            <a:off x="2412586" y="1705589"/>
            <a:ext cx="59939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defRPr/>
            </a:pPr>
            <a:r>
              <a:rPr kumimoji="0" lang="en-US" altLang="en-US" sz="1800" b="0" i="0" u="none" strike="noStrike" kern="1200" cap="none" spc="0" normalizeH="0" baseline="0" noProof="0" dirty="0">
                <a:ln>
                  <a:noFill/>
                </a:ln>
                <a:solidFill>
                  <a:srgbClr val="000000"/>
                </a:solidFill>
                <a:effectLst/>
                <a:uLnTx/>
                <a:uFillTx/>
                <a:latin typeface="Calibri" panose="020F0502020204030204" pitchFamily="34" charset="0"/>
                <a:ea typeface="MS PGothic" panose="020B0600070205080204" pitchFamily="34" charset="-128"/>
                <a:cs typeface="+mn-cs"/>
              </a:rPr>
              <a:t>Match</a:t>
            </a:r>
            <a:endParaRPr kumimoji="0" lang="en-US" altLang="en-US" sz="1800" b="0" i="0" u="none" strike="noStrike" kern="1200" cap="none" spc="0" normalizeH="0" baseline="0" noProof="0" dirty="0">
              <a:ln>
                <a:noFill/>
              </a:ln>
              <a:solidFill>
                <a:srgbClr val="000000"/>
              </a:solidFill>
              <a:effectLst/>
              <a:uLnTx/>
              <a:uFillTx/>
              <a:latin typeface="Calibri" panose="020F0502020204030204" pitchFamily="34" charset="0"/>
              <a:ea typeface="MS PGothic" panose="020B0600070205080204" pitchFamily="34" charset="-128"/>
              <a:cs typeface="+mn-cs"/>
            </a:endParaRPr>
          </a:p>
        </p:txBody>
      </p:sp>
      <p:sp>
        <p:nvSpPr>
          <p:cNvPr id="113" name="Rectangle 24"/>
          <p:cNvSpPr/>
          <p:nvPr/>
        </p:nvSpPr>
        <p:spPr bwMode="auto">
          <a:xfrm>
            <a:off x="3517486" y="1501983"/>
            <a:ext cx="1446213" cy="687387"/>
          </a:xfrm>
          <a:prstGeom prst="rect">
            <a:avLst/>
          </a:prstGeom>
          <a:solidFill>
            <a:schemeClr val="accent6">
              <a:lumMod val="20000"/>
              <a:lumOff val="80000"/>
            </a:schemeClr>
          </a:solidFill>
          <a:ln w="12700">
            <a:solidFill>
              <a:srgbClr val="697D3A"/>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defRPr/>
            </a:pPr>
            <a:endParaRPr kumimoji="0" lang="en-US" altLang="en-US" sz="1800" b="0" i="0" u="none" strike="noStrike" kern="1200" cap="none" spc="0" normalizeH="0" baseline="0" noProof="0">
              <a:ln>
                <a:noFill/>
              </a:ln>
              <a:solidFill>
                <a:srgbClr val="000000"/>
              </a:solidFill>
              <a:effectLst/>
              <a:uLnTx/>
              <a:uFillTx/>
              <a:latin typeface="Calibri" panose="020F0502020204030204" pitchFamily="34" charset="0"/>
              <a:ea typeface="MS PGothic" panose="020B0600070205080204" pitchFamily="34" charset="-128"/>
              <a:cs typeface="+mn-cs"/>
            </a:endParaRPr>
          </a:p>
        </p:txBody>
      </p:sp>
      <p:sp>
        <p:nvSpPr>
          <p:cNvPr id="114" name="Rectangle 25"/>
          <p:cNvSpPr/>
          <p:nvPr/>
        </p:nvSpPr>
        <p:spPr bwMode="auto">
          <a:xfrm>
            <a:off x="3690524" y="1705183"/>
            <a:ext cx="603250"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defRPr/>
            </a:pPr>
            <a:r>
              <a:rPr kumimoji="0" lang="en-US" altLang="en-US" sz="1800" b="0" i="0" u="none" strike="noStrike" kern="1200" cap="none" spc="0" normalizeH="0" baseline="0" noProof="0">
                <a:ln>
                  <a:noFill/>
                </a:ln>
                <a:solidFill>
                  <a:srgbClr val="000000"/>
                </a:solidFill>
                <a:effectLst/>
                <a:uLnTx/>
                <a:uFillTx/>
                <a:latin typeface="Calibri" panose="020F0502020204030204" pitchFamily="34" charset="0"/>
                <a:ea typeface="MS PGothic" panose="020B0600070205080204" pitchFamily="34" charset="-128"/>
                <a:cs typeface="+mn-cs"/>
              </a:rPr>
              <a:t>Action</a:t>
            </a:r>
            <a:endParaRPr kumimoji="0" lang="en-US" altLang="en-US" sz="1800" b="0" i="0" u="none" strike="noStrike" kern="1200" cap="none" spc="0" normalizeH="0" baseline="0" noProof="0">
              <a:ln>
                <a:noFill/>
              </a:ln>
              <a:solidFill>
                <a:srgbClr val="000000"/>
              </a:solidFill>
              <a:effectLst/>
              <a:uLnTx/>
              <a:uFillTx/>
              <a:latin typeface="Calibri" panose="020F0502020204030204" pitchFamily="34" charset="0"/>
              <a:ea typeface="MS PGothic" panose="020B0600070205080204" pitchFamily="34" charset="-128"/>
              <a:cs typeface="+mn-cs"/>
            </a:endParaRPr>
          </a:p>
        </p:txBody>
      </p:sp>
      <p:sp>
        <p:nvSpPr>
          <p:cNvPr id="115" name="Rectangle 26"/>
          <p:cNvSpPr/>
          <p:nvPr/>
        </p:nvSpPr>
        <p:spPr bwMode="auto">
          <a:xfrm>
            <a:off x="4963699" y="1501983"/>
            <a:ext cx="1447800" cy="687387"/>
          </a:xfrm>
          <a:prstGeom prst="rect">
            <a:avLst/>
          </a:prstGeom>
          <a:solidFill>
            <a:schemeClr val="bg1">
              <a:lumMod val="95000"/>
            </a:schemeClr>
          </a:solidFill>
          <a:ln w="12700">
            <a:solidFill>
              <a:srgbClr val="800000"/>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defRPr/>
            </a:pPr>
            <a:endParaRPr kumimoji="0" lang="en-US" altLang="en-US" sz="1800" b="0" i="0" u="none" strike="noStrike" kern="1200" cap="none" spc="0" normalizeH="0" baseline="0" noProof="0">
              <a:ln>
                <a:noFill/>
              </a:ln>
              <a:solidFill>
                <a:srgbClr val="000000"/>
              </a:solidFill>
              <a:effectLst/>
              <a:uLnTx/>
              <a:uFillTx/>
              <a:latin typeface="Calibri" panose="020F0502020204030204" pitchFamily="34" charset="0"/>
              <a:ea typeface="MS PGothic" panose="020B0600070205080204" pitchFamily="34" charset="-128"/>
              <a:cs typeface="+mn-cs"/>
            </a:endParaRPr>
          </a:p>
        </p:txBody>
      </p:sp>
      <p:sp>
        <p:nvSpPr>
          <p:cNvPr id="116" name="Rectangle 27"/>
          <p:cNvSpPr/>
          <p:nvPr/>
        </p:nvSpPr>
        <p:spPr bwMode="auto">
          <a:xfrm>
            <a:off x="5403642" y="1705183"/>
            <a:ext cx="460375"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defRPr/>
            </a:pPr>
            <a:r>
              <a:rPr kumimoji="0" lang="en-US" altLang="en-US" sz="1800" b="0" i="0" u="none" strike="noStrike" kern="1200" cap="none" spc="0" normalizeH="0" baseline="0" noProof="0" dirty="0">
                <a:ln>
                  <a:noFill/>
                </a:ln>
                <a:solidFill>
                  <a:srgbClr val="000000"/>
                </a:solidFill>
                <a:effectLst/>
                <a:uLnTx/>
                <a:uFillTx/>
                <a:latin typeface="Calibri" panose="020F0502020204030204" pitchFamily="34" charset="0"/>
                <a:ea typeface="MS PGothic" panose="020B0600070205080204" pitchFamily="34" charset="-128"/>
                <a:cs typeface="+mn-cs"/>
              </a:rPr>
              <a:t>Stats</a:t>
            </a:r>
            <a:endParaRPr kumimoji="0" lang="en-US" altLang="en-US" sz="1800" b="0" i="0" u="none" strike="noStrike" kern="1200" cap="none" spc="0" normalizeH="0" baseline="0" noProof="0" dirty="0">
              <a:ln>
                <a:noFill/>
              </a:ln>
              <a:solidFill>
                <a:srgbClr val="000000"/>
              </a:solidFill>
              <a:effectLst/>
              <a:uLnTx/>
              <a:uFillTx/>
              <a:latin typeface="Calibri" panose="020F0502020204030204" pitchFamily="34" charset="0"/>
              <a:ea typeface="MS PGothic" panose="020B0600070205080204" pitchFamily="34" charset="-128"/>
              <a:cs typeface="+mn-cs"/>
            </a:endParaRPr>
          </a:p>
        </p:txBody>
      </p:sp>
      <p:grpSp>
        <p:nvGrpSpPr>
          <p:cNvPr id="18" name="Group 17"/>
          <p:cNvGrpSpPr/>
          <p:nvPr/>
        </p:nvGrpSpPr>
        <p:grpSpPr>
          <a:xfrm>
            <a:off x="3169824" y="2200944"/>
            <a:ext cx="5634037" cy="2162712"/>
            <a:chOff x="3169824" y="2200944"/>
            <a:chExt cx="5634037" cy="2162712"/>
          </a:xfrm>
        </p:grpSpPr>
        <p:sp>
          <p:nvSpPr>
            <p:cNvPr id="117" name="Rectangle 28"/>
            <p:cNvSpPr/>
            <p:nvPr/>
          </p:nvSpPr>
          <p:spPr bwMode="auto">
            <a:xfrm>
              <a:off x="3169824" y="2967245"/>
              <a:ext cx="5634037" cy="1396411"/>
            </a:xfrm>
            <a:prstGeom prst="rect">
              <a:avLst/>
            </a:prstGeom>
            <a:solidFill>
              <a:schemeClr val="accent6">
                <a:lumMod val="20000"/>
                <a:lumOff val="80000"/>
              </a:schemeClr>
            </a:solidFill>
            <a:ln w="12700">
              <a:solidFill>
                <a:srgbClr val="697D3A"/>
              </a:solidFill>
              <a:miter lim="800000"/>
            </a:ln>
          </p:spPr>
          <p:txBody>
            <a:bodyPr lIns="0" tIns="0" rIns="0" bIns="0" anchor="ctr"/>
            <a:lstStyle>
              <a:lvl1pPr marL="357505" indent="-330200"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357505" marR="0" lvl="0" indent="-330200" algn="l" defTabSz="457200" rtl="0" eaLnBrk="0" fontAlgn="base" latinLnBrk="0" hangingPunct="0">
                <a:lnSpc>
                  <a:spcPct val="100000"/>
                </a:lnSpc>
                <a:spcBef>
                  <a:spcPct val="0"/>
                </a:spcBef>
                <a:spcAft>
                  <a:spcPct val="0"/>
                </a:spcAft>
                <a:buClrTx/>
                <a:buSzTx/>
                <a:buFontTx/>
                <a:buAutoNum type="arabicPeriod"/>
                <a:defRPr/>
              </a:pPr>
              <a:r>
                <a:rPr kumimoji="0" lang="en-US" altLang="en-US" sz="2200" b="0" i="0" u="none" strike="noStrike" kern="1200" cap="none" spc="0" normalizeH="0" baseline="0" noProof="0" dirty="0">
                  <a:ln>
                    <a:noFill/>
                  </a:ln>
                  <a:solidFill>
                    <a:srgbClr val="000000"/>
                  </a:solidFill>
                  <a:effectLst/>
                  <a:uLnTx/>
                  <a:uFillTx/>
                  <a:latin typeface="Calibri" panose="020F0502020204030204" pitchFamily="34" charset="0"/>
                  <a:ea typeface="MS PGothic" panose="020B0600070205080204" pitchFamily="34" charset="-128"/>
                  <a:cs typeface="+mn-cs"/>
                </a:rPr>
                <a:t>Forward packet to port(s)</a:t>
              </a:r>
              <a:endParaRPr kumimoji="0" lang="en-US" altLang="en-US" sz="2200" b="0" i="0" u="none" strike="noStrike" kern="1200" cap="none" spc="0" normalizeH="0" baseline="0" noProof="0" dirty="0">
                <a:ln>
                  <a:noFill/>
                </a:ln>
                <a:solidFill>
                  <a:srgbClr val="000000"/>
                </a:solidFill>
                <a:effectLst/>
                <a:uLnTx/>
                <a:uFillTx/>
                <a:latin typeface="Calibri" panose="020F0502020204030204" pitchFamily="34" charset="0"/>
                <a:ea typeface="MS PGothic" panose="020B0600070205080204" pitchFamily="34" charset="-128"/>
                <a:cs typeface="+mn-cs"/>
              </a:endParaRPr>
            </a:p>
            <a:p>
              <a:pPr marL="357505" marR="0" lvl="0" indent="-330200" algn="l" defTabSz="457200" rtl="0" eaLnBrk="0" fontAlgn="base" latinLnBrk="0" hangingPunct="0">
                <a:lnSpc>
                  <a:spcPct val="100000"/>
                </a:lnSpc>
                <a:spcBef>
                  <a:spcPct val="0"/>
                </a:spcBef>
                <a:spcAft>
                  <a:spcPct val="0"/>
                </a:spcAft>
                <a:buClrTx/>
                <a:buSzTx/>
                <a:buFontTx/>
                <a:buAutoNum type="arabicPeriod"/>
                <a:defRPr/>
              </a:pPr>
              <a:r>
                <a:rPr kumimoji="0" lang="en-US" altLang="en-US" sz="2200" b="0" i="0" u="none" strike="noStrike" kern="1200" cap="none" spc="0" normalizeH="0" baseline="0" noProof="0" dirty="0">
                  <a:ln>
                    <a:noFill/>
                  </a:ln>
                  <a:solidFill>
                    <a:srgbClr val="000000"/>
                  </a:solidFill>
                  <a:effectLst/>
                  <a:uLnTx/>
                  <a:uFillTx/>
                  <a:latin typeface="Calibri" panose="020F0502020204030204" pitchFamily="34" charset="0"/>
                  <a:ea typeface="MS PGothic" panose="020B0600070205080204" pitchFamily="34" charset="-128"/>
                  <a:cs typeface="+mn-cs"/>
                </a:rPr>
                <a:t>Drop packet</a:t>
              </a:r>
              <a:endParaRPr kumimoji="0" lang="en-US" altLang="en-US" sz="2200" b="0" i="0" u="none" strike="noStrike" kern="1200" cap="none" spc="0" normalizeH="0" baseline="0" noProof="0" dirty="0">
                <a:ln>
                  <a:noFill/>
                </a:ln>
                <a:solidFill>
                  <a:srgbClr val="000000"/>
                </a:solidFill>
                <a:effectLst/>
                <a:uLnTx/>
                <a:uFillTx/>
                <a:latin typeface="Calibri" panose="020F0502020204030204" pitchFamily="34" charset="0"/>
                <a:ea typeface="MS PGothic" panose="020B0600070205080204" pitchFamily="34" charset="-128"/>
                <a:cs typeface="+mn-cs"/>
              </a:endParaRPr>
            </a:p>
            <a:p>
              <a:pPr marL="357505" marR="0" lvl="0" indent="-330200" algn="l" defTabSz="457200" rtl="0" eaLnBrk="0" fontAlgn="base" latinLnBrk="0" hangingPunct="0">
                <a:lnSpc>
                  <a:spcPct val="100000"/>
                </a:lnSpc>
                <a:spcBef>
                  <a:spcPct val="0"/>
                </a:spcBef>
                <a:spcAft>
                  <a:spcPct val="0"/>
                </a:spcAft>
                <a:buClrTx/>
                <a:buSzTx/>
                <a:buFontTx/>
                <a:buAutoNum type="arabicPeriod"/>
                <a:defRPr/>
              </a:pPr>
              <a:r>
                <a:rPr kumimoji="0" lang="en-US" altLang="en-US" sz="2200" b="0" i="0" u="none" strike="noStrike" kern="1200" cap="none" spc="0" normalizeH="0" baseline="0" noProof="0" dirty="0">
                  <a:ln>
                    <a:noFill/>
                  </a:ln>
                  <a:solidFill>
                    <a:srgbClr val="000000"/>
                  </a:solidFill>
                  <a:effectLst/>
                  <a:uLnTx/>
                  <a:uFillTx/>
                  <a:latin typeface="Calibri" panose="020F0502020204030204" pitchFamily="34" charset="0"/>
                  <a:ea typeface="MS PGothic" panose="020B0600070205080204" pitchFamily="34" charset="-128"/>
                  <a:cs typeface="+mn-cs"/>
                </a:rPr>
                <a:t>Modify fields in header(s)</a:t>
              </a:r>
              <a:endParaRPr kumimoji="0" lang="en-US" altLang="en-US" sz="2200" b="0" i="0" u="none" strike="noStrike" kern="1200" cap="none" spc="0" normalizeH="0" baseline="0" noProof="0" dirty="0">
                <a:ln>
                  <a:noFill/>
                </a:ln>
                <a:solidFill>
                  <a:srgbClr val="000000"/>
                </a:solidFill>
                <a:effectLst/>
                <a:uLnTx/>
                <a:uFillTx/>
                <a:latin typeface="Calibri" panose="020F0502020204030204" pitchFamily="34" charset="0"/>
                <a:ea typeface="MS PGothic" panose="020B0600070205080204" pitchFamily="34" charset="-128"/>
                <a:cs typeface="+mn-cs"/>
              </a:endParaRPr>
            </a:p>
            <a:p>
              <a:pPr marL="357505" marR="0" lvl="0" indent="-330200" algn="l" defTabSz="457200" rtl="0" eaLnBrk="0" fontAlgn="base" latinLnBrk="0" hangingPunct="0">
                <a:lnSpc>
                  <a:spcPct val="100000"/>
                </a:lnSpc>
                <a:spcBef>
                  <a:spcPct val="0"/>
                </a:spcBef>
                <a:spcAft>
                  <a:spcPct val="0"/>
                </a:spcAft>
                <a:buClrTx/>
                <a:buSzTx/>
                <a:buFontTx/>
                <a:buAutoNum type="arabicPeriod"/>
                <a:defRPr/>
              </a:pPr>
              <a:r>
                <a:rPr kumimoji="0" lang="en-US" altLang="en-US" sz="2200" b="0" i="0" u="none" strike="noStrike" kern="1200" cap="none" spc="0" normalizeH="0" baseline="0" noProof="0" dirty="0">
                  <a:ln>
                    <a:noFill/>
                  </a:ln>
                  <a:solidFill>
                    <a:srgbClr val="000000"/>
                  </a:solidFill>
                  <a:effectLst/>
                  <a:uLnTx/>
                  <a:uFillTx/>
                  <a:latin typeface="Calibri" panose="020F0502020204030204" pitchFamily="34" charset="0"/>
                  <a:ea typeface="MS PGothic" panose="020B0600070205080204" pitchFamily="34" charset="-128"/>
                  <a:cs typeface="+mn-cs"/>
                </a:rPr>
                <a:t>Encapsulate and forward to controller</a:t>
              </a:r>
              <a:endParaRPr kumimoji="0" lang="en-US" altLang="en-US" sz="2200" b="0" i="0" u="none" strike="noStrike" kern="1200" cap="none" spc="0" normalizeH="0" baseline="0" noProof="0" dirty="0">
                <a:ln>
                  <a:noFill/>
                </a:ln>
                <a:solidFill>
                  <a:srgbClr val="000000"/>
                </a:solidFill>
                <a:effectLst/>
                <a:uLnTx/>
                <a:uFillTx/>
                <a:latin typeface="Calibri" panose="020F0502020204030204" pitchFamily="34" charset="0"/>
                <a:ea typeface="MS PGothic" panose="020B0600070205080204" pitchFamily="34" charset="-128"/>
                <a:cs typeface="+mn-cs"/>
              </a:endParaRPr>
            </a:p>
          </p:txBody>
        </p:sp>
        <p:sp>
          <p:nvSpPr>
            <p:cNvPr id="119" name="Line 31"/>
            <p:cNvSpPr>
              <a:spLocks noChangeShapeType="1"/>
            </p:cNvSpPr>
            <p:nvPr/>
          </p:nvSpPr>
          <p:spPr bwMode="auto">
            <a:xfrm>
              <a:off x="3616272" y="2200944"/>
              <a:ext cx="1588" cy="758825"/>
            </a:xfrm>
            <a:prstGeom prst="line">
              <a:avLst/>
            </a:prstGeom>
            <a:noFill/>
            <a:ln w="38100">
              <a:solidFill>
                <a:srgbClr val="000000"/>
              </a:solidFill>
              <a:prstDash val="sysDot"/>
              <a:round/>
            </a:ln>
            <a:extLst>
              <a:ext uri="{909E8E84-426E-40DD-AFC4-6F175D3DCCD1}">
                <a14:hiddenFill xmlns:a14="http://schemas.microsoft.com/office/drawing/2010/main">
                  <a:noFill/>
                </a14:hiddenFill>
              </a:ext>
            </a:extLst>
          </p:spPr>
          <p:txBody>
            <a:bodyPr lIns="64291" tIns="32146" rIns="64291" bIns="32146"/>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141" name="Group 140"/>
          <p:cNvGrpSpPr/>
          <p:nvPr/>
        </p:nvGrpSpPr>
        <p:grpSpPr>
          <a:xfrm>
            <a:off x="5035074" y="2200945"/>
            <a:ext cx="3044825" cy="623425"/>
            <a:chOff x="5116099" y="2200945"/>
            <a:chExt cx="3044825" cy="623425"/>
          </a:xfrm>
        </p:grpSpPr>
        <p:sp>
          <p:nvSpPr>
            <p:cNvPr id="120" name="Rectangle 32"/>
            <p:cNvSpPr/>
            <p:nvPr/>
          </p:nvSpPr>
          <p:spPr bwMode="auto">
            <a:xfrm>
              <a:off x="5116099" y="2440195"/>
              <a:ext cx="3044825" cy="384175"/>
            </a:xfrm>
            <a:prstGeom prst="rect">
              <a:avLst/>
            </a:prstGeom>
            <a:solidFill>
              <a:schemeClr val="bg1">
                <a:lumMod val="95000"/>
              </a:schemeClr>
            </a:solidFill>
            <a:ln w="12700">
              <a:solidFill>
                <a:srgbClr val="800000"/>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defRPr/>
              </a:pPr>
              <a:endParaRPr kumimoji="0" lang="en-US" altLang="en-US" sz="1800" b="0" i="0" u="none" strike="noStrike" kern="1200" cap="none" spc="0" normalizeH="0" baseline="0" noProof="0">
                <a:ln>
                  <a:noFill/>
                </a:ln>
                <a:solidFill>
                  <a:srgbClr val="000000"/>
                </a:solidFill>
                <a:effectLst/>
                <a:uLnTx/>
                <a:uFillTx/>
                <a:latin typeface="Calibri" panose="020F0502020204030204" pitchFamily="34" charset="0"/>
                <a:ea typeface="MS PGothic" panose="020B0600070205080204" pitchFamily="34" charset="-128"/>
                <a:cs typeface="+mn-cs"/>
              </a:endParaRPr>
            </a:p>
          </p:txBody>
        </p:sp>
        <p:grpSp>
          <p:nvGrpSpPr>
            <p:cNvPr id="25" name="Group 24"/>
            <p:cNvGrpSpPr/>
            <p:nvPr/>
          </p:nvGrpSpPr>
          <p:grpSpPr>
            <a:xfrm>
              <a:off x="5187757" y="2200945"/>
              <a:ext cx="2652492" cy="599613"/>
              <a:chOff x="5187757" y="2200945"/>
              <a:chExt cx="2652492" cy="599613"/>
            </a:xfrm>
          </p:grpSpPr>
          <p:sp>
            <p:nvSpPr>
              <p:cNvPr id="121" name="Rectangle 33"/>
              <p:cNvSpPr/>
              <p:nvPr/>
            </p:nvSpPr>
            <p:spPr bwMode="auto">
              <a:xfrm>
                <a:off x="5258974" y="2462420"/>
                <a:ext cx="258127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defRPr/>
                </a:pPr>
                <a:r>
                  <a:rPr kumimoji="0" lang="en-US" altLang="en-US" sz="2200" b="0" i="0" u="none" strike="noStrike" kern="1200" cap="none" spc="0" normalizeH="0" baseline="0" noProof="0" dirty="0">
                    <a:ln>
                      <a:noFill/>
                    </a:ln>
                    <a:solidFill>
                      <a:srgbClr val="000000"/>
                    </a:solidFill>
                    <a:effectLst/>
                    <a:uLnTx/>
                    <a:uFillTx/>
                    <a:latin typeface="Calibri" panose="020F0502020204030204" pitchFamily="34" charset="0"/>
                    <a:ea typeface="MS PGothic" panose="020B0600070205080204" pitchFamily="34" charset="-128"/>
                    <a:cs typeface="+mn-cs"/>
                  </a:rPr>
                  <a:t>Packet + byte counters</a:t>
                </a:r>
                <a:endParaRPr kumimoji="0" lang="en-US" altLang="en-US" sz="2200" b="0" i="0" u="none" strike="noStrike" kern="1200" cap="none" spc="0" normalizeH="0" baseline="0" noProof="0" dirty="0">
                  <a:ln>
                    <a:noFill/>
                  </a:ln>
                  <a:solidFill>
                    <a:srgbClr val="000000"/>
                  </a:solidFill>
                  <a:effectLst/>
                  <a:uLnTx/>
                  <a:uFillTx/>
                  <a:latin typeface="Calibri" panose="020F0502020204030204" pitchFamily="34" charset="0"/>
                  <a:ea typeface="MS PGothic" panose="020B0600070205080204" pitchFamily="34" charset="-128"/>
                  <a:cs typeface="+mn-cs"/>
                </a:endParaRPr>
              </a:p>
            </p:txBody>
          </p:sp>
          <p:sp>
            <p:nvSpPr>
              <p:cNvPr id="122" name="Line 34"/>
              <p:cNvSpPr>
                <a:spLocks noChangeShapeType="1"/>
              </p:cNvSpPr>
              <p:nvPr/>
            </p:nvSpPr>
            <p:spPr bwMode="auto">
              <a:xfrm rot="10800000" flipH="1">
                <a:off x="5187757" y="2200945"/>
                <a:ext cx="1587" cy="231775"/>
              </a:xfrm>
              <a:prstGeom prst="line">
                <a:avLst/>
              </a:prstGeom>
              <a:noFill/>
              <a:ln w="38100">
                <a:solidFill>
                  <a:srgbClr val="000000"/>
                </a:solidFill>
                <a:prstDash val="sysDot"/>
                <a:round/>
              </a:ln>
              <a:extLst>
                <a:ext uri="{909E8E84-426E-40DD-AFC4-6F175D3DCCD1}">
                  <a14:hiddenFill xmlns:a14="http://schemas.microsoft.com/office/drawing/2010/main">
                    <a:noFill/>
                  </a14:hiddenFill>
                </a:ext>
              </a:extLst>
            </p:spPr>
            <p:txBody>
              <a:bodyPr lIns="64291" tIns="32146" rIns="64291" bIns="32146"/>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grpSp>
        <p:nvGrpSpPr>
          <p:cNvPr id="10" name="Group 9"/>
          <p:cNvGrpSpPr/>
          <p:nvPr/>
        </p:nvGrpSpPr>
        <p:grpSpPr>
          <a:xfrm>
            <a:off x="2117511" y="2200761"/>
            <a:ext cx="8446528" cy="3709144"/>
            <a:chOff x="2117511" y="2200761"/>
            <a:chExt cx="8446528" cy="3709144"/>
          </a:xfrm>
        </p:grpSpPr>
        <p:sp>
          <p:nvSpPr>
            <p:cNvPr id="79" name="文字方塊 29"/>
            <p:cNvSpPr txBox="1">
              <a:spLocks noChangeArrowheads="1"/>
            </p:cNvSpPr>
            <p:nvPr/>
          </p:nvSpPr>
          <p:spPr bwMode="auto">
            <a:xfrm>
              <a:off x="2154100" y="4847642"/>
              <a:ext cx="2429474" cy="369332"/>
            </a:xfrm>
            <a:prstGeom prst="rect">
              <a:avLst/>
            </a:prstGeom>
            <a:noFill/>
            <a:ln>
              <a:noFill/>
            </a:ln>
          </p:spPr>
          <p:txBody>
            <a:bodyPr wrap="square">
              <a:spAutoFit/>
            </a:bodyPr>
            <a:lstStyle>
              <a:lvl1pPr eaLnBrk="0" hangingPunct="0">
                <a:defRPr kumimoji="1">
                  <a:solidFill>
                    <a:schemeClr val="tx1"/>
                  </a:solidFill>
                  <a:latin typeface="Arial" panose="020B0604020202020204" pitchFamily="34" charset="0"/>
                  <a:ea typeface="PMingLiU" charset="0"/>
                  <a:cs typeface="PMingLiU" charset="0"/>
                </a:defRPr>
              </a:lvl1pPr>
              <a:lvl2pPr marL="742950" indent="-285750" eaLnBrk="0" hangingPunct="0">
                <a:defRPr kumimoji="1">
                  <a:solidFill>
                    <a:schemeClr val="tx1"/>
                  </a:solidFill>
                  <a:latin typeface="Arial" panose="020B0604020202020204" pitchFamily="34" charset="0"/>
                  <a:ea typeface="PMingLiU" charset="0"/>
                  <a:cs typeface="PMingLiU" charset="0"/>
                </a:defRPr>
              </a:lvl2pPr>
              <a:lvl3pPr marL="1143000" indent="-228600" eaLnBrk="0" hangingPunct="0">
                <a:defRPr kumimoji="1">
                  <a:solidFill>
                    <a:schemeClr val="tx1"/>
                  </a:solidFill>
                  <a:latin typeface="Arial" panose="020B0604020202020204" pitchFamily="34" charset="0"/>
                  <a:ea typeface="PMingLiU" charset="0"/>
                  <a:cs typeface="PMingLiU" charset="0"/>
                </a:defRPr>
              </a:lvl3pPr>
              <a:lvl4pPr marL="1600200" indent="-228600" eaLnBrk="0" hangingPunct="0">
                <a:defRPr kumimoji="1">
                  <a:solidFill>
                    <a:schemeClr val="tx1"/>
                  </a:solidFill>
                  <a:latin typeface="Arial" panose="020B0604020202020204" pitchFamily="34" charset="0"/>
                  <a:ea typeface="PMingLiU" charset="0"/>
                  <a:cs typeface="PMingLiU" charset="0"/>
                </a:defRPr>
              </a:lvl4pPr>
              <a:lvl5pPr marL="2057400" indent="-228600" eaLnBrk="0" hangingPunct="0">
                <a:defRPr kumimoji="1">
                  <a:solidFill>
                    <a:schemeClr val="tx1"/>
                  </a:solidFill>
                  <a:latin typeface="Arial" panose="020B0604020202020204" pitchFamily="34" charset="0"/>
                  <a:ea typeface="PMingLiU" charset="0"/>
                  <a:cs typeface="PMingLiU" charset="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TW" sz="1800" b="0" i="0" u="none" strike="noStrike" kern="1200" cap="none" spc="0" normalizeH="0" baseline="0" noProof="0" dirty="0">
                  <a:ln>
                    <a:noFill/>
                  </a:ln>
                  <a:solidFill>
                    <a:prstClr val="black"/>
                  </a:solidFill>
                  <a:effectLst/>
                  <a:uLnTx/>
                  <a:uFillTx/>
                  <a:latin typeface="Calibri" panose="020F0502020204030204" pitchFamily="34" charset="0"/>
                  <a:ea typeface="PMingLiU" charset="0"/>
                </a:rPr>
                <a:t>Header fields to match:</a:t>
              </a:r>
              <a:endParaRPr kumimoji="0" lang="zh-TW" altLang="en-US" sz="1800" b="0" i="0" u="none" strike="noStrike" kern="1200" cap="none" spc="0" normalizeH="0" baseline="0" noProof="0" dirty="0">
                <a:ln>
                  <a:noFill/>
                </a:ln>
                <a:solidFill>
                  <a:prstClr val="black"/>
                </a:solidFill>
                <a:effectLst/>
                <a:uLnTx/>
                <a:uFillTx/>
                <a:latin typeface="Calibri" panose="020F0502020204030204" pitchFamily="34" charset="0"/>
                <a:ea typeface="PMingLiU" charset="0"/>
              </a:endParaRPr>
            </a:p>
          </p:txBody>
        </p:sp>
        <p:sp>
          <p:nvSpPr>
            <p:cNvPr id="118" name="Line 30"/>
            <p:cNvSpPr>
              <a:spLocks noChangeShapeType="1"/>
            </p:cNvSpPr>
            <p:nvPr/>
          </p:nvSpPr>
          <p:spPr bwMode="auto">
            <a:xfrm>
              <a:off x="2127885" y="2200761"/>
              <a:ext cx="1858" cy="3054145"/>
            </a:xfrm>
            <a:prstGeom prst="line">
              <a:avLst/>
            </a:prstGeom>
            <a:noFill/>
            <a:ln w="38100">
              <a:solidFill>
                <a:srgbClr val="000000"/>
              </a:solidFill>
              <a:prstDash val="sysDot"/>
              <a:round/>
            </a:ln>
            <a:extLst>
              <a:ext uri="{909E8E84-426E-40DD-AFC4-6F175D3DCCD1}">
                <a14:hiddenFill xmlns:a14="http://schemas.microsoft.com/office/drawing/2010/main">
                  <a:noFill/>
                </a14:hiddenFill>
              </a:ext>
            </a:extLst>
          </p:spPr>
          <p:txBody>
            <a:bodyPr lIns="64291" tIns="32146" rIns="64291" bIns="32146"/>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3" name="矩形 15"/>
            <p:cNvSpPr/>
            <p:nvPr/>
          </p:nvSpPr>
          <p:spPr bwMode="auto">
            <a:xfrm>
              <a:off x="2117511" y="5262205"/>
              <a:ext cx="771961" cy="647700"/>
            </a:xfrm>
            <a:prstGeom prst="rect">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panose="020B0604020202020204" pitchFamily="34" charset="0"/>
                  <a:ea typeface="PMingLiU" charset="0"/>
                  <a:cs typeface="PMingLiU" charset="0"/>
                </a:defRPr>
              </a:lvl1pPr>
              <a:lvl2pPr marL="742950" indent="-285750" eaLnBrk="0" hangingPunct="0">
                <a:defRPr kumimoji="1">
                  <a:solidFill>
                    <a:schemeClr val="tx1"/>
                  </a:solidFill>
                  <a:latin typeface="Arial" panose="020B0604020202020204" pitchFamily="34" charset="0"/>
                  <a:ea typeface="PMingLiU" charset="0"/>
                  <a:cs typeface="PMingLiU" charset="0"/>
                </a:defRPr>
              </a:lvl2pPr>
              <a:lvl3pPr marL="1143000" indent="-228600" eaLnBrk="0" hangingPunct="0">
                <a:defRPr kumimoji="1">
                  <a:solidFill>
                    <a:schemeClr val="tx1"/>
                  </a:solidFill>
                  <a:latin typeface="Arial" panose="020B0604020202020204" pitchFamily="34" charset="0"/>
                  <a:ea typeface="PMingLiU" charset="0"/>
                  <a:cs typeface="PMingLiU" charset="0"/>
                </a:defRPr>
              </a:lvl3pPr>
              <a:lvl4pPr marL="1600200" indent="-228600" eaLnBrk="0" hangingPunct="0">
                <a:defRPr kumimoji="1">
                  <a:solidFill>
                    <a:schemeClr val="tx1"/>
                  </a:solidFill>
                  <a:latin typeface="Arial" panose="020B0604020202020204" pitchFamily="34" charset="0"/>
                  <a:ea typeface="PMingLiU" charset="0"/>
                  <a:cs typeface="PMingLiU" charset="0"/>
                </a:defRPr>
              </a:lvl4pPr>
              <a:lvl5pPr marL="2057400" indent="-228600" eaLnBrk="0" hangingPunct="0">
                <a:defRPr kumimoji="1">
                  <a:solidFill>
                    <a:schemeClr val="tx1"/>
                  </a:solidFill>
                  <a:latin typeface="Arial" panose="020B0604020202020204" pitchFamily="34" charset="0"/>
                  <a:ea typeface="PMingLiU" charset="0"/>
                  <a:cs typeface="PMingLiU" charset="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TW"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rPr>
                <a:t>Ingress Port</a:t>
              </a:r>
              <a:endParaRPr kumimoji="0" lang="zh-TW" altLang="en-US"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endParaRPr>
            </a:p>
          </p:txBody>
        </p:sp>
        <p:sp>
          <p:nvSpPr>
            <p:cNvPr id="64" name="矩形 17"/>
            <p:cNvSpPr/>
            <p:nvPr/>
          </p:nvSpPr>
          <p:spPr bwMode="auto">
            <a:xfrm>
              <a:off x="2889472" y="5262205"/>
              <a:ext cx="655459" cy="647700"/>
            </a:xfrm>
            <a:prstGeom prst="rect">
              <a:avLst/>
            </a:prstGeom>
            <a:gradFill rotWithShape="1">
              <a:gsLst>
                <a:gs pos="0">
                  <a:srgbClr val="9BBB59">
                    <a:shade val="51000"/>
                    <a:satMod val="130000"/>
                  </a:srgbClr>
                </a:gs>
                <a:gs pos="80000">
                  <a:srgbClr val="9BBB59">
                    <a:shade val="93000"/>
                    <a:satMod val="130000"/>
                  </a:srgbClr>
                </a:gs>
                <a:gs pos="100000">
                  <a:srgbClr val="9BBB59">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panose="020B0604020202020204" pitchFamily="34" charset="0"/>
                  <a:ea typeface="PMingLiU" charset="0"/>
                  <a:cs typeface="PMingLiU" charset="0"/>
                </a:defRPr>
              </a:lvl1pPr>
              <a:lvl2pPr marL="742950" indent="-285750" eaLnBrk="0" hangingPunct="0">
                <a:defRPr kumimoji="1">
                  <a:solidFill>
                    <a:schemeClr val="tx1"/>
                  </a:solidFill>
                  <a:latin typeface="Arial" panose="020B0604020202020204" pitchFamily="34" charset="0"/>
                  <a:ea typeface="PMingLiU" charset="0"/>
                  <a:cs typeface="PMingLiU" charset="0"/>
                </a:defRPr>
              </a:lvl2pPr>
              <a:lvl3pPr marL="1143000" indent="-228600" eaLnBrk="0" hangingPunct="0">
                <a:defRPr kumimoji="1">
                  <a:solidFill>
                    <a:schemeClr val="tx1"/>
                  </a:solidFill>
                  <a:latin typeface="Arial" panose="020B0604020202020204" pitchFamily="34" charset="0"/>
                  <a:ea typeface="PMingLiU" charset="0"/>
                  <a:cs typeface="PMingLiU" charset="0"/>
                </a:defRPr>
              </a:lvl3pPr>
              <a:lvl4pPr marL="1600200" indent="-228600" eaLnBrk="0" hangingPunct="0">
                <a:defRPr kumimoji="1">
                  <a:solidFill>
                    <a:schemeClr val="tx1"/>
                  </a:solidFill>
                  <a:latin typeface="Arial" panose="020B0604020202020204" pitchFamily="34" charset="0"/>
                  <a:ea typeface="PMingLiU" charset="0"/>
                  <a:cs typeface="PMingLiU" charset="0"/>
                </a:defRPr>
              </a:lvl4pPr>
              <a:lvl5pPr marL="2057400" indent="-228600" eaLnBrk="0" hangingPunct="0">
                <a:defRPr kumimoji="1">
                  <a:solidFill>
                    <a:schemeClr val="tx1"/>
                  </a:solidFill>
                  <a:latin typeface="Arial" panose="020B0604020202020204" pitchFamily="34" charset="0"/>
                  <a:ea typeface="PMingLiU" charset="0"/>
                  <a:cs typeface="PMingLiU" charset="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TW" sz="1400" b="0" i="0" u="none" strike="noStrike" kern="0" cap="none" spc="0" normalizeH="0" baseline="0" noProof="0" dirty="0" err="1">
                  <a:ln>
                    <a:noFill/>
                  </a:ln>
                  <a:solidFill>
                    <a:srgbClr val="FFFFFF"/>
                  </a:solidFill>
                  <a:effectLst/>
                  <a:uLnTx/>
                  <a:uFillTx/>
                  <a:latin typeface="Calibri" panose="020F0502020204030204" pitchFamily="34" charset="0"/>
                  <a:ea typeface="PMingLiU" charset="0"/>
                  <a:cs typeface="PMingLiU" charset="0"/>
                </a:rPr>
                <a:t>Src</a:t>
              </a:r>
              <a:r>
                <a:rPr kumimoji="0" lang="en-US" altLang="zh-TW"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rPr>
                <a:t> MAC</a:t>
              </a:r>
              <a:endParaRPr kumimoji="0" lang="zh-TW" altLang="en-US"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endParaRPr>
            </a:p>
          </p:txBody>
        </p:sp>
        <p:sp>
          <p:nvSpPr>
            <p:cNvPr id="65" name="矩形 18"/>
            <p:cNvSpPr/>
            <p:nvPr/>
          </p:nvSpPr>
          <p:spPr bwMode="auto">
            <a:xfrm>
              <a:off x="3544933" y="5262205"/>
              <a:ext cx="655459" cy="647700"/>
            </a:xfrm>
            <a:prstGeom prst="rect">
              <a:avLst/>
            </a:prstGeom>
            <a:gradFill rotWithShape="1">
              <a:gsLst>
                <a:gs pos="0">
                  <a:srgbClr val="9BBB59">
                    <a:shade val="51000"/>
                    <a:satMod val="130000"/>
                  </a:srgbClr>
                </a:gs>
                <a:gs pos="80000">
                  <a:srgbClr val="9BBB59">
                    <a:shade val="93000"/>
                    <a:satMod val="130000"/>
                  </a:srgbClr>
                </a:gs>
                <a:gs pos="100000">
                  <a:srgbClr val="9BBB59">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panose="020B0604020202020204" pitchFamily="34" charset="0"/>
                  <a:ea typeface="PMingLiU" charset="0"/>
                  <a:cs typeface="PMingLiU" charset="0"/>
                </a:defRPr>
              </a:lvl1pPr>
              <a:lvl2pPr marL="742950" indent="-285750" eaLnBrk="0" hangingPunct="0">
                <a:defRPr kumimoji="1">
                  <a:solidFill>
                    <a:schemeClr val="tx1"/>
                  </a:solidFill>
                  <a:latin typeface="Arial" panose="020B0604020202020204" pitchFamily="34" charset="0"/>
                  <a:ea typeface="PMingLiU" charset="0"/>
                  <a:cs typeface="PMingLiU" charset="0"/>
                </a:defRPr>
              </a:lvl2pPr>
              <a:lvl3pPr marL="1143000" indent="-228600" eaLnBrk="0" hangingPunct="0">
                <a:defRPr kumimoji="1">
                  <a:solidFill>
                    <a:schemeClr val="tx1"/>
                  </a:solidFill>
                  <a:latin typeface="Arial" panose="020B0604020202020204" pitchFamily="34" charset="0"/>
                  <a:ea typeface="PMingLiU" charset="0"/>
                  <a:cs typeface="PMingLiU" charset="0"/>
                </a:defRPr>
              </a:lvl3pPr>
              <a:lvl4pPr marL="1600200" indent="-228600" eaLnBrk="0" hangingPunct="0">
                <a:defRPr kumimoji="1">
                  <a:solidFill>
                    <a:schemeClr val="tx1"/>
                  </a:solidFill>
                  <a:latin typeface="Arial" panose="020B0604020202020204" pitchFamily="34" charset="0"/>
                  <a:ea typeface="PMingLiU" charset="0"/>
                  <a:cs typeface="PMingLiU" charset="0"/>
                </a:defRPr>
              </a:lvl4pPr>
              <a:lvl5pPr marL="2057400" indent="-228600" eaLnBrk="0" hangingPunct="0">
                <a:defRPr kumimoji="1">
                  <a:solidFill>
                    <a:schemeClr val="tx1"/>
                  </a:solidFill>
                  <a:latin typeface="Arial" panose="020B0604020202020204" pitchFamily="34" charset="0"/>
                  <a:ea typeface="PMingLiU" charset="0"/>
                  <a:cs typeface="PMingLiU" charset="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TW" sz="1400" b="0" i="0" u="none" strike="noStrike" kern="0" cap="none" spc="0" normalizeH="0" baseline="0" noProof="0" dirty="0" err="1">
                  <a:ln>
                    <a:noFill/>
                  </a:ln>
                  <a:solidFill>
                    <a:srgbClr val="FFFFFF"/>
                  </a:solidFill>
                  <a:effectLst/>
                  <a:uLnTx/>
                  <a:uFillTx/>
                  <a:latin typeface="Calibri" panose="020F0502020204030204" pitchFamily="34" charset="0"/>
                  <a:ea typeface="PMingLiU" charset="0"/>
                  <a:cs typeface="PMingLiU" charset="0"/>
                </a:rPr>
                <a:t>Dst</a:t>
              </a:r>
              <a:r>
                <a:rPr kumimoji="0" lang="en-US" altLang="zh-TW"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rPr>
                <a:t> MAC</a:t>
              </a:r>
              <a:endParaRPr kumimoji="0" lang="zh-TW" altLang="en-US"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endParaRPr>
            </a:p>
          </p:txBody>
        </p:sp>
        <p:sp>
          <p:nvSpPr>
            <p:cNvPr id="66" name="矩形 19"/>
            <p:cNvSpPr/>
            <p:nvPr/>
          </p:nvSpPr>
          <p:spPr bwMode="auto">
            <a:xfrm>
              <a:off x="4200392" y="5262205"/>
              <a:ext cx="655459" cy="647700"/>
            </a:xfrm>
            <a:prstGeom prst="rect">
              <a:avLst/>
            </a:prstGeom>
            <a:gradFill rotWithShape="1">
              <a:gsLst>
                <a:gs pos="0">
                  <a:srgbClr val="9BBB59">
                    <a:shade val="51000"/>
                    <a:satMod val="130000"/>
                  </a:srgbClr>
                </a:gs>
                <a:gs pos="80000">
                  <a:srgbClr val="9BBB59">
                    <a:shade val="93000"/>
                    <a:satMod val="130000"/>
                  </a:srgbClr>
                </a:gs>
                <a:gs pos="100000">
                  <a:srgbClr val="9BBB59">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panose="020B0604020202020204" pitchFamily="34" charset="0"/>
                  <a:ea typeface="PMingLiU" charset="0"/>
                  <a:cs typeface="PMingLiU" charset="0"/>
                </a:defRPr>
              </a:lvl1pPr>
              <a:lvl2pPr marL="742950" indent="-285750" eaLnBrk="0" hangingPunct="0">
                <a:defRPr kumimoji="1">
                  <a:solidFill>
                    <a:schemeClr val="tx1"/>
                  </a:solidFill>
                  <a:latin typeface="Arial" panose="020B0604020202020204" pitchFamily="34" charset="0"/>
                  <a:ea typeface="PMingLiU" charset="0"/>
                  <a:cs typeface="PMingLiU" charset="0"/>
                </a:defRPr>
              </a:lvl2pPr>
              <a:lvl3pPr marL="1143000" indent="-228600" eaLnBrk="0" hangingPunct="0">
                <a:defRPr kumimoji="1">
                  <a:solidFill>
                    <a:schemeClr val="tx1"/>
                  </a:solidFill>
                  <a:latin typeface="Arial" panose="020B0604020202020204" pitchFamily="34" charset="0"/>
                  <a:ea typeface="PMingLiU" charset="0"/>
                  <a:cs typeface="PMingLiU" charset="0"/>
                </a:defRPr>
              </a:lvl3pPr>
              <a:lvl4pPr marL="1600200" indent="-228600" eaLnBrk="0" hangingPunct="0">
                <a:defRPr kumimoji="1">
                  <a:solidFill>
                    <a:schemeClr val="tx1"/>
                  </a:solidFill>
                  <a:latin typeface="Arial" panose="020B0604020202020204" pitchFamily="34" charset="0"/>
                  <a:ea typeface="PMingLiU" charset="0"/>
                  <a:cs typeface="PMingLiU" charset="0"/>
                </a:defRPr>
              </a:lvl4pPr>
              <a:lvl5pPr marL="2057400" indent="-228600" eaLnBrk="0" hangingPunct="0">
                <a:defRPr kumimoji="1">
                  <a:solidFill>
                    <a:schemeClr val="tx1"/>
                  </a:solidFill>
                  <a:latin typeface="Arial" panose="020B0604020202020204" pitchFamily="34" charset="0"/>
                  <a:ea typeface="PMingLiU" charset="0"/>
                  <a:cs typeface="PMingLiU" charset="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TW" sz="1400" b="0" i="0" u="none" strike="noStrike" kern="0" cap="none" spc="0" normalizeH="0" baseline="0" noProof="0">
                  <a:ln>
                    <a:noFill/>
                  </a:ln>
                  <a:solidFill>
                    <a:srgbClr val="FFFFFF"/>
                  </a:solidFill>
                  <a:effectLst/>
                  <a:uLnTx/>
                  <a:uFillTx/>
                  <a:latin typeface="Calibri" panose="020F0502020204030204" pitchFamily="34" charset="0"/>
                  <a:ea typeface="PMingLiU" charset="0"/>
                  <a:cs typeface="PMingLiU" charset="0"/>
                </a:rPr>
                <a:t>Eth Type</a:t>
              </a:r>
              <a:endParaRPr kumimoji="0" lang="zh-TW" altLang="en-US" sz="1400" b="0" i="0" u="none" strike="noStrike" kern="0" cap="none" spc="0" normalizeH="0" baseline="0" noProof="0">
                <a:ln>
                  <a:noFill/>
                </a:ln>
                <a:solidFill>
                  <a:srgbClr val="FFFFFF"/>
                </a:solidFill>
                <a:effectLst/>
                <a:uLnTx/>
                <a:uFillTx/>
                <a:latin typeface="Calibri" panose="020F0502020204030204" pitchFamily="34" charset="0"/>
                <a:ea typeface="PMingLiU" charset="0"/>
                <a:cs typeface="PMingLiU" charset="0"/>
              </a:endParaRPr>
            </a:p>
          </p:txBody>
        </p:sp>
        <p:sp>
          <p:nvSpPr>
            <p:cNvPr id="67" name="矩形 20"/>
            <p:cNvSpPr/>
            <p:nvPr/>
          </p:nvSpPr>
          <p:spPr bwMode="auto">
            <a:xfrm>
              <a:off x="4855852" y="5262205"/>
              <a:ext cx="655459" cy="647700"/>
            </a:xfrm>
            <a:prstGeom prst="rect">
              <a:avLst/>
            </a:prstGeom>
            <a:gradFill rotWithShape="1">
              <a:gsLst>
                <a:gs pos="0">
                  <a:srgbClr val="9BBB59">
                    <a:shade val="51000"/>
                    <a:satMod val="130000"/>
                  </a:srgbClr>
                </a:gs>
                <a:gs pos="80000">
                  <a:srgbClr val="9BBB59">
                    <a:shade val="93000"/>
                    <a:satMod val="130000"/>
                  </a:srgbClr>
                </a:gs>
                <a:gs pos="100000">
                  <a:srgbClr val="9BBB59">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panose="020B0604020202020204" pitchFamily="34" charset="0"/>
                  <a:ea typeface="PMingLiU" charset="0"/>
                  <a:cs typeface="PMingLiU" charset="0"/>
                </a:defRPr>
              </a:lvl1pPr>
              <a:lvl2pPr marL="742950" indent="-285750" eaLnBrk="0" hangingPunct="0">
                <a:defRPr kumimoji="1">
                  <a:solidFill>
                    <a:schemeClr val="tx1"/>
                  </a:solidFill>
                  <a:latin typeface="Arial" panose="020B0604020202020204" pitchFamily="34" charset="0"/>
                  <a:ea typeface="PMingLiU" charset="0"/>
                  <a:cs typeface="PMingLiU" charset="0"/>
                </a:defRPr>
              </a:lvl2pPr>
              <a:lvl3pPr marL="1143000" indent="-228600" eaLnBrk="0" hangingPunct="0">
                <a:defRPr kumimoji="1">
                  <a:solidFill>
                    <a:schemeClr val="tx1"/>
                  </a:solidFill>
                  <a:latin typeface="Arial" panose="020B0604020202020204" pitchFamily="34" charset="0"/>
                  <a:ea typeface="PMingLiU" charset="0"/>
                  <a:cs typeface="PMingLiU" charset="0"/>
                </a:defRPr>
              </a:lvl3pPr>
              <a:lvl4pPr marL="1600200" indent="-228600" eaLnBrk="0" hangingPunct="0">
                <a:defRPr kumimoji="1">
                  <a:solidFill>
                    <a:schemeClr val="tx1"/>
                  </a:solidFill>
                  <a:latin typeface="Arial" panose="020B0604020202020204" pitchFamily="34" charset="0"/>
                  <a:ea typeface="PMingLiU" charset="0"/>
                  <a:cs typeface="PMingLiU" charset="0"/>
                </a:defRPr>
              </a:lvl4pPr>
              <a:lvl5pPr marL="2057400" indent="-228600" eaLnBrk="0" hangingPunct="0">
                <a:defRPr kumimoji="1">
                  <a:solidFill>
                    <a:schemeClr val="tx1"/>
                  </a:solidFill>
                  <a:latin typeface="Arial" panose="020B0604020202020204" pitchFamily="34" charset="0"/>
                  <a:ea typeface="PMingLiU" charset="0"/>
                  <a:cs typeface="PMingLiU" charset="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TW"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rPr>
                <a:t>VLAN</a:t>
              </a:r>
              <a:endParaRPr kumimoji="0" lang="en-US" altLang="zh-TW"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endParaRPr>
            </a:p>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TW"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rPr>
                <a:t> ID</a:t>
              </a:r>
              <a:endParaRPr kumimoji="0" lang="zh-TW" altLang="en-US"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endParaRPr>
            </a:p>
          </p:txBody>
        </p:sp>
        <p:sp>
          <p:nvSpPr>
            <p:cNvPr id="68" name="矩形 21"/>
            <p:cNvSpPr/>
            <p:nvPr/>
          </p:nvSpPr>
          <p:spPr bwMode="auto">
            <a:xfrm>
              <a:off x="8068323" y="5262205"/>
              <a:ext cx="631307" cy="647700"/>
            </a:xfrm>
            <a:prstGeom prst="rect">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panose="020B0604020202020204" pitchFamily="34" charset="0"/>
                  <a:ea typeface="PMingLiU" charset="0"/>
                  <a:cs typeface="PMingLiU" charset="0"/>
                </a:defRPr>
              </a:lvl1pPr>
              <a:lvl2pPr marL="742950" indent="-285750" eaLnBrk="0" hangingPunct="0">
                <a:defRPr kumimoji="1">
                  <a:solidFill>
                    <a:schemeClr val="tx1"/>
                  </a:solidFill>
                  <a:latin typeface="Arial" panose="020B0604020202020204" pitchFamily="34" charset="0"/>
                  <a:ea typeface="PMingLiU" charset="0"/>
                  <a:cs typeface="PMingLiU" charset="0"/>
                </a:defRPr>
              </a:lvl2pPr>
              <a:lvl3pPr marL="1143000" indent="-228600" eaLnBrk="0" hangingPunct="0">
                <a:defRPr kumimoji="1">
                  <a:solidFill>
                    <a:schemeClr val="tx1"/>
                  </a:solidFill>
                  <a:latin typeface="Arial" panose="020B0604020202020204" pitchFamily="34" charset="0"/>
                  <a:ea typeface="PMingLiU" charset="0"/>
                  <a:cs typeface="PMingLiU" charset="0"/>
                </a:defRPr>
              </a:lvl3pPr>
              <a:lvl4pPr marL="1600200" indent="-228600" eaLnBrk="0" hangingPunct="0">
                <a:defRPr kumimoji="1">
                  <a:solidFill>
                    <a:schemeClr val="tx1"/>
                  </a:solidFill>
                  <a:latin typeface="Arial" panose="020B0604020202020204" pitchFamily="34" charset="0"/>
                  <a:ea typeface="PMingLiU" charset="0"/>
                  <a:cs typeface="PMingLiU" charset="0"/>
                </a:defRPr>
              </a:lvl4pPr>
              <a:lvl5pPr marL="2057400" indent="-228600" eaLnBrk="0" hangingPunct="0">
                <a:defRPr kumimoji="1">
                  <a:solidFill>
                    <a:schemeClr val="tx1"/>
                  </a:solidFill>
                  <a:latin typeface="Arial" panose="020B0604020202020204" pitchFamily="34" charset="0"/>
                  <a:ea typeface="PMingLiU" charset="0"/>
                  <a:cs typeface="PMingLiU" charset="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TW"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rPr>
                <a:t>IP</a:t>
              </a:r>
              <a:endParaRPr kumimoji="0" lang="en-US" altLang="zh-TW"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endParaRPr>
            </a:p>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TW" sz="1400" b="0" i="0" u="none" strike="noStrike" kern="0" cap="none" spc="0" normalizeH="0" baseline="0" noProof="0" dirty="0" err="1">
                  <a:ln>
                    <a:noFill/>
                  </a:ln>
                  <a:solidFill>
                    <a:srgbClr val="FFFFFF"/>
                  </a:solidFill>
                  <a:effectLst/>
                  <a:uLnTx/>
                  <a:uFillTx/>
                  <a:latin typeface="Calibri" panose="020F0502020204030204" pitchFamily="34" charset="0"/>
                  <a:ea typeface="PMingLiU" charset="0"/>
                  <a:cs typeface="PMingLiU" charset="0"/>
                </a:rPr>
                <a:t>ToS</a:t>
              </a:r>
              <a:endParaRPr kumimoji="0" lang="zh-TW" altLang="en-US"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endParaRPr>
            </a:p>
          </p:txBody>
        </p:sp>
        <p:sp>
          <p:nvSpPr>
            <p:cNvPr id="69" name="矩形 22"/>
            <p:cNvSpPr/>
            <p:nvPr/>
          </p:nvSpPr>
          <p:spPr bwMode="auto">
            <a:xfrm>
              <a:off x="7437016" y="5262205"/>
              <a:ext cx="631307" cy="647700"/>
            </a:xfrm>
            <a:prstGeom prst="rect">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panose="020B0604020202020204" pitchFamily="34" charset="0"/>
                  <a:ea typeface="PMingLiU" charset="0"/>
                  <a:cs typeface="PMingLiU" charset="0"/>
                </a:defRPr>
              </a:lvl1pPr>
              <a:lvl2pPr marL="742950" indent="-285750" eaLnBrk="0" hangingPunct="0">
                <a:defRPr kumimoji="1">
                  <a:solidFill>
                    <a:schemeClr val="tx1"/>
                  </a:solidFill>
                  <a:latin typeface="Arial" panose="020B0604020202020204" pitchFamily="34" charset="0"/>
                  <a:ea typeface="PMingLiU" charset="0"/>
                  <a:cs typeface="PMingLiU" charset="0"/>
                </a:defRPr>
              </a:lvl2pPr>
              <a:lvl3pPr marL="1143000" indent="-228600" eaLnBrk="0" hangingPunct="0">
                <a:defRPr kumimoji="1">
                  <a:solidFill>
                    <a:schemeClr val="tx1"/>
                  </a:solidFill>
                  <a:latin typeface="Arial" panose="020B0604020202020204" pitchFamily="34" charset="0"/>
                  <a:ea typeface="PMingLiU" charset="0"/>
                  <a:cs typeface="PMingLiU" charset="0"/>
                </a:defRPr>
              </a:lvl3pPr>
              <a:lvl4pPr marL="1600200" indent="-228600" eaLnBrk="0" hangingPunct="0">
                <a:defRPr kumimoji="1">
                  <a:solidFill>
                    <a:schemeClr val="tx1"/>
                  </a:solidFill>
                  <a:latin typeface="Arial" panose="020B0604020202020204" pitchFamily="34" charset="0"/>
                  <a:ea typeface="PMingLiU" charset="0"/>
                  <a:cs typeface="PMingLiU" charset="0"/>
                </a:defRPr>
              </a:lvl4pPr>
              <a:lvl5pPr marL="2057400" indent="-228600" eaLnBrk="0" hangingPunct="0">
                <a:defRPr kumimoji="1">
                  <a:solidFill>
                    <a:schemeClr val="tx1"/>
                  </a:solidFill>
                  <a:latin typeface="Arial" panose="020B0604020202020204" pitchFamily="34" charset="0"/>
                  <a:ea typeface="PMingLiU" charset="0"/>
                  <a:cs typeface="PMingLiU" charset="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TW" sz="1400" b="0" i="0" u="none" strike="noStrike" kern="0" cap="none" spc="0" normalizeH="0" baseline="0" noProof="0">
                  <a:ln>
                    <a:noFill/>
                  </a:ln>
                  <a:solidFill>
                    <a:srgbClr val="FFFFFF"/>
                  </a:solidFill>
                  <a:effectLst/>
                  <a:uLnTx/>
                  <a:uFillTx/>
                  <a:latin typeface="Calibri" panose="020F0502020204030204" pitchFamily="34" charset="0"/>
                  <a:ea typeface="PMingLiU" charset="0"/>
                  <a:cs typeface="PMingLiU" charset="0"/>
                </a:rPr>
                <a:t>IP Proto</a:t>
              </a:r>
              <a:endParaRPr kumimoji="0" lang="zh-TW" altLang="en-US" sz="1400" b="0" i="0" u="none" strike="noStrike" kern="0" cap="none" spc="0" normalizeH="0" baseline="0" noProof="0">
                <a:ln>
                  <a:noFill/>
                </a:ln>
                <a:solidFill>
                  <a:srgbClr val="FFFFFF"/>
                </a:solidFill>
                <a:effectLst/>
                <a:uLnTx/>
                <a:uFillTx/>
                <a:latin typeface="Calibri" panose="020F0502020204030204" pitchFamily="34" charset="0"/>
                <a:ea typeface="PMingLiU" charset="0"/>
                <a:cs typeface="PMingLiU" charset="0"/>
              </a:endParaRPr>
            </a:p>
          </p:txBody>
        </p:sp>
        <p:sp>
          <p:nvSpPr>
            <p:cNvPr id="70" name="矩形 23"/>
            <p:cNvSpPr/>
            <p:nvPr/>
          </p:nvSpPr>
          <p:spPr bwMode="auto">
            <a:xfrm>
              <a:off x="6174401" y="5262205"/>
              <a:ext cx="631307" cy="647700"/>
            </a:xfrm>
            <a:prstGeom prst="rect">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panose="020B0604020202020204" pitchFamily="34" charset="0"/>
                  <a:ea typeface="PMingLiU" charset="0"/>
                  <a:cs typeface="PMingLiU" charset="0"/>
                </a:defRPr>
              </a:lvl1pPr>
              <a:lvl2pPr marL="742950" indent="-285750" eaLnBrk="0" hangingPunct="0">
                <a:defRPr kumimoji="1">
                  <a:solidFill>
                    <a:schemeClr val="tx1"/>
                  </a:solidFill>
                  <a:latin typeface="Arial" panose="020B0604020202020204" pitchFamily="34" charset="0"/>
                  <a:ea typeface="PMingLiU" charset="0"/>
                  <a:cs typeface="PMingLiU" charset="0"/>
                </a:defRPr>
              </a:lvl2pPr>
              <a:lvl3pPr marL="1143000" indent="-228600" eaLnBrk="0" hangingPunct="0">
                <a:defRPr kumimoji="1">
                  <a:solidFill>
                    <a:schemeClr val="tx1"/>
                  </a:solidFill>
                  <a:latin typeface="Arial" panose="020B0604020202020204" pitchFamily="34" charset="0"/>
                  <a:ea typeface="PMingLiU" charset="0"/>
                  <a:cs typeface="PMingLiU" charset="0"/>
                </a:defRPr>
              </a:lvl3pPr>
              <a:lvl4pPr marL="1600200" indent="-228600" eaLnBrk="0" hangingPunct="0">
                <a:defRPr kumimoji="1">
                  <a:solidFill>
                    <a:schemeClr val="tx1"/>
                  </a:solidFill>
                  <a:latin typeface="Arial" panose="020B0604020202020204" pitchFamily="34" charset="0"/>
                  <a:ea typeface="PMingLiU" charset="0"/>
                  <a:cs typeface="PMingLiU" charset="0"/>
                </a:defRPr>
              </a:lvl4pPr>
              <a:lvl5pPr marL="2057400" indent="-228600" eaLnBrk="0" hangingPunct="0">
                <a:defRPr kumimoji="1">
                  <a:solidFill>
                    <a:schemeClr val="tx1"/>
                  </a:solidFill>
                  <a:latin typeface="Arial" panose="020B0604020202020204" pitchFamily="34" charset="0"/>
                  <a:ea typeface="PMingLiU" charset="0"/>
                  <a:cs typeface="PMingLiU" charset="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TW" sz="1400" b="0" i="0" u="none" strike="noStrike" kern="0" cap="none" spc="0" normalizeH="0" baseline="0" noProof="0">
                  <a:ln>
                    <a:noFill/>
                  </a:ln>
                  <a:solidFill>
                    <a:srgbClr val="FFFFFF"/>
                  </a:solidFill>
                  <a:effectLst/>
                  <a:uLnTx/>
                  <a:uFillTx/>
                  <a:latin typeface="Calibri" panose="020F0502020204030204" pitchFamily="34" charset="0"/>
                  <a:ea typeface="PMingLiU" charset="0"/>
                  <a:cs typeface="PMingLiU" charset="0"/>
                </a:rPr>
                <a:t>IP Src</a:t>
              </a:r>
              <a:endParaRPr kumimoji="0" lang="zh-TW" altLang="en-US" sz="1400" b="0" i="0" u="none" strike="noStrike" kern="0" cap="none" spc="0" normalizeH="0" baseline="0" noProof="0">
                <a:ln>
                  <a:noFill/>
                </a:ln>
                <a:solidFill>
                  <a:srgbClr val="FFFFFF"/>
                </a:solidFill>
                <a:effectLst/>
                <a:uLnTx/>
                <a:uFillTx/>
                <a:latin typeface="Calibri" panose="020F0502020204030204" pitchFamily="34" charset="0"/>
                <a:ea typeface="PMingLiU" charset="0"/>
                <a:cs typeface="PMingLiU" charset="0"/>
              </a:endParaRPr>
            </a:p>
          </p:txBody>
        </p:sp>
        <p:sp>
          <p:nvSpPr>
            <p:cNvPr id="71" name="矩形 24"/>
            <p:cNvSpPr/>
            <p:nvPr/>
          </p:nvSpPr>
          <p:spPr bwMode="auto">
            <a:xfrm>
              <a:off x="6805709" y="5262205"/>
              <a:ext cx="631307" cy="647700"/>
            </a:xfrm>
            <a:prstGeom prst="rect">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panose="020B0604020202020204" pitchFamily="34" charset="0"/>
                  <a:ea typeface="PMingLiU" charset="0"/>
                  <a:cs typeface="PMingLiU" charset="0"/>
                </a:defRPr>
              </a:lvl1pPr>
              <a:lvl2pPr marL="742950" indent="-285750" eaLnBrk="0" hangingPunct="0">
                <a:defRPr kumimoji="1">
                  <a:solidFill>
                    <a:schemeClr val="tx1"/>
                  </a:solidFill>
                  <a:latin typeface="Arial" panose="020B0604020202020204" pitchFamily="34" charset="0"/>
                  <a:ea typeface="PMingLiU" charset="0"/>
                  <a:cs typeface="PMingLiU" charset="0"/>
                </a:defRPr>
              </a:lvl2pPr>
              <a:lvl3pPr marL="1143000" indent="-228600" eaLnBrk="0" hangingPunct="0">
                <a:defRPr kumimoji="1">
                  <a:solidFill>
                    <a:schemeClr val="tx1"/>
                  </a:solidFill>
                  <a:latin typeface="Arial" panose="020B0604020202020204" pitchFamily="34" charset="0"/>
                  <a:ea typeface="PMingLiU" charset="0"/>
                  <a:cs typeface="PMingLiU" charset="0"/>
                </a:defRPr>
              </a:lvl3pPr>
              <a:lvl4pPr marL="1600200" indent="-228600" eaLnBrk="0" hangingPunct="0">
                <a:defRPr kumimoji="1">
                  <a:solidFill>
                    <a:schemeClr val="tx1"/>
                  </a:solidFill>
                  <a:latin typeface="Arial" panose="020B0604020202020204" pitchFamily="34" charset="0"/>
                  <a:ea typeface="PMingLiU" charset="0"/>
                  <a:cs typeface="PMingLiU" charset="0"/>
                </a:defRPr>
              </a:lvl4pPr>
              <a:lvl5pPr marL="2057400" indent="-228600" eaLnBrk="0" hangingPunct="0">
                <a:defRPr kumimoji="1">
                  <a:solidFill>
                    <a:schemeClr val="tx1"/>
                  </a:solidFill>
                  <a:latin typeface="Arial" panose="020B0604020202020204" pitchFamily="34" charset="0"/>
                  <a:ea typeface="PMingLiU" charset="0"/>
                  <a:cs typeface="PMingLiU" charset="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TW" sz="1400" b="0" i="0" u="none" strike="noStrike" kern="0" cap="none" spc="0" normalizeH="0" baseline="0" noProof="0">
                  <a:ln>
                    <a:noFill/>
                  </a:ln>
                  <a:solidFill>
                    <a:srgbClr val="FFFFFF"/>
                  </a:solidFill>
                  <a:effectLst/>
                  <a:uLnTx/>
                  <a:uFillTx/>
                  <a:latin typeface="Calibri" panose="020F0502020204030204" pitchFamily="34" charset="0"/>
                  <a:ea typeface="PMingLiU" charset="0"/>
                  <a:cs typeface="PMingLiU" charset="0"/>
                </a:rPr>
                <a:t>IP Dst</a:t>
              </a:r>
              <a:endParaRPr kumimoji="0" lang="zh-TW" altLang="en-US" sz="1400" b="0" i="0" u="none" strike="noStrike" kern="0" cap="none" spc="0" normalizeH="0" baseline="0" noProof="0">
                <a:ln>
                  <a:noFill/>
                </a:ln>
                <a:solidFill>
                  <a:srgbClr val="FFFFFF"/>
                </a:solidFill>
                <a:effectLst/>
                <a:uLnTx/>
                <a:uFillTx/>
                <a:latin typeface="Calibri" panose="020F0502020204030204" pitchFamily="34" charset="0"/>
                <a:ea typeface="PMingLiU" charset="0"/>
                <a:cs typeface="PMingLiU" charset="0"/>
              </a:endParaRPr>
            </a:p>
          </p:txBody>
        </p:sp>
        <p:sp>
          <p:nvSpPr>
            <p:cNvPr id="72" name="矩形 25"/>
            <p:cNvSpPr/>
            <p:nvPr/>
          </p:nvSpPr>
          <p:spPr bwMode="auto">
            <a:xfrm>
              <a:off x="8706447" y="5262205"/>
              <a:ext cx="928796" cy="647700"/>
            </a:xfrm>
            <a:prstGeom prst="rect">
              <a:avLst/>
            </a:prstGeom>
            <a:gradFill rotWithShape="1">
              <a:gsLst>
                <a:gs pos="0">
                  <a:srgbClr val="C0504D">
                    <a:shade val="51000"/>
                    <a:satMod val="130000"/>
                  </a:srgbClr>
                </a:gs>
                <a:gs pos="80000">
                  <a:srgbClr val="C0504D">
                    <a:shade val="93000"/>
                    <a:satMod val="130000"/>
                  </a:srgbClr>
                </a:gs>
                <a:gs pos="100000">
                  <a:srgbClr val="C0504D">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panose="020B0604020202020204" pitchFamily="34" charset="0"/>
                  <a:ea typeface="PMingLiU" charset="0"/>
                  <a:cs typeface="PMingLiU" charset="0"/>
                </a:defRPr>
              </a:lvl1pPr>
              <a:lvl2pPr marL="742950" indent="-285750" eaLnBrk="0" hangingPunct="0">
                <a:defRPr kumimoji="1">
                  <a:solidFill>
                    <a:schemeClr val="tx1"/>
                  </a:solidFill>
                  <a:latin typeface="Arial" panose="020B0604020202020204" pitchFamily="34" charset="0"/>
                  <a:ea typeface="PMingLiU" charset="0"/>
                  <a:cs typeface="PMingLiU" charset="0"/>
                </a:defRPr>
              </a:lvl2pPr>
              <a:lvl3pPr marL="1143000" indent="-228600" eaLnBrk="0" hangingPunct="0">
                <a:defRPr kumimoji="1">
                  <a:solidFill>
                    <a:schemeClr val="tx1"/>
                  </a:solidFill>
                  <a:latin typeface="Arial" panose="020B0604020202020204" pitchFamily="34" charset="0"/>
                  <a:ea typeface="PMingLiU" charset="0"/>
                  <a:cs typeface="PMingLiU" charset="0"/>
                </a:defRPr>
              </a:lvl3pPr>
              <a:lvl4pPr marL="1600200" indent="-228600" eaLnBrk="0" hangingPunct="0">
                <a:defRPr kumimoji="1">
                  <a:solidFill>
                    <a:schemeClr val="tx1"/>
                  </a:solidFill>
                  <a:latin typeface="Arial" panose="020B0604020202020204" pitchFamily="34" charset="0"/>
                  <a:ea typeface="PMingLiU" charset="0"/>
                  <a:cs typeface="PMingLiU" charset="0"/>
                </a:defRPr>
              </a:lvl4pPr>
              <a:lvl5pPr marL="2057400" indent="-228600" eaLnBrk="0" hangingPunct="0">
                <a:defRPr kumimoji="1">
                  <a:solidFill>
                    <a:schemeClr val="tx1"/>
                  </a:solidFill>
                  <a:latin typeface="Arial" panose="020B0604020202020204" pitchFamily="34" charset="0"/>
                  <a:ea typeface="PMingLiU" charset="0"/>
                  <a:cs typeface="PMingLiU" charset="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9pPr>
            </a:lstStyle>
            <a:p>
              <a:pPr marL="0" marR="0" lvl="0" indent="0" algn="ctr" defTabSz="914400" rtl="0" eaLnBrk="1" fontAlgn="base" latinLnBrk="0" hangingPunct="1">
                <a:lnSpc>
                  <a:spcPts val="1480"/>
                </a:lnSpc>
                <a:spcBef>
                  <a:spcPct val="0"/>
                </a:spcBef>
                <a:spcAft>
                  <a:spcPct val="0"/>
                </a:spcAft>
                <a:buClrTx/>
                <a:buSzTx/>
                <a:buFontTx/>
                <a:buNone/>
                <a:defRPr/>
              </a:pPr>
              <a:r>
                <a:rPr kumimoji="0" lang="en-US" altLang="zh-TW"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rPr>
                <a:t>TCP/UDP </a:t>
              </a:r>
              <a:r>
                <a:rPr kumimoji="0" lang="en-US" altLang="zh-TW" sz="1400" b="0" i="0" u="none" strike="noStrike" kern="0" cap="none" spc="0" normalizeH="0" baseline="0" noProof="0" dirty="0" err="1">
                  <a:ln>
                    <a:noFill/>
                  </a:ln>
                  <a:solidFill>
                    <a:srgbClr val="FFFFFF"/>
                  </a:solidFill>
                  <a:effectLst/>
                  <a:uLnTx/>
                  <a:uFillTx/>
                  <a:latin typeface="Calibri" panose="020F0502020204030204" pitchFamily="34" charset="0"/>
                  <a:ea typeface="PMingLiU" charset="0"/>
                  <a:cs typeface="PMingLiU" charset="0"/>
                </a:rPr>
                <a:t>Src</a:t>
              </a:r>
              <a:r>
                <a:rPr kumimoji="0" lang="en-US" altLang="zh-TW"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rPr>
                <a:t> Port</a:t>
              </a:r>
              <a:endParaRPr kumimoji="0" lang="zh-TW" altLang="en-US"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endParaRPr>
            </a:p>
          </p:txBody>
        </p:sp>
        <p:sp>
          <p:nvSpPr>
            <p:cNvPr id="74" name="矩形 20"/>
            <p:cNvSpPr/>
            <p:nvPr/>
          </p:nvSpPr>
          <p:spPr bwMode="auto">
            <a:xfrm>
              <a:off x="5511311" y="5262205"/>
              <a:ext cx="655459" cy="647700"/>
            </a:xfrm>
            <a:prstGeom prst="rect">
              <a:avLst/>
            </a:prstGeom>
            <a:gradFill rotWithShape="1">
              <a:gsLst>
                <a:gs pos="0">
                  <a:srgbClr val="9BBB59">
                    <a:shade val="51000"/>
                    <a:satMod val="130000"/>
                  </a:srgbClr>
                </a:gs>
                <a:gs pos="80000">
                  <a:srgbClr val="9BBB59">
                    <a:shade val="93000"/>
                    <a:satMod val="130000"/>
                  </a:srgbClr>
                </a:gs>
                <a:gs pos="100000">
                  <a:srgbClr val="9BBB59">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panose="020B0604020202020204" pitchFamily="34" charset="0"/>
                  <a:ea typeface="PMingLiU" charset="0"/>
                  <a:cs typeface="PMingLiU" charset="0"/>
                </a:defRPr>
              </a:lvl1pPr>
              <a:lvl2pPr marL="742950" indent="-285750" eaLnBrk="0" hangingPunct="0">
                <a:defRPr kumimoji="1">
                  <a:solidFill>
                    <a:schemeClr val="tx1"/>
                  </a:solidFill>
                  <a:latin typeface="Arial" panose="020B0604020202020204" pitchFamily="34" charset="0"/>
                  <a:ea typeface="PMingLiU" charset="0"/>
                  <a:cs typeface="PMingLiU" charset="0"/>
                </a:defRPr>
              </a:lvl2pPr>
              <a:lvl3pPr marL="1143000" indent="-228600" eaLnBrk="0" hangingPunct="0">
                <a:defRPr kumimoji="1">
                  <a:solidFill>
                    <a:schemeClr val="tx1"/>
                  </a:solidFill>
                  <a:latin typeface="Arial" panose="020B0604020202020204" pitchFamily="34" charset="0"/>
                  <a:ea typeface="PMingLiU" charset="0"/>
                  <a:cs typeface="PMingLiU" charset="0"/>
                </a:defRPr>
              </a:lvl3pPr>
              <a:lvl4pPr marL="1600200" indent="-228600" eaLnBrk="0" hangingPunct="0">
                <a:defRPr kumimoji="1">
                  <a:solidFill>
                    <a:schemeClr val="tx1"/>
                  </a:solidFill>
                  <a:latin typeface="Arial" panose="020B0604020202020204" pitchFamily="34" charset="0"/>
                  <a:ea typeface="PMingLiU" charset="0"/>
                  <a:cs typeface="PMingLiU" charset="0"/>
                </a:defRPr>
              </a:lvl4pPr>
              <a:lvl5pPr marL="2057400" indent="-228600" eaLnBrk="0" hangingPunct="0">
                <a:defRPr kumimoji="1">
                  <a:solidFill>
                    <a:schemeClr val="tx1"/>
                  </a:solidFill>
                  <a:latin typeface="Arial" panose="020B0604020202020204" pitchFamily="34" charset="0"/>
                  <a:ea typeface="PMingLiU" charset="0"/>
                  <a:cs typeface="PMingLiU" charset="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TW"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rPr>
                <a:t>VLAN</a:t>
              </a:r>
              <a:endParaRPr kumimoji="0" lang="en-US" altLang="zh-TW"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endParaRPr>
            </a:p>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TW"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rPr>
                <a:t> </a:t>
              </a:r>
              <a:r>
                <a:rPr kumimoji="0" lang="en-US" altLang="zh-TW" sz="1400" b="0" i="0" u="none" strike="noStrike" kern="0" cap="none" spc="0" normalizeH="0" baseline="0" noProof="0" dirty="0" err="1">
                  <a:ln>
                    <a:noFill/>
                  </a:ln>
                  <a:solidFill>
                    <a:srgbClr val="FFFFFF"/>
                  </a:solidFill>
                  <a:effectLst/>
                  <a:uLnTx/>
                  <a:uFillTx/>
                  <a:latin typeface="Calibri" panose="020F0502020204030204" pitchFamily="34" charset="0"/>
                  <a:ea typeface="PMingLiU" charset="0"/>
                  <a:cs typeface="PMingLiU" charset="0"/>
                </a:rPr>
                <a:t>Pri</a:t>
              </a:r>
              <a:endParaRPr kumimoji="0" lang="zh-TW" altLang="en-US"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endParaRPr>
            </a:p>
          </p:txBody>
        </p:sp>
        <p:sp>
          <p:nvSpPr>
            <p:cNvPr id="80" name="矩形 25"/>
            <p:cNvSpPr/>
            <p:nvPr/>
          </p:nvSpPr>
          <p:spPr bwMode="auto">
            <a:xfrm>
              <a:off x="9635243" y="5262205"/>
              <a:ext cx="928796" cy="647700"/>
            </a:xfrm>
            <a:prstGeom prst="rect">
              <a:avLst/>
            </a:prstGeom>
            <a:gradFill rotWithShape="1">
              <a:gsLst>
                <a:gs pos="0">
                  <a:srgbClr val="C0504D">
                    <a:shade val="51000"/>
                    <a:satMod val="130000"/>
                  </a:srgbClr>
                </a:gs>
                <a:gs pos="80000">
                  <a:srgbClr val="C0504D">
                    <a:shade val="93000"/>
                    <a:satMod val="130000"/>
                  </a:srgbClr>
                </a:gs>
                <a:gs pos="100000">
                  <a:srgbClr val="C0504D">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lstStyle>
              <a:lvl1pPr eaLnBrk="0" hangingPunct="0">
                <a:defRPr kumimoji="1">
                  <a:solidFill>
                    <a:schemeClr val="tx1"/>
                  </a:solidFill>
                  <a:latin typeface="Arial" panose="020B0604020202020204" pitchFamily="34" charset="0"/>
                  <a:ea typeface="PMingLiU" charset="0"/>
                  <a:cs typeface="PMingLiU" charset="0"/>
                </a:defRPr>
              </a:lvl1pPr>
              <a:lvl2pPr marL="742950" indent="-285750" eaLnBrk="0" hangingPunct="0">
                <a:defRPr kumimoji="1">
                  <a:solidFill>
                    <a:schemeClr val="tx1"/>
                  </a:solidFill>
                  <a:latin typeface="Arial" panose="020B0604020202020204" pitchFamily="34" charset="0"/>
                  <a:ea typeface="PMingLiU" charset="0"/>
                  <a:cs typeface="PMingLiU" charset="0"/>
                </a:defRPr>
              </a:lvl2pPr>
              <a:lvl3pPr marL="1143000" indent="-228600" eaLnBrk="0" hangingPunct="0">
                <a:defRPr kumimoji="1">
                  <a:solidFill>
                    <a:schemeClr val="tx1"/>
                  </a:solidFill>
                  <a:latin typeface="Arial" panose="020B0604020202020204" pitchFamily="34" charset="0"/>
                  <a:ea typeface="PMingLiU" charset="0"/>
                  <a:cs typeface="PMingLiU" charset="0"/>
                </a:defRPr>
              </a:lvl3pPr>
              <a:lvl4pPr marL="1600200" indent="-228600" eaLnBrk="0" hangingPunct="0">
                <a:defRPr kumimoji="1">
                  <a:solidFill>
                    <a:schemeClr val="tx1"/>
                  </a:solidFill>
                  <a:latin typeface="Arial" panose="020B0604020202020204" pitchFamily="34" charset="0"/>
                  <a:ea typeface="PMingLiU" charset="0"/>
                  <a:cs typeface="PMingLiU" charset="0"/>
                </a:defRPr>
              </a:lvl4pPr>
              <a:lvl5pPr marL="2057400" indent="-228600" eaLnBrk="0" hangingPunct="0">
                <a:defRPr kumimoji="1">
                  <a:solidFill>
                    <a:schemeClr val="tx1"/>
                  </a:solidFill>
                  <a:latin typeface="Arial" panose="020B0604020202020204" pitchFamily="34" charset="0"/>
                  <a:ea typeface="PMingLiU" charset="0"/>
                  <a:cs typeface="PMingLiU" charset="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PMingLiU" charset="0"/>
                  <a:cs typeface="PMingLiU" charset="0"/>
                </a:defRPr>
              </a:lvl9pPr>
            </a:lstStyle>
            <a:p>
              <a:pPr marL="0" marR="0" lvl="0" indent="0" algn="ctr" defTabSz="914400" rtl="0" eaLnBrk="1" fontAlgn="base" latinLnBrk="0" hangingPunct="1">
                <a:lnSpc>
                  <a:spcPts val="1480"/>
                </a:lnSpc>
                <a:spcBef>
                  <a:spcPct val="0"/>
                </a:spcBef>
                <a:spcAft>
                  <a:spcPct val="0"/>
                </a:spcAft>
                <a:buClrTx/>
                <a:buSzTx/>
                <a:buFontTx/>
                <a:buNone/>
                <a:defRPr/>
              </a:pPr>
              <a:r>
                <a:rPr kumimoji="0" lang="en-US" altLang="zh-TW"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rPr>
                <a:t>TCP/UDP </a:t>
              </a:r>
              <a:r>
                <a:rPr kumimoji="0" lang="en-US" altLang="zh-TW" sz="1400" b="0" i="0" u="none" strike="noStrike" kern="0" cap="none" spc="0" normalizeH="0" baseline="0" noProof="0" dirty="0" err="1">
                  <a:ln>
                    <a:noFill/>
                  </a:ln>
                  <a:solidFill>
                    <a:srgbClr val="FFFFFF"/>
                  </a:solidFill>
                  <a:effectLst/>
                  <a:uLnTx/>
                  <a:uFillTx/>
                  <a:latin typeface="Calibri" panose="020F0502020204030204" pitchFamily="34" charset="0"/>
                  <a:ea typeface="PMingLiU" charset="0"/>
                  <a:cs typeface="PMingLiU" charset="0"/>
                </a:rPr>
                <a:t>Dst</a:t>
              </a:r>
              <a:r>
                <a:rPr kumimoji="0" lang="en-US" altLang="zh-TW"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rPr>
                <a:t> Port</a:t>
              </a:r>
              <a:endParaRPr kumimoji="0" lang="zh-TW" altLang="en-US" sz="1400" b="0" i="0" u="none" strike="noStrike" kern="0" cap="none" spc="0" normalizeH="0" baseline="0" noProof="0" dirty="0">
                <a:ln>
                  <a:noFill/>
                </a:ln>
                <a:solidFill>
                  <a:srgbClr val="FFFFFF"/>
                </a:solidFill>
                <a:effectLst/>
                <a:uLnTx/>
                <a:uFillTx/>
                <a:latin typeface="Calibri" panose="020F0502020204030204" pitchFamily="34" charset="0"/>
                <a:ea typeface="PMingLiU" charset="0"/>
                <a:cs typeface="PMingLiU" charset="0"/>
              </a:endParaRPr>
            </a:p>
          </p:txBody>
        </p:sp>
      </p:grpSp>
      <p:grpSp>
        <p:nvGrpSpPr>
          <p:cNvPr id="8" name="Group 7"/>
          <p:cNvGrpSpPr/>
          <p:nvPr/>
        </p:nvGrpSpPr>
        <p:grpSpPr>
          <a:xfrm>
            <a:off x="2930744" y="6077944"/>
            <a:ext cx="3235564" cy="549153"/>
            <a:chOff x="2826569" y="5888454"/>
            <a:chExt cx="3235564" cy="549153"/>
          </a:xfrm>
        </p:grpSpPr>
        <p:sp>
          <p:nvSpPr>
            <p:cNvPr id="123" name="文字方塊 29"/>
            <p:cNvSpPr txBox="1">
              <a:spLocks noChangeArrowheads="1"/>
            </p:cNvSpPr>
            <p:nvPr/>
          </p:nvSpPr>
          <p:spPr bwMode="auto">
            <a:xfrm>
              <a:off x="3946642" y="6069307"/>
              <a:ext cx="96043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TW" sz="1800" b="0" i="0" u="none" strike="noStrike" kern="1200" cap="none" spc="0" normalizeH="0" baseline="0" noProof="0" dirty="0">
                  <a:ln>
                    <a:noFill/>
                  </a:ln>
                  <a:solidFill>
                    <a:srgbClr val="000000"/>
                  </a:solidFill>
                  <a:effectLst/>
                  <a:uLnTx/>
                  <a:uFillTx/>
                  <a:latin typeface="Calibri" panose="020F0502020204030204" pitchFamily="34" charset="0"/>
                  <a:ea typeface="MS PGothic" panose="020B0600070205080204" pitchFamily="34" charset="-128"/>
                  <a:cs typeface="+mn-cs"/>
                </a:rPr>
                <a:t>Link layer</a:t>
              </a:r>
              <a:endParaRPr kumimoji="0" lang="zh-TW" altLang="en-US" sz="1800" b="0" i="0" u="none" strike="noStrike" kern="1200" cap="none" spc="0" normalizeH="0" baseline="0" noProof="0" dirty="0">
                <a:ln>
                  <a:noFill/>
                </a:ln>
                <a:solidFill>
                  <a:srgbClr val="000000"/>
                </a:solidFill>
                <a:effectLst/>
                <a:uLnTx/>
                <a:uFillTx/>
                <a:latin typeface="Calibri" panose="020F0502020204030204" pitchFamily="34" charset="0"/>
                <a:ea typeface="MS PGothic" panose="020B0600070205080204" pitchFamily="34" charset="-128"/>
                <a:cs typeface="+mn-cs"/>
              </a:endParaRPr>
            </a:p>
          </p:txBody>
        </p:sp>
        <p:sp>
          <p:nvSpPr>
            <p:cNvPr id="5" name="Left Brace 4"/>
            <p:cNvSpPr/>
            <p:nvPr/>
          </p:nvSpPr>
          <p:spPr>
            <a:xfrm rot="16200000">
              <a:off x="4340578" y="4374445"/>
              <a:ext cx="207546" cy="3235564"/>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7" name="Group 6"/>
          <p:cNvGrpSpPr/>
          <p:nvPr/>
        </p:nvGrpSpPr>
        <p:grpSpPr>
          <a:xfrm>
            <a:off x="6210166" y="6082290"/>
            <a:ext cx="2473565" cy="543987"/>
            <a:chOff x="6105991" y="5892800"/>
            <a:chExt cx="2473565" cy="543987"/>
          </a:xfrm>
        </p:grpSpPr>
        <p:sp>
          <p:nvSpPr>
            <p:cNvPr id="139" name="文字方塊 29"/>
            <p:cNvSpPr txBox="1">
              <a:spLocks noChangeArrowheads="1"/>
            </p:cNvSpPr>
            <p:nvPr/>
          </p:nvSpPr>
          <p:spPr bwMode="auto">
            <a:xfrm>
              <a:off x="6643718" y="6066899"/>
              <a:ext cx="13509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TW" sz="1800" b="0" i="0" u="none" strike="noStrike" kern="1200" cap="none" spc="0" normalizeH="0" baseline="0" noProof="0" dirty="0">
                  <a:ln>
                    <a:noFill/>
                  </a:ln>
                  <a:solidFill>
                    <a:srgbClr val="000000"/>
                  </a:solidFill>
                  <a:effectLst/>
                  <a:uLnTx/>
                  <a:uFillTx/>
                  <a:latin typeface="Calibri" panose="020F0502020204030204" pitchFamily="34" charset="0"/>
                  <a:ea typeface="MS PGothic" panose="020B0600070205080204" pitchFamily="34" charset="-128"/>
                  <a:cs typeface="+mn-cs"/>
                </a:rPr>
                <a:t>Network layer</a:t>
              </a:r>
              <a:endParaRPr kumimoji="0" lang="zh-TW" altLang="en-US" sz="1800" b="0" i="0" u="none" strike="noStrike" kern="1200" cap="none" spc="0" normalizeH="0" baseline="0" noProof="0" dirty="0">
                <a:ln>
                  <a:noFill/>
                </a:ln>
                <a:solidFill>
                  <a:srgbClr val="000000"/>
                </a:solidFill>
                <a:effectLst/>
                <a:uLnTx/>
                <a:uFillTx/>
                <a:latin typeface="Calibri" panose="020F0502020204030204" pitchFamily="34" charset="0"/>
                <a:ea typeface="MS PGothic" panose="020B0600070205080204" pitchFamily="34" charset="-128"/>
                <a:cs typeface="+mn-cs"/>
              </a:endParaRPr>
            </a:p>
          </p:txBody>
        </p:sp>
        <p:sp>
          <p:nvSpPr>
            <p:cNvPr id="157" name="Left Brace 156"/>
            <p:cNvSpPr/>
            <p:nvPr/>
          </p:nvSpPr>
          <p:spPr>
            <a:xfrm rot="16200000">
              <a:off x="7238352" y="4760439"/>
              <a:ext cx="208844" cy="2473565"/>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 name="Group 5"/>
          <p:cNvGrpSpPr/>
          <p:nvPr/>
        </p:nvGrpSpPr>
        <p:grpSpPr>
          <a:xfrm>
            <a:off x="8436668" y="6082290"/>
            <a:ext cx="2349500" cy="547817"/>
            <a:chOff x="8332493" y="5892800"/>
            <a:chExt cx="2349500" cy="547817"/>
          </a:xfrm>
        </p:grpSpPr>
        <p:sp>
          <p:nvSpPr>
            <p:cNvPr id="140" name="文字方塊 29"/>
            <p:cNvSpPr txBox="1">
              <a:spLocks noChangeArrowheads="1"/>
            </p:cNvSpPr>
            <p:nvPr/>
          </p:nvSpPr>
          <p:spPr bwMode="auto">
            <a:xfrm>
              <a:off x="8332493" y="6070729"/>
              <a:ext cx="23495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TW" sz="1800" b="0" i="0" u="none" strike="noStrike" kern="1200" cap="none" spc="0" normalizeH="0" baseline="0" noProof="0" dirty="0">
                  <a:ln>
                    <a:noFill/>
                  </a:ln>
                  <a:solidFill>
                    <a:srgbClr val="000000"/>
                  </a:solidFill>
                  <a:effectLst/>
                  <a:uLnTx/>
                  <a:uFillTx/>
                  <a:latin typeface="Calibri" panose="020F0502020204030204" pitchFamily="34" charset="0"/>
                  <a:ea typeface="MS PGothic" panose="020B0600070205080204" pitchFamily="34" charset="-128"/>
                  <a:cs typeface="+mn-cs"/>
                </a:rPr>
                <a:t>Transport layer</a:t>
              </a:r>
              <a:endParaRPr kumimoji="0" lang="zh-TW" altLang="en-US" sz="1800" b="0" i="0" u="none" strike="noStrike" kern="1200" cap="none" spc="0" normalizeH="0" baseline="0" noProof="0" dirty="0">
                <a:ln>
                  <a:noFill/>
                </a:ln>
                <a:solidFill>
                  <a:srgbClr val="000000"/>
                </a:solidFill>
                <a:effectLst/>
                <a:uLnTx/>
                <a:uFillTx/>
                <a:latin typeface="Calibri" panose="020F0502020204030204" pitchFamily="34" charset="0"/>
                <a:ea typeface="MS PGothic" panose="020B0600070205080204" pitchFamily="34" charset="-128"/>
                <a:cs typeface="+mn-cs"/>
              </a:endParaRPr>
            </a:p>
          </p:txBody>
        </p:sp>
        <p:sp>
          <p:nvSpPr>
            <p:cNvPr id="158" name="Left Brace 157"/>
            <p:cNvSpPr/>
            <p:nvPr/>
          </p:nvSpPr>
          <p:spPr>
            <a:xfrm rot="16200000">
              <a:off x="9405820" y="5104751"/>
              <a:ext cx="214489" cy="1790588"/>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1"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dissolv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dissolve">
                                      <p:cBhvr>
                                        <p:cTn id="27" dur="500"/>
                                        <p:tgtEl>
                                          <p:spTgt spid="18"/>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41"/>
                                        </p:tgtEl>
                                        <p:attrNameLst>
                                          <p:attrName>style.visibility</p:attrName>
                                        </p:attrNameLst>
                                      </p:cBhvr>
                                      <p:to>
                                        <p:strVal val="visible"/>
                                      </p:to>
                                    </p:set>
                                    <p:animEffect transition="in" filter="dissolve">
                                      <p:cBhvr>
                                        <p:cTn id="32" dur="500"/>
                                        <p:tgtEl>
                                          <p:spTgt spid="1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p:cNvSpPr>
            <a:spLocks noGrp="1"/>
          </p:cNvSpPr>
          <p:nvPr>
            <p:ph type="title"/>
          </p:nvPr>
        </p:nvSpPr>
        <p:spPr>
          <a:xfrm>
            <a:off x="914400" y="248378"/>
            <a:ext cx="10515600" cy="894622"/>
          </a:xfrm>
        </p:spPr>
        <p:txBody>
          <a:bodyPr>
            <a:normAutofit/>
          </a:bodyPr>
          <a:lstStyle/>
          <a:p>
            <a:r>
              <a:rPr lang="en-US" sz="4800" dirty="0"/>
              <a:t>OpenFlow: examples</a:t>
            </a:r>
            <a:endParaRPr lang="en-US" sz="4800" dirty="0"/>
          </a:p>
        </p:txBody>
      </p:sp>
      <p:sp>
        <p:nvSpPr>
          <p:cNvPr id="89" name="Rectangle 2"/>
          <p:cNvSpPr/>
          <p:nvPr/>
        </p:nvSpPr>
        <p:spPr bwMode="auto">
          <a:xfrm>
            <a:off x="798077" y="2691365"/>
            <a:ext cx="934278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0" tIns="0" rIns="0" bIns="0" anchor="ctr">
            <a:spAutoFit/>
          </a:bodyP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4572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IP datagrams destined to IP address  51.6.0.8 should be forwarded to router output port 6 </a:t>
            </a:r>
            <a:endParaRPr kumimoji="0" lang="en-US" altLang="en-US" sz="2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175" name="Rectangle 2"/>
          <p:cNvSpPr/>
          <p:nvPr/>
        </p:nvSpPr>
        <p:spPr bwMode="auto">
          <a:xfrm>
            <a:off x="887520" y="4590922"/>
            <a:ext cx="778191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0" tIns="0" rIns="0" bIns="0" anchor="ctr">
            <a:spAutoFit/>
          </a:bodyP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Block (do not forward) all datagrams destined to TCP  port 22 (</a:t>
            </a:r>
            <a:r>
              <a:rPr kumimoji="0" lang="en-US" altLang="en-US" sz="2000" b="0" i="0" u="none" strike="noStrike" kern="1200" cap="none" spc="0" normalizeH="0" baseline="0" noProof="0" dirty="0" err="1">
                <a:ln>
                  <a:noFill/>
                </a:ln>
                <a:solidFill>
                  <a:prstClr val="black"/>
                </a:solidFill>
                <a:effectLst/>
                <a:uLnTx/>
                <a:uFillTx/>
                <a:latin typeface="Calibri" panose="020F0502020204030204"/>
                <a:ea typeface="MS PGothic" panose="020B0600070205080204" pitchFamily="34" charset="-128"/>
                <a:cs typeface="+mn-cs"/>
              </a:rPr>
              <a:t>ssh</a:t>
            </a: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 port #)</a:t>
            </a:r>
            <a:endParaRPr kumimoji="0" lang="en-US" altLang="en-US" sz="2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210" name="Rectangle 2"/>
          <p:cNvSpPr/>
          <p:nvPr/>
        </p:nvSpPr>
        <p:spPr bwMode="auto">
          <a:xfrm>
            <a:off x="182298" y="6039302"/>
            <a:ext cx="706748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0" tIns="0" rIns="0" bIns="0" anchor="ctr">
            <a:spAutoFit/>
          </a:bodyP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4572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Block (do not forward) all datagrams sent by host 128.119.1.1</a:t>
            </a:r>
            <a:endParaRPr kumimoji="0" lang="en-US" altLang="en-US" sz="2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grpSp>
        <p:nvGrpSpPr>
          <p:cNvPr id="4" name="Group 3"/>
          <p:cNvGrpSpPr/>
          <p:nvPr/>
        </p:nvGrpSpPr>
        <p:grpSpPr>
          <a:xfrm>
            <a:off x="899508" y="1408083"/>
            <a:ext cx="8825324" cy="1339207"/>
            <a:chOff x="899508" y="1408083"/>
            <a:chExt cx="8825324" cy="1339207"/>
          </a:xfrm>
        </p:grpSpPr>
        <p:sp>
          <p:nvSpPr>
            <p:cNvPr id="54" name="Rectangle 2"/>
            <p:cNvSpPr/>
            <p:nvPr/>
          </p:nvSpPr>
          <p:spPr bwMode="auto">
            <a:xfrm>
              <a:off x="899508" y="1408083"/>
              <a:ext cx="379148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en-US" sz="2400" b="0" i="0" u="none" strike="noStrike" kern="1200" cap="none" spc="0" normalizeH="0" baseline="0" noProof="0" dirty="0">
                  <a:ln>
                    <a:noFill/>
                  </a:ln>
                  <a:solidFill>
                    <a:srgbClr val="000090"/>
                  </a:solidFill>
                  <a:effectLst/>
                  <a:uLnTx/>
                  <a:uFillTx/>
                  <a:latin typeface="Calibri" panose="020F0502020204030204"/>
                  <a:ea typeface="MS PGothic" panose="020B0600070205080204" pitchFamily="34" charset="-128"/>
                  <a:cs typeface="+mn-cs"/>
                </a:rPr>
                <a:t>Destination-based forwarding:</a:t>
              </a:r>
              <a:endParaRPr kumimoji="0" lang="en-US" altLang="en-US" sz="2400" b="0" i="0" u="none" strike="noStrike" kern="1200" cap="none" spc="0" normalizeH="0" baseline="0" noProof="0" dirty="0">
                <a:ln>
                  <a:noFill/>
                </a:ln>
                <a:solidFill>
                  <a:srgbClr val="000090"/>
                </a:solidFill>
                <a:effectLst/>
                <a:uLnTx/>
                <a:uFillTx/>
                <a:latin typeface="Calibri" panose="020F0502020204030204"/>
                <a:ea typeface="MS PGothic" panose="020B0600070205080204" pitchFamily="34" charset="-128"/>
                <a:cs typeface="+mn-cs"/>
              </a:endParaRPr>
            </a:p>
          </p:txBody>
        </p:sp>
        <p:sp>
          <p:nvSpPr>
            <p:cNvPr id="55" name="Rectangle 3"/>
            <p:cNvSpPr/>
            <p:nvPr/>
          </p:nvSpPr>
          <p:spPr bwMode="auto">
            <a:xfrm>
              <a:off x="914523" y="242097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79" name="Rectangle 27"/>
            <p:cNvSpPr/>
            <p:nvPr/>
          </p:nvSpPr>
          <p:spPr bwMode="auto">
            <a:xfrm>
              <a:off x="1574923" y="242097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80" name="Rectangle 28"/>
            <p:cNvSpPr/>
            <p:nvPr/>
          </p:nvSpPr>
          <p:spPr bwMode="auto">
            <a:xfrm>
              <a:off x="2003548" y="2420970"/>
              <a:ext cx="1133475"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81" name="Rectangle 29"/>
            <p:cNvSpPr/>
            <p:nvPr/>
          </p:nvSpPr>
          <p:spPr bwMode="auto">
            <a:xfrm>
              <a:off x="2895723" y="2420970"/>
              <a:ext cx="661988"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82" name="Rectangle 30"/>
            <p:cNvSpPr/>
            <p:nvPr/>
          </p:nvSpPr>
          <p:spPr bwMode="auto">
            <a:xfrm>
              <a:off x="3557711" y="242097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83" name="Rectangle 31"/>
            <p:cNvSpPr/>
            <p:nvPr/>
          </p:nvSpPr>
          <p:spPr bwMode="auto">
            <a:xfrm>
              <a:off x="4218111" y="242097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84" name="Rectangle 32"/>
            <p:cNvSpPr/>
            <p:nvPr/>
          </p:nvSpPr>
          <p:spPr bwMode="auto">
            <a:xfrm>
              <a:off x="5619044" y="2384457"/>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51.6.0.8</a:t>
              </a:r>
              <a:endParaRPr kumimoji="0" lang="en-US" altLang="en-US" sz="14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85" name="Rectangle 33"/>
            <p:cNvSpPr/>
            <p:nvPr/>
          </p:nvSpPr>
          <p:spPr bwMode="auto">
            <a:xfrm>
              <a:off x="6288969" y="242097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86" name="Rectangle 34"/>
            <p:cNvSpPr/>
            <p:nvPr/>
          </p:nvSpPr>
          <p:spPr bwMode="auto">
            <a:xfrm>
              <a:off x="6949369" y="2420970"/>
              <a:ext cx="661987"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87" name="Rectangle 35"/>
            <p:cNvSpPr/>
            <p:nvPr/>
          </p:nvSpPr>
          <p:spPr bwMode="auto">
            <a:xfrm>
              <a:off x="7576455" y="241748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88" name="Rectangle 36"/>
            <p:cNvSpPr/>
            <p:nvPr/>
          </p:nvSpPr>
          <p:spPr bwMode="auto">
            <a:xfrm>
              <a:off x="8967593" y="2364472"/>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port6</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grpSp>
          <p:nvGrpSpPr>
            <p:cNvPr id="2" name="Group 1"/>
            <p:cNvGrpSpPr/>
            <p:nvPr/>
          </p:nvGrpSpPr>
          <p:grpSpPr>
            <a:xfrm>
              <a:off x="908298" y="1842896"/>
              <a:ext cx="8816534" cy="537306"/>
              <a:chOff x="908298" y="1842896"/>
              <a:chExt cx="8816534" cy="537306"/>
            </a:xfrm>
          </p:grpSpPr>
          <p:sp>
            <p:nvSpPr>
              <p:cNvPr id="112" name="Rectangle 5"/>
              <p:cNvSpPr/>
              <p:nvPr/>
            </p:nvSpPr>
            <p:spPr bwMode="auto">
              <a:xfrm>
                <a:off x="916112" y="1847978"/>
                <a:ext cx="660832"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13" name="Rectangle 6"/>
              <p:cNvSpPr/>
              <p:nvPr/>
            </p:nvSpPr>
            <p:spPr bwMode="auto">
              <a:xfrm>
                <a:off x="908298" y="1851027"/>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Switch</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Port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14" name="Rectangle 7"/>
              <p:cNvSpPr/>
              <p:nvPr/>
            </p:nvSpPr>
            <p:spPr bwMode="auto">
              <a:xfrm>
                <a:off x="1576944"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15" name="Rectangle 8"/>
              <p:cNvSpPr/>
              <p:nvPr/>
            </p:nvSpPr>
            <p:spPr bwMode="auto">
              <a:xfrm>
                <a:off x="1572479" y="1842896"/>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MAC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src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16" name="Rectangle 9"/>
              <p:cNvSpPr/>
              <p:nvPr/>
            </p:nvSpPr>
            <p:spPr bwMode="auto">
              <a:xfrm>
                <a:off x="2238892"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17" name="Rectangle 10"/>
              <p:cNvSpPr/>
              <p:nvPr/>
            </p:nvSpPr>
            <p:spPr bwMode="auto">
              <a:xfrm>
                <a:off x="2269031" y="1842896"/>
                <a:ext cx="63292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MAC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dst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18" name="Rectangle 11"/>
              <p:cNvSpPr/>
              <p:nvPr/>
            </p:nvSpPr>
            <p:spPr bwMode="auto">
              <a:xfrm>
                <a:off x="2908654"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19" name="Rectangle 12"/>
              <p:cNvSpPr/>
              <p:nvPr/>
            </p:nvSpPr>
            <p:spPr bwMode="auto">
              <a:xfrm>
                <a:off x="2906422" y="1842896"/>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Eth</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type</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20" name="Rectangle 13"/>
              <p:cNvSpPr/>
              <p:nvPr/>
            </p:nvSpPr>
            <p:spPr bwMode="auto">
              <a:xfrm>
                <a:off x="3570602"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21" name="Rectangle 14"/>
              <p:cNvSpPr/>
              <p:nvPr/>
            </p:nvSpPr>
            <p:spPr bwMode="auto">
              <a:xfrm>
                <a:off x="3572835" y="1842896"/>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VLAN</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ID</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22" name="Rectangle 15"/>
              <p:cNvSpPr/>
              <p:nvPr/>
            </p:nvSpPr>
            <p:spPr bwMode="auto">
              <a:xfrm>
                <a:off x="4898598"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23" name="Rectangle 16"/>
              <p:cNvSpPr/>
              <p:nvPr/>
            </p:nvSpPr>
            <p:spPr bwMode="auto">
              <a:xfrm>
                <a:off x="4905295" y="1842896"/>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IP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Src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24" name="Rectangle 17"/>
              <p:cNvSpPr/>
              <p:nvPr/>
            </p:nvSpPr>
            <p:spPr bwMode="auto">
              <a:xfrm>
                <a:off x="5568360"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25" name="Rectangle 18"/>
              <p:cNvSpPr/>
              <p:nvPr/>
            </p:nvSpPr>
            <p:spPr bwMode="auto">
              <a:xfrm>
                <a:off x="5563895" y="1842896"/>
                <a:ext cx="66641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IP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Dst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26" name="Rectangle 19"/>
              <p:cNvSpPr/>
              <p:nvPr/>
            </p:nvSpPr>
            <p:spPr bwMode="auto">
              <a:xfrm>
                <a:off x="6230308" y="1847978"/>
                <a:ext cx="660832"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27" name="Rectangle 20"/>
              <p:cNvSpPr/>
              <p:nvPr/>
            </p:nvSpPr>
            <p:spPr bwMode="auto">
              <a:xfrm>
                <a:off x="6231424" y="1842896"/>
                <a:ext cx="65078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IP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Prot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28" name="Rectangle 21"/>
              <p:cNvSpPr/>
              <p:nvPr/>
            </p:nvSpPr>
            <p:spPr bwMode="auto">
              <a:xfrm>
                <a:off x="7551454" y="185495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29" name="Rectangle 22"/>
              <p:cNvSpPr/>
              <p:nvPr/>
            </p:nvSpPr>
            <p:spPr bwMode="auto">
              <a:xfrm>
                <a:off x="7589786" y="1849876"/>
                <a:ext cx="665297"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TCP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s-port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30" name="Rectangle 23"/>
              <p:cNvSpPr/>
              <p:nvPr/>
            </p:nvSpPr>
            <p:spPr bwMode="auto">
              <a:xfrm>
                <a:off x="8221216" y="185495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31" name="Rectangle 24"/>
              <p:cNvSpPr/>
              <p:nvPr/>
            </p:nvSpPr>
            <p:spPr bwMode="auto">
              <a:xfrm>
                <a:off x="8215634" y="1849876"/>
                <a:ext cx="66641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TCP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d-port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32" name="Rectangle 25"/>
              <p:cNvSpPr/>
              <p:nvPr/>
            </p:nvSpPr>
            <p:spPr bwMode="auto">
              <a:xfrm>
                <a:off x="8887488" y="1852728"/>
                <a:ext cx="834970" cy="495980"/>
              </a:xfrm>
              <a:prstGeom prst="rect">
                <a:avLst/>
              </a:prstGeom>
              <a:solidFill>
                <a:schemeClr val="accent6">
                  <a:lumMod val="20000"/>
                  <a:lumOff val="80000"/>
                </a:schemeClr>
              </a:solidFill>
              <a:ln w="12700">
                <a:solidFill>
                  <a:srgbClr val="697D3A"/>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33" name="Rectangle 26"/>
              <p:cNvSpPr/>
              <p:nvPr/>
            </p:nvSpPr>
            <p:spPr bwMode="auto">
              <a:xfrm>
                <a:off x="8882048" y="1972855"/>
                <a:ext cx="842784" cy="2927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Action</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34" name="Rectangle 13"/>
              <p:cNvSpPr/>
              <p:nvPr/>
            </p:nvSpPr>
            <p:spPr bwMode="auto">
              <a:xfrm>
                <a:off x="4231002" y="1846643"/>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35" name="Rectangle 14"/>
              <p:cNvSpPr/>
              <p:nvPr/>
            </p:nvSpPr>
            <p:spPr bwMode="auto">
              <a:xfrm>
                <a:off x="4221946" y="1859830"/>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VLAN</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Pri</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36" name="Rectangle 19"/>
              <p:cNvSpPr/>
              <p:nvPr/>
            </p:nvSpPr>
            <p:spPr bwMode="auto">
              <a:xfrm>
                <a:off x="6890708" y="1853623"/>
                <a:ext cx="660832"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37" name="Rectangle 20"/>
              <p:cNvSpPr/>
              <p:nvPr/>
            </p:nvSpPr>
            <p:spPr bwMode="auto">
              <a:xfrm>
                <a:off x="6891824" y="1848541"/>
                <a:ext cx="65078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IP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ToS</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grpSp>
        <p:sp>
          <p:nvSpPr>
            <p:cNvPr id="138" name="Rectangle 35"/>
            <p:cNvSpPr/>
            <p:nvPr/>
          </p:nvSpPr>
          <p:spPr bwMode="auto">
            <a:xfrm>
              <a:off x="8181445" y="2426615"/>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92" name="Rectangle 31"/>
            <p:cNvSpPr/>
            <p:nvPr/>
          </p:nvSpPr>
          <p:spPr bwMode="auto">
            <a:xfrm>
              <a:off x="4865811" y="242097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grpSp>
      <p:grpSp>
        <p:nvGrpSpPr>
          <p:cNvPr id="3" name="Group 2"/>
          <p:cNvGrpSpPr/>
          <p:nvPr/>
        </p:nvGrpSpPr>
        <p:grpSpPr>
          <a:xfrm>
            <a:off x="914400" y="3333754"/>
            <a:ext cx="8816534" cy="1376391"/>
            <a:chOff x="914400" y="3333754"/>
            <a:chExt cx="8816534" cy="1376391"/>
          </a:xfrm>
        </p:grpSpPr>
        <p:sp>
          <p:nvSpPr>
            <p:cNvPr id="140" name="Rectangle 3"/>
            <p:cNvSpPr/>
            <p:nvPr/>
          </p:nvSpPr>
          <p:spPr bwMode="auto">
            <a:xfrm>
              <a:off x="920625" y="438947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41" name="Rectangle 27"/>
            <p:cNvSpPr/>
            <p:nvPr/>
          </p:nvSpPr>
          <p:spPr bwMode="auto">
            <a:xfrm>
              <a:off x="1581025" y="438947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42" name="Rectangle 28"/>
            <p:cNvSpPr/>
            <p:nvPr/>
          </p:nvSpPr>
          <p:spPr bwMode="auto">
            <a:xfrm>
              <a:off x="2009650" y="4389470"/>
              <a:ext cx="1133475"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43" name="Rectangle 29"/>
            <p:cNvSpPr/>
            <p:nvPr/>
          </p:nvSpPr>
          <p:spPr bwMode="auto">
            <a:xfrm>
              <a:off x="2901825" y="4389470"/>
              <a:ext cx="661988"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44" name="Rectangle 30"/>
            <p:cNvSpPr/>
            <p:nvPr/>
          </p:nvSpPr>
          <p:spPr bwMode="auto">
            <a:xfrm>
              <a:off x="3563813" y="438947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45" name="Rectangle 31"/>
            <p:cNvSpPr/>
            <p:nvPr/>
          </p:nvSpPr>
          <p:spPr bwMode="auto">
            <a:xfrm>
              <a:off x="4224213" y="438947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46" name="Rectangle 32"/>
            <p:cNvSpPr/>
            <p:nvPr/>
          </p:nvSpPr>
          <p:spPr bwMode="auto">
            <a:xfrm>
              <a:off x="5625146" y="4379333"/>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4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47" name="Rectangle 33"/>
            <p:cNvSpPr/>
            <p:nvPr/>
          </p:nvSpPr>
          <p:spPr bwMode="auto">
            <a:xfrm>
              <a:off x="6295071" y="438947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48" name="Rectangle 34"/>
            <p:cNvSpPr/>
            <p:nvPr/>
          </p:nvSpPr>
          <p:spPr bwMode="auto">
            <a:xfrm>
              <a:off x="6955471" y="4389470"/>
              <a:ext cx="661987"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49" name="Rectangle 35"/>
            <p:cNvSpPr/>
            <p:nvPr/>
          </p:nvSpPr>
          <p:spPr bwMode="auto">
            <a:xfrm>
              <a:off x="7582557" y="4385980"/>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74" name="Rectangle 2"/>
            <p:cNvSpPr/>
            <p:nvPr/>
          </p:nvSpPr>
          <p:spPr bwMode="auto">
            <a:xfrm>
              <a:off x="914400" y="3333754"/>
              <a:ext cx="105381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en-US" sz="2400" b="0" i="0" u="none" strike="noStrike" kern="1200" cap="none" spc="0" normalizeH="0" baseline="0" noProof="0" dirty="0">
                  <a:ln>
                    <a:noFill/>
                  </a:ln>
                  <a:solidFill>
                    <a:srgbClr val="000090"/>
                  </a:solidFill>
                  <a:effectLst/>
                  <a:uLnTx/>
                  <a:uFillTx/>
                  <a:latin typeface="Calibri" panose="020F0502020204030204"/>
                  <a:ea typeface="MS PGothic" panose="020B0600070205080204" pitchFamily="34" charset="-128"/>
                  <a:cs typeface="+mn-cs"/>
                </a:rPr>
                <a:t>Firewall:</a:t>
              </a:r>
              <a:endParaRPr kumimoji="0" lang="en-US" altLang="en-US" sz="2400" b="0" i="0" u="none" strike="noStrike" kern="1200" cap="none" spc="0" normalizeH="0" baseline="0" noProof="0" dirty="0">
                <a:ln>
                  <a:noFill/>
                </a:ln>
                <a:solidFill>
                  <a:srgbClr val="000090"/>
                </a:solidFill>
                <a:effectLst/>
                <a:uLnTx/>
                <a:uFillTx/>
                <a:latin typeface="Calibri" panose="020F0502020204030204"/>
                <a:ea typeface="MS PGothic" panose="020B0600070205080204" pitchFamily="34" charset="-128"/>
                <a:cs typeface="+mn-cs"/>
              </a:endParaRPr>
            </a:p>
          </p:txBody>
        </p:sp>
        <p:sp>
          <p:nvSpPr>
            <p:cNvPr id="150" name="Rectangle 36"/>
            <p:cNvSpPr/>
            <p:nvPr/>
          </p:nvSpPr>
          <p:spPr bwMode="auto">
            <a:xfrm>
              <a:off x="8973695" y="4331996"/>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drop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grpSp>
          <p:nvGrpSpPr>
            <p:cNvPr id="151" name="Group 150"/>
            <p:cNvGrpSpPr/>
            <p:nvPr/>
          </p:nvGrpSpPr>
          <p:grpSpPr>
            <a:xfrm>
              <a:off x="914400" y="3811396"/>
              <a:ext cx="8816534" cy="537306"/>
              <a:chOff x="908298" y="1842896"/>
              <a:chExt cx="8816534" cy="537306"/>
            </a:xfrm>
          </p:grpSpPr>
          <p:sp>
            <p:nvSpPr>
              <p:cNvPr id="152" name="Rectangle 5"/>
              <p:cNvSpPr/>
              <p:nvPr/>
            </p:nvSpPr>
            <p:spPr bwMode="auto">
              <a:xfrm>
                <a:off x="916112" y="1847978"/>
                <a:ext cx="660832"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53" name="Rectangle 6"/>
              <p:cNvSpPr/>
              <p:nvPr/>
            </p:nvSpPr>
            <p:spPr bwMode="auto">
              <a:xfrm>
                <a:off x="908298" y="1851027"/>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Switch</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Port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54" name="Rectangle 7"/>
              <p:cNvSpPr/>
              <p:nvPr/>
            </p:nvSpPr>
            <p:spPr bwMode="auto">
              <a:xfrm>
                <a:off x="1576944"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55" name="Rectangle 8"/>
              <p:cNvSpPr/>
              <p:nvPr/>
            </p:nvSpPr>
            <p:spPr bwMode="auto">
              <a:xfrm>
                <a:off x="1572479" y="1842896"/>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MAC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src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56" name="Rectangle 9"/>
              <p:cNvSpPr/>
              <p:nvPr/>
            </p:nvSpPr>
            <p:spPr bwMode="auto">
              <a:xfrm>
                <a:off x="2238892"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57" name="Rectangle 10"/>
              <p:cNvSpPr/>
              <p:nvPr/>
            </p:nvSpPr>
            <p:spPr bwMode="auto">
              <a:xfrm>
                <a:off x="2269031" y="1842896"/>
                <a:ext cx="63292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MAC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dst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58" name="Rectangle 11"/>
              <p:cNvSpPr/>
              <p:nvPr/>
            </p:nvSpPr>
            <p:spPr bwMode="auto">
              <a:xfrm>
                <a:off x="2908654"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59" name="Rectangle 12"/>
              <p:cNvSpPr/>
              <p:nvPr/>
            </p:nvSpPr>
            <p:spPr bwMode="auto">
              <a:xfrm>
                <a:off x="2906422" y="1842896"/>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Eth</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type</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60" name="Rectangle 13"/>
              <p:cNvSpPr/>
              <p:nvPr/>
            </p:nvSpPr>
            <p:spPr bwMode="auto">
              <a:xfrm>
                <a:off x="3570602"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61" name="Rectangle 14"/>
              <p:cNvSpPr/>
              <p:nvPr/>
            </p:nvSpPr>
            <p:spPr bwMode="auto">
              <a:xfrm>
                <a:off x="3572835" y="1842896"/>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VLAN</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ID</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62" name="Rectangle 15"/>
              <p:cNvSpPr/>
              <p:nvPr/>
            </p:nvSpPr>
            <p:spPr bwMode="auto">
              <a:xfrm>
                <a:off x="4898598"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63" name="Rectangle 16"/>
              <p:cNvSpPr/>
              <p:nvPr/>
            </p:nvSpPr>
            <p:spPr bwMode="auto">
              <a:xfrm>
                <a:off x="4905295" y="1842896"/>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IP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Src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77" name="Rectangle 17"/>
              <p:cNvSpPr/>
              <p:nvPr/>
            </p:nvSpPr>
            <p:spPr bwMode="auto">
              <a:xfrm>
                <a:off x="5568360"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78" name="Rectangle 18"/>
              <p:cNvSpPr/>
              <p:nvPr/>
            </p:nvSpPr>
            <p:spPr bwMode="auto">
              <a:xfrm>
                <a:off x="5563895" y="1842896"/>
                <a:ext cx="66641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IP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Dst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79" name="Rectangle 19"/>
              <p:cNvSpPr/>
              <p:nvPr/>
            </p:nvSpPr>
            <p:spPr bwMode="auto">
              <a:xfrm>
                <a:off x="6230308" y="1847978"/>
                <a:ext cx="660832"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80" name="Rectangle 20"/>
              <p:cNvSpPr/>
              <p:nvPr/>
            </p:nvSpPr>
            <p:spPr bwMode="auto">
              <a:xfrm>
                <a:off x="6231424" y="1842896"/>
                <a:ext cx="65078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IP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Prot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81" name="Rectangle 21"/>
              <p:cNvSpPr/>
              <p:nvPr/>
            </p:nvSpPr>
            <p:spPr bwMode="auto">
              <a:xfrm>
                <a:off x="7551454" y="185495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82" name="Rectangle 22"/>
              <p:cNvSpPr/>
              <p:nvPr/>
            </p:nvSpPr>
            <p:spPr bwMode="auto">
              <a:xfrm>
                <a:off x="7589786" y="1849876"/>
                <a:ext cx="665297"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TCP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s-port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83" name="Rectangle 23"/>
              <p:cNvSpPr/>
              <p:nvPr/>
            </p:nvSpPr>
            <p:spPr bwMode="auto">
              <a:xfrm>
                <a:off x="8221216" y="185495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84" name="Rectangle 24"/>
              <p:cNvSpPr/>
              <p:nvPr/>
            </p:nvSpPr>
            <p:spPr bwMode="auto">
              <a:xfrm>
                <a:off x="8215634" y="1849876"/>
                <a:ext cx="66641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TCP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d-port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85" name="Rectangle 25"/>
              <p:cNvSpPr/>
              <p:nvPr/>
            </p:nvSpPr>
            <p:spPr bwMode="auto">
              <a:xfrm>
                <a:off x="8887488" y="1852728"/>
                <a:ext cx="834970" cy="495980"/>
              </a:xfrm>
              <a:prstGeom prst="rect">
                <a:avLst/>
              </a:prstGeom>
              <a:solidFill>
                <a:schemeClr val="accent6">
                  <a:lumMod val="20000"/>
                  <a:lumOff val="80000"/>
                </a:schemeClr>
              </a:solidFill>
              <a:ln w="12700">
                <a:solidFill>
                  <a:srgbClr val="697D3A"/>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86" name="Rectangle 26"/>
              <p:cNvSpPr/>
              <p:nvPr/>
            </p:nvSpPr>
            <p:spPr bwMode="auto">
              <a:xfrm>
                <a:off x="8882048" y="1972855"/>
                <a:ext cx="842784" cy="2927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Action</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87" name="Rectangle 13"/>
              <p:cNvSpPr/>
              <p:nvPr/>
            </p:nvSpPr>
            <p:spPr bwMode="auto">
              <a:xfrm>
                <a:off x="4231002" y="1846643"/>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88" name="Rectangle 14"/>
              <p:cNvSpPr/>
              <p:nvPr/>
            </p:nvSpPr>
            <p:spPr bwMode="auto">
              <a:xfrm>
                <a:off x="4221946" y="1859830"/>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VLAN</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Pri</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89" name="Rectangle 19"/>
              <p:cNvSpPr/>
              <p:nvPr/>
            </p:nvSpPr>
            <p:spPr bwMode="auto">
              <a:xfrm>
                <a:off x="6890708" y="1853623"/>
                <a:ext cx="660832"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90" name="Rectangle 20"/>
              <p:cNvSpPr/>
              <p:nvPr/>
            </p:nvSpPr>
            <p:spPr bwMode="auto">
              <a:xfrm>
                <a:off x="6891824" y="1848541"/>
                <a:ext cx="65078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IP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ToS</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grpSp>
        <p:sp>
          <p:nvSpPr>
            <p:cNvPr id="191" name="Rectangle 35"/>
            <p:cNvSpPr/>
            <p:nvPr/>
          </p:nvSpPr>
          <p:spPr bwMode="auto">
            <a:xfrm>
              <a:off x="8187547" y="4342363"/>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22</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93" name="Rectangle 32"/>
            <p:cNvSpPr/>
            <p:nvPr/>
          </p:nvSpPr>
          <p:spPr bwMode="auto">
            <a:xfrm>
              <a:off x="4898315" y="4382264"/>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4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grpSp>
      <p:grpSp>
        <p:nvGrpSpPr>
          <p:cNvPr id="7" name="Group 6"/>
          <p:cNvGrpSpPr/>
          <p:nvPr/>
        </p:nvGrpSpPr>
        <p:grpSpPr>
          <a:xfrm>
            <a:off x="914400" y="5202287"/>
            <a:ext cx="8816534" cy="910324"/>
            <a:chOff x="914400" y="5202287"/>
            <a:chExt cx="8816534" cy="910324"/>
          </a:xfrm>
        </p:grpSpPr>
        <p:grpSp>
          <p:nvGrpSpPr>
            <p:cNvPr id="194" name="Group 193"/>
            <p:cNvGrpSpPr/>
            <p:nvPr/>
          </p:nvGrpSpPr>
          <p:grpSpPr>
            <a:xfrm>
              <a:off x="914400" y="5202287"/>
              <a:ext cx="8816534" cy="537306"/>
              <a:chOff x="908298" y="1842896"/>
              <a:chExt cx="8816534" cy="537306"/>
            </a:xfrm>
          </p:grpSpPr>
          <p:sp>
            <p:nvSpPr>
              <p:cNvPr id="195" name="Rectangle 5"/>
              <p:cNvSpPr/>
              <p:nvPr/>
            </p:nvSpPr>
            <p:spPr bwMode="auto">
              <a:xfrm>
                <a:off x="916112" y="1847978"/>
                <a:ext cx="660832"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96" name="Rectangle 6"/>
              <p:cNvSpPr/>
              <p:nvPr/>
            </p:nvSpPr>
            <p:spPr bwMode="auto">
              <a:xfrm>
                <a:off x="908298" y="1851027"/>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Switch</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Port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97" name="Rectangle 7"/>
              <p:cNvSpPr/>
              <p:nvPr/>
            </p:nvSpPr>
            <p:spPr bwMode="auto">
              <a:xfrm>
                <a:off x="1576944"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98" name="Rectangle 8"/>
              <p:cNvSpPr/>
              <p:nvPr/>
            </p:nvSpPr>
            <p:spPr bwMode="auto">
              <a:xfrm>
                <a:off x="1572479" y="1842896"/>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MAC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src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99" name="Rectangle 9"/>
              <p:cNvSpPr/>
              <p:nvPr/>
            </p:nvSpPr>
            <p:spPr bwMode="auto">
              <a:xfrm>
                <a:off x="2238892"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57" name="Rectangle 10"/>
              <p:cNvSpPr/>
              <p:nvPr/>
            </p:nvSpPr>
            <p:spPr bwMode="auto">
              <a:xfrm>
                <a:off x="2269031" y="1842896"/>
                <a:ext cx="63292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MAC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dst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58" name="Rectangle 11"/>
              <p:cNvSpPr/>
              <p:nvPr/>
            </p:nvSpPr>
            <p:spPr bwMode="auto">
              <a:xfrm>
                <a:off x="2908654"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59" name="Rectangle 12"/>
              <p:cNvSpPr/>
              <p:nvPr/>
            </p:nvSpPr>
            <p:spPr bwMode="auto">
              <a:xfrm>
                <a:off x="2906422" y="1842896"/>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Eth</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type</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60" name="Rectangle 13"/>
              <p:cNvSpPr/>
              <p:nvPr/>
            </p:nvSpPr>
            <p:spPr bwMode="auto">
              <a:xfrm>
                <a:off x="3570602"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61" name="Rectangle 14"/>
              <p:cNvSpPr/>
              <p:nvPr/>
            </p:nvSpPr>
            <p:spPr bwMode="auto">
              <a:xfrm>
                <a:off x="3572835" y="1842896"/>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VLAN</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ID</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62" name="Rectangle 15"/>
              <p:cNvSpPr/>
              <p:nvPr/>
            </p:nvSpPr>
            <p:spPr bwMode="auto">
              <a:xfrm>
                <a:off x="4898598"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63" name="Rectangle 16"/>
              <p:cNvSpPr/>
              <p:nvPr/>
            </p:nvSpPr>
            <p:spPr bwMode="auto">
              <a:xfrm>
                <a:off x="4905295" y="1842896"/>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IP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Src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64" name="Rectangle 17"/>
              <p:cNvSpPr/>
              <p:nvPr/>
            </p:nvSpPr>
            <p:spPr bwMode="auto">
              <a:xfrm>
                <a:off x="5568360"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65" name="Rectangle 18"/>
              <p:cNvSpPr/>
              <p:nvPr/>
            </p:nvSpPr>
            <p:spPr bwMode="auto">
              <a:xfrm>
                <a:off x="5563895" y="1842896"/>
                <a:ext cx="66641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IP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Dst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66" name="Rectangle 19"/>
              <p:cNvSpPr/>
              <p:nvPr/>
            </p:nvSpPr>
            <p:spPr bwMode="auto">
              <a:xfrm>
                <a:off x="6230308" y="1847978"/>
                <a:ext cx="660832"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67" name="Rectangle 20"/>
              <p:cNvSpPr/>
              <p:nvPr/>
            </p:nvSpPr>
            <p:spPr bwMode="auto">
              <a:xfrm>
                <a:off x="6231424" y="1842896"/>
                <a:ext cx="65078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IP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Prot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68" name="Rectangle 21"/>
              <p:cNvSpPr/>
              <p:nvPr/>
            </p:nvSpPr>
            <p:spPr bwMode="auto">
              <a:xfrm>
                <a:off x="7551454" y="185495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69" name="Rectangle 22"/>
              <p:cNvSpPr/>
              <p:nvPr/>
            </p:nvSpPr>
            <p:spPr bwMode="auto">
              <a:xfrm>
                <a:off x="7589786" y="1849876"/>
                <a:ext cx="665297"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TCP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s-port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70" name="Rectangle 23"/>
              <p:cNvSpPr/>
              <p:nvPr/>
            </p:nvSpPr>
            <p:spPr bwMode="auto">
              <a:xfrm>
                <a:off x="8221216" y="185495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71" name="Rectangle 24"/>
              <p:cNvSpPr/>
              <p:nvPr/>
            </p:nvSpPr>
            <p:spPr bwMode="auto">
              <a:xfrm>
                <a:off x="8215634" y="1849876"/>
                <a:ext cx="66641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TCP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d-port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72" name="Rectangle 25"/>
              <p:cNvSpPr/>
              <p:nvPr/>
            </p:nvSpPr>
            <p:spPr bwMode="auto">
              <a:xfrm>
                <a:off x="8887488" y="1852728"/>
                <a:ext cx="834970" cy="495980"/>
              </a:xfrm>
              <a:prstGeom prst="rect">
                <a:avLst/>
              </a:prstGeom>
              <a:solidFill>
                <a:schemeClr val="accent6">
                  <a:lumMod val="20000"/>
                  <a:lumOff val="80000"/>
                </a:schemeClr>
              </a:solidFill>
              <a:ln w="12700">
                <a:solidFill>
                  <a:srgbClr val="697D3A"/>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73" name="Rectangle 26"/>
              <p:cNvSpPr/>
              <p:nvPr/>
            </p:nvSpPr>
            <p:spPr bwMode="auto">
              <a:xfrm>
                <a:off x="8882048" y="1972855"/>
                <a:ext cx="842784" cy="2927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Action</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74" name="Rectangle 13"/>
              <p:cNvSpPr/>
              <p:nvPr/>
            </p:nvSpPr>
            <p:spPr bwMode="auto">
              <a:xfrm>
                <a:off x="4231002" y="1846643"/>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75" name="Rectangle 14"/>
              <p:cNvSpPr/>
              <p:nvPr/>
            </p:nvSpPr>
            <p:spPr bwMode="auto">
              <a:xfrm>
                <a:off x="4221946" y="1859830"/>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VLAN</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Pri</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76" name="Rectangle 19"/>
              <p:cNvSpPr/>
              <p:nvPr/>
            </p:nvSpPr>
            <p:spPr bwMode="auto">
              <a:xfrm>
                <a:off x="6890708" y="1853623"/>
                <a:ext cx="660832"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77" name="Rectangle 20"/>
              <p:cNvSpPr/>
              <p:nvPr/>
            </p:nvSpPr>
            <p:spPr bwMode="auto">
              <a:xfrm>
                <a:off x="6891824" y="1848541"/>
                <a:ext cx="65078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IP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ToS</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grpSp>
        <p:sp>
          <p:nvSpPr>
            <p:cNvPr id="278" name="Rectangle 3"/>
            <p:cNvSpPr/>
            <p:nvPr/>
          </p:nvSpPr>
          <p:spPr bwMode="auto">
            <a:xfrm>
              <a:off x="914400" y="5791936"/>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79" name="Rectangle 27"/>
            <p:cNvSpPr/>
            <p:nvPr/>
          </p:nvSpPr>
          <p:spPr bwMode="auto">
            <a:xfrm>
              <a:off x="1574800" y="5791936"/>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80" name="Rectangle 28"/>
            <p:cNvSpPr/>
            <p:nvPr/>
          </p:nvSpPr>
          <p:spPr bwMode="auto">
            <a:xfrm>
              <a:off x="2003425" y="5791936"/>
              <a:ext cx="1133475"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81" name="Rectangle 29"/>
            <p:cNvSpPr/>
            <p:nvPr/>
          </p:nvSpPr>
          <p:spPr bwMode="auto">
            <a:xfrm>
              <a:off x="2895600" y="5791936"/>
              <a:ext cx="661988"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82" name="Rectangle 30"/>
            <p:cNvSpPr/>
            <p:nvPr/>
          </p:nvSpPr>
          <p:spPr bwMode="auto">
            <a:xfrm>
              <a:off x="3557588" y="5791936"/>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83" name="Rectangle 31"/>
            <p:cNvSpPr/>
            <p:nvPr/>
          </p:nvSpPr>
          <p:spPr bwMode="auto">
            <a:xfrm>
              <a:off x="4217988" y="5791936"/>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84" name="Rectangle 32"/>
            <p:cNvSpPr/>
            <p:nvPr/>
          </p:nvSpPr>
          <p:spPr bwMode="auto">
            <a:xfrm>
              <a:off x="5618921" y="5781799"/>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4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85" name="Rectangle 33"/>
            <p:cNvSpPr/>
            <p:nvPr/>
          </p:nvSpPr>
          <p:spPr bwMode="auto">
            <a:xfrm>
              <a:off x="6288846" y="5791936"/>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86" name="Rectangle 34"/>
            <p:cNvSpPr/>
            <p:nvPr/>
          </p:nvSpPr>
          <p:spPr bwMode="auto">
            <a:xfrm>
              <a:off x="6949246" y="5791936"/>
              <a:ext cx="661987"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87" name="Rectangle 35"/>
            <p:cNvSpPr/>
            <p:nvPr/>
          </p:nvSpPr>
          <p:spPr bwMode="auto">
            <a:xfrm>
              <a:off x="7576332" y="5788446"/>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88" name="Rectangle 36"/>
            <p:cNvSpPr/>
            <p:nvPr/>
          </p:nvSpPr>
          <p:spPr bwMode="auto">
            <a:xfrm>
              <a:off x="8967470" y="5734462"/>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drop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89" name="Rectangle 35"/>
            <p:cNvSpPr/>
            <p:nvPr/>
          </p:nvSpPr>
          <p:spPr bwMode="auto">
            <a:xfrm>
              <a:off x="8181322" y="5791129"/>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290" name="Rectangle 32"/>
            <p:cNvSpPr/>
            <p:nvPr/>
          </p:nvSpPr>
          <p:spPr bwMode="auto">
            <a:xfrm>
              <a:off x="4834217" y="5750006"/>
              <a:ext cx="79108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2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128.119.1.1</a:t>
              </a:r>
              <a:endParaRPr kumimoji="0" lang="en-US" altLang="en-US" sz="12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grpSp>
      <p:sp>
        <p:nvSpPr>
          <p:cNvPr id="139"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par>
                          <p:cTn id="8" fill="hold">
                            <p:stCondLst>
                              <p:cond delay="500"/>
                            </p:stCondLst>
                            <p:childTnLst>
                              <p:par>
                                <p:cTn id="9" presetID="9" presetClass="entr" presetSubtype="0" fill="hold" grpId="0" nodeType="afterEffect">
                                  <p:stCondLst>
                                    <p:cond delay="1000"/>
                                  </p:stCondLst>
                                  <p:childTnLst>
                                    <p:set>
                                      <p:cBhvr>
                                        <p:cTn id="10" dur="1" fill="hold">
                                          <p:stCondLst>
                                            <p:cond delay="0"/>
                                          </p:stCondLst>
                                        </p:cTn>
                                        <p:tgtEl>
                                          <p:spTgt spid="89"/>
                                        </p:tgtEl>
                                        <p:attrNameLst>
                                          <p:attrName>style.visibility</p:attrName>
                                        </p:attrNameLst>
                                      </p:cBhvr>
                                      <p:to>
                                        <p:strVal val="visible"/>
                                      </p:to>
                                    </p:set>
                                    <p:animEffect transition="in" filter="dissolve">
                                      <p:cBhvr>
                                        <p:cTn id="11" dur="500"/>
                                        <p:tgtEl>
                                          <p:spTgt spid="89"/>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dissolve">
                                      <p:cBhvr>
                                        <p:cTn id="16" dur="500"/>
                                        <p:tgtEl>
                                          <p:spTgt spid="3"/>
                                        </p:tgtEl>
                                      </p:cBhvr>
                                    </p:animEffect>
                                  </p:childTnLst>
                                </p:cTn>
                              </p:par>
                            </p:childTnLst>
                          </p:cTn>
                        </p:par>
                        <p:par>
                          <p:cTn id="17" fill="hold">
                            <p:stCondLst>
                              <p:cond delay="500"/>
                            </p:stCondLst>
                            <p:childTnLst>
                              <p:par>
                                <p:cTn id="18" presetID="9" presetClass="entr" presetSubtype="0" fill="hold" grpId="0" nodeType="afterEffect">
                                  <p:stCondLst>
                                    <p:cond delay="1000"/>
                                  </p:stCondLst>
                                  <p:childTnLst>
                                    <p:set>
                                      <p:cBhvr>
                                        <p:cTn id="19" dur="1" fill="hold">
                                          <p:stCondLst>
                                            <p:cond delay="0"/>
                                          </p:stCondLst>
                                        </p:cTn>
                                        <p:tgtEl>
                                          <p:spTgt spid="175"/>
                                        </p:tgtEl>
                                        <p:attrNameLst>
                                          <p:attrName>style.visibility</p:attrName>
                                        </p:attrNameLst>
                                      </p:cBhvr>
                                      <p:to>
                                        <p:strVal val="visible"/>
                                      </p:to>
                                    </p:set>
                                    <p:animEffect transition="in" filter="dissolve">
                                      <p:cBhvr>
                                        <p:cTn id="20" dur="500"/>
                                        <p:tgtEl>
                                          <p:spTgt spid="175"/>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dissolve">
                                      <p:cBhvr>
                                        <p:cTn id="25" dur="500"/>
                                        <p:tgtEl>
                                          <p:spTgt spid="7"/>
                                        </p:tgtEl>
                                      </p:cBhvr>
                                    </p:animEffect>
                                  </p:childTnLst>
                                </p:cTn>
                              </p:par>
                            </p:childTnLst>
                          </p:cTn>
                        </p:par>
                        <p:par>
                          <p:cTn id="26" fill="hold">
                            <p:stCondLst>
                              <p:cond delay="500"/>
                            </p:stCondLst>
                            <p:childTnLst>
                              <p:par>
                                <p:cTn id="27" presetID="9" presetClass="entr" presetSubtype="0" fill="hold" grpId="0" nodeType="afterEffect">
                                  <p:stCondLst>
                                    <p:cond delay="1000"/>
                                  </p:stCondLst>
                                  <p:childTnLst>
                                    <p:set>
                                      <p:cBhvr>
                                        <p:cTn id="28" dur="1" fill="hold">
                                          <p:stCondLst>
                                            <p:cond delay="0"/>
                                          </p:stCondLst>
                                        </p:cTn>
                                        <p:tgtEl>
                                          <p:spTgt spid="210"/>
                                        </p:tgtEl>
                                        <p:attrNameLst>
                                          <p:attrName>style.visibility</p:attrName>
                                        </p:attrNameLst>
                                      </p:cBhvr>
                                      <p:to>
                                        <p:strVal val="visible"/>
                                      </p:to>
                                    </p:set>
                                    <p:animEffect transition="in" filter="dissolve">
                                      <p:cBhvr>
                                        <p:cTn id="29" dur="500"/>
                                        <p:tgtEl>
                                          <p:spTgt spid="2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P spid="175" grpId="0"/>
      <p:bldP spid="210"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p:cNvSpPr>
            <a:spLocks noGrp="1"/>
          </p:cNvSpPr>
          <p:nvPr>
            <p:ph type="title"/>
          </p:nvPr>
        </p:nvSpPr>
        <p:spPr>
          <a:xfrm>
            <a:off x="838200" y="345805"/>
            <a:ext cx="10515600" cy="894622"/>
          </a:xfrm>
        </p:spPr>
        <p:txBody>
          <a:bodyPr>
            <a:normAutofit/>
          </a:bodyPr>
          <a:lstStyle/>
          <a:p>
            <a:r>
              <a:rPr lang="en-US" sz="4800" dirty="0"/>
              <a:t>OpenFlow: examples</a:t>
            </a:r>
            <a:endParaRPr lang="en-US" sz="4800" dirty="0"/>
          </a:p>
        </p:txBody>
      </p:sp>
      <p:sp>
        <p:nvSpPr>
          <p:cNvPr id="54" name="Rectangle 2"/>
          <p:cNvSpPr/>
          <p:nvPr/>
        </p:nvSpPr>
        <p:spPr bwMode="auto">
          <a:xfrm>
            <a:off x="914400" y="1558262"/>
            <a:ext cx="472616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en-US" sz="2400" b="0" i="0" u="none" strike="noStrike" kern="1200" cap="none" spc="0" normalizeH="0" baseline="0" noProof="0" dirty="0">
                <a:ln>
                  <a:noFill/>
                </a:ln>
                <a:solidFill>
                  <a:srgbClr val="000090"/>
                </a:solidFill>
                <a:effectLst/>
                <a:uLnTx/>
                <a:uFillTx/>
                <a:latin typeface="Calibri" panose="020F0502020204030204"/>
                <a:ea typeface="MS PGothic" panose="020B0600070205080204" pitchFamily="34" charset="-128"/>
                <a:cs typeface="+mn-cs"/>
              </a:rPr>
              <a:t>Layer 2 destination-based forwarding:</a:t>
            </a:r>
            <a:endParaRPr kumimoji="0" lang="en-US" altLang="en-US" sz="2400" b="0" i="0" u="none" strike="noStrike" kern="1200" cap="none" spc="0" normalizeH="0" baseline="0" noProof="0" dirty="0">
              <a:ln>
                <a:noFill/>
              </a:ln>
              <a:solidFill>
                <a:srgbClr val="000090"/>
              </a:solidFill>
              <a:effectLst/>
              <a:uLnTx/>
              <a:uFillTx/>
              <a:latin typeface="Calibri" panose="020F0502020204030204"/>
              <a:ea typeface="MS PGothic" panose="020B0600070205080204" pitchFamily="34" charset="-128"/>
              <a:cs typeface="+mn-cs"/>
            </a:endParaRPr>
          </a:p>
        </p:txBody>
      </p:sp>
      <p:sp>
        <p:nvSpPr>
          <p:cNvPr id="89" name="Rectangle 2"/>
          <p:cNvSpPr/>
          <p:nvPr/>
        </p:nvSpPr>
        <p:spPr bwMode="auto">
          <a:xfrm>
            <a:off x="914400" y="3287099"/>
            <a:ext cx="9342781"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0" tIns="0" rIns="0" bIns="0" anchor="ctr">
            <a:spAutoFit/>
          </a:bodyP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layer 2 frames with destination  MAC address 22:A7:23:11:E1:02 should be forwarded to output port 3 </a:t>
            </a:r>
            <a:endParaRPr kumimoji="0" lang="en-US" altLang="en-US" sz="2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grpSp>
        <p:nvGrpSpPr>
          <p:cNvPr id="119" name="Group 118"/>
          <p:cNvGrpSpPr/>
          <p:nvPr/>
        </p:nvGrpSpPr>
        <p:grpSpPr>
          <a:xfrm>
            <a:off x="914400" y="2912790"/>
            <a:ext cx="8729763" cy="396694"/>
            <a:chOff x="685800" y="2252402"/>
            <a:chExt cx="8729763" cy="396694"/>
          </a:xfrm>
        </p:grpSpPr>
        <p:sp>
          <p:nvSpPr>
            <p:cNvPr id="120" name="Rectangle 3"/>
            <p:cNvSpPr/>
            <p:nvPr/>
          </p:nvSpPr>
          <p:spPr bwMode="auto">
            <a:xfrm>
              <a:off x="685800" y="2312988"/>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21" name="Rectangle 28"/>
            <p:cNvSpPr/>
            <p:nvPr/>
          </p:nvSpPr>
          <p:spPr bwMode="auto">
            <a:xfrm>
              <a:off x="1116937" y="2301413"/>
              <a:ext cx="1133475"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22" name="Rectangle 29"/>
            <p:cNvSpPr/>
            <p:nvPr/>
          </p:nvSpPr>
          <p:spPr bwMode="auto">
            <a:xfrm>
              <a:off x="2667000" y="2312988"/>
              <a:ext cx="661988"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23" name="Rectangle 30"/>
            <p:cNvSpPr/>
            <p:nvPr/>
          </p:nvSpPr>
          <p:spPr bwMode="auto">
            <a:xfrm>
              <a:off x="3328988" y="2312988"/>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24" name="Rectangle 31"/>
            <p:cNvSpPr/>
            <p:nvPr/>
          </p:nvSpPr>
          <p:spPr bwMode="auto">
            <a:xfrm>
              <a:off x="3989388" y="2312988"/>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25" name="Rectangle 32"/>
            <p:cNvSpPr/>
            <p:nvPr/>
          </p:nvSpPr>
          <p:spPr bwMode="auto">
            <a:xfrm>
              <a:off x="4649788" y="2312988"/>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26" name="Rectangle 33"/>
            <p:cNvSpPr/>
            <p:nvPr/>
          </p:nvSpPr>
          <p:spPr bwMode="auto">
            <a:xfrm>
              <a:off x="5319713" y="2312988"/>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27" name="Rectangle 34"/>
            <p:cNvSpPr/>
            <p:nvPr/>
          </p:nvSpPr>
          <p:spPr bwMode="auto">
            <a:xfrm>
              <a:off x="5980113" y="2312988"/>
              <a:ext cx="661987"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28" name="Rectangle 35"/>
            <p:cNvSpPr/>
            <p:nvPr/>
          </p:nvSpPr>
          <p:spPr bwMode="auto">
            <a:xfrm>
              <a:off x="6642100" y="2312988"/>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29" name="Rectangle 36"/>
            <p:cNvSpPr/>
            <p:nvPr/>
          </p:nvSpPr>
          <p:spPr bwMode="auto">
            <a:xfrm>
              <a:off x="8755163" y="2255115"/>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port3</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130" name="Rectangle 28"/>
            <p:cNvSpPr/>
            <p:nvPr/>
          </p:nvSpPr>
          <p:spPr bwMode="auto">
            <a:xfrm>
              <a:off x="2026856" y="2252402"/>
              <a:ext cx="658813" cy="31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1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22:A7:23:</a:t>
              </a:r>
              <a:endParaRPr kumimoji="0" lang="en-US" altLang="en-US" sz="11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1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11:E1:02</a:t>
              </a:r>
              <a:endParaRPr kumimoji="0" lang="en-US" altLang="en-US" sz="11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94" name="Rectangle 35"/>
            <p:cNvSpPr/>
            <p:nvPr/>
          </p:nvSpPr>
          <p:spPr bwMode="auto">
            <a:xfrm>
              <a:off x="7303786" y="2326492"/>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95" name="Rectangle 35"/>
            <p:cNvSpPr/>
            <p:nvPr/>
          </p:nvSpPr>
          <p:spPr bwMode="auto">
            <a:xfrm>
              <a:off x="7965472" y="2328421"/>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grpSp>
      <p:grpSp>
        <p:nvGrpSpPr>
          <p:cNvPr id="42" name="Group 41"/>
          <p:cNvGrpSpPr/>
          <p:nvPr/>
        </p:nvGrpSpPr>
        <p:grpSpPr>
          <a:xfrm>
            <a:off x="914400" y="2179365"/>
            <a:ext cx="8816534" cy="537306"/>
            <a:chOff x="908298" y="1842896"/>
            <a:chExt cx="8816534" cy="537306"/>
          </a:xfrm>
        </p:grpSpPr>
        <p:sp>
          <p:nvSpPr>
            <p:cNvPr id="44" name="Rectangle 5"/>
            <p:cNvSpPr/>
            <p:nvPr/>
          </p:nvSpPr>
          <p:spPr bwMode="auto">
            <a:xfrm>
              <a:off x="916112" y="1847978"/>
              <a:ext cx="660832"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45" name="Rectangle 6"/>
            <p:cNvSpPr/>
            <p:nvPr/>
          </p:nvSpPr>
          <p:spPr bwMode="auto">
            <a:xfrm>
              <a:off x="908298" y="1851027"/>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Switch</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Port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46" name="Rectangle 7"/>
            <p:cNvSpPr/>
            <p:nvPr/>
          </p:nvSpPr>
          <p:spPr bwMode="auto">
            <a:xfrm>
              <a:off x="1576944"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47" name="Rectangle 8"/>
            <p:cNvSpPr/>
            <p:nvPr/>
          </p:nvSpPr>
          <p:spPr bwMode="auto">
            <a:xfrm>
              <a:off x="1572479" y="1842896"/>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MAC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src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48" name="Rectangle 9"/>
            <p:cNvSpPr/>
            <p:nvPr/>
          </p:nvSpPr>
          <p:spPr bwMode="auto">
            <a:xfrm>
              <a:off x="2238892"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49" name="Rectangle 10"/>
            <p:cNvSpPr/>
            <p:nvPr/>
          </p:nvSpPr>
          <p:spPr bwMode="auto">
            <a:xfrm>
              <a:off x="2269031" y="1842896"/>
              <a:ext cx="63292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MAC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dst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50" name="Rectangle 11"/>
            <p:cNvSpPr/>
            <p:nvPr/>
          </p:nvSpPr>
          <p:spPr bwMode="auto">
            <a:xfrm>
              <a:off x="2908654"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51" name="Rectangle 12"/>
            <p:cNvSpPr/>
            <p:nvPr/>
          </p:nvSpPr>
          <p:spPr bwMode="auto">
            <a:xfrm>
              <a:off x="2906422" y="1842896"/>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Eth</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type</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52" name="Rectangle 13"/>
            <p:cNvSpPr/>
            <p:nvPr/>
          </p:nvSpPr>
          <p:spPr bwMode="auto">
            <a:xfrm>
              <a:off x="3570602"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53" name="Rectangle 14"/>
            <p:cNvSpPr/>
            <p:nvPr/>
          </p:nvSpPr>
          <p:spPr bwMode="auto">
            <a:xfrm>
              <a:off x="3572835" y="1842896"/>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VLAN</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ID</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55" name="Rectangle 15"/>
            <p:cNvSpPr/>
            <p:nvPr/>
          </p:nvSpPr>
          <p:spPr bwMode="auto">
            <a:xfrm>
              <a:off x="4898598"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56" name="Rectangle 16"/>
            <p:cNvSpPr/>
            <p:nvPr/>
          </p:nvSpPr>
          <p:spPr bwMode="auto">
            <a:xfrm>
              <a:off x="4905295" y="1842896"/>
              <a:ext cx="65748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IP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Src</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79" name="Rectangle 17"/>
            <p:cNvSpPr/>
            <p:nvPr/>
          </p:nvSpPr>
          <p:spPr bwMode="auto">
            <a:xfrm>
              <a:off x="5568360" y="184797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80" name="Rectangle 18"/>
            <p:cNvSpPr/>
            <p:nvPr/>
          </p:nvSpPr>
          <p:spPr bwMode="auto">
            <a:xfrm>
              <a:off x="5563895" y="1842896"/>
              <a:ext cx="66641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IP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Dst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81" name="Rectangle 19"/>
            <p:cNvSpPr/>
            <p:nvPr/>
          </p:nvSpPr>
          <p:spPr bwMode="auto">
            <a:xfrm>
              <a:off x="6230308" y="1847978"/>
              <a:ext cx="660832"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82" name="Rectangle 20"/>
            <p:cNvSpPr/>
            <p:nvPr/>
          </p:nvSpPr>
          <p:spPr bwMode="auto">
            <a:xfrm>
              <a:off x="6231424" y="1842896"/>
              <a:ext cx="65078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IP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Prot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83" name="Rectangle 21"/>
            <p:cNvSpPr/>
            <p:nvPr/>
          </p:nvSpPr>
          <p:spPr bwMode="auto">
            <a:xfrm>
              <a:off x="7551454" y="185495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84" name="Rectangle 22"/>
            <p:cNvSpPr/>
            <p:nvPr/>
          </p:nvSpPr>
          <p:spPr bwMode="auto">
            <a:xfrm>
              <a:off x="7589786" y="1849876"/>
              <a:ext cx="665297"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TCP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s-port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85" name="Rectangle 23"/>
            <p:cNvSpPr/>
            <p:nvPr/>
          </p:nvSpPr>
          <p:spPr bwMode="auto">
            <a:xfrm>
              <a:off x="8221216" y="1854958"/>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86" name="Rectangle 24"/>
            <p:cNvSpPr/>
            <p:nvPr/>
          </p:nvSpPr>
          <p:spPr bwMode="auto">
            <a:xfrm>
              <a:off x="8215634" y="1849876"/>
              <a:ext cx="666413"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TCP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d-port</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87" name="Rectangle 25"/>
            <p:cNvSpPr/>
            <p:nvPr/>
          </p:nvSpPr>
          <p:spPr bwMode="auto">
            <a:xfrm>
              <a:off x="8887488" y="1852728"/>
              <a:ext cx="834970" cy="495980"/>
            </a:xfrm>
            <a:prstGeom prst="rect">
              <a:avLst/>
            </a:prstGeom>
            <a:solidFill>
              <a:schemeClr val="accent6">
                <a:lumMod val="20000"/>
                <a:lumOff val="80000"/>
              </a:schemeClr>
            </a:solidFill>
            <a:ln w="12700">
              <a:solidFill>
                <a:srgbClr val="697D3A"/>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88" name="Rectangle 26"/>
            <p:cNvSpPr/>
            <p:nvPr/>
          </p:nvSpPr>
          <p:spPr bwMode="auto">
            <a:xfrm>
              <a:off x="8882048" y="1972855"/>
              <a:ext cx="842784" cy="2927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Action</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90" name="Rectangle 13"/>
            <p:cNvSpPr/>
            <p:nvPr/>
          </p:nvSpPr>
          <p:spPr bwMode="auto">
            <a:xfrm>
              <a:off x="4231002" y="1846643"/>
              <a:ext cx="661948"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91" name="Rectangle 14"/>
            <p:cNvSpPr/>
            <p:nvPr/>
          </p:nvSpPr>
          <p:spPr bwMode="auto">
            <a:xfrm>
              <a:off x="4221946" y="1859830"/>
              <a:ext cx="658599"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VLAN</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Pri</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92" name="Rectangle 19"/>
            <p:cNvSpPr/>
            <p:nvPr/>
          </p:nvSpPr>
          <p:spPr bwMode="auto">
            <a:xfrm>
              <a:off x="6890708" y="1853623"/>
              <a:ext cx="660832" cy="487849"/>
            </a:xfrm>
            <a:prstGeom prst="rect">
              <a:avLst/>
            </a:prstGeom>
            <a:solidFill>
              <a:srgbClr val="BBE0E3"/>
            </a:solidFill>
            <a:ln w="12700">
              <a:solidFill>
                <a:schemeClr val="tx1"/>
              </a:solidFill>
              <a:miter lim="800000"/>
            </a:ln>
          </p:spPr>
          <p:txBody>
            <a:bodyPr lIns="0" tIns="0" rIns="0" bIns="0"/>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457200" rtl="0" eaLnBrk="1" fontAlgn="auto" latinLnBrk="0" hangingPunct="1">
                <a:lnSpc>
                  <a:spcPct val="85000"/>
                </a:lnSpc>
                <a:spcBef>
                  <a:spcPts val="0"/>
                </a:spcBef>
                <a:spcAft>
                  <a:spcPts val="0"/>
                </a:spcAft>
                <a:buClrTx/>
                <a:buSzTx/>
                <a:buFontTx/>
                <a:buNone/>
                <a:defRPr/>
              </a:pPr>
              <a:endParaRPr kumimoji="0" lang="en-US" altLang="en-US" sz="18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
          <p:nvSpPr>
            <p:cNvPr id="93" name="Rectangle 20"/>
            <p:cNvSpPr/>
            <p:nvPr/>
          </p:nvSpPr>
          <p:spPr bwMode="auto">
            <a:xfrm>
              <a:off x="6891824" y="1848541"/>
              <a:ext cx="650785" cy="52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IP</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0" marR="0" lvl="0" indent="0" algn="ctr" defTabSz="457200" rtl="0" eaLnBrk="1" fontAlgn="auto" latinLnBrk="0" hangingPunct="1">
                <a:lnSpc>
                  <a:spcPct val="85000"/>
                </a:lnSpc>
                <a:spcBef>
                  <a:spcPts val="0"/>
                </a:spcBef>
                <a:spcAft>
                  <a:spcPts val="0"/>
                </a:spcAft>
                <a:buClrTx/>
                <a:buSzTx/>
                <a:buFontTx/>
                <a:buNone/>
                <a:defRPr/>
              </a:pPr>
              <a:r>
                <a:rPr kumimoji="0" lang="en-US" altLang="en-US" sz="1700" b="0" i="0" u="none" strike="noStrike" kern="1200" cap="none" spc="0" normalizeH="0" baseline="0" noProof="0" dirty="0" err="1">
                  <a:ln>
                    <a:noFill/>
                  </a:ln>
                  <a:solidFill>
                    <a:prstClr val="black"/>
                  </a:solidFill>
                  <a:effectLst/>
                  <a:uLnTx/>
                  <a:uFillTx/>
                  <a:latin typeface="Calibri" panose="020F0502020204030204" pitchFamily="34" charset="0"/>
                  <a:ea typeface="MS PGothic" panose="020B0600070205080204" pitchFamily="34" charset="-128"/>
                  <a:cs typeface="+mn-cs"/>
                </a:rPr>
                <a:t>ToS</a:t>
              </a:r>
              <a:endParaRPr kumimoji="0" lang="en-US" altLang="en-US" sz="17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grpSp>
      <p:sp>
        <p:nvSpPr>
          <p:cNvPr id="57"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1000"/>
                                  </p:stCondLst>
                                  <p:childTnLst>
                                    <p:set>
                                      <p:cBhvr>
                                        <p:cTn id="6" dur="1" fill="hold">
                                          <p:stCondLst>
                                            <p:cond delay="0"/>
                                          </p:stCondLst>
                                        </p:cTn>
                                        <p:tgtEl>
                                          <p:spTgt spid="89"/>
                                        </p:tgtEl>
                                        <p:attrNameLst>
                                          <p:attrName>style.visibility</p:attrName>
                                        </p:attrNameLst>
                                      </p:cBhvr>
                                      <p:to>
                                        <p:strVal val="visible"/>
                                      </p:to>
                                    </p:set>
                                    <p:animEffect transition="in" filter="dissolve">
                                      <p:cBhvr>
                                        <p:cTn id="7" dur="5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1326467"/>
            <a:ext cx="10515600" cy="515585"/>
          </a:xfrm>
        </p:spPr>
        <p:txBody>
          <a:bodyPr>
            <a:normAutofit/>
          </a:bodyPr>
          <a:lstStyle/>
          <a:p>
            <a:pPr>
              <a:buClr>
                <a:srgbClr val="000090"/>
              </a:buClr>
              <a:buSzPct val="100000"/>
            </a:pPr>
            <a:r>
              <a:rPr lang="en-US" altLang="en-US" dirty="0" err="1">
                <a:solidFill>
                  <a:srgbClr val="C00000"/>
                </a:solidFill>
                <a:latin typeface="Calibri" panose="020F0502020204030204" pitchFamily="34" charset="0"/>
              </a:rPr>
              <a:t>match+action</a:t>
            </a:r>
            <a:r>
              <a:rPr lang="en-US" altLang="en-US" dirty="0">
                <a:solidFill>
                  <a:srgbClr val="C00000"/>
                </a:solidFill>
                <a:latin typeface="Calibri" panose="020F0502020204030204" pitchFamily="34" charset="0"/>
              </a:rPr>
              <a:t>: </a:t>
            </a:r>
            <a:r>
              <a:rPr lang="en-US" altLang="en-US" dirty="0">
                <a:latin typeface="Calibri" panose="020F0502020204030204" pitchFamily="34" charset="0"/>
              </a:rPr>
              <a:t>abstraction</a:t>
            </a:r>
            <a:r>
              <a:rPr lang="en-US" altLang="en-US" dirty="0">
                <a:solidFill>
                  <a:srgbClr val="C00000"/>
                </a:solidFill>
                <a:latin typeface="Calibri" panose="020F0502020204030204" pitchFamily="34" charset="0"/>
              </a:rPr>
              <a:t> </a:t>
            </a:r>
            <a:r>
              <a:rPr lang="en-US" altLang="en-US" dirty="0">
                <a:latin typeface="Calibri" panose="020F0502020204030204" pitchFamily="34" charset="0"/>
              </a:rPr>
              <a:t>unifies different kinds of devices</a:t>
            </a:r>
            <a:endParaRPr lang="en-US" altLang="en-US" dirty="0"/>
          </a:p>
        </p:txBody>
      </p:sp>
      <p:sp>
        <p:nvSpPr>
          <p:cNvPr id="11" name="Title 2"/>
          <p:cNvSpPr>
            <a:spLocks noGrp="1"/>
          </p:cNvSpPr>
          <p:nvPr>
            <p:ph type="title"/>
          </p:nvPr>
        </p:nvSpPr>
        <p:spPr>
          <a:xfrm>
            <a:off x="838200" y="345805"/>
            <a:ext cx="10515600" cy="894622"/>
          </a:xfrm>
        </p:spPr>
        <p:txBody>
          <a:bodyPr>
            <a:normAutofit/>
          </a:bodyPr>
          <a:lstStyle/>
          <a:p>
            <a:r>
              <a:rPr lang="en-US" sz="4800" dirty="0"/>
              <a:t>OpenFlow abstraction</a:t>
            </a:r>
            <a:endParaRPr lang="en-US" sz="4800" dirty="0"/>
          </a:p>
        </p:txBody>
      </p:sp>
      <p:sp>
        <p:nvSpPr>
          <p:cNvPr id="34" name="Content Placeholder 2"/>
          <p:cNvSpPr txBox="1"/>
          <p:nvPr/>
        </p:nvSpPr>
        <p:spPr>
          <a:xfrm>
            <a:off x="1447800" y="2185507"/>
            <a:ext cx="4489173" cy="393699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0"/>
              </a:spcBef>
              <a:spcAft>
                <a:spcPts val="0"/>
              </a:spcAft>
              <a:buClr>
                <a:srgbClr val="000090"/>
              </a:buClr>
              <a:buSzTx/>
              <a:buFont typeface="Wingdings" panose="05000000000000000000" pitchFamily="2" charset="2"/>
              <a:buNone/>
              <a:defRPr/>
            </a:pPr>
            <a:r>
              <a:rPr kumimoji="0" lang="en-US" sz="3200" b="0" i="0" u="none" strike="noStrike" kern="1200" cap="none" spc="0" normalizeH="0" baseline="0" noProof="0" dirty="0">
                <a:ln>
                  <a:noFill/>
                </a:ln>
                <a:solidFill>
                  <a:srgbClr val="C00000"/>
                </a:solidFill>
                <a:effectLst/>
                <a:uLnTx/>
                <a:uFillTx/>
                <a:latin typeface="Calibri" panose="020F0502020204030204" pitchFamily="34" charset="0"/>
                <a:ea typeface="+mn-ea"/>
                <a:cs typeface="+mn-cs"/>
              </a:rPr>
              <a:t>Router</a:t>
            </a:r>
            <a:endParaRPr kumimoji="0" lang="en-US" sz="3200" b="0" i="0" u="none" strike="noStrike" kern="1200" cap="none" spc="0" normalizeH="0" baseline="0" noProof="0" dirty="0">
              <a:ln>
                <a:noFill/>
              </a:ln>
              <a:solidFill>
                <a:srgbClr val="C00000"/>
              </a:solidFill>
              <a:effectLst/>
              <a:uLnTx/>
              <a:uFillTx/>
              <a:latin typeface="Calibri" panose="020F0502020204030204" pitchFamily="34" charset="0"/>
              <a:ea typeface="+mn-ea"/>
              <a:cs typeface="+mn-cs"/>
            </a:endParaRPr>
          </a:p>
          <a:p>
            <a:pPr marL="678180" marR="0" lvl="1" indent="-215900" algn="l" defTabSz="914400" rtl="0" eaLnBrk="1" fontAlgn="auto" latinLnBrk="0" hangingPunct="1">
              <a:lnSpc>
                <a:spcPct val="90000"/>
              </a:lnSpc>
              <a:spcBef>
                <a:spcPts val="0"/>
              </a:spcBef>
              <a:spcAft>
                <a:spcPts val="0"/>
              </a:spcAft>
              <a:buClr>
                <a:srgbClr val="000090"/>
              </a:buClr>
              <a:buSzPct val="101000"/>
              <a:buFont typeface="Arial" panose="020B0604020202020204"/>
              <a:buChar char="•"/>
              <a:defRPr/>
            </a:pPr>
            <a:r>
              <a:rPr kumimoji="0" lang="en-US" sz="2800" b="0" i="1" u="none" strike="noStrike" kern="1200" cap="none" spc="0" normalizeH="0" baseline="0" noProof="0" dirty="0">
                <a:ln>
                  <a:noFill/>
                </a:ln>
                <a:solidFill>
                  <a:srgbClr val="000090"/>
                </a:solidFill>
                <a:effectLst/>
                <a:uLnTx/>
                <a:uFillTx/>
                <a:latin typeface="Calibri" panose="020F0502020204030204" pitchFamily="34" charset="0"/>
                <a:ea typeface="+mn-ea"/>
                <a:cs typeface="+mn-cs"/>
              </a:rPr>
              <a:t>match: </a:t>
            </a: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longest destination IP prefix</a:t>
            </a: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a:p>
            <a:pPr marL="678180" marR="0" lvl="1" indent="-215900" algn="l" defTabSz="914400" rtl="0" eaLnBrk="1" fontAlgn="auto" latinLnBrk="0" hangingPunct="1">
              <a:lnSpc>
                <a:spcPct val="90000"/>
              </a:lnSpc>
              <a:spcBef>
                <a:spcPts val="0"/>
              </a:spcBef>
              <a:spcAft>
                <a:spcPts val="0"/>
              </a:spcAft>
              <a:buClr>
                <a:srgbClr val="000090"/>
              </a:buClr>
              <a:buSzPct val="101000"/>
              <a:buFont typeface="Arial" panose="020B0604020202020204"/>
              <a:buChar char="•"/>
              <a:defRPr/>
            </a:pPr>
            <a:r>
              <a:rPr kumimoji="0" lang="en-US" sz="2800" b="0" i="1" u="none" strike="noStrike" kern="1200" cap="none" spc="0" normalizeH="0" baseline="0" noProof="0" dirty="0">
                <a:ln>
                  <a:noFill/>
                </a:ln>
                <a:solidFill>
                  <a:srgbClr val="000090"/>
                </a:solidFill>
                <a:effectLst/>
                <a:uLnTx/>
                <a:uFillTx/>
                <a:latin typeface="Calibri" panose="020F0502020204030204" pitchFamily="34" charset="0"/>
                <a:ea typeface="+mn-ea"/>
                <a:cs typeface="+mn-cs"/>
              </a:rPr>
              <a:t>action: </a:t>
            </a: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forward out a link</a:t>
            </a: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90000"/>
              </a:lnSpc>
              <a:spcBef>
                <a:spcPts val="0"/>
              </a:spcBef>
              <a:spcAft>
                <a:spcPts val="0"/>
              </a:spcAft>
              <a:buClr>
                <a:srgbClr val="000090"/>
              </a:buClr>
              <a:buSzTx/>
              <a:buFont typeface="Wingdings" panose="05000000000000000000" pitchFamily="2" charset="2"/>
              <a:buNone/>
              <a:defRPr/>
            </a:pPr>
            <a:r>
              <a:rPr kumimoji="0" lang="en-US" sz="3200" b="0" i="0" u="none" strike="noStrike" kern="1200" cap="none" spc="0" normalizeH="0" baseline="0" noProof="0" dirty="0">
                <a:ln>
                  <a:noFill/>
                </a:ln>
                <a:solidFill>
                  <a:srgbClr val="C00000"/>
                </a:solidFill>
                <a:effectLst/>
                <a:uLnTx/>
                <a:uFillTx/>
                <a:latin typeface="Calibri" panose="020F0502020204030204" pitchFamily="34" charset="0"/>
                <a:ea typeface="+mn-ea"/>
                <a:cs typeface="+mn-cs"/>
              </a:rPr>
              <a:t>Switch</a:t>
            </a:r>
            <a:endParaRPr kumimoji="0" lang="en-US" sz="2800" b="0" i="0" u="none" strike="noStrike" kern="1200" cap="none" spc="0" normalizeH="0" baseline="0" noProof="0" dirty="0">
              <a:ln>
                <a:noFill/>
              </a:ln>
              <a:solidFill>
                <a:srgbClr val="C00000"/>
              </a:solidFill>
              <a:effectLst/>
              <a:uLnTx/>
              <a:uFillTx/>
              <a:latin typeface="Calibri" panose="020F0502020204030204" pitchFamily="34" charset="0"/>
              <a:ea typeface="+mn-ea"/>
              <a:cs typeface="+mn-cs"/>
            </a:endParaRPr>
          </a:p>
          <a:p>
            <a:pPr marL="678180" marR="0" lvl="1" indent="-215900" algn="l" defTabSz="914400" rtl="0" eaLnBrk="1" fontAlgn="auto" latinLnBrk="0" hangingPunct="1">
              <a:lnSpc>
                <a:spcPct val="90000"/>
              </a:lnSpc>
              <a:spcBef>
                <a:spcPts val="0"/>
              </a:spcBef>
              <a:spcAft>
                <a:spcPts val="0"/>
              </a:spcAft>
              <a:buClr>
                <a:srgbClr val="000090"/>
              </a:buClr>
              <a:buSzPct val="100000"/>
              <a:buFont typeface="Arial" panose="020B0604020202020204"/>
              <a:buChar char="•"/>
              <a:defRPr/>
            </a:pPr>
            <a:r>
              <a:rPr kumimoji="0" lang="en-US" sz="2800" b="0" i="1" u="none" strike="noStrike" kern="1200" cap="none" spc="0" normalizeH="0" baseline="0" noProof="0" dirty="0">
                <a:ln>
                  <a:noFill/>
                </a:ln>
                <a:solidFill>
                  <a:srgbClr val="000090"/>
                </a:solidFill>
                <a:effectLst/>
                <a:uLnTx/>
                <a:uFillTx/>
                <a:latin typeface="Calibri" panose="020F0502020204030204" pitchFamily="34" charset="0"/>
                <a:ea typeface="+mn-ea"/>
                <a:cs typeface="+mn-cs"/>
              </a:rPr>
              <a:t>match: </a:t>
            </a: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destination MAC address</a:t>
            </a: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a:p>
            <a:pPr marL="678180" marR="0" lvl="1" indent="-215900" algn="l" defTabSz="914400" rtl="0" eaLnBrk="1" fontAlgn="auto" latinLnBrk="0" hangingPunct="1">
              <a:lnSpc>
                <a:spcPct val="90000"/>
              </a:lnSpc>
              <a:spcBef>
                <a:spcPts val="0"/>
              </a:spcBef>
              <a:spcAft>
                <a:spcPts val="0"/>
              </a:spcAft>
              <a:buClr>
                <a:srgbClr val="000090"/>
              </a:buClr>
              <a:buSzPct val="100000"/>
              <a:buFont typeface="Arial" panose="020B0604020202020204"/>
              <a:buChar char="•"/>
              <a:defRPr/>
            </a:pPr>
            <a:r>
              <a:rPr kumimoji="0" lang="en-US" sz="2800" b="0" i="1" u="none" strike="noStrike" kern="1200" cap="none" spc="0" normalizeH="0" baseline="0" noProof="0" dirty="0">
                <a:ln>
                  <a:noFill/>
                </a:ln>
                <a:solidFill>
                  <a:srgbClr val="000090"/>
                </a:solidFill>
                <a:effectLst/>
                <a:uLnTx/>
                <a:uFillTx/>
                <a:latin typeface="Calibri" panose="020F0502020204030204" pitchFamily="34" charset="0"/>
                <a:ea typeface="+mn-ea"/>
                <a:cs typeface="+mn-cs"/>
              </a:rPr>
              <a:t>action: </a:t>
            </a: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forward or flood</a:t>
            </a: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p:txBody>
      </p:sp>
      <p:sp>
        <p:nvSpPr>
          <p:cNvPr id="35" name="Content Placeholder 4"/>
          <p:cNvSpPr txBox="1"/>
          <p:nvPr/>
        </p:nvSpPr>
        <p:spPr>
          <a:xfrm>
            <a:off x="6563139" y="2192892"/>
            <a:ext cx="4727714" cy="46482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0"/>
              </a:spcAft>
              <a:buClr>
                <a:srgbClr val="000090"/>
              </a:buClr>
              <a:buSzTx/>
              <a:buFont typeface="Wingdings" panose="05000000000000000000" pitchFamily="2" charset="2"/>
              <a:buNone/>
              <a:defRPr/>
            </a:pPr>
            <a:r>
              <a:rPr kumimoji="0" lang="en-US" sz="3200" b="0" i="0" u="none" strike="noStrike" kern="1200" cap="none" spc="0" normalizeH="0" baseline="0" noProof="0" dirty="0">
                <a:ln>
                  <a:noFill/>
                </a:ln>
                <a:solidFill>
                  <a:srgbClr val="C00000"/>
                </a:solidFill>
                <a:effectLst/>
                <a:uLnTx/>
                <a:uFillTx/>
                <a:latin typeface="Calibri" panose="020F0502020204030204" pitchFamily="34" charset="0"/>
                <a:ea typeface="+mn-ea"/>
                <a:cs typeface="+mn-cs"/>
              </a:rPr>
              <a:t>Firewall</a:t>
            </a:r>
            <a:endParaRPr kumimoji="0" lang="en-US" sz="3200" b="0" i="0" u="none" strike="noStrike" kern="1200" cap="none" spc="0" normalizeH="0" baseline="0" noProof="0" dirty="0">
              <a:ln>
                <a:noFill/>
              </a:ln>
              <a:solidFill>
                <a:srgbClr val="C00000"/>
              </a:solidFill>
              <a:effectLst/>
              <a:uLnTx/>
              <a:uFillTx/>
              <a:latin typeface="Calibri" panose="020F0502020204030204" pitchFamily="34" charset="0"/>
              <a:ea typeface="+mn-ea"/>
              <a:cs typeface="+mn-cs"/>
            </a:endParaRPr>
          </a:p>
          <a:p>
            <a:pPr marL="508000" marR="0" lvl="1" indent="-219075" algn="l" defTabSz="914400" rtl="0" eaLnBrk="1" fontAlgn="auto" latinLnBrk="0" hangingPunct="1">
              <a:lnSpc>
                <a:spcPct val="90000"/>
              </a:lnSpc>
              <a:spcBef>
                <a:spcPts val="0"/>
              </a:spcBef>
              <a:spcAft>
                <a:spcPts val="0"/>
              </a:spcAft>
              <a:buClr>
                <a:srgbClr val="000090"/>
              </a:buClr>
              <a:buSzTx/>
              <a:buFont typeface="Arial" panose="020B0604020202020204"/>
              <a:buChar char="•"/>
              <a:defRPr/>
            </a:pPr>
            <a:r>
              <a:rPr kumimoji="0" lang="en-US" sz="2800" b="0" i="1" u="none" strike="noStrike" kern="1200" cap="none" spc="0" normalizeH="0" baseline="0" noProof="0" dirty="0">
                <a:ln>
                  <a:noFill/>
                </a:ln>
                <a:solidFill>
                  <a:srgbClr val="000090"/>
                </a:solidFill>
                <a:effectLst/>
                <a:uLnTx/>
                <a:uFillTx/>
                <a:latin typeface="Calibri" panose="020F0502020204030204" pitchFamily="34" charset="0"/>
                <a:ea typeface="+mn-ea"/>
                <a:cs typeface="+mn-cs"/>
              </a:rPr>
              <a:t>match</a:t>
            </a: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 IP addresses and TCP/UDP port numbers</a:t>
            </a: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a:p>
            <a:pPr marL="508000" marR="0" lvl="1" indent="-219075" algn="l" defTabSz="914400" rtl="0" eaLnBrk="1" fontAlgn="auto" latinLnBrk="0" hangingPunct="1">
              <a:lnSpc>
                <a:spcPct val="90000"/>
              </a:lnSpc>
              <a:spcBef>
                <a:spcPts val="0"/>
              </a:spcBef>
              <a:spcAft>
                <a:spcPts val="0"/>
              </a:spcAft>
              <a:buClr>
                <a:srgbClr val="000090"/>
              </a:buClr>
              <a:buSzTx/>
              <a:buFont typeface="Arial" panose="020B0604020202020204"/>
              <a:buChar char="•"/>
              <a:defRPr/>
            </a:pPr>
            <a:r>
              <a:rPr kumimoji="0" lang="en-US" sz="2800" b="0" i="1" u="none" strike="noStrike" kern="1200" cap="none" spc="0" normalizeH="0" baseline="0" noProof="0" dirty="0">
                <a:ln>
                  <a:noFill/>
                </a:ln>
                <a:solidFill>
                  <a:srgbClr val="000090"/>
                </a:solidFill>
                <a:effectLst/>
                <a:uLnTx/>
                <a:uFillTx/>
                <a:latin typeface="Calibri" panose="020F0502020204030204" pitchFamily="34" charset="0"/>
                <a:ea typeface="+mn-ea"/>
                <a:cs typeface="+mn-cs"/>
              </a:rPr>
              <a:t>action: </a:t>
            </a: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permit or deny </a:t>
            </a: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90000"/>
              </a:lnSpc>
              <a:spcBef>
                <a:spcPts val="0"/>
              </a:spcBef>
              <a:spcAft>
                <a:spcPts val="0"/>
              </a:spcAft>
              <a:buClr>
                <a:srgbClr val="000090"/>
              </a:buClr>
              <a:buSzTx/>
              <a:buFont typeface="Wingdings" panose="05000000000000000000" pitchFamily="2" charset="2"/>
              <a:buNone/>
              <a:defRPr/>
            </a:pPr>
            <a:endParaRPr kumimoji="0" lang="en-US" sz="3200" b="0" i="0" u="none" strike="noStrike" kern="1200" cap="none" spc="0" normalizeH="0" baseline="0" noProof="0" dirty="0">
              <a:ln>
                <a:noFill/>
              </a:ln>
              <a:solidFill>
                <a:srgbClr val="C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90000"/>
              </a:lnSpc>
              <a:spcBef>
                <a:spcPts val="0"/>
              </a:spcBef>
              <a:spcAft>
                <a:spcPts val="0"/>
              </a:spcAft>
              <a:buClr>
                <a:srgbClr val="000090"/>
              </a:buClr>
              <a:buSzTx/>
              <a:buFont typeface="Wingdings" panose="05000000000000000000" pitchFamily="2" charset="2"/>
              <a:buNone/>
              <a:defRPr/>
            </a:pPr>
            <a:r>
              <a:rPr kumimoji="0" lang="en-US" sz="3200" b="0" i="0" u="none" strike="noStrike" kern="1200" cap="none" spc="0" normalizeH="0" baseline="0" noProof="0" dirty="0">
                <a:ln>
                  <a:noFill/>
                </a:ln>
                <a:solidFill>
                  <a:srgbClr val="C00000"/>
                </a:solidFill>
                <a:effectLst/>
                <a:uLnTx/>
                <a:uFillTx/>
                <a:latin typeface="Calibri" panose="020F0502020204030204" pitchFamily="34" charset="0"/>
                <a:ea typeface="+mn-ea"/>
                <a:cs typeface="+mn-cs"/>
              </a:rPr>
              <a:t>NAT</a:t>
            </a:r>
            <a:endParaRPr kumimoji="0" lang="en-US" sz="3200" b="0" i="0" u="none" strike="noStrike" kern="1200" cap="none" spc="0" normalizeH="0" baseline="0" noProof="0" dirty="0">
              <a:ln>
                <a:noFill/>
              </a:ln>
              <a:solidFill>
                <a:srgbClr val="C00000"/>
              </a:solidFill>
              <a:effectLst/>
              <a:uLnTx/>
              <a:uFillTx/>
              <a:latin typeface="Calibri" panose="020F0502020204030204" pitchFamily="34" charset="0"/>
              <a:ea typeface="+mn-ea"/>
              <a:cs typeface="+mn-cs"/>
            </a:endParaRPr>
          </a:p>
          <a:p>
            <a:pPr marL="519430" marR="0" lvl="1" indent="-230505" algn="l" defTabSz="914400" rtl="0" eaLnBrk="1" fontAlgn="auto" latinLnBrk="0" hangingPunct="1">
              <a:lnSpc>
                <a:spcPct val="90000"/>
              </a:lnSpc>
              <a:spcBef>
                <a:spcPts val="0"/>
              </a:spcBef>
              <a:spcAft>
                <a:spcPts val="0"/>
              </a:spcAft>
              <a:buClr>
                <a:srgbClr val="000090"/>
              </a:buClr>
              <a:buSzTx/>
              <a:buFont typeface="Arial" panose="020B0604020202020204"/>
              <a:buChar char="•"/>
              <a:defRPr/>
            </a:pPr>
            <a:r>
              <a:rPr kumimoji="0" lang="en-US" sz="2800" b="0" i="1" u="none" strike="noStrike" kern="1200" cap="none" spc="0" normalizeH="0" baseline="0" noProof="0" dirty="0">
                <a:ln>
                  <a:noFill/>
                </a:ln>
                <a:solidFill>
                  <a:srgbClr val="000090"/>
                </a:solidFill>
                <a:effectLst/>
                <a:uLnTx/>
                <a:uFillTx/>
                <a:latin typeface="Calibri" panose="020F0502020204030204" pitchFamily="34" charset="0"/>
                <a:ea typeface="+mn-ea"/>
                <a:cs typeface="+mn-cs"/>
              </a:rPr>
              <a:t>match: </a:t>
            </a: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IP address and port</a:t>
            </a: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a:p>
            <a:pPr marL="519430" marR="0" lvl="1" indent="-230505" algn="l" defTabSz="914400" rtl="0" eaLnBrk="1" fontAlgn="auto" latinLnBrk="0" hangingPunct="1">
              <a:lnSpc>
                <a:spcPct val="90000"/>
              </a:lnSpc>
              <a:spcBef>
                <a:spcPts val="0"/>
              </a:spcBef>
              <a:spcAft>
                <a:spcPts val="0"/>
              </a:spcAft>
              <a:buClr>
                <a:srgbClr val="000090"/>
              </a:buClr>
              <a:buSzTx/>
              <a:buFont typeface="Arial" panose="020B0604020202020204"/>
              <a:buChar char="•"/>
              <a:defRPr/>
            </a:pPr>
            <a:r>
              <a:rPr kumimoji="0" lang="en-US" sz="2800" b="0" i="1" u="none" strike="noStrike" kern="1200" cap="none" spc="0" normalizeH="0" baseline="0" noProof="0" dirty="0">
                <a:ln>
                  <a:noFill/>
                </a:ln>
                <a:solidFill>
                  <a:srgbClr val="000090"/>
                </a:solidFill>
                <a:effectLst/>
                <a:uLnTx/>
                <a:uFillTx/>
                <a:latin typeface="Calibri" panose="020F0502020204030204" pitchFamily="34" charset="0"/>
                <a:ea typeface="+mn-ea"/>
                <a:cs typeface="+mn-cs"/>
              </a:rPr>
              <a:t>action: </a:t>
            </a: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rewrite address and port</a:t>
            </a: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a:p>
            <a:pPr marL="0" marR="0" lvl="0" indent="-222250" algn="l" defTabSz="914400" rtl="0" eaLnBrk="1" fontAlgn="auto" latinLnBrk="0" hangingPunct="1">
              <a:lnSpc>
                <a:spcPct val="90000"/>
              </a:lnSpc>
              <a:spcBef>
                <a:spcPts val="0"/>
              </a:spcBef>
              <a:spcAft>
                <a:spcPts val="0"/>
              </a:spcAft>
              <a:buClr>
                <a:srgbClr val="0000A3"/>
              </a:buClr>
              <a:buSzTx/>
              <a:buFont typeface="Wingdings" panose="05000000000000000000" charset="0"/>
              <a:buChar char="§"/>
              <a:defRPr/>
            </a:pPr>
            <a:endParaRPr kumimoji="0" lang="en-US" sz="32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p:txBody>
      </p:sp>
      <p:sp>
        <p:nvSpPr>
          <p:cNvPr id="6"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4">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5">
                                            <p:txEl>
                                              <p:pRg st="0" end="0"/>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5">
                                            <p:txEl>
                                              <p:pRg st="1" end="1"/>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5">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5">
                                            <p:txEl>
                                              <p:pRg st="4" end="4"/>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5">
                                            <p:txEl>
                                              <p:pRg st="5" end="5"/>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build="p"/>
      <p:bldP spid="35" grpId="0" build="p"/>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p:cNvSpPr>
            <a:spLocks noGrp="1"/>
          </p:cNvSpPr>
          <p:nvPr>
            <p:ph type="title"/>
          </p:nvPr>
        </p:nvSpPr>
        <p:spPr>
          <a:xfrm>
            <a:off x="838200" y="345805"/>
            <a:ext cx="10515600" cy="894622"/>
          </a:xfrm>
        </p:spPr>
        <p:txBody>
          <a:bodyPr>
            <a:normAutofit/>
          </a:bodyPr>
          <a:lstStyle/>
          <a:p>
            <a:r>
              <a:rPr lang="en-US" sz="4800" dirty="0"/>
              <a:t>OpenFlow example</a:t>
            </a:r>
            <a:endParaRPr lang="en-US" sz="4800" dirty="0"/>
          </a:p>
        </p:txBody>
      </p:sp>
      <p:cxnSp>
        <p:nvCxnSpPr>
          <p:cNvPr id="196" name="Straight Connector 13"/>
          <p:cNvCxnSpPr>
            <a:cxnSpLocks noChangeShapeType="1"/>
          </p:cNvCxnSpPr>
          <p:nvPr/>
        </p:nvCxnSpPr>
        <p:spPr bwMode="auto">
          <a:xfrm>
            <a:off x="4145096" y="2562225"/>
            <a:ext cx="2157412" cy="1846263"/>
          </a:xfrm>
          <a:prstGeom prst="line">
            <a:avLst/>
          </a:prstGeom>
          <a:noFill/>
          <a:ln w="952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7" name="Straight Connector 11"/>
          <p:cNvCxnSpPr>
            <a:cxnSpLocks noChangeShapeType="1"/>
          </p:cNvCxnSpPr>
          <p:nvPr/>
        </p:nvCxnSpPr>
        <p:spPr bwMode="auto">
          <a:xfrm>
            <a:off x="4424496" y="4497388"/>
            <a:ext cx="2046287" cy="0"/>
          </a:xfrm>
          <a:prstGeom prst="line">
            <a:avLst/>
          </a:prstGeom>
          <a:noFill/>
          <a:ln w="952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8" name="Straight Connector 6"/>
          <p:cNvCxnSpPr>
            <a:cxnSpLocks noChangeShapeType="1"/>
          </p:cNvCxnSpPr>
          <p:nvPr/>
        </p:nvCxnSpPr>
        <p:spPr bwMode="auto">
          <a:xfrm>
            <a:off x="4226058" y="2690813"/>
            <a:ext cx="0" cy="1574800"/>
          </a:xfrm>
          <a:prstGeom prst="line">
            <a:avLst/>
          </a:prstGeom>
          <a:noFill/>
          <a:ln w="952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9" name="Straight Connector 64"/>
          <p:cNvCxnSpPr>
            <a:cxnSpLocks noChangeShapeType="1"/>
          </p:cNvCxnSpPr>
          <p:nvPr/>
        </p:nvCxnSpPr>
        <p:spPr bwMode="auto">
          <a:xfrm flipH="1">
            <a:off x="4346708" y="3154363"/>
            <a:ext cx="1477963" cy="1311275"/>
          </a:xfrm>
          <a:prstGeom prst="line">
            <a:avLst/>
          </a:prstGeom>
          <a:noFill/>
          <a:ln w="12700">
            <a:solidFill>
              <a:srgbClr val="CC0000">
                <a:alpha val="50195"/>
              </a:srgbClr>
            </a:solidFill>
            <a:prstDash val="dash"/>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0" name="Straight Connector 199"/>
          <p:cNvCxnSpPr/>
          <p:nvPr/>
        </p:nvCxnSpPr>
        <p:spPr>
          <a:xfrm flipH="1" flipV="1">
            <a:off x="4294321" y="4567238"/>
            <a:ext cx="6350" cy="657225"/>
          </a:xfrm>
          <a:prstGeom prst="line">
            <a:avLst/>
          </a:prstGeom>
          <a:noFill/>
          <a:ln w="25400" cap="flat" cmpd="sng" algn="ctr">
            <a:solidFill>
              <a:srgbClr val="000000"/>
            </a:solidFill>
            <a:prstDash val="solid"/>
          </a:ln>
          <a:effectLst/>
        </p:spPr>
      </p:cxnSp>
      <p:cxnSp>
        <p:nvCxnSpPr>
          <p:cNvPr id="201" name="Straight Connector 200"/>
          <p:cNvCxnSpPr/>
          <p:nvPr/>
        </p:nvCxnSpPr>
        <p:spPr>
          <a:xfrm>
            <a:off x="3338646" y="4524375"/>
            <a:ext cx="531812" cy="0"/>
          </a:xfrm>
          <a:prstGeom prst="line">
            <a:avLst/>
          </a:prstGeom>
          <a:noFill/>
          <a:ln w="25400" cap="flat" cmpd="sng" algn="ctr">
            <a:solidFill>
              <a:srgbClr val="000000"/>
            </a:solidFill>
            <a:prstDash val="solid"/>
          </a:ln>
          <a:effectLst/>
        </p:spPr>
      </p:cxnSp>
      <p:grpSp>
        <p:nvGrpSpPr>
          <p:cNvPr id="202" name="Group 44"/>
          <p:cNvGrpSpPr/>
          <p:nvPr/>
        </p:nvGrpSpPr>
        <p:grpSpPr bwMode="auto">
          <a:xfrm>
            <a:off x="2740158" y="4043363"/>
            <a:ext cx="757238" cy="628650"/>
            <a:chOff x="-44" y="1473"/>
            <a:chExt cx="981" cy="1105"/>
          </a:xfrm>
        </p:grpSpPr>
        <p:pic>
          <p:nvPicPr>
            <p:cNvPr id="203" name="Picture 45"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 name="Freeform 46"/>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a:solidFill>
                    <a:schemeClr val="tx1"/>
                  </a:solidFill>
                  <a:prstDash val="solid"/>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205" name="Group 44"/>
          <p:cNvGrpSpPr/>
          <p:nvPr/>
        </p:nvGrpSpPr>
        <p:grpSpPr bwMode="auto">
          <a:xfrm>
            <a:off x="3803783" y="4892675"/>
            <a:ext cx="757238" cy="628650"/>
            <a:chOff x="188" y="1473"/>
            <a:chExt cx="981" cy="1105"/>
          </a:xfrm>
        </p:grpSpPr>
        <p:pic>
          <p:nvPicPr>
            <p:cNvPr id="206" name="Picture 45"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188"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7" name="Freeform 46"/>
            <p:cNvSpPr/>
            <p:nvPr/>
          </p:nvSpPr>
          <p:spPr bwMode="auto">
            <a:xfrm flipH="1">
              <a:off x="598" y="1587"/>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a:solidFill>
                    <a:schemeClr val="tx1"/>
                  </a:solidFill>
                  <a:prstDash val="solid"/>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208" name="TextBox 9"/>
          <p:cNvSpPr txBox="1">
            <a:spLocks noChangeArrowheads="1"/>
          </p:cNvSpPr>
          <p:nvPr/>
        </p:nvSpPr>
        <p:spPr bwMode="auto">
          <a:xfrm>
            <a:off x="2145917" y="4216884"/>
            <a:ext cx="833437"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rPr>
              <a:t>Host h1</a:t>
            </a:r>
            <a:endPar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10.1.0.1</a:t>
            </a: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09" name="TextBox 58"/>
          <p:cNvSpPr txBox="1">
            <a:spLocks noChangeArrowheads="1"/>
          </p:cNvSpPr>
          <p:nvPr/>
        </p:nvSpPr>
        <p:spPr bwMode="auto">
          <a:xfrm>
            <a:off x="3903312" y="5453407"/>
            <a:ext cx="833438"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rPr>
              <a:t>Host h2</a:t>
            </a:r>
            <a:endPar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10.1.0.2</a:t>
            </a: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cxnSp>
        <p:nvCxnSpPr>
          <p:cNvPr id="210" name="Straight Connector 209"/>
          <p:cNvCxnSpPr/>
          <p:nvPr/>
        </p:nvCxnSpPr>
        <p:spPr>
          <a:xfrm flipV="1">
            <a:off x="5992946" y="4568825"/>
            <a:ext cx="306387" cy="490538"/>
          </a:xfrm>
          <a:prstGeom prst="line">
            <a:avLst/>
          </a:prstGeom>
          <a:noFill/>
          <a:ln w="25400" cap="flat" cmpd="sng" algn="ctr">
            <a:solidFill>
              <a:srgbClr val="000000"/>
            </a:solidFill>
            <a:prstDash val="solid"/>
          </a:ln>
          <a:effectLst/>
        </p:spPr>
      </p:cxnSp>
      <p:cxnSp>
        <p:nvCxnSpPr>
          <p:cNvPr id="211" name="Straight Connector 210"/>
          <p:cNvCxnSpPr/>
          <p:nvPr/>
        </p:nvCxnSpPr>
        <p:spPr>
          <a:xfrm>
            <a:off x="6747008" y="4448175"/>
            <a:ext cx="531813" cy="0"/>
          </a:xfrm>
          <a:prstGeom prst="line">
            <a:avLst/>
          </a:prstGeom>
          <a:noFill/>
          <a:ln w="25400" cap="flat" cmpd="sng" algn="ctr">
            <a:solidFill>
              <a:srgbClr val="000000"/>
            </a:solidFill>
            <a:prstDash val="solid"/>
          </a:ln>
          <a:effectLst/>
        </p:spPr>
      </p:cxnSp>
      <p:grpSp>
        <p:nvGrpSpPr>
          <p:cNvPr id="212" name="Group 44"/>
          <p:cNvGrpSpPr/>
          <p:nvPr/>
        </p:nvGrpSpPr>
        <p:grpSpPr bwMode="auto">
          <a:xfrm>
            <a:off x="6953383" y="4221163"/>
            <a:ext cx="757238" cy="628650"/>
            <a:chOff x="-44" y="1473"/>
            <a:chExt cx="981" cy="1105"/>
          </a:xfrm>
        </p:grpSpPr>
        <p:pic>
          <p:nvPicPr>
            <p:cNvPr id="213" name="Picture 45"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4" name="Freeform 46"/>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a:solidFill>
                    <a:schemeClr val="tx1"/>
                  </a:solidFill>
                  <a:prstDash val="solid"/>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215" name="Group 44"/>
          <p:cNvGrpSpPr/>
          <p:nvPr/>
        </p:nvGrpSpPr>
        <p:grpSpPr bwMode="auto">
          <a:xfrm>
            <a:off x="5475421" y="4835525"/>
            <a:ext cx="757237" cy="628650"/>
            <a:chOff x="-44" y="1473"/>
            <a:chExt cx="981" cy="1105"/>
          </a:xfrm>
        </p:grpSpPr>
        <p:pic>
          <p:nvPicPr>
            <p:cNvPr id="216" name="Picture 45"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7" name="Freeform 46"/>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a:solidFill>
                    <a:schemeClr val="tx1"/>
                  </a:solidFill>
                  <a:prstDash val="solid"/>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218" name="TextBox 70"/>
          <p:cNvSpPr txBox="1">
            <a:spLocks noChangeArrowheads="1"/>
          </p:cNvSpPr>
          <p:nvPr/>
        </p:nvSpPr>
        <p:spPr bwMode="auto">
          <a:xfrm>
            <a:off x="7645947" y="4249738"/>
            <a:ext cx="833438"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rPr>
              <a:t>Host h4</a:t>
            </a:r>
            <a:endPar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10.2.0.4</a:t>
            </a: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19" name="TextBox 71"/>
          <p:cNvSpPr txBox="1">
            <a:spLocks noChangeArrowheads="1"/>
          </p:cNvSpPr>
          <p:nvPr/>
        </p:nvSpPr>
        <p:spPr bwMode="auto">
          <a:xfrm>
            <a:off x="5524907" y="5349807"/>
            <a:ext cx="833438"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rPr>
              <a:t>Host h3</a:t>
            </a:r>
            <a:endPar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10.2.0.3</a:t>
            </a: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cxnSp>
        <p:nvCxnSpPr>
          <p:cNvPr id="220" name="Straight Connector 219"/>
          <p:cNvCxnSpPr/>
          <p:nvPr/>
        </p:nvCxnSpPr>
        <p:spPr>
          <a:xfrm>
            <a:off x="3349758" y="2681288"/>
            <a:ext cx="706438" cy="0"/>
          </a:xfrm>
          <a:prstGeom prst="line">
            <a:avLst/>
          </a:prstGeom>
          <a:noFill/>
          <a:ln w="25400" cap="flat" cmpd="sng" algn="ctr">
            <a:solidFill>
              <a:srgbClr val="000000"/>
            </a:solidFill>
            <a:prstDash val="solid"/>
          </a:ln>
          <a:effectLst/>
        </p:spPr>
      </p:cxnSp>
      <p:cxnSp>
        <p:nvCxnSpPr>
          <p:cNvPr id="221" name="Straight Connector 220"/>
          <p:cNvCxnSpPr/>
          <p:nvPr/>
        </p:nvCxnSpPr>
        <p:spPr>
          <a:xfrm flipV="1">
            <a:off x="4327658" y="2014538"/>
            <a:ext cx="0" cy="474662"/>
          </a:xfrm>
          <a:prstGeom prst="line">
            <a:avLst/>
          </a:prstGeom>
          <a:noFill/>
          <a:ln w="25400" cap="flat" cmpd="sng" algn="ctr">
            <a:solidFill>
              <a:srgbClr val="000000"/>
            </a:solidFill>
            <a:prstDash val="solid"/>
          </a:ln>
          <a:effectLst/>
        </p:spPr>
      </p:cxnSp>
      <p:grpSp>
        <p:nvGrpSpPr>
          <p:cNvPr id="222" name="Group 44"/>
          <p:cNvGrpSpPr/>
          <p:nvPr/>
        </p:nvGrpSpPr>
        <p:grpSpPr bwMode="auto">
          <a:xfrm>
            <a:off x="3846646" y="1622425"/>
            <a:ext cx="757237" cy="628650"/>
            <a:chOff x="-44" y="1473"/>
            <a:chExt cx="981" cy="1105"/>
          </a:xfrm>
        </p:grpSpPr>
        <p:pic>
          <p:nvPicPr>
            <p:cNvPr id="223" name="Picture 45"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4" name="Freeform 46"/>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a:solidFill>
                    <a:schemeClr val="tx1"/>
                  </a:solidFill>
                  <a:prstDash val="solid"/>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225" name="Group 44"/>
          <p:cNvGrpSpPr/>
          <p:nvPr/>
        </p:nvGrpSpPr>
        <p:grpSpPr bwMode="auto">
          <a:xfrm>
            <a:off x="2792546" y="2561879"/>
            <a:ext cx="757237" cy="628650"/>
            <a:chOff x="-44" y="1473"/>
            <a:chExt cx="981" cy="1105"/>
          </a:xfrm>
        </p:grpSpPr>
        <p:pic>
          <p:nvPicPr>
            <p:cNvPr id="226" name="Picture 45"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7" name="Freeform 46"/>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a:solidFill>
                    <a:schemeClr val="tx1"/>
                  </a:solidFill>
                  <a:prstDash val="solid"/>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228" name="TextBox 83"/>
          <p:cNvSpPr txBox="1">
            <a:spLocks noChangeArrowheads="1"/>
          </p:cNvSpPr>
          <p:nvPr/>
        </p:nvSpPr>
        <p:spPr bwMode="auto">
          <a:xfrm>
            <a:off x="2881446" y="3065116"/>
            <a:ext cx="833437"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rPr>
              <a:t>Host h5</a:t>
            </a:r>
            <a:endPar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10.3.0.5</a:t>
            </a: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29" name="TextBox 92"/>
          <p:cNvSpPr txBox="1">
            <a:spLocks noChangeArrowheads="1"/>
          </p:cNvSpPr>
          <p:nvPr/>
        </p:nvSpPr>
        <p:spPr bwMode="auto">
          <a:xfrm>
            <a:off x="4289558" y="3949700"/>
            <a:ext cx="4286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Arial" panose="020B0604020202020204" pitchFamily="34" charset="0"/>
              </a:rPr>
              <a:t>s1</a:t>
            </a:r>
            <a:endPar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0" name="TextBox 93"/>
          <p:cNvSpPr txBox="1">
            <a:spLocks noChangeArrowheads="1"/>
          </p:cNvSpPr>
          <p:nvPr/>
        </p:nvSpPr>
        <p:spPr bwMode="auto">
          <a:xfrm>
            <a:off x="6450146" y="3976688"/>
            <a:ext cx="4286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Arial" panose="020B0604020202020204" pitchFamily="34" charset="0"/>
              </a:rPr>
              <a:t>s2</a:t>
            </a:r>
            <a:endPar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1" name="TextBox 94"/>
          <p:cNvSpPr txBox="1">
            <a:spLocks noChangeArrowheads="1"/>
          </p:cNvSpPr>
          <p:nvPr/>
        </p:nvSpPr>
        <p:spPr bwMode="auto">
          <a:xfrm>
            <a:off x="4507046" y="2168525"/>
            <a:ext cx="4286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Arial" panose="020B0604020202020204" pitchFamily="34" charset="0"/>
              </a:rPr>
              <a:t>s3</a:t>
            </a:r>
            <a:endPar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cxnSp>
        <p:nvCxnSpPr>
          <p:cNvPr id="232" name="Straight Connector 99"/>
          <p:cNvCxnSpPr>
            <a:cxnSpLocks noChangeShapeType="1"/>
          </p:cNvCxnSpPr>
          <p:nvPr/>
        </p:nvCxnSpPr>
        <p:spPr bwMode="auto">
          <a:xfrm>
            <a:off x="4346708" y="2871788"/>
            <a:ext cx="1392238" cy="219075"/>
          </a:xfrm>
          <a:prstGeom prst="line">
            <a:avLst/>
          </a:prstGeom>
          <a:noFill/>
          <a:ln w="12700">
            <a:solidFill>
              <a:srgbClr val="CC0000">
                <a:alpha val="50195"/>
              </a:srgbClr>
            </a:solidFill>
            <a:prstDash val="dash"/>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 name="Straight Connector 102"/>
          <p:cNvCxnSpPr>
            <a:cxnSpLocks noChangeShapeType="1"/>
          </p:cNvCxnSpPr>
          <p:nvPr/>
        </p:nvCxnSpPr>
        <p:spPr bwMode="auto">
          <a:xfrm>
            <a:off x="5824671" y="3154363"/>
            <a:ext cx="533400" cy="976312"/>
          </a:xfrm>
          <a:prstGeom prst="line">
            <a:avLst/>
          </a:prstGeom>
          <a:noFill/>
          <a:ln w="12700">
            <a:solidFill>
              <a:srgbClr val="CC0000">
                <a:alpha val="50195"/>
              </a:srgbClr>
            </a:solidFill>
            <a:prstDash val="dash"/>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34" name="TextBox 108"/>
          <p:cNvSpPr txBox="1">
            <a:spLocks noChangeArrowheads="1"/>
          </p:cNvSpPr>
          <p:nvPr/>
        </p:nvSpPr>
        <p:spPr bwMode="auto">
          <a:xfrm>
            <a:off x="4118108" y="2173288"/>
            <a:ext cx="271463"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1</a:t>
            </a:r>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5" name="TextBox 109"/>
          <p:cNvSpPr txBox="1">
            <a:spLocks noChangeArrowheads="1"/>
          </p:cNvSpPr>
          <p:nvPr/>
        </p:nvSpPr>
        <p:spPr bwMode="auto">
          <a:xfrm>
            <a:off x="3649796" y="2419350"/>
            <a:ext cx="27305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2</a:t>
            </a:r>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6" name="TextBox 110"/>
          <p:cNvSpPr txBox="1">
            <a:spLocks noChangeArrowheads="1"/>
          </p:cNvSpPr>
          <p:nvPr/>
        </p:nvSpPr>
        <p:spPr bwMode="auto">
          <a:xfrm>
            <a:off x="4018096" y="2790894"/>
            <a:ext cx="269875"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3</a:t>
            </a:r>
            <a:endPar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7" name="TextBox 111"/>
          <p:cNvSpPr txBox="1">
            <a:spLocks noChangeArrowheads="1"/>
          </p:cNvSpPr>
          <p:nvPr/>
        </p:nvSpPr>
        <p:spPr bwMode="auto">
          <a:xfrm>
            <a:off x="4495933" y="2687638"/>
            <a:ext cx="274638"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4</a:t>
            </a:r>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8" name="TextBox 112"/>
          <p:cNvSpPr txBox="1">
            <a:spLocks noChangeArrowheads="1"/>
          </p:cNvSpPr>
          <p:nvPr/>
        </p:nvSpPr>
        <p:spPr bwMode="auto">
          <a:xfrm>
            <a:off x="4021271" y="4006850"/>
            <a:ext cx="26987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1</a:t>
            </a:r>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9" name="TextBox 113"/>
          <p:cNvSpPr txBox="1">
            <a:spLocks noChangeArrowheads="1"/>
          </p:cNvSpPr>
          <p:nvPr/>
        </p:nvSpPr>
        <p:spPr bwMode="auto">
          <a:xfrm>
            <a:off x="3664083" y="4276725"/>
            <a:ext cx="27463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2</a:t>
            </a:r>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0" name="TextBox 114"/>
          <p:cNvSpPr txBox="1">
            <a:spLocks noChangeArrowheads="1"/>
          </p:cNvSpPr>
          <p:nvPr/>
        </p:nvSpPr>
        <p:spPr bwMode="auto">
          <a:xfrm>
            <a:off x="4046671" y="4624388"/>
            <a:ext cx="26987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3</a:t>
            </a:r>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1" name="TextBox 115"/>
          <p:cNvSpPr txBox="1">
            <a:spLocks noChangeArrowheads="1"/>
          </p:cNvSpPr>
          <p:nvPr/>
        </p:nvSpPr>
        <p:spPr bwMode="auto">
          <a:xfrm>
            <a:off x="4554671" y="4437063"/>
            <a:ext cx="273050"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4</a:t>
            </a:r>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2" name="TextBox 117"/>
          <p:cNvSpPr txBox="1">
            <a:spLocks noChangeArrowheads="1"/>
          </p:cNvSpPr>
          <p:nvPr/>
        </p:nvSpPr>
        <p:spPr bwMode="auto">
          <a:xfrm>
            <a:off x="5811971" y="4089400"/>
            <a:ext cx="269875"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1</a:t>
            </a:r>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3" name="TextBox 118"/>
          <p:cNvSpPr txBox="1">
            <a:spLocks noChangeArrowheads="1"/>
          </p:cNvSpPr>
          <p:nvPr/>
        </p:nvSpPr>
        <p:spPr bwMode="auto">
          <a:xfrm>
            <a:off x="5783396" y="4437063"/>
            <a:ext cx="27463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2</a:t>
            </a:r>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4" name="TextBox 119"/>
          <p:cNvSpPr txBox="1">
            <a:spLocks noChangeArrowheads="1"/>
          </p:cNvSpPr>
          <p:nvPr/>
        </p:nvSpPr>
        <p:spPr bwMode="auto">
          <a:xfrm>
            <a:off x="6150108" y="4641850"/>
            <a:ext cx="269875"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3</a:t>
            </a:r>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5" name="TextBox 120"/>
          <p:cNvSpPr txBox="1">
            <a:spLocks noChangeArrowheads="1"/>
          </p:cNvSpPr>
          <p:nvPr/>
        </p:nvSpPr>
        <p:spPr bwMode="auto">
          <a:xfrm>
            <a:off x="6708908" y="4394200"/>
            <a:ext cx="27463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4</a:t>
            </a:r>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6" name="TextBox 150"/>
          <p:cNvSpPr txBox="1">
            <a:spLocks noChangeArrowheads="1"/>
          </p:cNvSpPr>
          <p:nvPr/>
        </p:nvSpPr>
        <p:spPr bwMode="auto">
          <a:xfrm>
            <a:off x="4469291" y="1666393"/>
            <a:ext cx="8350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rPr>
              <a:t>Host h6</a:t>
            </a:r>
            <a:endPar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10.3.0.6</a:t>
            </a: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77" name="Group 88"/>
          <p:cNvGrpSpPr/>
          <p:nvPr/>
        </p:nvGrpSpPr>
        <p:grpSpPr bwMode="auto">
          <a:xfrm>
            <a:off x="5400808" y="1862138"/>
            <a:ext cx="1270000" cy="1482725"/>
            <a:chOff x="5418667" y="1587500"/>
            <a:chExt cx="1270000" cy="1481667"/>
          </a:xfrm>
        </p:grpSpPr>
        <p:grpSp>
          <p:nvGrpSpPr>
            <p:cNvPr id="278" name="Group 79"/>
            <p:cNvGrpSpPr/>
            <p:nvPr/>
          </p:nvGrpSpPr>
          <p:grpSpPr bwMode="auto">
            <a:xfrm>
              <a:off x="5440087" y="1742411"/>
              <a:ext cx="1047344" cy="1163369"/>
              <a:chOff x="5440087" y="1742411"/>
              <a:chExt cx="1047344" cy="1163369"/>
            </a:xfrm>
          </p:grpSpPr>
          <p:grpSp>
            <p:nvGrpSpPr>
              <p:cNvPr id="280" name="Group 950"/>
              <p:cNvGrpSpPr/>
              <p:nvPr/>
            </p:nvGrpSpPr>
            <p:grpSpPr bwMode="auto">
              <a:xfrm>
                <a:off x="5838397" y="2273382"/>
                <a:ext cx="350328" cy="632398"/>
                <a:chOff x="4140" y="429"/>
                <a:chExt cx="1425" cy="2396"/>
              </a:xfrm>
            </p:grpSpPr>
            <p:sp>
              <p:nvSpPr>
                <p:cNvPr id="283" name="Freeform 951"/>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84" name="Rectangle 952"/>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85" name="Freeform 953"/>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86" name="Freeform 954"/>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87" name="Rectangle 955"/>
                <p:cNvSpPr>
                  <a:spLocks noChangeArrowheads="1"/>
                </p:cNvSpPr>
                <p:nvPr/>
              </p:nvSpPr>
              <p:spPr bwMode="auto">
                <a:xfrm>
                  <a:off x="4210" y="690"/>
                  <a:ext cx="598"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88" name="Group 956"/>
                <p:cNvGrpSpPr/>
                <p:nvPr/>
              </p:nvGrpSpPr>
              <p:grpSpPr bwMode="auto">
                <a:xfrm>
                  <a:off x="4749" y="668"/>
                  <a:ext cx="581" cy="145"/>
                  <a:chOff x="614" y="2568"/>
                  <a:chExt cx="725" cy="139"/>
                </a:xfrm>
              </p:grpSpPr>
              <p:sp>
                <p:nvSpPr>
                  <p:cNvPr id="313" name="AutoShape 957"/>
                  <p:cNvSpPr>
                    <a:spLocks noChangeArrowheads="1"/>
                  </p:cNvSpPr>
                  <p:nvPr/>
                </p:nvSpPr>
                <p:spPr bwMode="auto">
                  <a:xfrm>
                    <a:off x="613" y="2566"/>
                    <a:ext cx="721" cy="14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14" name="AutoShape 958"/>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89" name="Rectangle 959"/>
                <p:cNvSpPr>
                  <a:spLocks noChangeArrowheads="1"/>
                </p:cNvSpPr>
                <p:nvPr/>
              </p:nvSpPr>
              <p:spPr bwMode="auto">
                <a:xfrm>
                  <a:off x="4220" y="1022"/>
                  <a:ext cx="598"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90" name="Group 960"/>
                <p:cNvGrpSpPr/>
                <p:nvPr/>
              </p:nvGrpSpPr>
              <p:grpSpPr bwMode="auto">
                <a:xfrm>
                  <a:off x="4747" y="994"/>
                  <a:ext cx="581" cy="134"/>
                  <a:chOff x="614" y="2568"/>
                  <a:chExt cx="725" cy="139"/>
                </a:xfrm>
              </p:grpSpPr>
              <p:sp>
                <p:nvSpPr>
                  <p:cNvPr id="311" name="AutoShape 961"/>
                  <p:cNvSpPr>
                    <a:spLocks noChangeArrowheads="1"/>
                  </p:cNvSpPr>
                  <p:nvPr/>
                </p:nvSpPr>
                <p:spPr bwMode="auto">
                  <a:xfrm>
                    <a:off x="615" y="2564"/>
                    <a:ext cx="721"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12" name="AutoShape 962"/>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91" name="Rectangle 963"/>
                <p:cNvSpPr>
                  <a:spLocks noChangeArrowheads="1"/>
                </p:cNvSpPr>
                <p:nvPr/>
              </p:nvSpPr>
              <p:spPr bwMode="auto">
                <a:xfrm>
                  <a:off x="4220" y="1354"/>
                  <a:ext cx="598"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92" name="Rectangle 964"/>
                <p:cNvSpPr>
                  <a:spLocks noChangeArrowheads="1"/>
                </p:cNvSpPr>
                <p:nvPr/>
              </p:nvSpPr>
              <p:spPr bwMode="auto">
                <a:xfrm>
                  <a:off x="4230" y="1655"/>
                  <a:ext cx="598"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93" name="Group 965"/>
                <p:cNvGrpSpPr/>
                <p:nvPr/>
              </p:nvGrpSpPr>
              <p:grpSpPr bwMode="auto">
                <a:xfrm>
                  <a:off x="4735" y="1627"/>
                  <a:ext cx="582" cy="151"/>
                  <a:chOff x="614" y="2568"/>
                  <a:chExt cx="725" cy="139"/>
                </a:xfrm>
              </p:grpSpPr>
              <p:sp>
                <p:nvSpPr>
                  <p:cNvPr id="309" name="AutoShape 966"/>
                  <p:cNvSpPr>
                    <a:spLocks noChangeArrowheads="1"/>
                  </p:cNvSpPr>
                  <p:nvPr/>
                </p:nvSpPr>
                <p:spPr bwMode="auto">
                  <a:xfrm>
                    <a:off x="618" y="2586"/>
                    <a:ext cx="720" cy="12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10" name="AutoShape 967"/>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94" name="Freeform 968"/>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295" name="Group 969"/>
                <p:cNvGrpSpPr/>
                <p:nvPr/>
              </p:nvGrpSpPr>
              <p:grpSpPr bwMode="auto">
                <a:xfrm>
                  <a:off x="4739" y="1327"/>
                  <a:ext cx="582" cy="139"/>
                  <a:chOff x="614" y="2568"/>
                  <a:chExt cx="725" cy="139"/>
                </a:xfrm>
              </p:grpSpPr>
              <p:sp>
                <p:nvSpPr>
                  <p:cNvPr id="307" name="AutoShape 970"/>
                  <p:cNvSpPr>
                    <a:spLocks noChangeArrowheads="1"/>
                  </p:cNvSpPr>
                  <p:nvPr/>
                </p:nvSpPr>
                <p:spPr bwMode="auto">
                  <a:xfrm>
                    <a:off x="613" y="2571"/>
                    <a:ext cx="732"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8" name="AutoShape 971"/>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96" name="Rectangle 972"/>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97" name="Freeform 973"/>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98" name="Freeform 974"/>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99" name="Oval 975"/>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0" name="Freeform 976"/>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01" name="AutoShape 977"/>
                <p:cNvSpPr>
                  <a:spLocks noChangeArrowheads="1"/>
                </p:cNvSpPr>
                <p:nvPr/>
              </p:nvSpPr>
              <p:spPr bwMode="auto">
                <a:xfrm>
                  <a:off x="4140" y="2675"/>
                  <a:ext cx="1196" cy="150"/>
                </a:xfrm>
                <a:prstGeom prst="roundRect">
                  <a:avLst>
                    <a:gd name="adj" fmla="val 50000"/>
                  </a:avLst>
                </a:prstGeom>
                <a:solidFill>
                  <a:srgbClr val="DDDDDD"/>
                </a:solidFill>
                <a:ln w="9525">
                  <a:solidFill>
                    <a:srgbClr val="000000"/>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2" name="AutoShape 978"/>
                <p:cNvSpPr>
                  <a:spLocks noChangeArrowheads="1"/>
                </p:cNvSpPr>
                <p:nvPr/>
              </p:nvSpPr>
              <p:spPr bwMode="auto">
                <a:xfrm>
                  <a:off x="4210" y="2714"/>
                  <a:ext cx="1066"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3" name="Oval 979"/>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4" name="Oval 980"/>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5" name="Oval 981"/>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6" name="Rectangle 982"/>
                <p:cNvSpPr>
                  <a:spLocks noChangeArrowheads="1"/>
                </p:cNvSpPr>
                <p:nvPr/>
              </p:nvSpPr>
              <p:spPr bwMode="auto">
                <a:xfrm>
                  <a:off x="5067" y="1837"/>
                  <a:ext cx="80" cy="759"/>
                </a:xfrm>
                <a:prstGeom prst="rect">
                  <a:avLst/>
                </a:prstGeom>
                <a:solidFill>
                  <a:srgbClr val="292929"/>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pic>
            <p:nvPicPr>
              <p:cNvPr id="281" name="Picture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440087" y="1742411"/>
                <a:ext cx="1039824" cy="3097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2" name="TextBox 149"/>
              <p:cNvSpPr txBox="1">
                <a:spLocks noChangeArrowheads="1"/>
              </p:cNvSpPr>
              <p:nvPr/>
            </p:nvSpPr>
            <p:spPr bwMode="auto">
              <a:xfrm>
                <a:off x="5558972" y="1947149"/>
                <a:ext cx="928459"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controller</a:t>
                </a:r>
                <a:endPar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79" name="Rectangle 82"/>
            <p:cNvSpPr>
              <a:spLocks noChangeArrowheads="1"/>
            </p:cNvSpPr>
            <p:nvPr/>
          </p:nvSpPr>
          <p:spPr bwMode="auto">
            <a:xfrm>
              <a:off x="5418667" y="1587500"/>
              <a:ext cx="1270000" cy="1481667"/>
            </a:xfrm>
            <a:prstGeom prst="rect">
              <a:avLst/>
            </a:prstGeom>
            <a:solidFill>
              <a:srgbClr val="FFFFFF">
                <a:alpha val="65881"/>
              </a:srgbClr>
            </a:solidFill>
            <a:ln>
              <a:noFill/>
            </a:ln>
            <a:extLst>
              <a:ext uri="{91240B29-F687-4F45-9708-019B960494DF}">
                <a14:hiddenLine xmlns:a14="http://schemas.microsoft.com/office/drawing/2010/main" w="9525">
                  <a:solidFill>
                    <a:srgbClr val="000000"/>
                  </a:solidFill>
                  <a:rou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315" name="TextBox 211"/>
          <p:cNvSpPr txBox="1">
            <a:spLocks noChangeArrowheads="1"/>
          </p:cNvSpPr>
          <p:nvPr/>
        </p:nvSpPr>
        <p:spPr bwMode="auto">
          <a:xfrm>
            <a:off x="7200353" y="1519586"/>
            <a:ext cx="4619940" cy="21113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Orchestrated tables can create </a:t>
            </a:r>
            <a:r>
              <a:rPr kumimoji="0" lang="en-US" altLang="en-US" sz="28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network-wide</a:t>
            </a: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behavior, e.g.,:</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342900" marR="0" lvl="0" indent="-225425" algn="l" defTabSz="914400" rtl="0" eaLnBrk="1" fontAlgn="auto" latinLnBrk="0" hangingPunct="1">
              <a:lnSpc>
                <a:spcPct val="90000"/>
              </a:lnSpc>
              <a:spcBef>
                <a:spcPts val="600"/>
              </a:spcBef>
              <a:spcAft>
                <a:spcPts val="0"/>
              </a:spcAft>
              <a:buClr>
                <a:srgbClr val="0000A8"/>
              </a:buClr>
              <a:buSzTx/>
              <a:buFont typeface="Wingdings" panose="05000000000000000000" pitchFamily="2" charset="2"/>
              <a:buChar char="§"/>
              <a:defRPr/>
            </a:pPr>
            <a:r>
              <a:rPr kumimoji="0" lang="en-US" altLang="en-US" sz="2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datagrams from hosts h5 and h6 should be sent to h3 or h4, via s1 and from there to s2</a:t>
            </a:r>
            <a:endParaRPr kumimoji="0" lang="en-US" altLang="en-US" sz="2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grpSp>
        <p:nvGrpSpPr>
          <p:cNvPr id="316" name="Group 315"/>
          <p:cNvGrpSpPr/>
          <p:nvPr/>
        </p:nvGrpSpPr>
        <p:grpSpPr>
          <a:xfrm>
            <a:off x="3869633" y="4253948"/>
            <a:ext cx="728870" cy="410817"/>
            <a:chOff x="7493876" y="2774731"/>
            <a:chExt cx="1481958" cy="894622"/>
          </a:xfrm>
          <a:effectLst>
            <a:outerShdw blurRad="50800" dist="38100" dir="18900000" algn="bl" rotWithShape="0">
              <a:prstClr val="black">
                <a:alpha val="40000"/>
              </a:prstClr>
            </a:outerShdw>
          </a:effectLst>
        </p:grpSpPr>
        <p:sp>
          <p:nvSpPr>
            <p:cNvPr id="317" name="Freeform 316"/>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8" name="Oval 317"/>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19" name="Group 318"/>
            <p:cNvGrpSpPr/>
            <p:nvPr/>
          </p:nvGrpSpPr>
          <p:grpSpPr>
            <a:xfrm>
              <a:off x="7713663" y="2848339"/>
              <a:ext cx="1042107" cy="425543"/>
              <a:chOff x="7786941" y="2884917"/>
              <a:chExt cx="897649" cy="353919"/>
            </a:xfrm>
          </p:grpSpPr>
          <p:sp>
            <p:nvSpPr>
              <p:cNvPr id="320" name="Freeform 319"/>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1" name="Freeform 320"/>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2" name="Freeform 321"/>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3" name="Freeform 322"/>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24" name="Group 323"/>
          <p:cNvGrpSpPr/>
          <p:nvPr/>
        </p:nvGrpSpPr>
        <p:grpSpPr>
          <a:xfrm>
            <a:off x="6009859" y="4287078"/>
            <a:ext cx="728870" cy="410817"/>
            <a:chOff x="7493876" y="2774731"/>
            <a:chExt cx="1481958" cy="894622"/>
          </a:xfrm>
          <a:effectLst>
            <a:outerShdw blurRad="50800" dist="38100" dir="18900000" algn="bl" rotWithShape="0">
              <a:prstClr val="black">
                <a:alpha val="40000"/>
              </a:prstClr>
            </a:outerShdw>
          </a:effectLst>
        </p:grpSpPr>
        <p:sp>
          <p:nvSpPr>
            <p:cNvPr id="325" name="Freeform 324"/>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26" name="Oval 325"/>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27" name="Group 326"/>
            <p:cNvGrpSpPr/>
            <p:nvPr/>
          </p:nvGrpSpPr>
          <p:grpSpPr>
            <a:xfrm>
              <a:off x="7713663" y="2848339"/>
              <a:ext cx="1042107" cy="425543"/>
              <a:chOff x="7786941" y="2884917"/>
              <a:chExt cx="897649" cy="353919"/>
            </a:xfrm>
          </p:grpSpPr>
          <p:sp>
            <p:nvSpPr>
              <p:cNvPr id="328" name="Freeform 327"/>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9" name="Freeform 328"/>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0" name="Freeform 329"/>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1" name="Freeform 330"/>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32" name="Group 331"/>
          <p:cNvGrpSpPr/>
          <p:nvPr/>
        </p:nvGrpSpPr>
        <p:grpSpPr>
          <a:xfrm>
            <a:off x="3882885" y="2411896"/>
            <a:ext cx="728870" cy="410817"/>
            <a:chOff x="7493876" y="2774731"/>
            <a:chExt cx="1481958" cy="894622"/>
          </a:xfrm>
          <a:effectLst>
            <a:outerShdw blurRad="50800" dist="38100" dir="18900000" algn="bl" rotWithShape="0">
              <a:prstClr val="black">
                <a:alpha val="40000"/>
              </a:prstClr>
            </a:outerShdw>
          </a:effectLst>
        </p:grpSpPr>
        <p:sp>
          <p:nvSpPr>
            <p:cNvPr id="333" name="Freeform 332"/>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34" name="Oval 333"/>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35" name="Group 334"/>
            <p:cNvGrpSpPr/>
            <p:nvPr/>
          </p:nvGrpSpPr>
          <p:grpSpPr>
            <a:xfrm>
              <a:off x="7713663" y="2848339"/>
              <a:ext cx="1042107" cy="425543"/>
              <a:chOff x="7786941" y="2884917"/>
              <a:chExt cx="897649" cy="353919"/>
            </a:xfrm>
          </p:grpSpPr>
          <p:sp>
            <p:nvSpPr>
              <p:cNvPr id="336" name="Freeform 335"/>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7" name="Freeform 336"/>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8" name="Freeform 337"/>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9" name="Freeform 338"/>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 name="Group 3"/>
          <p:cNvGrpSpPr/>
          <p:nvPr/>
        </p:nvGrpSpPr>
        <p:grpSpPr>
          <a:xfrm>
            <a:off x="3414532" y="2789499"/>
            <a:ext cx="3842795" cy="2465405"/>
            <a:chOff x="3414532" y="2693870"/>
            <a:chExt cx="3842795" cy="2595759"/>
          </a:xfrm>
        </p:grpSpPr>
        <p:sp>
          <p:nvSpPr>
            <p:cNvPr id="2" name="Freeform 1"/>
            <p:cNvSpPr/>
            <p:nvPr/>
          </p:nvSpPr>
          <p:spPr>
            <a:xfrm>
              <a:off x="3414532" y="2693870"/>
              <a:ext cx="3842795" cy="2040239"/>
            </a:xfrm>
            <a:custGeom>
              <a:avLst/>
              <a:gdLst>
                <a:gd name="connsiteX0" fmla="*/ 0 w 3715473"/>
                <a:gd name="connsiteY0" fmla="*/ 0 h 1794076"/>
                <a:gd name="connsiteX1" fmla="*/ 625033 w 3715473"/>
                <a:gd name="connsiteY1" fmla="*/ 0 h 1794076"/>
                <a:gd name="connsiteX2" fmla="*/ 625033 w 3715473"/>
                <a:gd name="connsiteY2" fmla="*/ 1794076 h 1794076"/>
                <a:gd name="connsiteX3" fmla="*/ 3715473 w 3715473"/>
                <a:gd name="connsiteY3" fmla="*/ 1782501 h 1794076"/>
                <a:gd name="connsiteX0-1" fmla="*/ 0 w 3715473"/>
                <a:gd name="connsiteY0-2" fmla="*/ 0 h 1794076"/>
                <a:gd name="connsiteX1-3" fmla="*/ 625033 w 3715473"/>
                <a:gd name="connsiteY1-4" fmla="*/ 0 h 1794076"/>
                <a:gd name="connsiteX2-5" fmla="*/ 625033 w 3715473"/>
                <a:gd name="connsiteY2-6" fmla="*/ 1794076 h 1794076"/>
                <a:gd name="connsiteX3-7" fmla="*/ 3715473 w 3715473"/>
                <a:gd name="connsiteY3-8" fmla="*/ 1782501 h 1794076"/>
                <a:gd name="connsiteX0-9" fmla="*/ 0 w 3715473"/>
                <a:gd name="connsiteY0-10" fmla="*/ 0 h 1846891"/>
                <a:gd name="connsiteX1-11" fmla="*/ 625033 w 3715473"/>
                <a:gd name="connsiteY1-12" fmla="*/ 0 h 1846891"/>
                <a:gd name="connsiteX2-13" fmla="*/ 625033 w 3715473"/>
                <a:gd name="connsiteY2-14" fmla="*/ 1794076 h 1846891"/>
                <a:gd name="connsiteX3-15" fmla="*/ 3715473 w 3715473"/>
                <a:gd name="connsiteY3-16" fmla="*/ 1782501 h 1846891"/>
                <a:gd name="connsiteX0-17" fmla="*/ 0 w 3715473"/>
                <a:gd name="connsiteY0-18" fmla="*/ 132894 h 1979785"/>
                <a:gd name="connsiteX1-19" fmla="*/ 625033 w 3715473"/>
                <a:gd name="connsiteY1-20" fmla="*/ 132894 h 1979785"/>
                <a:gd name="connsiteX2-21" fmla="*/ 625033 w 3715473"/>
                <a:gd name="connsiteY2-22" fmla="*/ 1926970 h 1979785"/>
                <a:gd name="connsiteX3-23" fmla="*/ 3715473 w 3715473"/>
                <a:gd name="connsiteY3-24" fmla="*/ 1915395 h 1979785"/>
                <a:gd name="connsiteX0-25" fmla="*/ 0 w 3738623"/>
                <a:gd name="connsiteY0-26" fmla="*/ 132894 h 1998367"/>
                <a:gd name="connsiteX1-27" fmla="*/ 625033 w 3738623"/>
                <a:gd name="connsiteY1-28" fmla="*/ 132894 h 1998367"/>
                <a:gd name="connsiteX2-29" fmla="*/ 625033 w 3738623"/>
                <a:gd name="connsiteY2-30" fmla="*/ 1926970 h 1998367"/>
                <a:gd name="connsiteX3-31" fmla="*/ 3738623 w 3738623"/>
                <a:gd name="connsiteY3-32" fmla="*/ 1973268 h 1998367"/>
                <a:gd name="connsiteX0-33" fmla="*/ 0 w 3842795"/>
                <a:gd name="connsiteY0-34" fmla="*/ 57604 h 2050398"/>
                <a:gd name="connsiteX1-35" fmla="*/ 729205 w 3842795"/>
                <a:gd name="connsiteY1-36" fmla="*/ 184925 h 2050398"/>
                <a:gd name="connsiteX2-37" fmla="*/ 729205 w 3842795"/>
                <a:gd name="connsiteY2-38" fmla="*/ 1979001 h 2050398"/>
                <a:gd name="connsiteX3-39" fmla="*/ 3842795 w 3842795"/>
                <a:gd name="connsiteY3-40" fmla="*/ 2025299 h 2050398"/>
                <a:gd name="connsiteX0-41" fmla="*/ 0 w 3842795"/>
                <a:gd name="connsiteY0-42" fmla="*/ 4716 h 1997510"/>
                <a:gd name="connsiteX1-43" fmla="*/ 729205 w 3842795"/>
                <a:gd name="connsiteY1-44" fmla="*/ 132037 h 1997510"/>
                <a:gd name="connsiteX2-45" fmla="*/ 729205 w 3842795"/>
                <a:gd name="connsiteY2-46" fmla="*/ 1926113 h 1997510"/>
                <a:gd name="connsiteX3-47" fmla="*/ 3842795 w 3842795"/>
                <a:gd name="connsiteY3-48" fmla="*/ 1972411 h 1997510"/>
                <a:gd name="connsiteX0-49" fmla="*/ 0 w 3842795"/>
                <a:gd name="connsiteY0-50" fmla="*/ 0 h 1992794"/>
                <a:gd name="connsiteX1-51" fmla="*/ 729205 w 3842795"/>
                <a:gd name="connsiteY1-52" fmla="*/ 127321 h 1992794"/>
                <a:gd name="connsiteX2-53" fmla="*/ 729205 w 3842795"/>
                <a:gd name="connsiteY2-54" fmla="*/ 1921397 h 1992794"/>
                <a:gd name="connsiteX3-55" fmla="*/ 3842795 w 3842795"/>
                <a:gd name="connsiteY3-56" fmla="*/ 1967695 h 1992794"/>
                <a:gd name="connsiteX0-57" fmla="*/ 0 w 3842795"/>
                <a:gd name="connsiteY0-58" fmla="*/ 0 h 1992794"/>
                <a:gd name="connsiteX1-59" fmla="*/ 729205 w 3842795"/>
                <a:gd name="connsiteY1-60" fmla="*/ 127321 h 1992794"/>
                <a:gd name="connsiteX2-61" fmla="*/ 729205 w 3842795"/>
                <a:gd name="connsiteY2-62" fmla="*/ 1921397 h 1992794"/>
                <a:gd name="connsiteX3-63" fmla="*/ 3842795 w 3842795"/>
                <a:gd name="connsiteY3-64" fmla="*/ 1967695 h 1992794"/>
                <a:gd name="connsiteX0-65" fmla="*/ 0 w 3842795"/>
                <a:gd name="connsiteY0-66" fmla="*/ 0 h 2037207"/>
                <a:gd name="connsiteX1-67" fmla="*/ 729205 w 3842795"/>
                <a:gd name="connsiteY1-68" fmla="*/ 127321 h 2037207"/>
                <a:gd name="connsiteX2-69" fmla="*/ 729205 w 3842795"/>
                <a:gd name="connsiteY2-70" fmla="*/ 1921397 h 2037207"/>
                <a:gd name="connsiteX3-71" fmla="*/ 3842795 w 3842795"/>
                <a:gd name="connsiteY3-72" fmla="*/ 1967695 h 2037207"/>
                <a:gd name="connsiteX0-73" fmla="*/ 0 w 3842795"/>
                <a:gd name="connsiteY0-74" fmla="*/ 3032 h 2040239"/>
                <a:gd name="connsiteX1-75" fmla="*/ 658002 w 3842795"/>
                <a:gd name="connsiteY1-76" fmla="*/ 119110 h 2040239"/>
                <a:gd name="connsiteX2-77" fmla="*/ 729205 w 3842795"/>
                <a:gd name="connsiteY2-78" fmla="*/ 1924429 h 2040239"/>
                <a:gd name="connsiteX3-79" fmla="*/ 3842795 w 3842795"/>
                <a:gd name="connsiteY3-80" fmla="*/ 1970727 h 2040239"/>
              </a:gdLst>
              <a:ahLst/>
              <a:cxnLst>
                <a:cxn ang="0">
                  <a:pos x="connsiteX0-1" y="connsiteY0-2"/>
                </a:cxn>
                <a:cxn ang="0">
                  <a:pos x="connsiteX1-3" y="connsiteY1-4"/>
                </a:cxn>
                <a:cxn ang="0">
                  <a:pos x="connsiteX2-5" y="connsiteY2-6"/>
                </a:cxn>
                <a:cxn ang="0">
                  <a:pos x="connsiteX3-7" y="connsiteY3-8"/>
                </a:cxn>
              </a:cxnLst>
              <a:rect l="l" t="t" r="r" b="b"/>
              <a:pathLst>
                <a:path w="3842795" h="2040239">
                  <a:moveTo>
                    <a:pt x="0" y="3032"/>
                  </a:moveTo>
                  <a:cubicBezTo>
                    <a:pt x="381965" y="14606"/>
                    <a:pt x="571192" y="-50652"/>
                    <a:pt x="658002" y="119110"/>
                  </a:cubicBezTo>
                  <a:cubicBezTo>
                    <a:pt x="744812" y="288872"/>
                    <a:pt x="538223" y="1604196"/>
                    <a:pt x="729205" y="1924429"/>
                  </a:cubicBezTo>
                  <a:cubicBezTo>
                    <a:pt x="844952" y="2152065"/>
                    <a:pt x="2812648" y="1974585"/>
                    <a:pt x="3842795" y="1970727"/>
                  </a:cubicBezTo>
                </a:path>
              </a:pathLst>
            </a:custGeom>
            <a:noFill/>
            <a:ln w="73025">
              <a:solidFill>
                <a:srgbClr val="C00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Freeform 2"/>
            <p:cNvSpPr/>
            <p:nvPr/>
          </p:nvSpPr>
          <p:spPr>
            <a:xfrm>
              <a:off x="5465338" y="4722802"/>
              <a:ext cx="823595" cy="566827"/>
            </a:xfrm>
            <a:custGeom>
              <a:avLst/>
              <a:gdLst>
                <a:gd name="connsiteX0" fmla="*/ 0 w 844952"/>
                <a:gd name="connsiteY0" fmla="*/ 0 h 555584"/>
                <a:gd name="connsiteX1" fmla="*/ 844952 w 844952"/>
                <a:gd name="connsiteY1" fmla="*/ 138896 h 555584"/>
                <a:gd name="connsiteX2" fmla="*/ 752355 w 844952"/>
                <a:gd name="connsiteY2" fmla="*/ 555584 h 555584"/>
                <a:gd name="connsiteX0-1" fmla="*/ 0 w 887733"/>
                <a:gd name="connsiteY0-2" fmla="*/ 0 h 555584"/>
                <a:gd name="connsiteX1-3" fmla="*/ 844952 w 887733"/>
                <a:gd name="connsiteY1-4" fmla="*/ 138896 h 555584"/>
                <a:gd name="connsiteX2-5" fmla="*/ 752355 w 887733"/>
                <a:gd name="connsiteY2-6" fmla="*/ 555584 h 555584"/>
                <a:gd name="connsiteX0-7" fmla="*/ 0 w 871696"/>
                <a:gd name="connsiteY0-8" fmla="*/ 0 h 570574"/>
                <a:gd name="connsiteX1-9" fmla="*/ 829962 w 871696"/>
                <a:gd name="connsiteY1-10" fmla="*/ 153886 h 570574"/>
                <a:gd name="connsiteX2-11" fmla="*/ 737365 w 871696"/>
                <a:gd name="connsiteY2-12" fmla="*/ 570574 h 570574"/>
                <a:gd name="connsiteX0-13" fmla="*/ 0 w 871696"/>
                <a:gd name="connsiteY0-14" fmla="*/ 0 h 555584"/>
                <a:gd name="connsiteX1-15" fmla="*/ 829962 w 871696"/>
                <a:gd name="connsiteY1-16" fmla="*/ 138896 h 555584"/>
                <a:gd name="connsiteX2-17" fmla="*/ 737365 w 871696"/>
                <a:gd name="connsiteY2-18" fmla="*/ 555584 h 555584"/>
                <a:gd name="connsiteX0-19" fmla="*/ 0 w 823595"/>
                <a:gd name="connsiteY0-20" fmla="*/ 0 h 566827"/>
                <a:gd name="connsiteX1-21" fmla="*/ 784991 w 823595"/>
                <a:gd name="connsiteY1-22" fmla="*/ 150139 h 566827"/>
                <a:gd name="connsiteX2-23" fmla="*/ 692394 w 823595"/>
                <a:gd name="connsiteY2-24" fmla="*/ 566827 h 566827"/>
              </a:gdLst>
              <a:ahLst/>
              <a:cxnLst>
                <a:cxn ang="0">
                  <a:pos x="connsiteX0-1" y="connsiteY0-2"/>
                </a:cxn>
                <a:cxn ang="0">
                  <a:pos x="connsiteX1-3" y="connsiteY1-4"/>
                </a:cxn>
                <a:cxn ang="0">
                  <a:pos x="connsiteX2-5" y="connsiteY2-6"/>
                </a:cxn>
              </a:cxnLst>
              <a:rect l="l" t="t" r="r" b="b"/>
              <a:pathLst>
                <a:path w="823595" h="566827">
                  <a:moveTo>
                    <a:pt x="0" y="0"/>
                  </a:moveTo>
                  <a:cubicBezTo>
                    <a:pt x="281651" y="46299"/>
                    <a:pt x="669592" y="55668"/>
                    <a:pt x="784991" y="150139"/>
                  </a:cubicBezTo>
                  <a:cubicBezTo>
                    <a:pt x="900390" y="244610"/>
                    <a:pt x="723260" y="427931"/>
                    <a:pt x="692394" y="566827"/>
                  </a:cubicBezTo>
                </a:path>
              </a:pathLst>
            </a:custGeom>
            <a:noFill/>
            <a:ln w="73025">
              <a:solidFill>
                <a:srgbClr val="C00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53" name="Group 152"/>
          <p:cNvGrpSpPr/>
          <p:nvPr/>
        </p:nvGrpSpPr>
        <p:grpSpPr>
          <a:xfrm>
            <a:off x="4311464" y="1958381"/>
            <a:ext cx="3143235" cy="3158697"/>
            <a:chOff x="4114093" y="2303316"/>
            <a:chExt cx="3143235" cy="3158697"/>
          </a:xfrm>
        </p:grpSpPr>
        <p:sp>
          <p:nvSpPr>
            <p:cNvPr id="154" name="Freeform 153"/>
            <p:cNvSpPr/>
            <p:nvPr/>
          </p:nvSpPr>
          <p:spPr>
            <a:xfrm>
              <a:off x="4114093" y="2303316"/>
              <a:ext cx="3143235" cy="2416160"/>
            </a:xfrm>
            <a:custGeom>
              <a:avLst/>
              <a:gdLst>
                <a:gd name="connsiteX0" fmla="*/ 0 w 3715473"/>
                <a:gd name="connsiteY0" fmla="*/ 0 h 1794076"/>
                <a:gd name="connsiteX1" fmla="*/ 625033 w 3715473"/>
                <a:gd name="connsiteY1" fmla="*/ 0 h 1794076"/>
                <a:gd name="connsiteX2" fmla="*/ 625033 w 3715473"/>
                <a:gd name="connsiteY2" fmla="*/ 1794076 h 1794076"/>
                <a:gd name="connsiteX3" fmla="*/ 3715473 w 3715473"/>
                <a:gd name="connsiteY3" fmla="*/ 1782501 h 1794076"/>
                <a:gd name="connsiteX0-1" fmla="*/ 0 w 3715473"/>
                <a:gd name="connsiteY0-2" fmla="*/ 0 h 1794076"/>
                <a:gd name="connsiteX1-3" fmla="*/ 625033 w 3715473"/>
                <a:gd name="connsiteY1-4" fmla="*/ 0 h 1794076"/>
                <a:gd name="connsiteX2-5" fmla="*/ 625033 w 3715473"/>
                <a:gd name="connsiteY2-6" fmla="*/ 1794076 h 1794076"/>
                <a:gd name="connsiteX3-7" fmla="*/ 3715473 w 3715473"/>
                <a:gd name="connsiteY3-8" fmla="*/ 1782501 h 1794076"/>
                <a:gd name="connsiteX0-9" fmla="*/ 0 w 3715473"/>
                <a:gd name="connsiteY0-10" fmla="*/ 0 h 1846891"/>
                <a:gd name="connsiteX1-11" fmla="*/ 625033 w 3715473"/>
                <a:gd name="connsiteY1-12" fmla="*/ 0 h 1846891"/>
                <a:gd name="connsiteX2-13" fmla="*/ 625033 w 3715473"/>
                <a:gd name="connsiteY2-14" fmla="*/ 1794076 h 1846891"/>
                <a:gd name="connsiteX3-15" fmla="*/ 3715473 w 3715473"/>
                <a:gd name="connsiteY3-16" fmla="*/ 1782501 h 1846891"/>
                <a:gd name="connsiteX0-17" fmla="*/ 0 w 3715473"/>
                <a:gd name="connsiteY0-18" fmla="*/ 132894 h 1979785"/>
                <a:gd name="connsiteX1-19" fmla="*/ 625033 w 3715473"/>
                <a:gd name="connsiteY1-20" fmla="*/ 132894 h 1979785"/>
                <a:gd name="connsiteX2-21" fmla="*/ 625033 w 3715473"/>
                <a:gd name="connsiteY2-22" fmla="*/ 1926970 h 1979785"/>
                <a:gd name="connsiteX3-23" fmla="*/ 3715473 w 3715473"/>
                <a:gd name="connsiteY3-24" fmla="*/ 1915395 h 1979785"/>
                <a:gd name="connsiteX0-25" fmla="*/ 0 w 3738623"/>
                <a:gd name="connsiteY0-26" fmla="*/ 132894 h 1998367"/>
                <a:gd name="connsiteX1-27" fmla="*/ 625033 w 3738623"/>
                <a:gd name="connsiteY1-28" fmla="*/ 132894 h 1998367"/>
                <a:gd name="connsiteX2-29" fmla="*/ 625033 w 3738623"/>
                <a:gd name="connsiteY2-30" fmla="*/ 1926970 h 1998367"/>
                <a:gd name="connsiteX3-31" fmla="*/ 3738623 w 3738623"/>
                <a:gd name="connsiteY3-32" fmla="*/ 1973268 h 1998367"/>
                <a:gd name="connsiteX0-33" fmla="*/ 0 w 3842795"/>
                <a:gd name="connsiteY0-34" fmla="*/ 57604 h 2050398"/>
                <a:gd name="connsiteX1-35" fmla="*/ 729205 w 3842795"/>
                <a:gd name="connsiteY1-36" fmla="*/ 184925 h 2050398"/>
                <a:gd name="connsiteX2-37" fmla="*/ 729205 w 3842795"/>
                <a:gd name="connsiteY2-38" fmla="*/ 1979001 h 2050398"/>
                <a:gd name="connsiteX3-39" fmla="*/ 3842795 w 3842795"/>
                <a:gd name="connsiteY3-40" fmla="*/ 2025299 h 2050398"/>
                <a:gd name="connsiteX0-41" fmla="*/ 0 w 3842795"/>
                <a:gd name="connsiteY0-42" fmla="*/ 4716 h 1997510"/>
                <a:gd name="connsiteX1-43" fmla="*/ 729205 w 3842795"/>
                <a:gd name="connsiteY1-44" fmla="*/ 132037 h 1997510"/>
                <a:gd name="connsiteX2-45" fmla="*/ 729205 w 3842795"/>
                <a:gd name="connsiteY2-46" fmla="*/ 1926113 h 1997510"/>
                <a:gd name="connsiteX3-47" fmla="*/ 3842795 w 3842795"/>
                <a:gd name="connsiteY3-48" fmla="*/ 1972411 h 1997510"/>
                <a:gd name="connsiteX0-49" fmla="*/ 0 w 3842795"/>
                <a:gd name="connsiteY0-50" fmla="*/ 0 h 1992794"/>
                <a:gd name="connsiteX1-51" fmla="*/ 729205 w 3842795"/>
                <a:gd name="connsiteY1-52" fmla="*/ 127321 h 1992794"/>
                <a:gd name="connsiteX2-53" fmla="*/ 729205 w 3842795"/>
                <a:gd name="connsiteY2-54" fmla="*/ 1921397 h 1992794"/>
                <a:gd name="connsiteX3-55" fmla="*/ 3842795 w 3842795"/>
                <a:gd name="connsiteY3-56" fmla="*/ 1967695 h 1992794"/>
                <a:gd name="connsiteX0-57" fmla="*/ 0 w 3842795"/>
                <a:gd name="connsiteY0-58" fmla="*/ 0 h 1992794"/>
                <a:gd name="connsiteX1-59" fmla="*/ 729205 w 3842795"/>
                <a:gd name="connsiteY1-60" fmla="*/ 127321 h 1992794"/>
                <a:gd name="connsiteX2-61" fmla="*/ 729205 w 3842795"/>
                <a:gd name="connsiteY2-62" fmla="*/ 1921397 h 1992794"/>
                <a:gd name="connsiteX3-63" fmla="*/ 3842795 w 3842795"/>
                <a:gd name="connsiteY3-64" fmla="*/ 1967695 h 1992794"/>
                <a:gd name="connsiteX0-65" fmla="*/ 0 w 3842795"/>
                <a:gd name="connsiteY0-66" fmla="*/ 0 h 2037207"/>
                <a:gd name="connsiteX1-67" fmla="*/ 729205 w 3842795"/>
                <a:gd name="connsiteY1-68" fmla="*/ 127321 h 2037207"/>
                <a:gd name="connsiteX2-69" fmla="*/ 729205 w 3842795"/>
                <a:gd name="connsiteY2-70" fmla="*/ 1921397 h 2037207"/>
                <a:gd name="connsiteX3-71" fmla="*/ 3842795 w 3842795"/>
                <a:gd name="connsiteY3-72" fmla="*/ 1967695 h 2037207"/>
                <a:gd name="connsiteX0-73" fmla="*/ 68584 w 3182174"/>
                <a:gd name="connsiteY0-74" fmla="*/ 0 h 1909886"/>
                <a:gd name="connsiteX1-75" fmla="*/ 68584 w 3182174"/>
                <a:gd name="connsiteY1-76" fmla="*/ 1794076 h 1909886"/>
                <a:gd name="connsiteX2-77" fmla="*/ 3182174 w 3182174"/>
                <a:gd name="connsiteY2-78" fmla="*/ 1840374 h 1909886"/>
                <a:gd name="connsiteX0-79" fmla="*/ 71679 w 3181522"/>
                <a:gd name="connsiteY0-80" fmla="*/ 0 h 2430794"/>
                <a:gd name="connsiteX1-81" fmla="*/ 67932 w 3181522"/>
                <a:gd name="connsiteY1-82" fmla="*/ 2314984 h 2430794"/>
                <a:gd name="connsiteX2-83" fmla="*/ 3181522 w 3181522"/>
                <a:gd name="connsiteY2-84" fmla="*/ 2361282 h 2430794"/>
                <a:gd name="connsiteX0-85" fmla="*/ 92641 w 3202484"/>
                <a:gd name="connsiteY0-86" fmla="*/ 0 h 2430794"/>
                <a:gd name="connsiteX1-87" fmla="*/ 88894 w 3202484"/>
                <a:gd name="connsiteY1-88" fmla="*/ 2314984 h 2430794"/>
                <a:gd name="connsiteX2-89" fmla="*/ 3202484 w 3202484"/>
                <a:gd name="connsiteY2-90" fmla="*/ 2361282 h 2430794"/>
                <a:gd name="connsiteX0-91" fmla="*/ 88354 w 3198197"/>
                <a:gd name="connsiteY0-92" fmla="*/ 0 h 2430794"/>
                <a:gd name="connsiteX1-93" fmla="*/ 84607 w 3198197"/>
                <a:gd name="connsiteY1-94" fmla="*/ 2314984 h 2430794"/>
                <a:gd name="connsiteX2-95" fmla="*/ 3198197 w 3198197"/>
                <a:gd name="connsiteY2-96" fmla="*/ 2361282 h 2430794"/>
                <a:gd name="connsiteX0-97" fmla="*/ 18407 w 3128250"/>
                <a:gd name="connsiteY0-98" fmla="*/ 0 h 2430794"/>
                <a:gd name="connsiteX1-99" fmla="*/ 14660 w 3128250"/>
                <a:gd name="connsiteY1-100" fmla="*/ 2314984 h 2430794"/>
                <a:gd name="connsiteX2-101" fmla="*/ 3128250 w 3128250"/>
                <a:gd name="connsiteY2-102" fmla="*/ 2361282 h 2430794"/>
                <a:gd name="connsiteX0-103" fmla="*/ 33392 w 3143235"/>
                <a:gd name="connsiteY0-104" fmla="*/ 0 h 2430794"/>
                <a:gd name="connsiteX1-105" fmla="*/ 29645 w 3143235"/>
                <a:gd name="connsiteY1-106" fmla="*/ 2314984 h 2430794"/>
                <a:gd name="connsiteX2-107" fmla="*/ 3143235 w 3143235"/>
                <a:gd name="connsiteY2-108" fmla="*/ 2361282 h 2430794"/>
                <a:gd name="connsiteX0-109" fmla="*/ 33392 w 3143235"/>
                <a:gd name="connsiteY0-110" fmla="*/ 0 h 2416160"/>
                <a:gd name="connsiteX1-111" fmla="*/ 29645 w 3143235"/>
                <a:gd name="connsiteY1-112" fmla="*/ 2314984 h 2416160"/>
                <a:gd name="connsiteX2-113" fmla="*/ 3143235 w 3143235"/>
                <a:gd name="connsiteY2-114" fmla="*/ 2361282 h 2416160"/>
              </a:gdLst>
              <a:ahLst/>
              <a:cxnLst>
                <a:cxn ang="0">
                  <a:pos x="connsiteX0-1" y="connsiteY0-2"/>
                </a:cxn>
                <a:cxn ang="0">
                  <a:pos x="connsiteX1-3" y="connsiteY1-4"/>
                </a:cxn>
                <a:cxn ang="0">
                  <a:pos x="connsiteX2-5" y="connsiteY2-6"/>
                </a:cxn>
              </a:cxnLst>
              <a:rect l="l" t="t" r="r" b="b"/>
              <a:pathLst>
                <a:path w="3143235" h="2416160">
                  <a:moveTo>
                    <a:pt x="33392" y="0"/>
                  </a:moveTo>
                  <a:cubicBezTo>
                    <a:pt x="30261" y="244713"/>
                    <a:pt x="-37668" y="2215855"/>
                    <a:pt x="29645" y="2314984"/>
                  </a:cubicBezTo>
                  <a:cubicBezTo>
                    <a:pt x="175372" y="2508892"/>
                    <a:pt x="2113088" y="2365140"/>
                    <a:pt x="3143235" y="2361282"/>
                  </a:cubicBezTo>
                </a:path>
              </a:pathLst>
            </a:custGeom>
            <a:noFill/>
            <a:ln w="73025">
              <a:solidFill>
                <a:srgbClr val="C00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5" name="Freeform 154"/>
            <p:cNvSpPr/>
            <p:nvPr/>
          </p:nvSpPr>
          <p:spPr>
            <a:xfrm>
              <a:off x="4906955" y="4715304"/>
              <a:ext cx="814542" cy="746709"/>
            </a:xfrm>
            <a:custGeom>
              <a:avLst/>
              <a:gdLst>
                <a:gd name="connsiteX0" fmla="*/ 0 w 844952"/>
                <a:gd name="connsiteY0" fmla="*/ 0 h 555584"/>
                <a:gd name="connsiteX1" fmla="*/ 844952 w 844952"/>
                <a:gd name="connsiteY1" fmla="*/ 138896 h 555584"/>
                <a:gd name="connsiteX2" fmla="*/ 752355 w 844952"/>
                <a:gd name="connsiteY2" fmla="*/ 555584 h 555584"/>
                <a:gd name="connsiteX0-1" fmla="*/ 0 w 887733"/>
                <a:gd name="connsiteY0-2" fmla="*/ 0 h 555584"/>
                <a:gd name="connsiteX1-3" fmla="*/ 844952 w 887733"/>
                <a:gd name="connsiteY1-4" fmla="*/ 138896 h 555584"/>
                <a:gd name="connsiteX2-5" fmla="*/ 752355 w 887733"/>
                <a:gd name="connsiteY2-6" fmla="*/ 555584 h 555584"/>
                <a:gd name="connsiteX0-7" fmla="*/ 0 w 871696"/>
                <a:gd name="connsiteY0-8" fmla="*/ 0 h 570574"/>
                <a:gd name="connsiteX1-9" fmla="*/ 829962 w 871696"/>
                <a:gd name="connsiteY1-10" fmla="*/ 153886 h 570574"/>
                <a:gd name="connsiteX2-11" fmla="*/ 737365 w 871696"/>
                <a:gd name="connsiteY2-12" fmla="*/ 570574 h 570574"/>
                <a:gd name="connsiteX0-13" fmla="*/ 0 w 871696"/>
                <a:gd name="connsiteY0-14" fmla="*/ 0 h 555584"/>
                <a:gd name="connsiteX1-15" fmla="*/ 829962 w 871696"/>
                <a:gd name="connsiteY1-16" fmla="*/ 138896 h 555584"/>
                <a:gd name="connsiteX2-17" fmla="*/ 737365 w 871696"/>
                <a:gd name="connsiteY2-18" fmla="*/ 555584 h 555584"/>
                <a:gd name="connsiteX0-19" fmla="*/ 0 w 823595"/>
                <a:gd name="connsiteY0-20" fmla="*/ 0 h 566827"/>
                <a:gd name="connsiteX1-21" fmla="*/ 784991 w 823595"/>
                <a:gd name="connsiteY1-22" fmla="*/ 150139 h 566827"/>
                <a:gd name="connsiteX2-23" fmla="*/ 692394 w 823595"/>
                <a:gd name="connsiteY2-24" fmla="*/ 566827 h 566827"/>
                <a:gd name="connsiteX0-25" fmla="*/ 0 w 811579"/>
                <a:gd name="connsiteY0-26" fmla="*/ 0 h 746709"/>
                <a:gd name="connsiteX1-27" fmla="*/ 784991 w 811579"/>
                <a:gd name="connsiteY1-28" fmla="*/ 150139 h 746709"/>
                <a:gd name="connsiteX2-29" fmla="*/ 624939 w 811579"/>
                <a:gd name="connsiteY2-30" fmla="*/ 746709 h 746709"/>
                <a:gd name="connsiteX0-31" fmla="*/ 0 w 814542"/>
                <a:gd name="connsiteY0-32" fmla="*/ 0 h 746709"/>
                <a:gd name="connsiteX1-33" fmla="*/ 784991 w 814542"/>
                <a:gd name="connsiteY1-34" fmla="*/ 150139 h 746709"/>
                <a:gd name="connsiteX2-35" fmla="*/ 624939 w 814542"/>
                <a:gd name="connsiteY2-36" fmla="*/ 746709 h 746709"/>
              </a:gdLst>
              <a:ahLst/>
              <a:cxnLst>
                <a:cxn ang="0">
                  <a:pos x="connsiteX0-1" y="connsiteY0-2"/>
                </a:cxn>
                <a:cxn ang="0">
                  <a:pos x="connsiteX1-3" y="connsiteY1-4"/>
                </a:cxn>
                <a:cxn ang="0">
                  <a:pos x="connsiteX2-5" y="connsiteY2-6"/>
                </a:cxn>
              </a:cxnLst>
              <a:rect l="l" t="t" r="r" b="b"/>
              <a:pathLst>
                <a:path w="814542" h="746709">
                  <a:moveTo>
                    <a:pt x="0" y="0"/>
                  </a:moveTo>
                  <a:cubicBezTo>
                    <a:pt x="281651" y="46299"/>
                    <a:pt x="680835" y="25688"/>
                    <a:pt x="784991" y="150139"/>
                  </a:cubicBezTo>
                  <a:cubicBezTo>
                    <a:pt x="889147" y="274590"/>
                    <a:pt x="689533" y="604065"/>
                    <a:pt x="624939" y="746709"/>
                  </a:cubicBezTo>
                </a:path>
              </a:pathLst>
            </a:custGeom>
            <a:noFill/>
            <a:ln w="73025">
              <a:solidFill>
                <a:srgbClr val="C00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23"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15"/>
                                        </p:tgtEl>
                                        <p:attrNameLst>
                                          <p:attrName>style.visibility</p:attrName>
                                        </p:attrNameLst>
                                      </p:cBhvr>
                                      <p:to>
                                        <p:strVal val="visible"/>
                                      </p:to>
                                    </p:set>
                                    <p:animEffect transition="in" filter="dissolve">
                                      <p:cBhvr>
                                        <p:cTn id="7" dur="500"/>
                                        <p:tgtEl>
                                          <p:spTgt spid="31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par>
                          <p:cTn id="13" fill="hold">
                            <p:stCondLst>
                              <p:cond delay="500"/>
                            </p:stCondLst>
                            <p:childTnLst>
                              <p:par>
                                <p:cTn id="14" presetID="22" presetClass="entr" presetSubtype="1" fill="hold" nodeType="afterEffect">
                                  <p:stCondLst>
                                    <p:cond delay="0"/>
                                  </p:stCondLst>
                                  <p:childTnLst>
                                    <p:set>
                                      <p:cBhvr>
                                        <p:cTn id="15" dur="1" fill="hold">
                                          <p:stCondLst>
                                            <p:cond delay="0"/>
                                          </p:stCondLst>
                                        </p:cTn>
                                        <p:tgtEl>
                                          <p:spTgt spid="153"/>
                                        </p:tgtEl>
                                        <p:attrNameLst>
                                          <p:attrName>style.visibility</p:attrName>
                                        </p:attrNameLst>
                                      </p:cBhvr>
                                      <p:to>
                                        <p:strVal val="visible"/>
                                      </p:to>
                                    </p:set>
                                    <p:animEffect transition="in" filter="wipe(up)">
                                      <p:cBhvr>
                                        <p:cTn id="16" dur="500"/>
                                        <p:tgtEl>
                                          <p:spTgt spid="1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5" grpId="0"/>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p:cNvSpPr>
            <a:spLocks noGrp="1"/>
          </p:cNvSpPr>
          <p:nvPr>
            <p:ph type="title"/>
          </p:nvPr>
        </p:nvSpPr>
        <p:spPr>
          <a:xfrm>
            <a:off x="838200" y="345805"/>
            <a:ext cx="10515600" cy="894622"/>
          </a:xfrm>
        </p:spPr>
        <p:txBody>
          <a:bodyPr>
            <a:normAutofit/>
          </a:bodyPr>
          <a:lstStyle/>
          <a:p>
            <a:r>
              <a:rPr lang="en-US" sz="4800" dirty="0"/>
              <a:t>OpenFlow example</a:t>
            </a:r>
            <a:endParaRPr lang="en-US" sz="4800" dirty="0"/>
          </a:p>
        </p:txBody>
      </p:sp>
      <p:grpSp>
        <p:nvGrpSpPr>
          <p:cNvPr id="164" name="Group 163"/>
          <p:cNvGrpSpPr/>
          <p:nvPr/>
        </p:nvGrpSpPr>
        <p:grpSpPr bwMode="auto">
          <a:xfrm>
            <a:off x="1022483" y="1382918"/>
            <a:ext cx="2997200" cy="1262063"/>
            <a:chOff x="637575" y="1263648"/>
            <a:chExt cx="2998252" cy="1261939"/>
          </a:xfrm>
        </p:grpSpPr>
        <p:sp>
          <p:nvSpPr>
            <p:cNvPr id="165" name="Freeform 164"/>
            <p:cNvSpPr/>
            <p:nvPr/>
          </p:nvSpPr>
          <p:spPr>
            <a:xfrm flipV="1">
              <a:off x="678864" y="2160498"/>
              <a:ext cx="2956963" cy="365089"/>
            </a:xfrm>
            <a:custGeom>
              <a:avLst/>
              <a:gdLst>
                <a:gd name="connsiteX0" fmla="*/ 0 w 3026833"/>
                <a:gd name="connsiteY0" fmla="*/ 846667 h 846667"/>
                <a:gd name="connsiteX1" fmla="*/ 2222500 w 3026833"/>
                <a:gd name="connsiteY1" fmla="*/ 613833 h 846667"/>
                <a:gd name="connsiteX2" fmla="*/ 3026833 w 3026833"/>
                <a:gd name="connsiteY2" fmla="*/ 0 h 846667"/>
                <a:gd name="connsiteX3" fmla="*/ 2751667 w 3026833"/>
                <a:gd name="connsiteY3" fmla="*/ 423333 h 846667"/>
                <a:gd name="connsiteX4" fmla="*/ 2730500 w 3026833"/>
                <a:gd name="connsiteY4" fmla="*/ 825500 h 846667"/>
                <a:gd name="connsiteX5" fmla="*/ 0 w 3026833"/>
                <a:gd name="connsiteY5" fmla="*/ 846667 h 846667"/>
                <a:gd name="connsiteX0-1" fmla="*/ 0 w 3026833"/>
                <a:gd name="connsiteY0-2" fmla="*/ 846667 h 846667"/>
                <a:gd name="connsiteX1-3" fmla="*/ 2222500 w 3026833"/>
                <a:gd name="connsiteY1-4" fmla="*/ 613833 h 846667"/>
                <a:gd name="connsiteX2-5" fmla="*/ 3026833 w 3026833"/>
                <a:gd name="connsiteY2-6" fmla="*/ 0 h 846667"/>
                <a:gd name="connsiteX3-7" fmla="*/ 2751667 w 3026833"/>
                <a:gd name="connsiteY3-8" fmla="*/ 423333 h 846667"/>
                <a:gd name="connsiteX4-9" fmla="*/ 2744304 w 3026833"/>
                <a:gd name="connsiteY4-10" fmla="*/ 839304 h 846667"/>
                <a:gd name="connsiteX5-11" fmla="*/ 0 w 3026833"/>
                <a:gd name="connsiteY5-12" fmla="*/ 846667 h 846667"/>
                <a:gd name="connsiteX0-13" fmla="*/ 0 w 3042275"/>
                <a:gd name="connsiteY0-14" fmla="*/ 848898 h 848898"/>
                <a:gd name="connsiteX1-15" fmla="*/ 2222500 w 3042275"/>
                <a:gd name="connsiteY1-16" fmla="*/ 616064 h 848898"/>
                <a:gd name="connsiteX2-17" fmla="*/ 3026833 w 3042275"/>
                <a:gd name="connsiteY2-18" fmla="*/ 2231 h 848898"/>
                <a:gd name="connsiteX3-19" fmla="*/ 2751667 w 3042275"/>
                <a:gd name="connsiteY3-20" fmla="*/ 425564 h 848898"/>
                <a:gd name="connsiteX4-21" fmla="*/ 2744304 w 3042275"/>
                <a:gd name="connsiteY4-22" fmla="*/ 841535 h 848898"/>
                <a:gd name="connsiteX5-23" fmla="*/ 0 w 3042275"/>
                <a:gd name="connsiteY5-24" fmla="*/ 848898 h 848898"/>
                <a:gd name="connsiteX0-25" fmla="*/ 0 w 3042275"/>
                <a:gd name="connsiteY0-26" fmla="*/ 848898 h 848898"/>
                <a:gd name="connsiteX1-27" fmla="*/ 2222500 w 3042275"/>
                <a:gd name="connsiteY1-28" fmla="*/ 616064 h 848898"/>
                <a:gd name="connsiteX2-29" fmla="*/ 3026833 w 3042275"/>
                <a:gd name="connsiteY2-30" fmla="*/ 2231 h 848898"/>
                <a:gd name="connsiteX3-31" fmla="*/ 2751667 w 3042275"/>
                <a:gd name="connsiteY3-32" fmla="*/ 425564 h 848898"/>
                <a:gd name="connsiteX4-33" fmla="*/ 2744304 w 3042275"/>
                <a:gd name="connsiteY4-34" fmla="*/ 841535 h 848898"/>
                <a:gd name="connsiteX5-35" fmla="*/ 0 w 3042275"/>
                <a:gd name="connsiteY5-36" fmla="*/ 848898 h 848898"/>
                <a:gd name="connsiteX0-37" fmla="*/ 3038 w 3045313"/>
                <a:gd name="connsiteY0-38" fmla="*/ 848898 h 848898"/>
                <a:gd name="connsiteX1-39" fmla="*/ 2225538 w 3045313"/>
                <a:gd name="connsiteY1-40" fmla="*/ 616064 h 848898"/>
                <a:gd name="connsiteX2-41" fmla="*/ 3029871 w 3045313"/>
                <a:gd name="connsiteY2-42" fmla="*/ 2231 h 848898"/>
                <a:gd name="connsiteX3-43" fmla="*/ 2754705 w 3045313"/>
                <a:gd name="connsiteY3-44" fmla="*/ 425564 h 848898"/>
                <a:gd name="connsiteX4-45" fmla="*/ 2747342 w 3045313"/>
                <a:gd name="connsiteY4-46" fmla="*/ 841535 h 848898"/>
                <a:gd name="connsiteX5-47" fmla="*/ 3038 w 3045313"/>
                <a:gd name="connsiteY5-48" fmla="*/ 848898 h 848898"/>
                <a:gd name="connsiteX0-49" fmla="*/ 2799 w 3045074"/>
                <a:gd name="connsiteY0-50" fmla="*/ 848898 h 848898"/>
                <a:gd name="connsiteX1-51" fmla="*/ 2225299 w 3045074"/>
                <a:gd name="connsiteY1-52" fmla="*/ 616064 h 848898"/>
                <a:gd name="connsiteX2-53" fmla="*/ 3029632 w 3045074"/>
                <a:gd name="connsiteY2-54" fmla="*/ 2231 h 848898"/>
                <a:gd name="connsiteX3-55" fmla="*/ 2754466 w 3045074"/>
                <a:gd name="connsiteY3-56" fmla="*/ 425564 h 848898"/>
                <a:gd name="connsiteX4-57" fmla="*/ 2747103 w 3045074"/>
                <a:gd name="connsiteY4-58" fmla="*/ 841535 h 848898"/>
                <a:gd name="connsiteX5-59" fmla="*/ 2799 w 3045074"/>
                <a:gd name="connsiteY5-60" fmla="*/ 848898 h 848898"/>
                <a:gd name="connsiteX0-61" fmla="*/ 2799 w 3045074"/>
                <a:gd name="connsiteY0-62" fmla="*/ 848898 h 848898"/>
                <a:gd name="connsiteX1-63" fmla="*/ 2225299 w 3045074"/>
                <a:gd name="connsiteY1-64" fmla="*/ 616064 h 848898"/>
                <a:gd name="connsiteX2-65" fmla="*/ 3029632 w 3045074"/>
                <a:gd name="connsiteY2-66" fmla="*/ 2231 h 848898"/>
                <a:gd name="connsiteX3-67" fmla="*/ 2754466 w 3045074"/>
                <a:gd name="connsiteY3-68" fmla="*/ 425564 h 848898"/>
                <a:gd name="connsiteX4-69" fmla="*/ 2747103 w 3045074"/>
                <a:gd name="connsiteY4-70" fmla="*/ 841535 h 848898"/>
                <a:gd name="connsiteX5-71" fmla="*/ 2799 w 3045074"/>
                <a:gd name="connsiteY5-72" fmla="*/ 848898 h 848898"/>
                <a:gd name="connsiteX0-73" fmla="*/ 3018 w 2975668"/>
                <a:gd name="connsiteY0-74" fmla="*/ 443744 h 443744"/>
                <a:gd name="connsiteX1-75" fmla="*/ 2225518 w 2975668"/>
                <a:gd name="connsiteY1-76" fmla="*/ 210910 h 443744"/>
                <a:gd name="connsiteX2-77" fmla="*/ 2957279 w 2975668"/>
                <a:gd name="connsiteY2-78" fmla="*/ 79158 h 443744"/>
                <a:gd name="connsiteX3-79" fmla="*/ 2754685 w 2975668"/>
                <a:gd name="connsiteY3-80" fmla="*/ 20410 h 443744"/>
                <a:gd name="connsiteX4-81" fmla="*/ 2747322 w 2975668"/>
                <a:gd name="connsiteY4-82" fmla="*/ 436381 h 443744"/>
                <a:gd name="connsiteX5-83" fmla="*/ 3018 w 2975668"/>
                <a:gd name="connsiteY5-84" fmla="*/ 443744 h 443744"/>
                <a:gd name="connsiteX0-85" fmla="*/ 3018 w 2957279"/>
                <a:gd name="connsiteY0-86" fmla="*/ 454405 h 454405"/>
                <a:gd name="connsiteX1-87" fmla="*/ 2225518 w 2957279"/>
                <a:gd name="connsiteY1-88" fmla="*/ 221571 h 454405"/>
                <a:gd name="connsiteX2-89" fmla="*/ 2957279 w 2957279"/>
                <a:gd name="connsiteY2-90" fmla="*/ 89819 h 454405"/>
                <a:gd name="connsiteX3-91" fmla="*/ 2754685 w 2957279"/>
                <a:gd name="connsiteY3-92" fmla="*/ 31071 h 454405"/>
                <a:gd name="connsiteX4-93" fmla="*/ 2747322 w 2957279"/>
                <a:gd name="connsiteY4-94" fmla="*/ 447042 h 454405"/>
                <a:gd name="connsiteX5-95" fmla="*/ 3018 w 2957279"/>
                <a:gd name="connsiteY5-96" fmla="*/ 454405 h 454405"/>
                <a:gd name="connsiteX0-97" fmla="*/ 3018 w 2957279"/>
                <a:gd name="connsiteY0-98" fmla="*/ 496161 h 496161"/>
                <a:gd name="connsiteX1-99" fmla="*/ 2225518 w 2957279"/>
                <a:gd name="connsiteY1-100" fmla="*/ 263327 h 496161"/>
                <a:gd name="connsiteX2-101" fmla="*/ 2957279 w 2957279"/>
                <a:gd name="connsiteY2-102" fmla="*/ 131575 h 496161"/>
                <a:gd name="connsiteX3-103" fmla="*/ 2754685 w 2957279"/>
                <a:gd name="connsiteY3-104" fmla="*/ 72827 h 496161"/>
                <a:gd name="connsiteX4-105" fmla="*/ 2747322 w 2957279"/>
                <a:gd name="connsiteY4-106" fmla="*/ 488798 h 496161"/>
                <a:gd name="connsiteX5-107" fmla="*/ 3018 w 2957279"/>
                <a:gd name="connsiteY5-108" fmla="*/ 496161 h 496161"/>
                <a:gd name="connsiteX0-109" fmla="*/ 3018 w 2957279"/>
                <a:gd name="connsiteY0-110" fmla="*/ 496161 h 496161"/>
                <a:gd name="connsiteX1-111" fmla="*/ 2225518 w 2957279"/>
                <a:gd name="connsiteY1-112" fmla="*/ 263327 h 496161"/>
                <a:gd name="connsiteX2-113" fmla="*/ 2957279 w 2957279"/>
                <a:gd name="connsiteY2-114" fmla="*/ 131575 h 496161"/>
                <a:gd name="connsiteX3-115" fmla="*/ 2780603 w 2957279"/>
                <a:gd name="connsiteY3-116" fmla="*/ 269807 h 496161"/>
                <a:gd name="connsiteX4-117" fmla="*/ 2747322 w 2957279"/>
                <a:gd name="connsiteY4-118" fmla="*/ 488798 h 496161"/>
                <a:gd name="connsiteX5-119" fmla="*/ 3018 w 2957279"/>
                <a:gd name="connsiteY5-120" fmla="*/ 496161 h 496161"/>
                <a:gd name="connsiteX0-121" fmla="*/ 3018 w 2957279"/>
                <a:gd name="connsiteY0-122" fmla="*/ 496161 h 496161"/>
                <a:gd name="connsiteX1-123" fmla="*/ 2225518 w 2957279"/>
                <a:gd name="connsiteY1-124" fmla="*/ 263327 h 496161"/>
                <a:gd name="connsiteX2-125" fmla="*/ 2957279 w 2957279"/>
                <a:gd name="connsiteY2-126" fmla="*/ 131575 h 496161"/>
                <a:gd name="connsiteX3-127" fmla="*/ 2780603 w 2957279"/>
                <a:gd name="connsiteY3-128" fmla="*/ 269807 h 496161"/>
                <a:gd name="connsiteX4-129" fmla="*/ 2747322 w 2957279"/>
                <a:gd name="connsiteY4-130" fmla="*/ 488798 h 496161"/>
                <a:gd name="connsiteX5-131" fmla="*/ 3018 w 2957279"/>
                <a:gd name="connsiteY5-132" fmla="*/ 496161 h 496161"/>
                <a:gd name="connsiteX0-133" fmla="*/ 3018 w 2957279"/>
                <a:gd name="connsiteY0-134" fmla="*/ 364586 h 364586"/>
                <a:gd name="connsiteX1-135" fmla="*/ 2225518 w 2957279"/>
                <a:gd name="connsiteY1-136" fmla="*/ 131752 h 364586"/>
                <a:gd name="connsiteX2-137" fmla="*/ 2957279 w 2957279"/>
                <a:gd name="connsiteY2-138" fmla="*/ 0 h 364586"/>
                <a:gd name="connsiteX3-139" fmla="*/ 2780603 w 2957279"/>
                <a:gd name="connsiteY3-140" fmla="*/ 138232 h 364586"/>
                <a:gd name="connsiteX4-141" fmla="*/ 2747322 w 2957279"/>
                <a:gd name="connsiteY4-142" fmla="*/ 357223 h 364586"/>
                <a:gd name="connsiteX5-143" fmla="*/ 3018 w 2957279"/>
                <a:gd name="connsiteY5-144" fmla="*/ 364586 h 36458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957279" h="364586">
                  <a:moveTo>
                    <a:pt x="3018" y="364586"/>
                  </a:moveTo>
                  <a:cubicBezTo>
                    <a:pt x="-83949" y="327008"/>
                    <a:pt x="1733141" y="192516"/>
                    <a:pt x="2225518" y="131752"/>
                  </a:cubicBezTo>
                  <a:cubicBezTo>
                    <a:pt x="2717895" y="70988"/>
                    <a:pt x="2402554" y="114689"/>
                    <a:pt x="2957279" y="0"/>
                  </a:cubicBezTo>
                  <a:cubicBezTo>
                    <a:pt x="2832942" y="71922"/>
                    <a:pt x="2815596" y="78695"/>
                    <a:pt x="2780603" y="138232"/>
                  </a:cubicBezTo>
                  <a:cubicBezTo>
                    <a:pt x="2745610" y="197769"/>
                    <a:pt x="2727394" y="213043"/>
                    <a:pt x="2747322" y="357223"/>
                  </a:cubicBezTo>
                  <a:lnTo>
                    <a:pt x="3018" y="364586"/>
                  </a:lnTo>
                  <a:close/>
                </a:path>
              </a:pathLst>
            </a:custGeom>
            <a:gradFill flip="none" rotWithShape="1">
              <a:gsLst>
                <a:gs pos="0">
                  <a:srgbClr val="FFFFFF"/>
                </a:gs>
                <a:gs pos="100000">
                  <a:srgbClr val="FFFFFF">
                    <a:lumMod val="75000"/>
                  </a:srgbClr>
                </a:gs>
              </a:gsLst>
              <a:lin ang="5400000" scaled="0"/>
              <a:tileRect/>
            </a:gradFill>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S PGothic" panose="020B0600070205080204" pitchFamily="34" charset="-128"/>
              </a:endParaRPr>
            </a:p>
          </p:txBody>
        </p:sp>
        <p:grpSp>
          <p:nvGrpSpPr>
            <p:cNvPr id="166" name="Group 188"/>
            <p:cNvGrpSpPr/>
            <p:nvPr/>
          </p:nvGrpSpPr>
          <p:grpSpPr bwMode="auto">
            <a:xfrm>
              <a:off x="637575" y="1263648"/>
              <a:ext cx="2833213" cy="916517"/>
              <a:chOff x="-994833" y="4042832"/>
              <a:chExt cx="2833213" cy="916517"/>
            </a:xfrm>
          </p:grpSpPr>
          <p:sp>
            <p:nvSpPr>
              <p:cNvPr id="167" name="Rectangle 166"/>
              <p:cNvSpPr/>
              <p:nvPr/>
            </p:nvSpPr>
            <p:spPr bwMode="auto">
              <a:xfrm>
                <a:off x="-977364" y="4042832"/>
                <a:ext cx="2775924" cy="915898"/>
              </a:xfrm>
              <a:prstGeom prst="rect">
                <a:avLst/>
              </a:prstGeom>
              <a:solidFill>
                <a:schemeClr val="bg1">
                  <a:lumMod val="95000"/>
                </a:schemeClr>
              </a:solidFill>
              <a:ln w="9525" cap="flat" cmpd="sng" algn="ctr">
                <a:solidFill>
                  <a:schemeClr val="tx1"/>
                </a:solidFill>
                <a:prstDash val="solid"/>
                <a:round/>
                <a:headEnd type="none" w="med" len="med"/>
                <a:tailEnd type="none" w="med" len="med"/>
              </a:ln>
              <a:effectLst>
                <a:outerShdw blurRad="50800" dist="38100" dir="18900000" algn="bl" rotWithShape="0">
                  <a:prstClr val="black">
                    <a:alpha val="40000"/>
                  </a:prstClr>
                </a:outerShdw>
              </a:effec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S PGothic" panose="020B0600070205080204" pitchFamily="34" charset="-128"/>
                </a:endParaRPr>
              </a:p>
            </p:txBody>
          </p:sp>
          <p:sp>
            <p:nvSpPr>
              <p:cNvPr id="168" name="TextBox 190"/>
              <p:cNvSpPr txBox="1">
                <a:spLocks noChangeArrowheads="1"/>
              </p:cNvSpPr>
              <p:nvPr/>
            </p:nvSpPr>
            <p:spPr bwMode="auto">
              <a:xfrm>
                <a:off x="-931177" y="4360336"/>
                <a:ext cx="1646504"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IP </a:t>
                </a:r>
                <a:r>
                  <a:rPr kumimoji="0" lang="en-US" altLang="en-US" sz="1600" b="0" i="0" u="none" strike="noStrike" kern="0" cap="none" spc="0" normalizeH="0" baseline="0" noProof="0" dirty="0" err="1">
                    <a:ln>
                      <a:noFill/>
                    </a:ln>
                    <a:solidFill>
                      <a:srgbClr val="000000"/>
                    </a:solidFill>
                    <a:effectLst/>
                    <a:uLnTx/>
                    <a:uFillTx/>
                    <a:latin typeface="Arial" panose="020B0604020202020204" pitchFamily="34" charset="0"/>
                    <a:ea typeface="MS PGothic" panose="020B0600070205080204" pitchFamily="34" charset="-128"/>
                    <a:cs typeface="+mn-cs"/>
                  </a:rPr>
                  <a:t>Src</a:t>
                </a: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 = 10.3.*.*</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IP </a:t>
                </a:r>
                <a:r>
                  <a:rPr kumimoji="0" lang="en-US" altLang="en-US" sz="1600" b="0" i="0" u="none" strike="noStrike" kern="0" cap="none" spc="0" normalizeH="0" baseline="0" noProof="0" dirty="0" err="1">
                    <a:ln>
                      <a:noFill/>
                    </a:ln>
                    <a:solidFill>
                      <a:srgbClr val="000000"/>
                    </a:solidFill>
                    <a:effectLst/>
                    <a:uLnTx/>
                    <a:uFillTx/>
                    <a:latin typeface="Arial" panose="020B0604020202020204" pitchFamily="34" charset="0"/>
                    <a:ea typeface="MS PGothic" panose="020B0600070205080204" pitchFamily="34" charset="-128"/>
                    <a:cs typeface="+mn-cs"/>
                  </a:rPr>
                  <a:t>Dst</a:t>
                </a: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 = 10.2.*.*</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69" name="TextBox 191"/>
              <p:cNvSpPr txBox="1">
                <a:spLocks noChangeArrowheads="1"/>
              </p:cNvSpPr>
              <p:nvPr/>
            </p:nvSpPr>
            <p:spPr bwMode="auto">
              <a:xfrm>
                <a:off x="718763" y="4491568"/>
                <a:ext cx="111961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forward(3)</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70" name="Straight Connector 192"/>
              <p:cNvCxnSpPr>
                <a:cxnSpLocks noChangeShapeType="1"/>
              </p:cNvCxnSpPr>
              <p:nvPr/>
            </p:nvCxnSpPr>
            <p:spPr bwMode="auto">
              <a:xfrm>
                <a:off x="-994833" y="4402666"/>
                <a:ext cx="2794000" cy="0"/>
              </a:xfrm>
              <a:prstGeom prst="line">
                <a:avLst/>
              </a:prstGeom>
              <a:noFill/>
              <a:ln w="952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1" name="TextBox 193"/>
              <p:cNvSpPr txBox="1">
                <a:spLocks noChangeArrowheads="1"/>
              </p:cNvSpPr>
              <p:nvPr/>
            </p:nvSpPr>
            <p:spPr bwMode="auto">
              <a:xfrm>
                <a:off x="-674004" y="4051301"/>
                <a:ext cx="74341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match</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72" name="TextBox 194"/>
              <p:cNvSpPr txBox="1">
                <a:spLocks noChangeArrowheads="1"/>
              </p:cNvSpPr>
              <p:nvPr/>
            </p:nvSpPr>
            <p:spPr bwMode="auto">
              <a:xfrm>
                <a:off x="875396" y="4055535"/>
                <a:ext cx="73219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action</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73" name="Straight Connector 195"/>
              <p:cNvCxnSpPr>
                <a:cxnSpLocks noChangeShapeType="1"/>
              </p:cNvCxnSpPr>
              <p:nvPr/>
            </p:nvCxnSpPr>
            <p:spPr bwMode="auto">
              <a:xfrm>
                <a:off x="738264" y="4049182"/>
                <a:ext cx="1" cy="904875"/>
              </a:xfrm>
              <a:prstGeom prst="line">
                <a:avLst/>
              </a:prstGeom>
              <a:noFill/>
              <a:ln w="952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grpSp>
        <p:nvGrpSpPr>
          <p:cNvPr id="174" name="Group 173"/>
          <p:cNvGrpSpPr/>
          <p:nvPr/>
        </p:nvGrpSpPr>
        <p:grpSpPr bwMode="auto">
          <a:xfrm>
            <a:off x="6340608" y="4510088"/>
            <a:ext cx="2894013" cy="2022475"/>
            <a:chOff x="5956617" y="4509743"/>
            <a:chExt cx="2893901" cy="2022127"/>
          </a:xfrm>
        </p:grpSpPr>
        <p:sp>
          <p:nvSpPr>
            <p:cNvPr id="175" name="Freeform 174"/>
            <p:cNvSpPr/>
            <p:nvPr/>
          </p:nvSpPr>
          <p:spPr>
            <a:xfrm flipH="1">
              <a:off x="5956617" y="4509743"/>
              <a:ext cx="2838340" cy="630129"/>
            </a:xfrm>
            <a:custGeom>
              <a:avLst/>
              <a:gdLst>
                <a:gd name="connsiteX0" fmla="*/ 0 w 3026833"/>
                <a:gd name="connsiteY0" fmla="*/ 846667 h 846667"/>
                <a:gd name="connsiteX1" fmla="*/ 2222500 w 3026833"/>
                <a:gd name="connsiteY1" fmla="*/ 613833 h 846667"/>
                <a:gd name="connsiteX2" fmla="*/ 3026833 w 3026833"/>
                <a:gd name="connsiteY2" fmla="*/ 0 h 846667"/>
                <a:gd name="connsiteX3" fmla="*/ 2751667 w 3026833"/>
                <a:gd name="connsiteY3" fmla="*/ 423333 h 846667"/>
                <a:gd name="connsiteX4" fmla="*/ 2730500 w 3026833"/>
                <a:gd name="connsiteY4" fmla="*/ 825500 h 846667"/>
                <a:gd name="connsiteX5" fmla="*/ 0 w 3026833"/>
                <a:gd name="connsiteY5" fmla="*/ 846667 h 846667"/>
                <a:gd name="connsiteX0-1" fmla="*/ 0 w 3026833"/>
                <a:gd name="connsiteY0-2" fmla="*/ 846667 h 846667"/>
                <a:gd name="connsiteX1-3" fmla="*/ 2222500 w 3026833"/>
                <a:gd name="connsiteY1-4" fmla="*/ 613833 h 846667"/>
                <a:gd name="connsiteX2-5" fmla="*/ 3026833 w 3026833"/>
                <a:gd name="connsiteY2-6" fmla="*/ 0 h 846667"/>
                <a:gd name="connsiteX3-7" fmla="*/ 2751667 w 3026833"/>
                <a:gd name="connsiteY3-8" fmla="*/ 423333 h 846667"/>
                <a:gd name="connsiteX4-9" fmla="*/ 2744304 w 3026833"/>
                <a:gd name="connsiteY4-10" fmla="*/ 839304 h 846667"/>
                <a:gd name="connsiteX5-11" fmla="*/ 0 w 3026833"/>
                <a:gd name="connsiteY5-12" fmla="*/ 846667 h 846667"/>
                <a:gd name="connsiteX0-13" fmla="*/ 0 w 3042275"/>
                <a:gd name="connsiteY0-14" fmla="*/ 848898 h 848898"/>
                <a:gd name="connsiteX1-15" fmla="*/ 2222500 w 3042275"/>
                <a:gd name="connsiteY1-16" fmla="*/ 616064 h 848898"/>
                <a:gd name="connsiteX2-17" fmla="*/ 3026833 w 3042275"/>
                <a:gd name="connsiteY2-18" fmla="*/ 2231 h 848898"/>
                <a:gd name="connsiteX3-19" fmla="*/ 2751667 w 3042275"/>
                <a:gd name="connsiteY3-20" fmla="*/ 425564 h 848898"/>
                <a:gd name="connsiteX4-21" fmla="*/ 2744304 w 3042275"/>
                <a:gd name="connsiteY4-22" fmla="*/ 841535 h 848898"/>
                <a:gd name="connsiteX5-23" fmla="*/ 0 w 3042275"/>
                <a:gd name="connsiteY5-24" fmla="*/ 848898 h 848898"/>
                <a:gd name="connsiteX0-25" fmla="*/ 0 w 3042275"/>
                <a:gd name="connsiteY0-26" fmla="*/ 848898 h 848898"/>
                <a:gd name="connsiteX1-27" fmla="*/ 2222500 w 3042275"/>
                <a:gd name="connsiteY1-28" fmla="*/ 616064 h 848898"/>
                <a:gd name="connsiteX2-29" fmla="*/ 3026833 w 3042275"/>
                <a:gd name="connsiteY2-30" fmla="*/ 2231 h 848898"/>
                <a:gd name="connsiteX3-31" fmla="*/ 2751667 w 3042275"/>
                <a:gd name="connsiteY3-32" fmla="*/ 425564 h 848898"/>
                <a:gd name="connsiteX4-33" fmla="*/ 2744304 w 3042275"/>
                <a:gd name="connsiteY4-34" fmla="*/ 841535 h 848898"/>
                <a:gd name="connsiteX5-35" fmla="*/ 0 w 3042275"/>
                <a:gd name="connsiteY5-36" fmla="*/ 848898 h 848898"/>
                <a:gd name="connsiteX0-37" fmla="*/ 3038 w 3045313"/>
                <a:gd name="connsiteY0-38" fmla="*/ 848898 h 848898"/>
                <a:gd name="connsiteX1-39" fmla="*/ 2225538 w 3045313"/>
                <a:gd name="connsiteY1-40" fmla="*/ 616064 h 848898"/>
                <a:gd name="connsiteX2-41" fmla="*/ 3029871 w 3045313"/>
                <a:gd name="connsiteY2-42" fmla="*/ 2231 h 848898"/>
                <a:gd name="connsiteX3-43" fmla="*/ 2754705 w 3045313"/>
                <a:gd name="connsiteY3-44" fmla="*/ 425564 h 848898"/>
                <a:gd name="connsiteX4-45" fmla="*/ 2747342 w 3045313"/>
                <a:gd name="connsiteY4-46" fmla="*/ 841535 h 848898"/>
                <a:gd name="connsiteX5-47" fmla="*/ 3038 w 3045313"/>
                <a:gd name="connsiteY5-48" fmla="*/ 848898 h 848898"/>
                <a:gd name="connsiteX0-49" fmla="*/ 2799 w 3045074"/>
                <a:gd name="connsiteY0-50" fmla="*/ 848898 h 848898"/>
                <a:gd name="connsiteX1-51" fmla="*/ 2225299 w 3045074"/>
                <a:gd name="connsiteY1-52" fmla="*/ 616064 h 848898"/>
                <a:gd name="connsiteX2-53" fmla="*/ 3029632 w 3045074"/>
                <a:gd name="connsiteY2-54" fmla="*/ 2231 h 848898"/>
                <a:gd name="connsiteX3-55" fmla="*/ 2754466 w 3045074"/>
                <a:gd name="connsiteY3-56" fmla="*/ 425564 h 848898"/>
                <a:gd name="connsiteX4-57" fmla="*/ 2747103 w 3045074"/>
                <a:gd name="connsiteY4-58" fmla="*/ 841535 h 848898"/>
                <a:gd name="connsiteX5-59" fmla="*/ 2799 w 3045074"/>
                <a:gd name="connsiteY5-60" fmla="*/ 848898 h 848898"/>
                <a:gd name="connsiteX0-61" fmla="*/ 2799 w 3045074"/>
                <a:gd name="connsiteY0-62" fmla="*/ 848898 h 848898"/>
                <a:gd name="connsiteX1-63" fmla="*/ 2225299 w 3045074"/>
                <a:gd name="connsiteY1-64" fmla="*/ 616064 h 848898"/>
                <a:gd name="connsiteX2-65" fmla="*/ 3029632 w 3045074"/>
                <a:gd name="connsiteY2-66" fmla="*/ 2231 h 848898"/>
                <a:gd name="connsiteX3-67" fmla="*/ 2754466 w 3045074"/>
                <a:gd name="connsiteY3-68" fmla="*/ 425564 h 848898"/>
                <a:gd name="connsiteX4-69" fmla="*/ 2747103 w 3045074"/>
                <a:gd name="connsiteY4-70" fmla="*/ 841535 h 848898"/>
                <a:gd name="connsiteX5-71" fmla="*/ 2799 w 3045074"/>
                <a:gd name="connsiteY5-72" fmla="*/ 848898 h 848898"/>
                <a:gd name="connsiteX0-73" fmla="*/ 2979 w 2839117"/>
                <a:gd name="connsiteY0-74" fmla="*/ 630630 h 630630"/>
                <a:gd name="connsiteX1-75" fmla="*/ 2225479 w 2839117"/>
                <a:gd name="connsiteY1-76" fmla="*/ 397796 h 630630"/>
                <a:gd name="connsiteX2-77" fmla="*/ 2808948 w 2839117"/>
                <a:gd name="connsiteY2-78" fmla="*/ 4836 h 630630"/>
                <a:gd name="connsiteX3-79" fmla="*/ 2754646 w 2839117"/>
                <a:gd name="connsiteY3-80" fmla="*/ 207296 h 630630"/>
                <a:gd name="connsiteX4-81" fmla="*/ 2747283 w 2839117"/>
                <a:gd name="connsiteY4-82" fmla="*/ 623267 h 630630"/>
                <a:gd name="connsiteX5-83" fmla="*/ 2979 w 2839117"/>
                <a:gd name="connsiteY5-84" fmla="*/ 630630 h 63063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839117" h="630630">
                  <a:moveTo>
                    <a:pt x="2979" y="630630"/>
                  </a:moveTo>
                  <a:cubicBezTo>
                    <a:pt x="-83988" y="593052"/>
                    <a:pt x="1757818" y="502095"/>
                    <a:pt x="2225479" y="397796"/>
                  </a:cubicBezTo>
                  <a:cubicBezTo>
                    <a:pt x="2693140" y="293497"/>
                    <a:pt x="2720754" y="36586"/>
                    <a:pt x="2808948" y="4836"/>
                  </a:cubicBezTo>
                  <a:cubicBezTo>
                    <a:pt x="2897142" y="-26914"/>
                    <a:pt x="2764923" y="104224"/>
                    <a:pt x="2754646" y="207296"/>
                  </a:cubicBezTo>
                  <a:cubicBezTo>
                    <a:pt x="2744369" y="310368"/>
                    <a:pt x="2727355" y="479087"/>
                    <a:pt x="2747283" y="623267"/>
                  </a:cubicBezTo>
                  <a:lnTo>
                    <a:pt x="2979" y="630630"/>
                  </a:lnTo>
                  <a:close/>
                </a:path>
              </a:pathLst>
            </a:custGeom>
            <a:gradFill flip="none" rotWithShape="1">
              <a:gsLst>
                <a:gs pos="0">
                  <a:srgbClr val="FFFFFF"/>
                </a:gs>
                <a:gs pos="100000">
                  <a:srgbClr val="FFFFFF">
                    <a:lumMod val="75000"/>
                  </a:srgbClr>
                </a:gs>
              </a:gsLst>
              <a:lin ang="5400000" scaled="0"/>
              <a:tileRect/>
            </a:gradFill>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S PGothic" panose="020B0600070205080204" pitchFamily="34" charset="-128"/>
              </a:endParaRPr>
            </a:p>
          </p:txBody>
        </p:sp>
        <p:grpSp>
          <p:nvGrpSpPr>
            <p:cNvPr id="176" name="Group 197"/>
            <p:cNvGrpSpPr/>
            <p:nvPr/>
          </p:nvGrpSpPr>
          <p:grpSpPr bwMode="auto">
            <a:xfrm>
              <a:off x="6031592" y="5137149"/>
              <a:ext cx="2818926" cy="1394721"/>
              <a:chOff x="-999973" y="4042833"/>
              <a:chExt cx="2818926" cy="1394721"/>
            </a:xfrm>
          </p:grpSpPr>
          <p:sp>
            <p:nvSpPr>
              <p:cNvPr id="177" name="Rectangle 176"/>
              <p:cNvSpPr/>
              <p:nvPr/>
            </p:nvSpPr>
            <p:spPr bwMode="auto">
              <a:xfrm>
                <a:off x="-978114" y="4042381"/>
                <a:ext cx="2778018" cy="1344382"/>
              </a:xfrm>
              <a:prstGeom prst="rect">
                <a:avLst/>
              </a:prstGeom>
              <a:solidFill>
                <a:schemeClr val="bg1">
                  <a:lumMod val="95000"/>
                </a:schemeClr>
              </a:solidFill>
              <a:ln w="9525" cap="flat" cmpd="sng" algn="ctr">
                <a:solidFill>
                  <a:schemeClr val="tx1">
                    <a:lumMod val="50000"/>
                    <a:lumOff val="50000"/>
                  </a:schemeClr>
                </a:solidFill>
                <a:prstDash val="solid"/>
                <a:round/>
                <a:headEnd type="none" w="med" len="med"/>
                <a:tailEnd type="none" w="med" len="med"/>
              </a:ln>
              <a:effectLst>
                <a:outerShdw blurRad="50800" dist="38100" dir="2700000" algn="tl" rotWithShape="0">
                  <a:prstClr val="black">
                    <a:alpha val="40000"/>
                  </a:prstClr>
                </a:outerShdw>
              </a:effec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S PGothic" panose="020B0600070205080204" pitchFamily="34" charset="-128"/>
                </a:endParaRPr>
              </a:p>
            </p:txBody>
          </p:sp>
          <p:sp>
            <p:nvSpPr>
              <p:cNvPr id="178" name="TextBox 199"/>
              <p:cNvSpPr txBox="1">
                <a:spLocks noChangeArrowheads="1"/>
              </p:cNvSpPr>
              <p:nvPr/>
            </p:nvSpPr>
            <p:spPr bwMode="auto">
              <a:xfrm>
                <a:off x="-999973" y="4360336"/>
                <a:ext cx="1715033"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ingress port = 2</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IP Dst = 10.2.0.3</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ingress port = 2</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IP Dst = 10.2.0.4</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79" name="TextBox 200"/>
              <p:cNvSpPr txBox="1">
                <a:spLocks noChangeArrowheads="1"/>
              </p:cNvSpPr>
              <p:nvPr/>
            </p:nvSpPr>
            <p:spPr bwMode="auto">
              <a:xfrm>
                <a:off x="671327" y="4474229"/>
                <a:ext cx="111961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forward(3)</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80" name="Straight Connector 201"/>
              <p:cNvCxnSpPr>
                <a:cxnSpLocks noChangeShapeType="1"/>
              </p:cNvCxnSpPr>
              <p:nvPr/>
            </p:nvCxnSpPr>
            <p:spPr bwMode="auto">
              <a:xfrm>
                <a:off x="-994833" y="4402666"/>
                <a:ext cx="2794000" cy="0"/>
              </a:xfrm>
              <a:prstGeom prst="line">
                <a:avLst/>
              </a:prstGeom>
              <a:noFill/>
              <a:ln w="952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1" name="TextBox 202"/>
              <p:cNvSpPr txBox="1">
                <a:spLocks noChangeArrowheads="1"/>
              </p:cNvSpPr>
              <p:nvPr/>
            </p:nvSpPr>
            <p:spPr bwMode="auto">
              <a:xfrm>
                <a:off x="-674004" y="4051301"/>
                <a:ext cx="74341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match</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82" name="TextBox 203"/>
              <p:cNvSpPr txBox="1">
                <a:spLocks noChangeArrowheads="1"/>
              </p:cNvSpPr>
              <p:nvPr/>
            </p:nvSpPr>
            <p:spPr bwMode="auto">
              <a:xfrm>
                <a:off x="875396" y="4055535"/>
                <a:ext cx="73219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action</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83" name="Straight Connector 204"/>
              <p:cNvCxnSpPr>
                <a:cxnSpLocks noChangeShapeType="1"/>
              </p:cNvCxnSpPr>
              <p:nvPr/>
            </p:nvCxnSpPr>
            <p:spPr bwMode="auto">
              <a:xfrm>
                <a:off x="660503" y="4042833"/>
                <a:ext cx="4690" cy="1349464"/>
              </a:xfrm>
              <a:prstGeom prst="line">
                <a:avLst/>
              </a:prstGeom>
              <a:noFill/>
              <a:ln w="952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4" name="Straight Connector 205"/>
              <p:cNvCxnSpPr>
                <a:cxnSpLocks noChangeShapeType="1"/>
              </p:cNvCxnSpPr>
              <p:nvPr/>
            </p:nvCxnSpPr>
            <p:spPr bwMode="auto">
              <a:xfrm>
                <a:off x="-975047" y="4896787"/>
                <a:ext cx="2794000" cy="0"/>
              </a:xfrm>
              <a:prstGeom prst="line">
                <a:avLst/>
              </a:prstGeom>
              <a:noFill/>
              <a:ln w="952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5" name="TextBox 206"/>
              <p:cNvSpPr txBox="1">
                <a:spLocks noChangeArrowheads="1"/>
              </p:cNvSpPr>
              <p:nvPr/>
            </p:nvSpPr>
            <p:spPr bwMode="auto">
              <a:xfrm>
                <a:off x="670712" y="4973448"/>
                <a:ext cx="111961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forward(4)</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grpSp>
        <p:nvGrpSpPr>
          <p:cNvPr id="186" name="Group 185"/>
          <p:cNvGrpSpPr/>
          <p:nvPr/>
        </p:nvGrpSpPr>
        <p:grpSpPr bwMode="auto">
          <a:xfrm>
            <a:off x="971683" y="4398137"/>
            <a:ext cx="3089275" cy="2001837"/>
            <a:chOff x="587526" y="4569769"/>
            <a:chExt cx="3089750" cy="2002482"/>
          </a:xfrm>
        </p:grpSpPr>
        <p:sp>
          <p:nvSpPr>
            <p:cNvPr id="187" name="Freeform 186"/>
            <p:cNvSpPr/>
            <p:nvPr/>
          </p:nvSpPr>
          <p:spPr>
            <a:xfrm>
              <a:off x="631983" y="4569769"/>
              <a:ext cx="3045293" cy="849586"/>
            </a:xfrm>
            <a:custGeom>
              <a:avLst/>
              <a:gdLst>
                <a:gd name="connsiteX0" fmla="*/ 0 w 3026833"/>
                <a:gd name="connsiteY0" fmla="*/ 846667 h 846667"/>
                <a:gd name="connsiteX1" fmla="*/ 2222500 w 3026833"/>
                <a:gd name="connsiteY1" fmla="*/ 613833 h 846667"/>
                <a:gd name="connsiteX2" fmla="*/ 3026833 w 3026833"/>
                <a:gd name="connsiteY2" fmla="*/ 0 h 846667"/>
                <a:gd name="connsiteX3" fmla="*/ 2751667 w 3026833"/>
                <a:gd name="connsiteY3" fmla="*/ 423333 h 846667"/>
                <a:gd name="connsiteX4" fmla="*/ 2730500 w 3026833"/>
                <a:gd name="connsiteY4" fmla="*/ 825500 h 846667"/>
                <a:gd name="connsiteX5" fmla="*/ 0 w 3026833"/>
                <a:gd name="connsiteY5" fmla="*/ 846667 h 846667"/>
                <a:gd name="connsiteX0-1" fmla="*/ 0 w 3026833"/>
                <a:gd name="connsiteY0-2" fmla="*/ 846667 h 846667"/>
                <a:gd name="connsiteX1-3" fmla="*/ 2222500 w 3026833"/>
                <a:gd name="connsiteY1-4" fmla="*/ 613833 h 846667"/>
                <a:gd name="connsiteX2-5" fmla="*/ 3026833 w 3026833"/>
                <a:gd name="connsiteY2-6" fmla="*/ 0 h 846667"/>
                <a:gd name="connsiteX3-7" fmla="*/ 2751667 w 3026833"/>
                <a:gd name="connsiteY3-8" fmla="*/ 423333 h 846667"/>
                <a:gd name="connsiteX4-9" fmla="*/ 2744304 w 3026833"/>
                <a:gd name="connsiteY4-10" fmla="*/ 839304 h 846667"/>
                <a:gd name="connsiteX5-11" fmla="*/ 0 w 3026833"/>
                <a:gd name="connsiteY5-12" fmla="*/ 846667 h 846667"/>
                <a:gd name="connsiteX0-13" fmla="*/ 0 w 3042275"/>
                <a:gd name="connsiteY0-14" fmla="*/ 848898 h 848898"/>
                <a:gd name="connsiteX1-15" fmla="*/ 2222500 w 3042275"/>
                <a:gd name="connsiteY1-16" fmla="*/ 616064 h 848898"/>
                <a:gd name="connsiteX2-17" fmla="*/ 3026833 w 3042275"/>
                <a:gd name="connsiteY2-18" fmla="*/ 2231 h 848898"/>
                <a:gd name="connsiteX3-19" fmla="*/ 2751667 w 3042275"/>
                <a:gd name="connsiteY3-20" fmla="*/ 425564 h 848898"/>
                <a:gd name="connsiteX4-21" fmla="*/ 2744304 w 3042275"/>
                <a:gd name="connsiteY4-22" fmla="*/ 841535 h 848898"/>
                <a:gd name="connsiteX5-23" fmla="*/ 0 w 3042275"/>
                <a:gd name="connsiteY5-24" fmla="*/ 848898 h 848898"/>
                <a:gd name="connsiteX0-25" fmla="*/ 0 w 3042275"/>
                <a:gd name="connsiteY0-26" fmla="*/ 848898 h 848898"/>
                <a:gd name="connsiteX1-27" fmla="*/ 2222500 w 3042275"/>
                <a:gd name="connsiteY1-28" fmla="*/ 616064 h 848898"/>
                <a:gd name="connsiteX2-29" fmla="*/ 3026833 w 3042275"/>
                <a:gd name="connsiteY2-30" fmla="*/ 2231 h 848898"/>
                <a:gd name="connsiteX3-31" fmla="*/ 2751667 w 3042275"/>
                <a:gd name="connsiteY3-32" fmla="*/ 425564 h 848898"/>
                <a:gd name="connsiteX4-33" fmla="*/ 2744304 w 3042275"/>
                <a:gd name="connsiteY4-34" fmla="*/ 841535 h 848898"/>
                <a:gd name="connsiteX5-35" fmla="*/ 0 w 3042275"/>
                <a:gd name="connsiteY5-36" fmla="*/ 848898 h 848898"/>
                <a:gd name="connsiteX0-37" fmla="*/ 3038 w 3045313"/>
                <a:gd name="connsiteY0-38" fmla="*/ 848898 h 848898"/>
                <a:gd name="connsiteX1-39" fmla="*/ 2225538 w 3045313"/>
                <a:gd name="connsiteY1-40" fmla="*/ 616064 h 848898"/>
                <a:gd name="connsiteX2-41" fmla="*/ 3029871 w 3045313"/>
                <a:gd name="connsiteY2-42" fmla="*/ 2231 h 848898"/>
                <a:gd name="connsiteX3-43" fmla="*/ 2754705 w 3045313"/>
                <a:gd name="connsiteY3-44" fmla="*/ 425564 h 848898"/>
                <a:gd name="connsiteX4-45" fmla="*/ 2747342 w 3045313"/>
                <a:gd name="connsiteY4-46" fmla="*/ 841535 h 848898"/>
                <a:gd name="connsiteX5-47" fmla="*/ 3038 w 3045313"/>
                <a:gd name="connsiteY5-48" fmla="*/ 848898 h 848898"/>
                <a:gd name="connsiteX0-49" fmla="*/ 2799 w 3045074"/>
                <a:gd name="connsiteY0-50" fmla="*/ 848898 h 848898"/>
                <a:gd name="connsiteX1-51" fmla="*/ 2225299 w 3045074"/>
                <a:gd name="connsiteY1-52" fmla="*/ 616064 h 848898"/>
                <a:gd name="connsiteX2-53" fmla="*/ 3029632 w 3045074"/>
                <a:gd name="connsiteY2-54" fmla="*/ 2231 h 848898"/>
                <a:gd name="connsiteX3-55" fmla="*/ 2754466 w 3045074"/>
                <a:gd name="connsiteY3-56" fmla="*/ 425564 h 848898"/>
                <a:gd name="connsiteX4-57" fmla="*/ 2747103 w 3045074"/>
                <a:gd name="connsiteY4-58" fmla="*/ 841535 h 848898"/>
                <a:gd name="connsiteX5-59" fmla="*/ 2799 w 3045074"/>
                <a:gd name="connsiteY5-60" fmla="*/ 848898 h 848898"/>
                <a:gd name="connsiteX0-61" fmla="*/ 2799 w 3045074"/>
                <a:gd name="connsiteY0-62" fmla="*/ 848898 h 848898"/>
                <a:gd name="connsiteX1-63" fmla="*/ 2225299 w 3045074"/>
                <a:gd name="connsiteY1-64" fmla="*/ 616064 h 848898"/>
                <a:gd name="connsiteX2-65" fmla="*/ 3029632 w 3045074"/>
                <a:gd name="connsiteY2-66" fmla="*/ 2231 h 848898"/>
                <a:gd name="connsiteX3-67" fmla="*/ 2754466 w 3045074"/>
                <a:gd name="connsiteY3-68" fmla="*/ 425564 h 848898"/>
                <a:gd name="connsiteX4-69" fmla="*/ 2747103 w 3045074"/>
                <a:gd name="connsiteY4-70" fmla="*/ 841535 h 848898"/>
                <a:gd name="connsiteX5-71" fmla="*/ 2799 w 3045074"/>
                <a:gd name="connsiteY5-72" fmla="*/ 848898 h 84889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3045074" h="848898">
                  <a:moveTo>
                    <a:pt x="2799" y="848898"/>
                  </a:moveTo>
                  <a:cubicBezTo>
                    <a:pt x="-84168" y="811320"/>
                    <a:pt x="1881874" y="743370"/>
                    <a:pt x="2225299" y="616064"/>
                  </a:cubicBezTo>
                  <a:cubicBezTo>
                    <a:pt x="2568724" y="488758"/>
                    <a:pt x="2941438" y="33981"/>
                    <a:pt x="3029632" y="2231"/>
                  </a:cubicBezTo>
                  <a:cubicBezTo>
                    <a:pt x="3117826" y="-29519"/>
                    <a:pt x="2801554" y="285680"/>
                    <a:pt x="2754466" y="425564"/>
                  </a:cubicBezTo>
                  <a:cubicBezTo>
                    <a:pt x="2707378" y="565448"/>
                    <a:pt x="2727175" y="697355"/>
                    <a:pt x="2747103" y="841535"/>
                  </a:cubicBezTo>
                  <a:lnTo>
                    <a:pt x="2799" y="848898"/>
                  </a:lnTo>
                  <a:close/>
                </a:path>
              </a:pathLst>
            </a:custGeom>
            <a:gradFill flip="none" rotWithShape="1">
              <a:gsLst>
                <a:gs pos="0">
                  <a:srgbClr val="FFFFFF"/>
                </a:gs>
                <a:gs pos="100000">
                  <a:srgbClr val="FFFFFF">
                    <a:lumMod val="75000"/>
                  </a:srgbClr>
                </a:gs>
              </a:gsLst>
              <a:lin ang="5400000" scaled="0"/>
              <a:tileRect/>
            </a:gradFill>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S PGothic" panose="020B0600070205080204" pitchFamily="34" charset="-128"/>
              </a:endParaRPr>
            </a:p>
          </p:txBody>
        </p:sp>
        <p:grpSp>
          <p:nvGrpSpPr>
            <p:cNvPr id="188" name="Group 50"/>
            <p:cNvGrpSpPr/>
            <p:nvPr/>
          </p:nvGrpSpPr>
          <p:grpSpPr bwMode="auto">
            <a:xfrm>
              <a:off x="587526" y="5408083"/>
              <a:ext cx="2799140" cy="1164168"/>
              <a:chOff x="-999973" y="4042832"/>
              <a:chExt cx="2799140" cy="1164168"/>
            </a:xfrm>
          </p:grpSpPr>
          <p:sp>
            <p:nvSpPr>
              <p:cNvPr id="189" name="Rectangle 188"/>
              <p:cNvSpPr/>
              <p:nvPr/>
            </p:nvSpPr>
            <p:spPr bwMode="auto">
              <a:xfrm>
                <a:off x="-977745" y="4042988"/>
                <a:ext cx="2776965" cy="1164012"/>
              </a:xfrm>
              <a:prstGeom prst="rect">
                <a:avLst/>
              </a:prstGeom>
              <a:solidFill>
                <a:schemeClr val="bg1">
                  <a:lumMod val="95000"/>
                </a:schemeClr>
              </a:solidFill>
              <a:ln w="9525" cap="flat" cmpd="sng" algn="ctr">
                <a:solidFill>
                  <a:schemeClr val="tx1"/>
                </a:solidFill>
                <a:prstDash val="solid"/>
                <a:round/>
                <a:headEnd type="none" w="med" len="med"/>
                <a:tailEnd type="none" w="med" len="med"/>
              </a:ln>
              <a:effectLst>
                <a:outerShdw blurRad="50800" dist="38100" dir="8100000" algn="tr" rotWithShape="0">
                  <a:prstClr val="black">
                    <a:alpha val="40000"/>
                  </a:prstClr>
                </a:outerShdw>
              </a:effec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S PGothic" panose="020B0600070205080204" pitchFamily="34" charset="-128"/>
                </a:endParaRPr>
              </a:p>
            </p:txBody>
          </p:sp>
          <p:sp>
            <p:nvSpPr>
              <p:cNvPr id="190" name="TextBox 8"/>
              <p:cNvSpPr txBox="1">
                <a:spLocks noChangeArrowheads="1"/>
              </p:cNvSpPr>
              <p:nvPr/>
            </p:nvSpPr>
            <p:spPr bwMode="auto">
              <a:xfrm>
                <a:off x="-999973" y="4360336"/>
                <a:ext cx="164650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ingress port = 1</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IP Src = 10.3.*.*</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IP Dst = 10.2.*.*</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91" name="TextBox 183"/>
              <p:cNvSpPr txBox="1">
                <a:spLocks noChangeArrowheads="1"/>
              </p:cNvSpPr>
              <p:nvPr/>
            </p:nvSpPr>
            <p:spPr bwMode="auto">
              <a:xfrm>
                <a:off x="676427" y="4576235"/>
                <a:ext cx="111961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rPr>
                  <a:t>forward(4)</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92" name="Straight Connector 14"/>
              <p:cNvCxnSpPr>
                <a:cxnSpLocks noChangeShapeType="1"/>
              </p:cNvCxnSpPr>
              <p:nvPr/>
            </p:nvCxnSpPr>
            <p:spPr bwMode="auto">
              <a:xfrm>
                <a:off x="-994833" y="4402666"/>
                <a:ext cx="2794000" cy="0"/>
              </a:xfrm>
              <a:prstGeom prst="line">
                <a:avLst/>
              </a:prstGeom>
              <a:noFill/>
              <a:ln w="952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3" name="TextBox 185"/>
              <p:cNvSpPr txBox="1">
                <a:spLocks noChangeArrowheads="1"/>
              </p:cNvSpPr>
              <p:nvPr/>
            </p:nvSpPr>
            <p:spPr bwMode="auto">
              <a:xfrm>
                <a:off x="-674004" y="4051301"/>
                <a:ext cx="74341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match</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94" name="TextBox 186"/>
              <p:cNvSpPr txBox="1">
                <a:spLocks noChangeArrowheads="1"/>
              </p:cNvSpPr>
              <p:nvPr/>
            </p:nvSpPr>
            <p:spPr bwMode="auto">
              <a:xfrm>
                <a:off x="875396" y="4055535"/>
                <a:ext cx="73219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action</a:t>
                </a:r>
                <a:endPar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cxnSp>
            <p:nvCxnSpPr>
              <p:cNvPr id="195" name="Straight Connector 187"/>
              <p:cNvCxnSpPr>
                <a:cxnSpLocks noChangeShapeType="1"/>
              </p:cNvCxnSpPr>
              <p:nvPr/>
            </p:nvCxnSpPr>
            <p:spPr bwMode="auto">
              <a:xfrm>
                <a:off x="634998" y="4042833"/>
                <a:ext cx="0" cy="1164167"/>
              </a:xfrm>
              <a:prstGeom prst="line">
                <a:avLst/>
              </a:prstGeom>
              <a:noFill/>
              <a:ln w="952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cxnSp>
        <p:nvCxnSpPr>
          <p:cNvPr id="196" name="Straight Connector 13"/>
          <p:cNvCxnSpPr>
            <a:cxnSpLocks noChangeShapeType="1"/>
          </p:cNvCxnSpPr>
          <p:nvPr/>
        </p:nvCxnSpPr>
        <p:spPr bwMode="auto">
          <a:xfrm>
            <a:off x="4145096" y="2562225"/>
            <a:ext cx="2157412" cy="1846263"/>
          </a:xfrm>
          <a:prstGeom prst="line">
            <a:avLst/>
          </a:prstGeom>
          <a:noFill/>
          <a:ln w="952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7" name="Straight Connector 11"/>
          <p:cNvCxnSpPr>
            <a:cxnSpLocks noChangeShapeType="1"/>
          </p:cNvCxnSpPr>
          <p:nvPr/>
        </p:nvCxnSpPr>
        <p:spPr bwMode="auto">
          <a:xfrm>
            <a:off x="4424496" y="4497388"/>
            <a:ext cx="2046287" cy="0"/>
          </a:xfrm>
          <a:prstGeom prst="line">
            <a:avLst/>
          </a:prstGeom>
          <a:noFill/>
          <a:ln w="952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8" name="Straight Connector 6"/>
          <p:cNvCxnSpPr>
            <a:cxnSpLocks noChangeShapeType="1"/>
          </p:cNvCxnSpPr>
          <p:nvPr/>
        </p:nvCxnSpPr>
        <p:spPr bwMode="auto">
          <a:xfrm>
            <a:off x="4226058" y="2690813"/>
            <a:ext cx="0" cy="1574800"/>
          </a:xfrm>
          <a:prstGeom prst="line">
            <a:avLst/>
          </a:prstGeom>
          <a:noFill/>
          <a:ln w="952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9" name="Straight Connector 64"/>
          <p:cNvCxnSpPr>
            <a:cxnSpLocks noChangeShapeType="1"/>
          </p:cNvCxnSpPr>
          <p:nvPr/>
        </p:nvCxnSpPr>
        <p:spPr bwMode="auto">
          <a:xfrm flipH="1">
            <a:off x="4346708" y="3154363"/>
            <a:ext cx="1477963" cy="1311275"/>
          </a:xfrm>
          <a:prstGeom prst="line">
            <a:avLst/>
          </a:prstGeom>
          <a:noFill/>
          <a:ln w="12700">
            <a:solidFill>
              <a:srgbClr val="CC0000">
                <a:alpha val="50195"/>
              </a:srgbClr>
            </a:solidFill>
            <a:prstDash val="dash"/>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0" name="Straight Connector 199"/>
          <p:cNvCxnSpPr/>
          <p:nvPr/>
        </p:nvCxnSpPr>
        <p:spPr>
          <a:xfrm flipH="1" flipV="1">
            <a:off x="4294321" y="4567238"/>
            <a:ext cx="6350" cy="657225"/>
          </a:xfrm>
          <a:prstGeom prst="line">
            <a:avLst/>
          </a:prstGeom>
          <a:noFill/>
          <a:ln w="25400" cap="flat" cmpd="sng" algn="ctr">
            <a:solidFill>
              <a:srgbClr val="000000"/>
            </a:solidFill>
            <a:prstDash val="solid"/>
          </a:ln>
          <a:effectLst/>
        </p:spPr>
      </p:cxnSp>
      <p:cxnSp>
        <p:nvCxnSpPr>
          <p:cNvPr id="201" name="Straight Connector 200"/>
          <p:cNvCxnSpPr/>
          <p:nvPr/>
        </p:nvCxnSpPr>
        <p:spPr>
          <a:xfrm>
            <a:off x="3338646" y="4524375"/>
            <a:ext cx="531812" cy="0"/>
          </a:xfrm>
          <a:prstGeom prst="line">
            <a:avLst/>
          </a:prstGeom>
          <a:noFill/>
          <a:ln w="25400" cap="flat" cmpd="sng" algn="ctr">
            <a:solidFill>
              <a:srgbClr val="000000"/>
            </a:solidFill>
            <a:prstDash val="solid"/>
          </a:ln>
          <a:effectLst/>
        </p:spPr>
      </p:cxnSp>
      <p:grpSp>
        <p:nvGrpSpPr>
          <p:cNvPr id="202" name="Group 44"/>
          <p:cNvGrpSpPr/>
          <p:nvPr/>
        </p:nvGrpSpPr>
        <p:grpSpPr bwMode="auto">
          <a:xfrm>
            <a:off x="2740158" y="4043363"/>
            <a:ext cx="757238" cy="628650"/>
            <a:chOff x="-44" y="1473"/>
            <a:chExt cx="981" cy="1105"/>
          </a:xfrm>
        </p:grpSpPr>
        <p:pic>
          <p:nvPicPr>
            <p:cNvPr id="203" name="Picture 45"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 name="Freeform 46"/>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a:solidFill>
                    <a:schemeClr val="tx1"/>
                  </a:solidFill>
                  <a:prstDash val="solid"/>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205" name="Group 44"/>
          <p:cNvGrpSpPr/>
          <p:nvPr/>
        </p:nvGrpSpPr>
        <p:grpSpPr bwMode="auto">
          <a:xfrm>
            <a:off x="3803783" y="4892675"/>
            <a:ext cx="757238" cy="628650"/>
            <a:chOff x="188" y="1473"/>
            <a:chExt cx="981" cy="1105"/>
          </a:xfrm>
        </p:grpSpPr>
        <p:pic>
          <p:nvPicPr>
            <p:cNvPr id="206" name="Picture 45"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188"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7" name="Freeform 46"/>
            <p:cNvSpPr/>
            <p:nvPr/>
          </p:nvSpPr>
          <p:spPr bwMode="auto">
            <a:xfrm flipH="1">
              <a:off x="598" y="1587"/>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a:solidFill>
                    <a:schemeClr val="tx1"/>
                  </a:solidFill>
                  <a:prstDash val="solid"/>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208" name="TextBox 9"/>
          <p:cNvSpPr txBox="1">
            <a:spLocks noChangeArrowheads="1"/>
          </p:cNvSpPr>
          <p:nvPr/>
        </p:nvSpPr>
        <p:spPr bwMode="auto">
          <a:xfrm>
            <a:off x="2145917" y="4216884"/>
            <a:ext cx="833437"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rPr>
              <a:t>Host h1</a:t>
            </a:r>
            <a:endPar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10.1.0.1</a:t>
            </a: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09" name="TextBox 58"/>
          <p:cNvSpPr txBox="1">
            <a:spLocks noChangeArrowheads="1"/>
          </p:cNvSpPr>
          <p:nvPr/>
        </p:nvSpPr>
        <p:spPr bwMode="auto">
          <a:xfrm>
            <a:off x="3903312" y="5453407"/>
            <a:ext cx="833438"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rPr>
              <a:t>Host h2</a:t>
            </a:r>
            <a:endPar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10.1.0.2</a:t>
            </a: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cxnSp>
        <p:nvCxnSpPr>
          <p:cNvPr id="210" name="Straight Connector 209"/>
          <p:cNvCxnSpPr/>
          <p:nvPr/>
        </p:nvCxnSpPr>
        <p:spPr>
          <a:xfrm flipV="1">
            <a:off x="5992946" y="4568825"/>
            <a:ext cx="306387" cy="490538"/>
          </a:xfrm>
          <a:prstGeom prst="line">
            <a:avLst/>
          </a:prstGeom>
          <a:noFill/>
          <a:ln w="25400" cap="flat" cmpd="sng" algn="ctr">
            <a:solidFill>
              <a:srgbClr val="000000"/>
            </a:solidFill>
            <a:prstDash val="solid"/>
          </a:ln>
          <a:effectLst/>
        </p:spPr>
      </p:cxnSp>
      <p:cxnSp>
        <p:nvCxnSpPr>
          <p:cNvPr id="211" name="Straight Connector 210"/>
          <p:cNvCxnSpPr/>
          <p:nvPr/>
        </p:nvCxnSpPr>
        <p:spPr>
          <a:xfrm>
            <a:off x="6747008" y="4448175"/>
            <a:ext cx="531813" cy="0"/>
          </a:xfrm>
          <a:prstGeom prst="line">
            <a:avLst/>
          </a:prstGeom>
          <a:noFill/>
          <a:ln w="25400" cap="flat" cmpd="sng" algn="ctr">
            <a:solidFill>
              <a:srgbClr val="000000"/>
            </a:solidFill>
            <a:prstDash val="solid"/>
          </a:ln>
          <a:effectLst/>
        </p:spPr>
      </p:cxnSp>
      <p:grpSp>
        <p:nvGrpSpPr>
          <p:cNvPr id="212" name="Group 44"/>
          <p:cNvGrpSpPr/>
          <p:nvPr/>
        </p:nvGrpSpPr>
        <p:grpSpPr bwMode="auto">
          <a:xfrm>
            <a:off x="6953383" y="4221163"/>
            <a:ext cx="757238" cy="628650"/>
            <a:chOff x="-44" y="1473"/>
            <a:chExt cx="981" cy="1105"/>
          </a:xfrm>
        </p:grpSpPr>
        <p:pic>
          <p:nvPicPr>
            <p:cNvPr id="213" name="Picture 45"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4" name="Freeform 46"/>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a:solidFill>
                    <a:schemeClr val="tx1"/>
                  </a:solidFill>
                  <a:prstDash val="solid"/>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215" name="Group 44"/>
          <p:cNvGrpSpPr/>
          <p:nvPr/>
        </p:nvGrpSpPr>
        <p:grpSpPr bwMode="auto">
          <a:xfrm>
            <a:off x="5475421" y="4835525"/>
            <a:ext cx="757237" cy="628650"/>
            <a:chOff x="-44" y="1473"/>
            <a:chExt cx="981" cy="1105"/>
          </a:xfrm>
        </p:grpSpPr>
        <p:pic>
          <p:nvPicPr>
            <p:cNvPr id="216" name="Picture 45"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7" name="Freeform 46"/>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a:solidFill>
                    <a:schemeClr val="tx1"/>
                  </a:solidFill>
                  <a:prstDash val="solid"/>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218" name="TextBox 70"/>
          <p:cNvSpPr txBox="1">
            <a:spLocks noChangeArrowheads="1"/>
          </p:cNvSpPr>
          <p:nvPr/>
        </p:nvSpPr>
        <p:spPr bwMode="auto">
          <a:xfrm>
            <a:off x="7645947" y="4249738"/>
            <a:ext cx="833438"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rPr>
              <a:t>Host h4</a:t>
            </a:r>
            <a:endPar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10.2.0.4</a:t>
            </a: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19" name="TextBox 71"/>
          <p:cNvSpPr txBox="1">
            <a:spLocks noChangeArrowheads="1"/>
          </p:cNvSpPr>
          <p:nvPr/>
        </p:nvSpPr>
        <p:spPr bwMode="auto">
          <a:xfrm>
            <a:off x="5524907" y="5349807"/>
            <a:ext cx="833438"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rPr>
              <a:t>Host h3</a:t>
            </a:r>
            <a:endPar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10.2.0.3</a:t>
            </a: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cxnSp>
        <p:nvCxnSpPr>
          <p:cNvPr id="220" name="Straight Connector 219"/>
          <p:cNvCxnSpPr/>
          <p:nvPr/>
        </p:nvCxnSpPr>
        <p:spPr>
          <a:xfrm>
            <a:off x="3349758" y="2681288"/>
            <a:ext cx="706438" cy="0"/>
          </a:xfrm>
          <a:prstGeom prst="line">
            <a:avLst/>
          </a:prstGeom>
          <a:noFill/>
          <a:ln w="25400" cap="flat" cmpd="sng" algn="ctr">
            <a:solidFill>
              <a:srgbClr val="000000"/>
            </a:solidFill>
            <a:prstDash val="solid"/>
          </a:ln>
          <a:effectLst/>
        </p:spPr>
      </p:cxnSp>
      <p:cxnSp>
        <p:nvCxnSpPr>
          <p:cNvPr id="221" name="Straight Connector 220"/>
          <p:cNvCxnSpPr/>
          <p:nvPr/>
        </p:nvCxnSpPr>
        <p:spPr>
          <a:xfrm flipV="1">
            <a:off x="4327658" y="2014538"/>
            <a:ext cx="0" cy="474662"/>
          </a:xfrm>
          <a:prstGeom prst="line">
            <a:avLst/>
          </a:prstGeom>
          <a:noFill/>
          <a:ln w="25400" cap="flat" cmpd="sng" algn="ctr">
            <a:solidFill>
              <a:srgbClr val="000000"/>
            </a:solidFill>
            <a:prstDash val="solid"/>
          </a:ln>
          <a:effectLst/>
        </p:spPr>
      </p:cxnSp>
      <p:grpSp>
        <p:nvGrpSpPr>
          <p:cNvPr id="222" name="Group 44"/>
          <p:cNvGrpSpPr/>
          <p:nvPr/>
        </p:nvGrpSpPr>
        <p:grpSpPr bwMode="auto">
          <a:xfrm>
            <a:off x="3846646" y="1622425"/>
            <a:ext cx="757237" cy="628650"/>
            <a:chOff x="-44" y="1473"/>
            <a:chExt cx="981" cy="1105"/>
          </a:xfrm>
        </p:grpSpPr>
        <p:pic>
          <p:nvPicPr>
            <p:cNvPr id="223" name="Picture 45"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4" name="Freeform 46"/>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a:solidFill>
                    <a:schemeClr val="tx1"/>
                  </a:solidFill>
                  <a:prstDash val="solid"/>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225" name="Group 44"/>
          <p:cNvGrpSpPr/>
          <p:nvPr/>
        </p:nvGrpSpPr>
        <p:grpSpPr bwMode="auto">
          <a:xfrm>
            <a:off x="2792546" y="2561879"/>
            <a:ext cx="757237" cy="628650"/>
            <a:chOff x="-44" y="1473"/>
            <a:chExt cx="981" cy="1105"/>
          </a:xfrm>
        </p:grpSpPr>
        <p:pic>
          <p:nvPicPr>
            <p:cNvPr id="226" name="Picture 45" descr="desktop_computer_stylized_mediu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7" name="Freeform 46"/>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a:solidFill>
                    <a:schemeClr val="tx1"/>
                  </a:solidFill>
                  <a:prstDash val="solid"/>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228" name="TextBox 83"/>
          <p:cNvSpPr txBox="1">
            <a:spLocks noChangeArrowheads="1"/>
          </p:cNvSpPr>
          <p:nvPr/>
        </p:nvSpPr>
        <p:spPr bwMode="auto">
          <a:xfrm>
            <a:off x="2881446" y="3065116"/>
            <a:ext cx="833437"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rPr>
              <a:t>Host h5</a:t>
            </a:r>
            <a:endPar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10.3.0.5</a:t>
            </a: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29" name="TextBox 92"/>
          <p:cNvSpPr txBox="1">
            <a:spLocks noChangeArrowheads="1"/>
          </p:cNvSpPr>
          <p:nvPr/>
        </p:nvSpPr>
        <p:spPr bwMode="auto">
          <a:xfrm>
            <a:off x="4289558" y="3949700"/>
            <a:ext cx="4286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Arial" panose="020B0604020202020204" pitchFamily="34" charset="0"/>
              </a:rPr>
              <a:t>s1</a:t>
            </a:r>
            <a:endPar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0" name="TextBox 93"/>
          <p:cNvSpPr txBox="1">
            <a:spLocks noChangeArrowheads="1"/>
          </p:cNvSpPr>
          <p:nvPr/>
        </p:nvSpPr>
        <p:spPr bwMode="auto">
          <a:xfrm>
            <a:off x="6450146" y="3976688"/>
            <a:ext cx="4286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Arial" panose="020B0604020202020204" pitchFamily="34" charset="0"/>
              </a:rPr>
              <a:t>s2</a:t>
            </a:r>
            <a:endPar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1" name="TextBox 94"/>
          <p:cNvSpPr txBox="1">
            <a:spLocks noChangeArrowheads="1"/>
          </p:cNvSpPr>
          <p:nvPr/>
        </p:nvSpPr>
        <p:spPr bwMode="auto">
          <a:xfrm>
            <a:off x="4507046" y="2168525"/>
            <a:ext cx="4286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Arial" panose="020B0604020202020204" pitchFamily="34" charset="0"/>
              </a:rPr>
              <a:t>s3</a:t>
            </a:r>
            <a:endPar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cxnSp>
        <p:nvCxnSpPr>
          <p:cNvPr id="232" name="Straight Connector 99"/>
          <p:cNvCxnSpPr>
            <a:cxnSpLocks noChangeShapeType="1"/>
          </p:cNvCxnSpPr>
          <p:nvPr/>
        </p:nvCxnSpPr>
        <p:spPr bwMode="auto">
          <a:xfrm>
            <a:off x="4346708" y="2871788"/>
            <a:ext cx="1392238" cy="219075"/>
          </a:xfrm>
          <a:prstGeom prst="line">
            <a:avLst/>
          </a:prstGeom>
          <a:noFill/>
          <a:ln w="12700">
            <a:solidFill>
              <a:srgbClr val="CC0000">
                <a:alpha val="50195"/>
              </a:srgbClr>
            </a:solidFill>
            <a:prstDash val="dash"/>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 name="Straight Connector 102"/>
          <p:cNvCxnSpPr>
            <a:cxnSpLocks noChangeShapeType="1"/>
          </p:cNvCxnSpPr>
          <p:nvPr/>
        </p:nvCxnSpPr>
        <p:spPr bwMode="auto">
          <a:xfrm>
            <a:off x="5824671" y="3154363"/>
            <a:ext cx="533400" cy="976312"/>
          </a:xfrm>
          <a:prstGeom prst="line">
            <a:avLst/>
          </a:prstGeom>
          <a:noFill/>
          <a:ln w="12700">
            <a:solidFill>
              <a:srgbClr val="CC0000">
                <a:alpha val="50195"/>
              </a:srgbClr>
            </a:solidFill>
            <a:prstDash val="dash"/>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34" name="TextBox 108"/>
          <p:cNvSpPr txBox="1">
            <a:spLocks noChangeArrowheads="1"/>
          </p:cNvSpPr>
          <p:nvPr/>
        </p:nvSpPr>
        <p:spPr bwMode="auto">
          <a:xfrm>
            <a:off x="4118108" y="2173288"/>
            <a:ext cx="271463"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1</a:t>
            </a:r>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5" name="TextBox 109"/>
          <p:cNvSpPr txBox="1">
            <a:spLocks noChangeArrowheads="1"/>
          </p:cNvSpPr>
          <p:nvPr/>
        </p:nvSpPr>
        <p:spPr bwMode="auto">
          <a:xfrm>
            <a:off x="3649796" y="2419350"/>
            <a:ext cx="27305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2</a:t>
            </a:r>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6" name="TextBox 110"/>
          <p:cNvSpPr txBox="1">
            <a:spLocks noChangeArrowheads="1"/>
          </p:cNvSpPr>
          <p:nvPr/>
        </p:nvSpPr>
        <p:spPr bwMode="auto">
          <a:xfrm>
            <a:off x="4018096" y="2790894"/>
            <a:ext cx="269875"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3</a:t>
            </a:r>
            <a:endPar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7" name="TextBox 111"/>
          <p:cNvSpPr txBox="1">
            <a:spLocks noChangeArrowheads="1"/>
          </p:cNvSpPr>
          <p:nvPr/>
        </p:nvSpPr>
        <p:spPr bwMode="auto">
          <a:xfrm>
            <a:off x="4495933" y="2687638"/>
            <a:ext cx="274638"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4</a:t>
            </a:r>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8" name="TextBox 112"/>
          <p:cNvSpPr txBox="1">
            <a:spLocks noChangeArrowheads="1"/>
          </p:cNvSpPr>
          <p:nvPr/>
        </p:nvSpPr>
        <p:spPr bwMode="auto">
          <a:xfrm>
            <a:off x="4021271" y="4006850"/>
            <a:ext cx="26987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1</a:t>
            </a:r>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9" name="TextBox 113"/>
          <p:cNvSpPr txBox="1">
            <a:spLocks noChangeArrowheads="1"/>
          </p:cNvSpPr>
          <p:nvPr/>
        </p:nvSpPr>
        <p:spPr bwMode="auto">
          <a:xfrm>
            <a:off x="3664083" y="4276725"/>
            <a:ext cx="27463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2</a:t>
            </a:r>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0" name="TextBox 114"/>
          <p:cNvSpPr txBox="1">
            <a:spLocks noChangeArrowheads="1"/>
          </p:cNvSpPr>
          <p:nvPr/>
        </p:nvSpPr>
        <p:spPr bwMode="auto">
          <a:xfrm>
            <a:off x="4046671" y="4624388"/>
            <a:ext cx="26987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3</a:t>
            </a:r>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1" name="TextBox 115"/>
          <p:cNvSpPr txBox="1">
            <a:spLocks noChangeArrowheads="1"/>
          </p:cNvSpPr>
          <p:nvPr/>
        </p:nvSpPr>
        <p:spPr bwMode="auto">
          <a:xfrm>
            <a:off x="4554671" y="4437063"/>
            <a:ext cx="273050"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4</a:t>
            </a:r>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2" name="TextBox 117"/>
          <p:cNvSpPr txBox="1">
            <a:spLocks noChangeArrowheads="1"/>
          </p:cNvSpPr>
          <p:nvPr/>
        </p:nvSpPr>
        <p:spPr bwMode="auto">
          <a:xfrm>
            <a:off x="5811971" y="4089400"/>
            <a:ext cx="269875"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1</a:t>
            </a:r>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3" name="TextBox 118"/>
          <p:cNvSpPr txBox="1">
            <a:spLocks noChangeArrowheads="1"/>
          </p:cNvSpPr>
          <p:nvPr/>
        </p:nvSpPr>
        <p:spPr bwMode="auto">
          <a:xfrm>
            <a:off x="5783396" y="4437063"/>
            <a:ext cx="27463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2</a:t>
            </a:r>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4" name="TextBox 119"/>
          <p:cNvSpPr txBox="1">
            <a:spLocks noChangeArrowheads="1"/>
          </p:cNvSpPr>
          <p:nvPr/>
        </p:nvSpPr>
        <p:spPr bwMode="auto">
          <a:xfrm>
            <a:off x="6150108" y="4641850"/>
            <a:ext cx="269875"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3</a:t>
            </a:r>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5" name="TextBox 120"/>
          <p:cNvSpPr txBox="1">
            <a:spLocks noChangeArrowheads="1"/>
          </p:cNvSpPr>
          <p:nvPr/>
        </p:nvSpPr>
        <p:spPr bwMode="auto">
          <a:xfrm>
            <a:off x="6708908" y="4394200"/>
            <a:ext cx="27463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4</a:t>
            </a:r>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6" name="TextBox 150"/>
          <p:cNvSpPr txBox="1">
            <a:spLocks noChangeArrowheads="1"/>
          </p:cNvSpPr>
          <p:nvPr/>
        </p:nvSpPr>
        <p:spPr bwMode="auto">
          <a:xfrm>
            <a:off x="4469291" y="1666393"/>
            <a:ext cx="8350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rPr>
              <a:t>Host h6</a:t>
            </a:r>
            <a:endParaRPr kumimoji="0" lang="en-US" altLang="en-US" sz="1400" b="0" i="0" u="none" strike="noStrike" kern="1200" cap="none" spc="0" normalizeH="0" baseline="0" noProof="0" dirty="0">
              <a:ln>
                <a:noFill/>
              </a:ln>
              <a:solidFill>
                <a:srgbClr val="0000A8"/>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10.3.0.6</a:t>
            </a: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77" name="Group 88"/>
          <p:cNvGrpSpPr/>
          <p:nvPr/>
        </p:nvGrpSpPr>
        <p:grpSpPr bwMode="auto">
          <a:xfrm>
            <a:off x="5400808" y="1862138"/>
            <a:ext cx="1270000" cy="1482725"/>
            <a:chOff x="5418667" y="1587500"/>
            <a:chExt cx="1270000" cy="1481667"/>
          </a:xfrm>
        </p:grpSpPr>
        <p:grpSp>
          <p:nvGrpSpPr>
            <p:cNvPr id="278" name="Group 79"/>
            <p:cNvGrpSpPr/>
            <p:nvPr/>
          </p:nvGrpSpPr>
          <p:grpSpPr bwMode="auto">
            <a:xfrm>
              <a:off x="5440087" y="1742411"/>
              <a:ext cx="1047344" cy="1163369"/>
              <a:chOff x="5440087" y="1742411"/>
              <a:chExt cx="1047344" cy="1163369"/>
            </a:xfrm>
          </p:grpSpPr>
          <p:grpSp>
            <p:nvGrpSpPr>
              <p:cNvPr id="280" name="Group 950"/>
              <p:cNvGrpSpPr/>
              <p:nvPr/>
            </p:nvGrpSpPr>
            <p:grpSpPr bwMode="auto">
              <a:xfrm>
                <a:off x="5838397" y="2273382"/>
                <a:ext cx="350328" cy="632398"/>
                <a:chOff x="4140" y="429"/>
                <a:chExt cx="1425" cy="2396"/>
              </a:xfrm>
            </p:grpSpPr>
            <p:sp>
              <p:nvSpPr>
                <p:cNvPr id="283" name="Freeform 951"/>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84" name="Rectangle 952"/>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85" name="Freeform 953"/>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86" name="Freeform 954"/>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87" name="Rectangle 955"/>
                <p:cNvSpPr>
                  <a:spLocks noChangeArrowheads="1"/>
                </p:cNvSpPr>
                <p:nvPr/>
              </p:nvSpPr>
              <p:spPr bwMode="auto">
                <a:xfrm>
                  <a:off x="4210" y="690"/>
                  <a:ext cx="598"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88" name="Group 956"/>
                <p:cNvGrpSpPr/>
                <p:nvPr/>
              </p:nvGrpSpPr>
              <p:grpSpPr bwMode="auto">
                <a:xfrm>
                  <a:off x="4749" y="668"/>
                  <a:ext cx="581" cy="145"/>
                  <a:chOff x="614" y="2568"/>
                  <a:chExt cx="725" cy="139"/>
                </a:xfrm>
              </p:grpSpPr>
              <p:sp>
                <p:nvSpPr>
                  <p:cNvPr id="313" name="AutoShape 957"/>
                  <p:cNvSpPr>
                    <a:spLocks noChangeArrowheads="1"/>
                  </p:cNvSpPr>
                  <p:nvPr/>
                </p:nvSpPr>
                <p:spPr bwMode="auto">
                  <a:xfrm>
                    <a:off x="613" y="2566"/>
                    <a:ext cx="721" cy="14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14" name="AutoShape 958"/>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89" name="Rectangle 959"/>
                <p:cNvSpPr>
                  <a:spLocks noChangeArrowheads="1"/>
                </p:cNvSpPr>
                <p:nvPr/>
              </p:nvSpPr>
              <p:spPr bwMode="auto">
                <a:xfrm>
                  <a:off x="4220" y="1022"/>
                  <a:ext cx="598"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90" name="Group 960"/>
                <p:cNvGrpSpPr/>
                <p:nvPr/>
              </p:nvGrpSpPr>
              <p:grpSpPr bwMode="auto">
                <a:xfrm>
                  <a:off x="4747" y="994"/>
                  <a:ext cx="581" cy="134"/>
                  <a:chOff x="614" y="2568"/>
                  <a:chExt cx="725" cy="139"/>
                </a:xfrm>
              </p:grpSpPr>
              <p:sp>
                <p:nvSpPr>
                  <p:cNvPr id="311" name="AutoShape 961"/>
                  <p:cNvSpPr>
                    <a:spLocks noChangeArrowheads="1"/>
                  </p:cNvSpPr>
                  <p:nvPr/>
                </p:nvSpPr>
                <p:spPr bwMode="auto">
                  <a:xfrm>
                    <a:off x="615" y="2564"/>
                    <a:ext cx="721"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12" name="AutoShape 962"/>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91" name="Rectangle 963"/>
                <p:cNvSpPr>
                  <a:spLocks noChangeArrowheads="1"/>
                </p:cNvSpPr>
                <p:nvPr/>
              </p:nvSpPr>
              <p:spPr bwMode="auto">
                <a:xfrm>
                  <a:off x="4220" y="1354"/>
                  <a:ext cx="598"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92" name="Rectangle 964"/>
                <p:cNvSpPr>
                  <a:spLocks noChangeArrowheads="1"/>
                </p:cNvSpPr>
                <p:nvPr/>
              </p:nvSpPr>
              <p:spPr bwMode="auto">
                <a:xfrm>
                  <a:off x="4230" y="1655"/>
                  <a:ext cx="598" cy="47"/>
                </a:xfrm>
                <a:prstGeom prst="rect">
                  <a:avLst/>
                </a:prstGeom>
                <a:solidFill>
                  <a:srgbClr val="000000"/>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93" name="Group 965"/>
                <p:cNvGrpSpPr/>
                <p:nvPr/>
              </p:nvGrpSpPr>
              <p:grpSpPr bwMode="auto">
                <a:xfrm>
                  <a:off x="4735" y="1627"/>
                  <a:ext cx="582" cy="151"/>
                  <a:chOff x="614" y="2568"/>
                  <a:chExt cx="725" cy="139"/>
                </a:xfrm>
              </p:grpSpPr>
              <p:sp>
                <p:nvSpPr>
                  <p:cNvPr id="309" name="AutoShape 966"/>
                  <p:cNvSpPr>
                    <a:spLocks noChangeArrowheads="1"/>
                  </p:cNvSpPr>
                  <p:nvPr/>
                </p:nvSpPr>
                <p:spPr bwMode="auto">
                  <a:xfrm>
                    <a:off x="618" y="2586"/>
                    <a:ext cx="720" cy="12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10" name="AutoShape 967"/>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94" name="Freeform 968"/>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nvGrpSpPr>
                <p:cNvPr id="295" name="Group 969"/>
                <p:cNvGrpSpPr/>
                <p:nvPr/>
              </p:nvGrpSpPr>
              <p:grpSpPr bwMode="auto">
                <a:xfrm>
                  <a:off x="4739" y="1327"/>
                  <a:ext cx="582" cy="139"/>
                  <a:chOff x="614" y="2568"/>
                  <a:chExt cx="725" cy="139"/>
                </a:xfrm>
              </p:grpSpPr>
              <p:sp>
                <p:nvSpPr>
                  <p:cNvPr id="307" name="AutoShape 970"/>
                  <p:cNvSpPr>
                    <a:spLocks noChangeArrowheads="1"/>
                  </p:cNvSpPr>
                  <p:nvPr/>
                </p:nvSpPr>
                <p:spPr bwMode="auto">
                  <a:xfrm>
                    <a:off x="613" y="2571"/>
                    <a:ext cx="732"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8" name="AutoShape 971"/>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96" name="Rectangle 972"/>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97" name="Freeform 973"/>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98" name="Freeform 974"/>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299" name="Oval 975"/>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0" name="Freeform 976"/>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01" name="AutoShape 977"/>
                <p:cNvSpPr>
                  <a:spLocks noChangeArrowheads="1"/>
                </p:cNvSpPr>
                <p:nvPr/>
              </p:nvSpPr>
              <p:spPr bwMode="auto">
                <a:xfrm>
                  <a:off x="4140" y="2675"/>
                  <a:ext cx="1196" cy="150"/>
                </a:xfrm>
                <a:prstGeom prst="roundRect">
                  <a:avLst>
                    <a:gd name="adj" fmla="val 50000"/>
                  </a:avLst>
                </a:prstGeom>
                <a:solidFill>
                  <a:srgbClr val="DDDDDD"/>
                </a:solidFill>
                <a:ln w="9525">
                  <a:solidFill>
                    <a:srgbClr val="000000"/>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2" name="AutoShape 978"/>
                <p:cNvSpPr>
                  <a:spLocks noChangeArrowheads="1"/>
                </p:cNvSpPr>
                <p:nvPr/>
              </p:nvSpPr>
              <p:spPr bwMode="auto">
                <a:xfrm>
                  <a:off x="4210" y="2714"/>
                  <a:ext cx="1066"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3" name="Oval 979"/>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4" name="Oval 980"/>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5" name="Oval 981"/>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6" name="Rectangle 982"/>
                <p:cNvSpPr>
                  <a:spLocks noChangeArrowheads="1"/>
                </p:cNvSpPr>
                <p:nvPr/>
              </p:nvSpPr>
              <p:spPr bwMode="auto">
                <a:xfrm>
                  <a:off x="5067" y="1837"/>
                  <a:ext cx="80" cy="759"/>
                </a:xfrm>
                <a:prstGeom prst="rect">
                  <a:avLst/>
                </a:prstGeom>
                <a:solidFill>
                  <a:srgbClr val="292929"/>
                </a:solidFill>
                <a:ln w="9525">
                  <a:solidFill>
                    <a:srgbClr val="000000"/>
                  </a:solidFill>
                  <a:miter lim="800000"/>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pic>
            <p:nvPicPr>
              <p:cNvPr id="281" name="Picture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440087" y="1742411"/>
                <a:ext cx="1039824" cy="3097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2" name="TextBox 149"/>
              <p:cNvSpPr txBox="1">
                <a:spLocks noChangeArrowheads="1"/>
              </p:cNvSpPr>
              <p:nvPr/>
            </p:nvSpPr>
            <p:spPr bwMode="auto">
              <a:xfrm>
                <a:off x="5558972" y="1947149"/>
                <a:ext cx="928459"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rPr>
                  <a:t>controller</a:t>
                </a:r>
                <a:endPar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79" name="Rectangle 82"/>
            <p:cNvSpPr>
              <a:spLocks noChangeArrowheads="1"/>
            </p:cNvSpPr>
            <p:nvPr/>
          </p:nvSpPr>
          <p:spPr bwMode="auto">
            <a:xfrm>
              <a:off x="5418667" y="1587500"/>
              <a:ext cx="1270000" cy="1481667"/>
            </a:xfrm>
            <a:prstGeom prst="rect">
              <a:avLst/>
            </a:prstGeom>
            <a:solidFill>
              <a:srgbClr val="FFFFFF">
                <a:alpha val="65881"/>
              </a:srgbClr>
            </a:solidFill>
            <a:ln>
              <a:noFill/>
            </a:ln>
            <a:extLst>
              <a:ext uri="{91240B29-F687-4F45-9708-019B960494DF}">
                <a14:hiddenLine xmlns:a14="http://schemas.microsoft.com/office/drawing/2010/main" w="9525">
                  <a:solidFill>
                    <a:srgbClr val="000000"/>
                  </a:solidFill>
                  <a:rou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316" name="Group 315"/>
          <p:cNvGrpSpPr/>
          <p:nvPr/>
        </p:nvGrpSpPr>
        <p:grpSpPr>
          <a:xfrm>
            <a:off x="3869633" y="4253948"/>
            <a:ext cx="728870" cy="410817"/>
            <a:chOff x="7493876" y="2774731"/>
            <a:chExt cx="1481958" cy="894622"/>
          </a:xfrm>
          <a:effectLst>
            <a:outerShdw blurRad="50800" dist="38100" dir="18900000" algn="bl" rotWithShape="0">
              <a:prstClr val="black">
                <a:alpha val="40000"/>
              </a:prstClr>
            </a:outerShdw>
          </a:effectLst>
        </p:grpSpPr>
        <p:sp>
          <p:nvSpPr>
            <p:cNvPr id="317" name="Freeform 316"/>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8" name="Oval 317"/>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19" name="Group 318"/>
            <p:cNvGrpSpPr/>
            <p:nvPr/>
          </p:nvGrpSpPr>
          <p:grpSpPr>
            <a:xfrm>
              <a:off x="7713663" y="2848339"/>
              <a:ext cx="1042107" cy="425543"/>
              <a:chOff x="7786941" y="2884917"/>
              <a:chExt cx="897649" cy="353919"/>
            </a:xfrm>
          </p:grpSpPr>
          <p:sp>
            <p:nvSpPr>
              <p:cNvPr id="320" name="Freeform 319"/>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1" name="Freeform 320"/>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2" name="Freeform 321"/>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3" name="Freeform 322"/>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24" name="Group 323"/>
          <p:cNvGrpSpPr/>
          <p:nvPr/>
        </p:nvGrpSpPr>
        <p:grpSpPr>
          <a:xfrm>
            <a:off x="6009859" y="4287078"/>
            <a:ext cx="728870" cy="410817"/>
            <a:chOff x="7493876" y="2774731"/>
            <a:chExt cx="1481958" cy="894622"/>
          </a:xfrm>
          <a:effectLst>
            <a:outerShdw blurRad="50800" dist="38100" dir="18900000" algn="bl" rotWithShape="0">
              <a:prstClr val="black">
                <a:alpha val="40000"/>
              </a:prstClr>
            </a:outerShdw>
          </a:effectLst>
        </p:grpSpPr>
        <p:sp>
          <p:nvSpPr>
            <p:cNvPr id="325" name="Freeform 324"/>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26" name="Oval 325"/>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27" name="Group 326"/>
            <p:cNvGrpSpPr/>
            <p:nvPr/>
          </p:nvGrpSpPr>
          <p:grpSpPr>
            <a:xfrm>
              <a:off x="7713663" y="2848339"/>
              <a:ext cx="1042107" cy="425543"/>
              <a:chOff x="7786941" y="2884917"/>
              <a:chExt cx="897649" cy="353919"/>
            </a:xfrm>
          </p:grpSpPr>
          <p:sp>
            <p:nvSpPr>
              <p:cNvPr id="328" name="Freeform 327"/>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9" name="Freeform 328"/>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0" name="Freeform 329"/>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1" name="Freeform 330"/>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32" name="Group 331"/>
          <p:cNvGrpSpPr/>
          <p:nvPr/>
        </p:nvGrpSpPr>
        <p:grpSpPr>
          <a:xfrm>
            <a:off x="3882885" y="2411896"/>
            <a:ext cx="728870" cy="410817"/>
            <a:chOff x="7493876" y="2774731"/>
            <a:chExt cx="1481958" cy="894622"/>
          </a:xfrm>
          <a:effectLst>
            <a:outerShdw blurRad="50800" dist="38100" dir="18900000" algn="bl" rotWithShape="0">
              <a:prstClr val="black">
                <a:alpha val="40000"/>
              </a:prstClr>
            </a:outerShdw>
          </a:effectLst>
        </p:grpSpPr>
        <p:sp>
          <p:nvSpPr>
            <p:cNvPr id="333" name="Freeform 332"/>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34" name="Oval 333"/>
            <p:cNvSpPr/>
            <p:nvPr/>
          </p:nvSpPr>
          <p:spPr>
            <a:xfrm>
              <a:off x="7494729" y="2774731"/>
              <a:ext cx="1480163" cy="579140"/>
            </a:xfrm>
            <a:prstGeom prst="ellipse">
              <a:avLst/>
            </a:prstGeom>
            <a:solidFill>
              <a:srgbClr val="B8C2C9"/>
            </a:solidFill>
            <a:ln w="6350">
              <a:solidFill>
                <a:srgbClr val="0000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35" name="Group 334"/>
            <p:cNvGrpSpPr/>
            <p:nvPr/>
          </p:nvGrpSpPr>
          <p:grpSpPr>
            <a:xfrm>
              <a:off x="7713663" y="2848339"/>
              <a:ext cx="1042107" cy="425543"/>
              <a:chOff x="7786941" y="2884917"/>
              <a:chExt cx="897649" cy="353919"/>
            </a:xfrm>
          </p:grpSpPr>
          <p:sp>
            <p:nvSpPr>
              <p:cNvPr id="336" name="Freeform 335"/>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7" name="Freeform 336"/>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8" name="Freeform 337"/>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9" name="Freeform 338"/>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149" name="TextBox 211"/>
          <p:cNvSpPr txBox="1">
            <a:spLocks noChangeArrowheads="1"/>
          </p:cNvSpPr>
          <p:nvPr/>
        </p:nvSpPr>
        <p:spPr bwMode="auto">
          <a:xfrm>
            <a:off x="7200353" y="1519586"/>
            <a:ext cx="4619940" cy="21113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Orchestrated tables can create </a:t>
            </a:r>
            <a:r>
              <a:rPr kumimoji="0" lang="en-US" altLang="en-US" sz="28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network-wide</a:t>
            </a: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behavior, e.g.,:</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342900" marR="0" lvl="0" indent="-225425" algn="l" defTabSz="914400" rtl="0" eaLnBrk="1" fontAlgn="auto" latinLnBrk="0" hangingPunct="1">
              <a:lnSpc>
                <a:spcPct val="90000"/>
              </a:lnSpc>
              <a:spcBef>
                <a:spcPts val="600"/>
              </a:spcBef>
              <a:spcAft>
                <a:spcPts val="0"/>
              </a:spcAft>
              <a:buClr>
                <a:srgbClr val="0000A8"/>
              </a:buClr>
              <a:buSzTx/>
              <a:buFont typeface="Wingdings" panose="05000000000000000000" pitchFamily="2" charset="2"/>
              <a:buChar char="§"/>
              <a:defRPr/>
            </a:pPr>
            <a:r>
              <a:rPr kumimoji="0" lang="en-US" altLang="en-US" sz="2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datagrams from hosts h5 and h6 should be sent to h3 or h4, via s1 and from there to s2</a:t>
            </a:r>
            <a:endParaRPr kumimoji="0" lang="en-US" altLang="en-US" sz="26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150"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64"/>
                                        </p:tgtEl>
                                        <p:attrNameLst>
                                          <p:attrName>style.visibility</p:attrName>
                                        </p:attrNameLst>
                                      </p:cBhvr>
                                      <p:to>
                                        <p:strVal val="visible"/>
                                      </p:to>
                                    </p:set>
                                    <p:animEffect transition="in" filter="dissolve">
                                      <p:cBhvr>
                                        <p:cTn id="7" dur="500"/>
                                        <p:tgtEl>
                                          <p:spTgt spid="16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86"/>
                                        </p:tgtEl>
                                        <p:attrNameLst>
                                          <p:attrName>style.visibility</p:attrName>
                                        </p:attrNameLst>
                                      </p:cBhvr>
                                      <p:to>
                                        <p:strVal val="visible"/>
                                      </p:to>
                                    </p:set>
                                    <p:animEffect transition="in" filter="dissolve">
                                      <p:cBhvr>
                                        <p:cTn id="12" dur="500"/>
                                        <p:tgtEl>
                                          <p:spTgt spid="18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74"/>
                                        </p:tgtEl>
                                        <p:attrNameLst>
                                          <p:attrName>style.visibility</p:attrName>
                                        </p:attrNameLst>
                                      </p:cBhvr>
                                      <p:to>
                                        <p:strVal val="visible"/>
                                      </p:to>
                                    </p:set>
                                    <p:animEffect transition="in" filter="dissolve">
                                      <p:cBhvr>
                                        <p:cTn id="17" dur="500"/>
                                        <p:tgtEl>
                                          <p:spTgt spid="1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279543"/>
            <a:ext cx="10847119" cy="894622"/>
          </a:xfrm>
        </p:spPr>
        <p:txBody>
          <a:bodyPr>
            <a:normAutofit/>
          </a:bodyPr>
          <a:lstStyle/>
          <a:p>
            <a:r>
              <a:rPr lang="en-US" altLang="en-US" sz="4800" b="0" dirty="0">
                <a:solidFill>
                  <a:srgbClr val="000099"/>
                </a:solidFill>
                <a:latin typeface="+mn-lt"/>
                <a:cs typeface="Arial" panose="020B0604020202020204" pitchFamily="34" charset="0"/>
              </a:rPr>
              <a:t>Generalized forwarding: summary</a:t>
            </a:r>
            <a:endParaRPr lang="en-US" altLang="en-US" sz="4800" b="0" dirty="0">
              <a:solidFill>
                <a:srgbClr val="000099"/>
              </a:solidFill>
              <a:latin typeface="+mn-lt"/>
              <a:cs typeface="Arial" panose="020B0604020202020204" pitchFamily="34" charset="0"/>
            </a:endParaRPr>
          </a:p>
        </p:txBody>
      </p:sp>
      <p:sp>
        <p:nvSpPr>
          <p:cNvPr id="4" name="TextBox 257"/>
          <p:cNvSpPr txBox="1">
            <a:spLocks noChangeArrowheads="1"/>
          </p:cNvSpPr>
          <p:nvPr/>
        </p:nvSpPr>
        <p:spPr bwMode="auto">
          <a:xfrm>
            <a:off x="764316" y="1301513"/>
            <a:ext cx="11259652" cy="4832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288925" marR="0" lvl="0" indent="-278130" algn="l" defTabSz="914400" rtl="0" eaLnBrk="1" fontAlgn="auto" latinLnBrk="0" hangingPunct="1">
              <a:lnSpc>
                <a:spcPct val="100000"/>
              </a:lnSpc>
              <a:spcBef>
                <a:spcPts val="0"/>
              </a:spcBef>
              <a:spcAft>
                <a:spcPts val="0"/>
              </a:spcAft>
              <a:buClr>
                <a:srgbClr val="0013A3"/>
              </a:buClr>
              <a:buSzTx/>
              <a:buFont typeface="Wingdings" panose="05000000000000000000" pitchFamily="2" charset="2"/>
              <a:buChar char="§"/>
              <a:defRPr/>
            </a:pP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“match plus action”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abstraction: match bits in arriving packet header(s) in any layers, take action</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914400" marR="0" lvl="1" indent="-292100" algn="l" defTabSz="914400" rtl="0" eaLnBrk="1" fontAlgn="auto" latinLnBrk="0" hangingPunct="1">
              <a:lnSpc>
                <a:spcPct val="100000"/>
              </a:lnSpc>
              <a:spcBef>
                <a:spcPts val="0"/>
              </a:spcBef>
              <a:spcAft>
                <a:spcPts val="0"/>
              </a:spcAft>
              <a:buClr>
                <a:srgbClr val="0013A3"/>
              </a:buClr>
              <a:buSzTx/>
              <a:buFont typeface="Arial" panose="020B0604020202020204" pitchFamily="34" charset="0"/>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matching over many fields (link-, network-, transport-layer)</a:t>
            </a:r>
            <a:endPar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914400" marR="0" lvl="1" indent="-292100" algn="l" defTabSz="914400" rtl="0" eaLnBrk="1" fontAlgn="auto" latinLnBrk="0" hangingPunct="1">
              <a:lnSpc>
                <a:spcPct val="100000"/>
              </a:lnSpc>
              <a:spcBef>
                <a:spcPts val="0"/>
              </a:spcBef>
              <a:spcAft>
                <a:spcPts val="0"/>
              </a:spcAft>
              <a:buClr>
                <a:srgbClr val="0013A3"/>
              </a:buClr>
              <a:buSzTx/>
              <a:buFont typeface="Arial" panose="020B0604020202020204" pitchFamily="34" charset="0"/>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local actions: drop, forward, modify, or send matched packet to controller</a:t>
            </a:r>
            <a:endPar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914400" marR="0" lvl="1" indent="-292100" algn="l" defTabSz="914400" rtl="0" eaLnBrk="1" fontAlgn="auto" latinLnBrk="0" hangingPunct="1">
              <a:lnSpc>
                <a:spcPct val="100000"/>
              </a:lnSpc>
              <a:spcBef>
                <a:spcPts val="0"/>
              </a:spcBef>
              <a:spcAft>
                <a:spcPts val="0"/>
              </a:spcAft>
              <a:buClr>
                <a:srgbClr val="0013A3"/>
              </a:buClr>
              <a:buSzTx/>
              <a:buFont typeface="Arial" panose="020B0604020202020204" pitchFamily="34" charset="0"/>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“program” n</a:t>
            </a:r>
            <a:r>
              <a:rPr kumimoji="0" lang="en-US" altLang="en-US" sz="2800" b="0" i="1"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etwork-wide</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 behaviors</a:t>
            </a:r>
            <a:endPar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311150" marR="0" lvl="0" indent="-311150" algn="l" defTabSz="914400" rtl="0" eaLnBrk="1" fontAlgn="auto" latinLnBrk="0" hangingPunct="1">
              <a:lnSpc>
                <a:spcPct val="100000"/>
              </a:lnSpc>
              <a:spcBef>
                <a:spcPts val="0"/>
              </a:spcBef>
              <a:spcAft>
                <a:spcPts val="0"/>
              </a:spcAft>
              <a:buClr>
                <a:srgbClr val="0013A3"/>
              </a:buClr>
              <a:buSzTx/>
              <a:buFont typeface="Wingdings" panose="05000000000000000000" pitchFamily="2" charset="2"/>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simple form of “network programmability”</a:t>
            </a:r>
            <a:endPar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914400" marR="0" lvl="1" indent="-292100" algn="l" defTabSz="914400" rtl="0" eaLnBrk="1" fontAlgn="auto" latinLnBrk="0" hangingPunct="1">
              <a:lnSpc>
                <a:spcPct val="100000"/>
              </a:lnSpc>
              <a:spcBef>
                <a:spcPts val="0"/>
              </a:spcBef>
              <a:spcAft>
                <a:spcPts val="0"/>
              </a:spcAft>
              <a:buClr>
                <a:srgbClr val="0013A3"/>
              </a:buClr>
              <a:buSzTx/>
              <a:buFont typeface="Arial" panose="020B0604020202020204" pitchFamily="34" charset="0"/>
              <a:buChar char="•"/>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programmable, per-packet “processing”</a:t>
            </a:r>
            <a:endPar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914400" marR="0" lvl="1" indent="-292100" algn="l" defTabSz="914400" rtl="0" eaLnBrk="1" fontAlgn="auto" latinLnBrk="0" hangingPunct="1">
              <a:lnSpc>
                <a:spcPct val="100000"/>
              </a:lnSpc>
              <a:spcBef>
                <a:spcPts val="0"/>
              </a:spcBef>
              <a:spcAft>
                <a:spcPts val="0"/>
              </a:spcAft>
              <a:buClr>
                <a:srgbClr val="0013A3"/>
              </a:buClr>
              <a:buSzTx/>
              <a:buFont typeface="Arial" panose="020B0604020202020204" pitchFamily="34" charset="0"/>
              <a:buChar char="•"/>
              <a:defRPr/>
            </a:pPr>
            <a:r>
              <a:rPr kumimoji="0" lang="en-US" altLang="en-US" sz="2800" b="0" i="1"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historical roots: </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active networking</a:t>
            </a:r>
            <a:endPar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914400" marR="0" lvl="1" indent="-292100" algn="l" defTabSz="914400" rtl="0" eaLnBrk="1" fontAlgn="auto" latinLnBrk="0" hangingPunct="1">
              <a:lnSpc>
                <a:spcPct val="100000"/>
              </a:lnSpc>
              <a:spcBef>
                <a:spcPts val="0"/>
              </a:spcBef>
              <a:spcAft>
                <a:spcPts val="0"/>
              </a:spcAft>
              <a:buClr>
                <a:srgbClr val="0013A3"/>
              </a:buClr>
              <a:buSzTx/>
              <a:buFont typeface="Arial" panose="020B0604020202020204" pitchFamily="34" charset="0"/>
              <a:buChar char="•"/>
              <a:defRPr/>
            </a:pPr>
            <a:r>
              <a:rPr kumimoji="0" lang="en-US" altLang="en-US" sz="2800" b="0" i="1"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today: </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more generalized programming: </a:t>
            </a:r>
            <a:endPar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a:p>
            <a:pPr marL="622300" marR="0" lvl="1" indent="0" algn="l" defTabSz="914400" rtl="0" eaLnBrk="1" fontAlgn="auto" latinLnBrk="0" hangingPunct="1">
              <a:lnSpc>
                <a:spcPct val="100000"/>
              </a:lnSpc>
              <a:spcBef>
                <a:spcPts val="0"/>
              </a:spcBef>
              <a:spcAft>
                <a:spcPts val="0"/>
              </a:spcAft>
              <a:buClr>
                <a:srgbClr val="0013A3"/>
              </a:buClr>
              <a:buSzTx/>
              <a:buFontTx/>
              <a:buNone/>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rPr>
              <a:t>    P4 (see p4.org).</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5" name="Slide Number Placeholder 3"/>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dissolve">
                                      <p:cBhvr>
                                        <p:cTn id="16" dur="500"/>
                                        <p:tgtEl>
                                          <p:spTgt spid="4">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animEffect transition="in" filter="dissolve">
                                      <p:cBhvr>
                                        <p:cTn id="21" dur="500"/>
                                        <p:tgtEl>
                                          <p:spTgt spid="4">
                                            <p:txEl>
                                              <p:pRg st="4" end="4"/>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4">
                                            <p:txEl>
                                              <p:pRg st="5" end="5"/>
                                            </p:txEl>
                                          </p:spTgt>
                                        </p:tgtEl>
                                        <p:attrNameLst>
                                          <p:attrName>style.visibility</p:attrName>
                                        </p:attrNameLst>
                                      </p:cBhvr>
                                      <p:to>
                                        <p:strVal val="visible"/>
                                      </p:to>
                                    </p:set>
                                    <p:animEffect transition="in" filter="dissolve">
                                      <p:cBhvr>
                                        <p:cTn id="24" dur="500"/>
                                        <p:tgtEl>
                                          <p:spTgt spid="4">
                                            <p:txEl>
                                              <p:pRg st="5" end="5"/>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animEffect transition="in" filter="dissolve">
                                      <p:cBhvr>
                                        <p:cTn id="27" dur="500"/>
                                        <p:tgtEl>
                                          <p:spTgt spid="4">
                                            <p:txEl>
                                              <p:pRg st="6" end="6"/>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4">
                                            <p:txEl>
                                              <p:pRg st="7" end="7"/>
                                            </p:txEl>
                                          </p:spTgt>
                                        </p:tgtEl>
                                        <p:attrNameLst>
                                          <p:attrName>style.visibility</p:attrName>
                                        </p:attrNameLst>
                                      </p:cBhvr>
                                      <p:to>
                                        <p:strVal val="visible"/>
                                      </p:to>
                                    </p:set>
                                    <p:animEffect transition="in" filter="dissolve">
                                      <p:cBhvr>
                                        <p:cTn id="30" dur="500"/>
                                        <p:tgtEl>
                                          <p:spTgt spid="4">
                                            <p:txEl>
                                              <p:pRg st="7" end="7"/>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4">
                                            <p:txEl>
                                              <p:pRg st="8" end="8"/>
                                            </p:txEl>
                                          </p:spTgt>
                                        </p:tgtEl>
                                        <p:attrNameLst>
                                          <p:attrName>style.visibility</p:attrName>
                                        </p:attrNameLst>
                                      </p:cBhvr>
                                      <p:to>
                                        <p:strVal val="visible"/>
                                      </p:to>
                                    </p:set>
                                    <p:animEffect transition="in" filter="dissolve">
                                      <p:cBhvr>
                                        <p:cTn id="33"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Network layer: “data plane” roadmap</a:t>
            </a:r>
            <a:endParaRPr lang="en-US" sz="4400" dirty="0"/>
          </a:p>
        </p:txBody>
      </p:sp>
      <p:pic>
        <p:nvPicPr>
          <p:cNvPr id="6" name="Picture 5" descr="A train crossing a bridge over a body of water&#10;&#10;Description automatically generated"/>
          <p:cNvPicPr>
            <a:picLocks noChangeAspect="1"/>
          </p:cNvPicPr>
          <p:nvPr/>
        </p:nvPicPr>
        <p:blipFill>
          <a:blip r:embed="rId1"/>
          <a:stretch>
            <a:fillRect/>
          </a:stretch>
        </p:blipFill>
        <p:spPr>
          <a:xfrm>
            <a:off x="8015288" y="1379196"/>
            <a:ext cx="3102316" cy="2326737"/>
          </a:xfrm>
          <a:prstGeom prst="rect">
            <a:avLst/>
          </a:prstGeom>
        </p:spPr>
      </p:pic>
      <p:sp>
        <p:nvSpPr>
          <p:cNvPr id="8"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
        <p:nvSpPr>
          <p:cNvPr id="10" name="Rectangle 4"/>
          <p:cNvSpPr txBox="1">
            <a:spLocks noChangeArrowheads="1"/>
          </p:cNvSpPr>
          <p:nvPr/>
        </p:nvSpPr>
        <p:spPr>
          <a:xfrm>
            <a:off x="755191" y="1922053"/>
            <a:ext cx="6618109" cy="3461321"/>
          </a:xfrm>
          <a:prstGeom prst="rect">
            <a:avLst/>
          </a:prstGeom>
        </p:spPr>
        <p:txBody>
          <a:bodyPr vert="horz" lIns="91440" tIns="45720" rIns="91440" bIns="45720" rtlCol="0">
            <a:no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8305" indent="-278130">
              <a:spcBef>
                <a:spcPts val="600"/>
              </a:spcBef>
              <a:buClr>
                <a:schemeClr val="bg1">
                  <a:lumMod val="75000"/>
                </a:schemeClr>
              </a:buClr>
            </a:pPr>
            <a:r>
              <a:rPr lang="en-US" altLang="en-US" sz="3200" dirty="0">
                <a:solidFill>
                  <a:schemeClr val="bg1">
                    <a:lumMod val="75000"/>
                  </a:schemeClr>
                </a:solidFill>
                <a:ea typeface="MS PGothic" panose="020B0600070205080204" pitchFamily="34" charset="-128"/>
                <a:cs typeface="Arial" panose="020B0604020202020204" pitchFamily="34" charset="0"/>
              </a:rPr>
              <a:t>Network layer: overview</a:t>
            </a:r>
            <a:endParaRPr lang="en-US" altLang="en-US" sz="3200" dirty="0">
              <a:solidFill>
                <a:schemeClr val="bg1">
                  <a:lumMod val="75000"/>
                </a:schemeClr>
              </a:solidFill>
              <a:ea typeface="MS PGothic" panose="020B0600070205080204" pitchFamily="34" charset="-128"/>
              <a:cs typeface="Arial" panose="020B0604020202020204" pitchFamily="34" charset="0"/>
            </a:endParaRPr>
          </a:p>
          <a:p>
            <a:pPr marL="408305" indent="-278130">
              <a:spcBef>
                <a:spcPts val="600"/>
              </a:spcBef>
              <a:buClr>
                <a:schemeClr val="bg1">
                  <a:lumMod val="75000"/>
                </a:schemeClr>
              </a:buClr>
            </a:pPr>
            <a:r>
              <a:rPr lang="en-US" altLang="ja-JP" sz="3200" dirty="0">
                <a:solidFill>
                  <a:schemeClr val="bg1">
                    <a:lumMod val="75000"/>
                  </a:schemeClr>
                </a:solidFill>
                <a:ea typeface="MS PGothic" panose="020B0600070205080204" pitchFamily="34" charset="-128"/>
                <a:cs typeface="Arial" panose="020B0604020202020204" pitchFamily="34" charset="0"/>
              </a:rPr>
              <a:t>What’s inside a router</a:t>
            </a:r>
            <a:endParaRPr lang="en-US" altLang="ja-JP" sz="3200" dirty="0">
              <a:solidFill>
                <a:schemeClr val="bg1">
                  <a:lumMod val="75000"/>
                </a:schemeClr>
              </a:solidFill>
              <a:ea typeface="MS PGothic" panose="020B0600070205080204" pitchFamily="34" charset="-128"/>
              <a:cs typeface="Arial" panose="020B0604020202020204" pitchFamily="34" charset="0"/>
            </a:endParaRPr>
          </a:p>
          <a:p>
            <a:pPr marL="408305" indent="-278130">
              <a:spcBef>
                <a:spcPts val="600"/>
              </a:spcBef>
              <a:buClr>
                <a:schemeClr val="bg1">
                  <a:lumMod val="75000"/>
                </a:schemeClr>
              </a:buClr>
            </a:pPr>
            <a:r>
              <a:rPr lang="en-US" altLang="en-US" sz="3200" dirty="0">
                <a:solidFill>
                  <a:schemeClr val="bg1">
                    <a:lumMod val="75000"/>
                  </a:schemeClr>
                </a:solidFill>
                <a:ea typeface="MS PGothic" panose="020B0600070205080204" pitchFamily="34" charset="-128"/>
                <a:cs typeface="Arial" panose="020B0604020202020204" pitchFamily="34" charset="0"/>
              </a:rPr>
              <a:t>IP: the Internet Protocol</a:t>
            </a:r>
            <a:endParaRPr lang="en-US" altLang="en-US" sz="3200" dirty="0">
              <a:solidFill>
                <a:schemeClr val="bg1">
                  <a:lumMod val="75000"/>
                </a:schemeClr>
              </a:solidFill>
              <a:ea typeface="MS PGothic" panose="020B0600070205080204" pitchFamily="34" charset="-128"/>
              <a:cs typeface="Arial" panose="020B0604020202020204" pitchFamily="34" charset="0"/>
            </a:endParaRPr>
          </a:p>
          <a:p>
            <a:pPr marL="408305" indent="-278130">
              <a:spcBef>
                <a:spcPts val="600"/>
              </a:spcBef>
              <a:buClr>
                <a:schemeClr val="bg1">
                  <a:lumMod val="75000"/>
                </a:schemeClr>
              </a:buClr>
            </a:pPr>
            <a:r>
              <a:rPr lang="en-US" altLang="en-US" sz="3200" dirty="0">
                <a:solidFill>
                  <a:schemeClr val="bg1">
                    <a:lumMod val="75000"/>
                  </a:schemeClr>
                </a:solidFill>
                <a:ea typeface="MS PGothic" panose="020B0600070205080204" pitchFamily="34" charset="-128"/>
                <a:cs typeface="MS PGothic" panose="020B0600070205080204" pitchFamily="34" charset="-128"/>
              </a:rPr>
              <a:t>Generalized Forwarding</a:t>
            </a:r>
            <a:endParaRPr lang="en-US" altLang="en-US" sz="3200" dirty="0">
              <a:solidFill>
                <a:schemeClr val="bg1">
                  <a:lumMod val="75000"/>
                </a:schemeClr>
              </a:solidFill>
              <a:ea typeface="MS PGothic" panose="020B0600070205080204" pitchFamily="34" charset="-128"/>
              <a:cs typeface="MS PGothic" panose="020B0600070205080204" pitchFamily="34" charset="-128"/>
            </a:endParaRPr>
          </a:p>
          <a:p>
            <a:pPr marL="403225" indent="-285750">
              <a:spcBef>
                <a:spcPts val="800"/>
              </a:spcBef>
              <a:buClr>
                <a:srgbClr val="0013A3"/>
              </a:buClr>
            </a:pPr>
            <a:r>
              <a:rPr lang="en-US" sz="3600" dirty="0"/>
              <a:t>Middleboxes</a:t>
            </a:r>
            <a:endParaRPr lang="en-US" sz="3600" dirty="0"/>
          </a:p>
          <a:p>
            <a:pPr marL="746125" lvl="1" indent="-285750">
              <a:spcBef>
                <a:spcPts val="800"/>
              </a:spcBef>
              <a:buClr>
                <a:srgbClr val="0013A3"/>
              </a:buClr>
            </a:pPr>
            <a:r>
              <a:rPr lang="en-US" sz="2800" dirty="0"/>
              <a:t>middlebox functions</a:t>
            </a:r>
            <a:endParaRPr lang="en-US" sz="2800" dirty="0"/>
          </a:p>
          <a:p>
            <a:pPr marL="746125" lvl="1" indent="-285750">
              <a:spcBef>
                <a:spcPts val="800"/>
              </a:spcBef>
              <a:buClr>
                <a:srgbClr val="0013A3"/>
              </a:buClr>
            </a:pPr>
            <a:r>
              <a:rPr lang="en-US" sz="2800" dirty="0"/>
              <a:t>evolution, architectural principles of the Internet</a:t>
            </a:r>
            <a:endParaRPr lang="en-US" sz="2800" dirty="0"/>
          </a:p>
          <a:p>
            <a:pPr marL="408305" indent="-278130">
              <a:spcBef>
                <a:spcPts val="600"/>
              </a:spcBef>
              <a:buClr>
                <a:schemeClr val="bg1">
                  <a:lumMod val="75000"/>
                </a:schemeClr>
              </a:buClr>
            </a:pPr>
            <a:endParaRPr lang="en-US" altLang="en-US" sz="3200" dirty="0">
              <a:solidFill>
                <a:schemeClr val="bg1">
                  <a:lumMod val="75000"/>
                </a:schemeClr>
              </a:solidFill>
              <a:ea typeface="MS PGothic" panose="020B0600070205080204" pitchFamily="34" charset="-128"/>
              <a:cs typeface="Arial" panose="020B0604020202020204" pitchFamily="34" charset="0"/>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p:cNvSpPr>
            <a:spLocks noGrp="1"/>
          </p:cNvSpPr>
          <p:nvPr>
            <p:ph type="title"/>
          </p:nvPr>
        </p:nvSpPr>
        <p:spPr>
          <a:xfrm>
            <a:off x="838200" y="345805"/>
            <a:ext cx="10515600" cy="894622"/>
          </a:xfrm>
        </p:spPr>
        <p:txBody>
          <a:bodyPr>
            <a:normAutofit/>
          </a:bodyPr>
          <a:lstStyle/>
          <a:p>
            <a:r>
              <a:rPr lang="en-US" sz="4800" dirty="0"/>
              <a:t>Middleboxes</a:t>
            </a:r>
            <a:endParaRPr lang="en-US" sz="4800" dirty="0"/>
          </a:p>
        </p:txBody>
      </p:sp>
      <p:sp>
        <p:nvSpPr>
          <p:cNvPr id="2" name="TextBox 1"/>
          <p:cNvSpPr txBox="1"/>
          <p:nvPr/>
        </p:nvSpPr>
        <p:spPr>
          <a:xfrm>
            <a:off x="2023441" y="2348120"/>
            <a:ext cx="8563597" cy="233910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“any intermediary box performing functions apart from normal, standard functions of an IP router on the data path between a source host and destination host”</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Rectangle 2"/>
          <p:cNvSpPr/>
          <p:nvPr/>
        </p:nvSpPr>
        <p:spPr>
          <a:xfrm>
            <a:off x="1756329" y="1865864"/>
            <a:ext cx="9187896" cy="2920450"/>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p:cNvSpPr txBox="1"/>
          <p:nvPr/>
        </p:nvSpPr>
        <p:spPr>
          <a:xfrm>
            <a:off x="2208971" y="1685512"/>
            <a:ext cx="3000437" cy="461665"/>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Middlebox (RFC  3234)</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98812"/>
            <a:ext cx="10515600" cy="894622"/>
          </a:xfrm>
        </p:spPr>
        <p:txBody>
          <a:bodyPr>
            <a:normAutofit/>
          </a:bodyPr>
          <a:lstStyle/>
          <a:p>
            <a:r>
              <a:rPr lang="en-US" sz="4800" dirty="0"/>
              <a:t>Network service model</a:t>
            </a:r>
            <a:endParaRPr lang="en-US" sz="4800" dirty="0"/>
          </a:p>
        </p:txBody>
      </p:sp>
      <p:sp>
        <p:nvSpPr>
          <p:cNvPr id="3" name="Content Placeholder 2"/>
          <p:cNvSpPr>
            <a:spLocks noGrp="1"/>
          </p:cNvSpPr>
          <p:nvPr>
            <p:ph sz="half" idx="1"/>
          </p:nvPr>
        </p:nvSpPr>
        <p:spPr>
          <a:xfrm>
            <a:off x="1050233" y="2623931"/>
            <a:ext cx="4621697" cy="3208477"/>
          </a:xfrm>
        </p:spPr>
        <p:txBody>
          <a:bodyPr>
            <a:normAutofit/>
          </a:bodyPr>
          <a:lstStyle/>
          <a:p>
            <a:pPr>
              <a:buFont typeface="Wingdings" panose="05000000000000000000" charset="0"/>
              <a:buNone/>
              <a:defRPr/>
            </a:pPr>
            <a:r>
              <a:rPr lang="en-US" sz="3200" dirty="0">
                <a:solidFill>
                  <a:srgbClr val="C00000"/>
                </a:solidFill>
              </a:rPr>
              <a:t>example services for </a:t>
            </a:r>
            <a:r>
              <a:rPr lang="en-US" sz="3200" i="1" dirty="0">
                <a:solidFill>
                  <a:srgbClr val="C00000"/>
                </a:solidFill>
              </a:rPr>
              <a:t>individual</a:t>
            </a:r>
            <a:r>
              <a:rPr lang="en-US" sz="3200" dirty="0">
                <a:solidFill>
                  <a:srgbClr val="C00000"/>
                </a:solidFill>
              </a:rPr>
              <a:t> datagrams</a:t>
            </a:r>
            <a:r>
              <a:rPr lang="en-US" sz="3200" dirty="0">
                <a:solidFill>
                  <a:srgbClr val="CC0000"/>
                </a:solidFill>
              </a:rPr>
              <a:t>:</a:t>
            </a:r>
            <a:endParaRPr lang="en-US" sz="3200" dirty="0">
              <a:solidFill>
                <a:srgbClr val="CC0000"/>
              </a:solidFill>
            </a:endParaRPr>
          </a:p>
          <a:p>
            <a:pPr>
              <a:buFont typeface="Wingdings" panose="05000000000000000000" pitchFamily="2" charset="2"/>
              <a:buChar char="§"/>
              <a:defRPr/>
            </a:pPr>
            <a:r>
              <a:rPr lang="en-US" dirty="0"/>
              <a:t>guaranteed delivery</a:t>
            </a:r>
            <a:endParaRPr lang="en-US" dirty="0"/>
          </a:p>
          <a:p>
            <a:pPr>
              <a:buFont typeface="Wingdings" panose="05000000000000000000" pitchFamily="2" charset="2"/>
              <a:buChar char="§"/>
              <a:defRPr/>
            </a:pPr>
            <a:r>
              <a:rPr lang="en-US" dirty="0"/>
              <a:t>guaranteed delivery with less than 40 </a:t>
            </a:r>
            <a:r>
              <a:rPr lang="en-US" dirty="0" err="1"/>
              <a:t>msec</a:t>
            </a:r>
            <a:r>
              <a:rPr lang="en-US" dirty="0"/>
              <a:t> delay</a:t>
            </a:r>
            <a:endParaRPr lang="en-US" dirty="0"/>
          </a:p>
          <a:p>
            <a:pPr marL="130175" indent="0">
              <a:buNone/>
            </a:pPr>
            <a:endParaRPr lang="en-US" dirty="0"/>
          </a:p>
        </p:txBody>
      </p:sp>
      <p:sp>
        <p:nvSpPr>
          <p:cNvPr id="4" name="Content Placeholder 3"/>
          <p:cNvSpPr>
            <a:spLocks noGrp="1"/>
          </p:cNvSpPr>
          <p:nvPr>
            <p:ph sz="half" idx="2"/>
          </p:nvPr>
        </p:nvSpPr>
        <p:spPr>
          <a:xfrm>
            <a:off x="6278216" y="2597426"/>
            <a:ext cx="5502965" cy="3564837"/>
          </a:xfrm>
        </p:spPr>
        <p:txBody>
          <a:bodyPr>
            <a:normAutofit/>
          </a:bodyPr>
          <a:lstStyle/>
          <a:p>
            <a:pPr>
              <a:buNone/>
            </a:pPr>
            <a:r>
              <a:rPr lang="en-US" altLang="en-US" sz="3200" dirty="0">
                <a:solidFill>
                  <a:srgbClr val="CC0000"/>
                </a:solidFill>
                <a:ea typeface="MS PGothic" panose="020B0600070205080204" pitchFamily="34" charset="-128"/>
                <a:cs typeface="MS PGothic" panose="020B0600070205080204" pitchFamily="34" charset="-128"/>
              </a:rPr>
              <a:t>example services for a </a:t>
            </a:r>
            <a:r>
              <a:rPr lang="en-US" altLang="en-US" sz="3200" i="1" dirty="0">
                <a:solidFill>
                  <a:srgbClr val="CC0000"/>
                </a:solidFill>
                <a:ea typeface="MS PGothic" panose="020B0600070205080204" pitchFamily="34" charset="-128"/>
                <a:cs typeface="MS PGothic" panose="020B0600070205080204" pitchFamily="34" charset="-128"/>
              </a:rPr>
              <a:t>flow</a:t>
            </a:r>
            <a:r>
              <a:rPr lang="en-US" altLang="en-US" sz="3200" dirty="0">
                <a:solidFill>
                  <a:srgbClr val="CC0000"/>
                </a:solidFill>
                <a:ea typeface="MS PGothic" panose="020B0600070205080204" pitchFamily="34" charset="-128"/>
                <a:cs typeface="MS PGothic" panose="020B0600070205080204" pitchFamily="34" charset="-128"/>
              </a:rPr>
              <a:t> of datagrams:</a:t>
            </a:r>
            <a:endParaRPr lang="en-US" altLang="en-US" sz="3200" dirty="0">
              <a:solidFill>
                <a:srgbClr val="CC0000"/>
              </a:solidFill>
              <a:ea typeface="MS PGothic" panose="020B0600070205080204" pitchFamily="34" charset="-128"/>
              <a:cs typeface="MS PGothic" panose="020B0600070205080204" pitchFamily="34" charset="-128"/>
            </a:endParaRPr>
          </a:p>
          <a:p>
            <a:r>
              <a:rPr lang="en-US" altLang="en-US" dirty="0">
                <a:ea typeface="MS PGothic" panose="020B0600070205080204" pitchFamily="34" charset="-128"/>
                <a:cs typeface="MS PGothic" panose="020B0600070205080204" pitchFamily="34" charset="-128"/>
              </a:rPr>
              <a:t>in-order datagram delivery</a:t>
            </a:r>
            <a:endParaRPr lang="en-US" altLang="en-US" dirty="0">
              <a:ea typeface="MS PGothic" panose="020B0600070205080204" pitchFamily="34" charset="-128"/>
              <a:cs typeface="MS PGothic" panose="020B0600070205080204" pitchFamily="34" charset="-128"/>
            </a:endParaRPr>
          </a:p>
          <a:p>
            <a:r>
              <a:rPr lang="en-US" altLang="en-US" dirty="0">
                <a:ea typeface="MS PGothic" panose="020B0600070205080204" pitchFamily="34" charset="-128"/>
                <a:cs typeface="MS PGothic" panose="020B0600070205080204" pitchFamily="34" charset="-128"/>
              </a:rPr>
              <a:t>guaranteed minimum bandwidth to flow</a:t>
            </a:r>
            <a:endParaRPr lang="en-US" altLang="en-US" dirty="0">
              <a:ea typeface="MS PGothic" panose="020B0600070205080204" pitchFamily="34" charset="-128"/>
              <a:cs typeface="MS PGothic" panose="020B0600070205080204" pitchFamily="34" charset="-128"/>
            </a:endParaRPr>
          </a:p>
          <a:p>
            <a:r>
              <a:rPr lang="en-US" altLang="en-US" dirty="0">
                <a:ea typeface="MS PGothic" panose="020B0600070205080204" pitchFamily="34" charset="-128"/>
                <a:cs typeface="MS PGothic" panose="020B0600070205080204" pitchFamily="34" charset="-128"/>
              </a:rPr>
              <a:t>restrictions on changes in inter-packet spacing</a:t>
            </a:r>
            <a:endParaRPr lang="en-US" altLang="en-US" dirty="0">
              <a:ea typeface="MS PGothic" panose="020B0600070205080204" pitchFamily="34" charset="-128"/>
              <a:cs typeface="MS PGothic" panose="020B0600070205080204" pitchFamily="34" charset="-128"/>
            </a:endParaRPr>
          </a:p>
          <a:p>
            <a:endParaRPr lang="en-US" dirty="0"/>
          </a:p>
        </p:txBody>
      </p:sp>
      <p:sp>
        <p:nvSpPr>
          <p:cNvPr id="62" name="Rectangle 13"/>
          <p:cNvSpPr>
            <a:spLocks noChangeArrowheads="1"/>
          </p:cNvSpPr>
          <p:nvPr/>
        </p:nvSpPr>
        <p:spPr bwMode="auto">
          <a:xfrm>
            <a:off x="1033668" y="1403834"/>
            <a:ext cx="10787270"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ct val="20000"/>
              </a:spcBef>
              <a:spcAft>
                <a:spcPts val="0"/>
              </a:spcAft>
              <a:buClr>
                <a:srgbClr val="ED7D31"/>
              </a:buClr>
              <a:buSzPct val="85000"/>
              <a:buFont typeface="ZapfDingbats" pitchFamily="82" charset="2"/>
              <a:buNone/>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MS PGothic" panose="020B0600070205080204" pitchFamily="34" charset="-128"/>
                <a:cs typeface="+mn-cs"/>
              </a:rPr>
              <a:t>Q:</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 What </a:t>
            </a:r>
            <a:r>
              <a:rPr kumimoji="0" lang="en-US" altLang="en-US" sz="3200" b="0" i="1" u="none" strike="noStrike" kern="1200" cap="none" spc="0" normalizeH="0" baseline="0" noProof="0" dirty="0">
                <a:ln>
                  <a:noFill/>
                </a:ln>
                <a:solidFill>
                  <a:srgbClr val="000099"/>
                </a:solidFill>
                <a:effectLst/>
                <a:uLnTx/>
                <a:uFillTx/>
                <a:latin typeface="Calibri" panose="020F0502020204030204"/>
                <a:ea typeface="MS PGothic" panose="020B0600070205080204" pitchFamily="34" charset="-128"/>
                <a:cs typeface="+mn-cs"/>
              </a:rPr>
              <a:t>service model</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 for “</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channel” transporting datagrams from sender to receiver?</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sp>
        <p:nvSpPr>
          <p:cNvPr id="6"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dissolv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dissolve">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Middleboxes everywhere!</a:t>
            </a:r>
            <a:endParaRPr lang="en-US" dirty="0"/>
          </a:p>
        </p:txBody>
      </p:sp>
      <p:sp>
        <p:nvSpPr>
          <p:cNvPr id="6" name="Freeform 5"/>
          <p:cNvSpPr/>
          <p:nvPr/>
        </p:nvSpPr>
        <p:spPr>
          <a:xfrm>
            <a:off x="5738405" y="3238056"/>
            <a:ext cx="1124807" cy="133791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1" fmla="*/ 434989 w 1537226"/>
              <a:gd name="connsiteY0-2" fmla="*/ 253346 h 1763594"/>
              <a:gd name="connsiteX1-3" fmla="*/ 488 w 1537226"/>
              <a:gd name="connsiteY1-4" fmla="*/ 921706 h 1763594"/>
              <a:gd name="connsiteX2-5" fmla="*/ 368142 w 1537226"/>
              <a:gd name="connsiteY2-6" fmla="*/ 1489812 h 1763594"/>
              <a:gd name="connsiteX3-7" fmla="*/ 1187008 w 1537226"/>
              <a:gd name="connsiteY3-8" fmla="*/ 1757156 h 1763594"/>
              <a:gd name="connsiteX4-9" fmla="*/ 1521239 w 1537226"/>
              <a:gd name="connsiteY4-10" fmla="*/ 1239177 h 1763594"/>
              <a:gd name="connsiteX5-11" fmla="*/ 1468998 w 1537226"/>
              <a:gd name="connsiteY5-12" fmla="*/ 654362 h 1763594"/>
              <a:gd name="connsiteX6-13" fmla="*/ 1337412 w 1537226"/>
              <a:gd name="connsiteY6-14" fmla="*/ 136383 h 1763594"/>
              <a:gd name="connsiteX7-15" fmla="*/ 1086739 w 1537226"/>
              <a:gd name="connsiteY7-16" fmla="*/ 2711 h 1763594"/>
              <a:gd name="connsiteX8-17" fmla="*/ 434989 w 1537226"/>
              <a:gd name="connsiteY8-18" fmla="*/ 253346 h 1763594"/>
              <a:gd name="connsiteX0-19" fmla="*/ 434989 w 1537226"/>
              <a:gd name="connsiteY0-20" fmla="*/ 253346 h 1763594"/>
              <a:gd name="connsiteX1-21" fmla="*/ 488 w 1537226"/>
              <a:gd name="connsiteY1-22" fmla="*/ 921706 h 1763594"/>
              <a:gd name="connsiteX2-23" fmla="*/ 368142 w 1537226"/>
              <a:gd name="connsiteY2-24" fmla="*/ 1489812 h 1763594"/>
              <a:gd name="connsiteX3-25" fmla="*/ 1187008 w 1537226"/>
              <a:gd name="connsiteY3-26" fmla="*/ 1757156 h 1763594"/>
              <a:gd name="connsiteX4-27" fmla="*/ 1521239 w 1537226"/>
              <a:gd name="connsiteY4-28" fmla="*/ 1239177 h 1763594"/>
              <a:gd name="connsiteX5-29" fmla="*/ 1468998 w 1537226"/>
              <a:gd name="connsiteY5-30" fmla="*/ 654362 h 1763594"/>
              <a:gd name="connsiteX6-31" fmla="*/ 1337412 w 1537226"/>
              <a:gd name="connsiteY6-32" fmla="*/ 136383 h 1763594"/>
              <a:gd name="connsiteX7-33" fmla="*/ 839572 w 1537226"/>
              <a:gd name="connsiteY7-34" fmla="*/ 2711 h 1763594"/>
              <a:gd name="connsiteX8-35" fmla="*/ 434989 w 1537226"/>
              <a:gd name="connsiteY8-36" fmla="*/ 253346 h 1763594"/>
              <a:gd name="connsiteX0-37" fmla="*/ 360357 w 1536743"/>
              <a:gd name="connsiteY0-38" fmla="*/ 534641 h 1782088"/>
              <a:gd name="connsiteX1-39" fmla="*/ 5 w 1536743"/>
              <a:gd name="connsiteY1-40" fmla="*/ 940200 h 1782088"/>
              <a:gd name="connsiteX2-41" fmla="*/ 367659 w 1536743"/>
              <a:gd name="connsiteY2-42" fmla="*/ 1508306 h 1782088"/>
              <a:gd name="connsiteX3-43" fmla="*/ 1186525 w 1536743"/>
              <a:gd name="connsiteY3-44" fmla="*/ 1775650 h 1782088"/>
              <a:gd name="connsiteX4-45" fmla="*/ 1520756 w 1536743"/>
              <a:gd name="connsiteY4-46" fmla="*/ 1257671 h 1782088"/>
              <a:gd name="connsiteX5-47" fmla="*/ 1468515 w 1536743"/>
              <a:gd name="connsiteY5-48" fmla="*/ 672856 h 1782088"/>
              <a:gd name="connsiteX6-49" fmla="*/ 1336929 w 1536743"/>
              <a:gd name="connsiteY6-50" fmla="*/ 154877 h 1782088"/>
              <a:gd name="connsiteX7-51" fmla="*/ 839089 w 1536743"/>
              <a:gd name="connsiteY7-52" fmla="*/ 21205 h 1782088"/>
              <a:gd name="connsiteX8-53" fmla="*/ 360357 w 1536743"/>
              <a:gd name="connsiteY8-54" fmla="*/ 534641 h 1782088"/>
              <a:gd name="connsiteX0-55" fmla="*/ 360355 w 1536741"/>
              <a:gd name="connsiteY0-56" fmla="*/ 534641 h 1782088"/>
              <a:gd name="connsiteX1-57" fmla="*/ 3 w 1536741"/>
              <a:gd name="connsiteY1-58" fmla="*/ 940200 h 1782088"/>
              <a:gd name="connsiteX2-59" fmla="*/ 367657 w 1536741"/>
              <a:gd name="connsiteY2-60" fmla="*/ 1508306 h 1782088"/>
              <a:gd name="connsiteX3-61" fmla="*/ 1186523 w 1536741"/>
              <a:gd name="connsiteY3-62" fmla="*/ 1775650 h 1782088"/>
              <a:gd name="connsiteX4-63" fmla="*/ 1520754 w 1536741"/>
              <a:gd name="connsiteY4-64" fmla="*/ 1257671 h 1782088"/>
              <a:gd name="connsiteX5-65" fmla="*/ 1468513 w 1536741"/>
              <a:gd name="connsiteY5-66" fmla="*/ 672856 h 1782088"/>
              <a:gd name="connsiteX6-67" fmla="*/ 1336927 w 1536741"/>
              <a:gd name="connsiteY6-68" fmla="*/ 154877 h 1782088"/>
              <a:gd name="connsiteX7-69" fmla="*/ 839087 w 1536741"/>
              <a:gd name="connsiteY7-70" fmla="*/ 21205 h 1782088"/>
              <a:gd name="connsiteX8-71" fmla="*/ 360355 w 1536741"/>
              <a:gd name="connsiteY8-72" fmla="*/ 534641 h 1782088"/>
              <a:gd name="connsiteX0-73" fmla="*/ 382604 w 1558990"/>
              <a:gd name="connsiteY0-74" fmla="*/ 534641 h 1810599"/>
              <a:gd name="connsiteX1-75" fmla="*/ 22252 w 1558990"/>
              <a:gd name="connsiteY1-76" fmla="*/ 940200 h 1810599"/>
              <a:gd name="connsiteX2-77" fmla="*/ 167457 w 1558990"/>
              <a:gd name="connsiteY2-78" fmla="*/ 1672556 h 1810599"/>
              <a:gd name="connsiteX3-79" fmla="*/ 1208772 w 1558990"/>
              <a:gd name="connsiteY3-80" fmla="*/ 1775650 h 1810599"/>
              <a:gd name="connsiteX4-81" fmla="*/ 1543003 w 1558990"/>
              <a:gd name="connsiteY4-82" fmla="*/ 1257671 h 1810599"/>
              <a:gd name="connsiteX5-83" fmla="*/ 1490762 w 1558990"/>
              <a:gd name="connsiteY5-84" fmla="*/ 672856 h 1810599"/>
              <a:gd name="connsiteX6-85" fmla="*/ 1359176 w 1558990"/>
              <a:gd name="connsiteY6-86" fmla="*/ 154877 h 1810599"/>
              <a:gd name="connsiteX7-87" fmla="*/ 861336 w 1558990"/>
              <a:gd name="connsiteY7-88" fmla="*/ 21205 h 1810599"/>
              <a:gd name="connsiteX8-89" fmla="*/ 382604 w 1558990"/>
              <a:gd name="connsiteY8-90" fmla="*/ 534641 h 1810599"/>
              <a:gd name="connsiteX0-91" fmla="*/ 393458 w 1593840"/>
              <a:gd name="connsiteY0-92" fmla="*/ 534641 h 1793264"/>
              <a:gd name="connsiteX1-93" fmla="*/ 33106 w 1593840"/>
              <a:gd name="connsiteY1-94" fmla="*/ 940200 h 1793264"/>
              <a:gd name="connsiteX2-95" fmla="*/ 178311 w 1593840"/>
              <a:gd name="connsiteY2-96" fmla="*/ 1672556 h 1793264"/>
              <a:gd name="connsiteX3-97" fmla="*/ 1464139 w 1593840"/>
              <a:gd name="connsiteY3-98" fmla="*/ 1752440 h 1793264"/>
              <a:gd name="connsiteX4-99" fmla="*/ 1553857 w 1593840"/>
              <a:gd name="connsiteY4-100" fmla="*/ 1257671 h 1793264"/>
              <a:gd name="connsiteX5-101" fmla="*/ 1501616 w 1593840"/>
              <a:gd name="connsiteY5-102" fmla="*/ 672856 h 1793264"/>
              <a:gd name="connsiteX6-103" fmla="*/ 1370030 w 1593840"/>
              <a:gd name="connsiteY6-104" fmla="*/ 154877 h 1793264"/>
              <a:gd name="connsiteX7-105" fmla="*/ 872190 w 1593840"/>
              <a:gd name="connsiteY7-106" fmla="*/ 21205 h 1793264"/>
              <a:gd name="connsiteX8-107" fmla="*/ 393458 w 1593840"/>
              <a:gd name="connsiteY8-108" fmla="*/ 534641 h 1793264"/>
              <a:gd name="connsiteX0-109" fmla="*/ 393458 w 1566550"/>
              <a:gd name="connsiteY0-110" fmla="*/ 534641 h 1840341"/>
              <a:gd name="connsiteX1-111" fmla="*/ 33106 w 1566550"/>
              <a:gd name="connsiteY1-112" fmla="*/ 940200 h 1840341"/>
              <a:gd name="connsiteX2-113" fmla="*/ 178311 w 1566550"/>
              <a:gd name="connsiteY2-114" fmla="*/ 1672556 h 1840341"/>
              <a:gd name="connsiteX3-115" fmla="*/ 1464139 w 1566550"/>
              <a:gd name="connsiteY3-116" fmla="*/ 1752440 h 1840341"/>
              <a:gd name="connsiteX4-117" fmla="*/ 1553857 w 1566550"/>
              <a:gd name="connsiteY4-118" fmla="*/ 1257671 h 1840341"/>
              <a:gd name="connsiteX5-119" fmla="*/ 1501616 w 1566550"/>
              <a:gd name="connsiteY5-120" fmla="*/ 672856 h 1840341"/>
              <a:gd name="connsiteX6-121" fmla="*/ 1370030 w 1566550"/>
              <a:gd name="connsiteY6-122" fmla="*/ 154877 h 1840341"/>
              <a:gd name="connsiteX7-123" fmla="*/ 872190 w 1566550"/>
              <a:gd name="connsiteY7-124" fmla="*/ 21205 h 1840341"/>
              <a:gd name="connsiteX8-125" fmla="*/ 393458 w 1566550"/>
              <a:gd name="connsiteY8-126" fmla="*/ 534641 h 1840341"/>
              <a:gd name="connsiteX0-127" fmla="*/ 393458 w 1555557"/>
              <a:gd name="connsiteY0-128" fmla="*/ 534641 h 1787187"/>
              <a:gd name="connsiteX1-129" fmla="*/ 33106 w 1555557"/>
              <a:gd name="connsiteY1-130" fmla="*/ 940200 h 1787187"/>
              <a:gd name="connsiteX2-131" fmla="*/ 178311 w 1555557"/>
              <a:gd name="connsiteY2-132" fmla="*/ 1672556 h 1787187"/>
              <a:gd name="connsiteX3-133" fmla="*/ 1464139 w 1555557"/>
              <a:gd name="connsiteY3-134" fmla="*/ 1752440 h 1787187"/>
              <a:gd name="connsiteX4-135" fmla="*/ 1553857 w 1555557"/>
              <a:gd name="connsiteY4-136" fmla="*/ 1257671 h 1787187"/>
              <a:gd name="connsiteX5-137" fmla="*/ 1501616 w 1555557"/>
              <a:gd name="connsiteY5-138" fmla="*/ 672856 h 1787187"/>
              <a:gd name="connsiteX6-139" fmla="*/ 1370030 w 1555557"/>
              <a:gd name="connsiteY6-140" fmla="*/ 154877 h 1787187"/>
              <a:gd name="connsiteX7-141" fmla="*/ 872190 w 1555557"/>
              <a:gd name="connsiteY7-142" fmla="*/ 21205 h 1787187"/>
              <a:gd name="connsiteX8-143" fmla="*/ 393458 w 1555557"/>
              <a:gd name="connsiteY8-144" fmla="*/ 534641 h 1787187"/>
              <a:gd name="connsiteX0-145" fmla="*/ 401126 w 1664928"/>
              <a:gd name="connsiteY0-146" fmla="*/ 534641 h 1783934"/>
              <a:gd name="connsiteX1-147" fmla="*/ 40774 w 1664928"/>
              <a:gd name="connsiteY1-148" fmla="*/ 940200 h 1783934"/>
              <a:gd name="connsiteX2-149" fmla="*/ 185979 w 1664928"/>
              <a:gd name="connsiteY2-150" fmla="*/ 1672556 h 1783934"/>
              <a:gd name="connsiteX3-151" fmla="*/ 1618513 w 1664928"/>
              <a:gd name="connsiteY3-152" fmla="*/ 1747798 h 1783934"/>
              <a:gd name="connsiteX4-153" fmla="*/ 1561525 w 1664928"/>
              <a:gd name="connsiteY4-154" fmla="*/ 1257671 h 1783934"/>
              <a:gd name="connsiteX5-155" fmla="*/ 1509284 w 1664928"/>
              <a:gd name="connsiteY5-156" fmla="*/ 672856 h 1783934"/>
              <a:gd name="connsiteX6-157" fmla="*/ 1377698 w 1664928"/>
              <a:gd name="connsiteY6-158" fmla="*/ 154877 h 1783934"/>
              <a:gd name="connsiteX7-159" fmla="*/ 879858 w 1664928"/>
              <a:gd name="connsiteY7-160" fmla="*/ 21205 h 1783934"/>
              <a:gd name="connsiteX8-161" fmla="*/ 401126 w 1664928"/>
              <a:gd name="connsiteY8-162" fmla="*/ 534641 h 1783934"/>
              <a:gd name="connsiteX0-163" fmla="*/ 408119 w 1718774"/>
              <a:gd name="connsiteY0-164" fmla="*/ 534641 h 1826522"/>
              <a:gd name="connsiteX1-165" fmla="*/ 47767 w 1718774"/>
              <a:gd name="connsiteY1-166" fmla="*/ 940200 h 1826522"/>
              <a:gd name="connsiteX2-167" fmla="*/ 179001 w 1718774"/>
              <a:gd name="connsiteY2-168" fmla="*/ 1742186 h 1826522"/>
              <a:gd name="connsiteX3-169" fmla="*/ 1625506 w 1718774"/>
              <a:gd name="connsiteY3-170" fmla="*/ 1747798 h 1826522"/>
              <a:gd name="connsiteX4-171" fmla="*/ 1568518 w 1718774"/>
              <a:gd name="connsiteY4-172" fmla="*/ 1257671 h 1826522"/>
              <a:gd name="connsiteX5-173" fmla="*/ 1516277 w 1718774"/>
              <a:gd name="connsiteY5-174" fmla="*/ 672856 h 1826522"/>
              <a:gd name="connsiteX6-175" fmla="*/ 1384691 w 1718774"/>
              <a:gd name="connsiteY6-176" fmla="*/ 154877 h 1826522"/>
              <a:gd name="connsiteX7-177" fmla="*/ 886851 w 1718774"/>
              <a:gd name="connsiteY7-178" fmla="*/ 21205 h 1826522"/>
              <a:gd name="connsiteX8-179" fmla="*/ 408119 w 1718774"/>
              <a:gd name="connsiteY8-180" fmla="*/ 534641 h 1826522"/>
              <a:gd name="connsiteX0-181" fmla="*/ 477759 w 1796623"/>
              <a:gd name="connsiteY0-182" fmla="*/ 534641 h 1818043"/>
              <a:gd name="connsiteX1-183" fmla="*/ 117407 w 1796623"/>
              <a:gd name="connsiteY1-184" fmla="*/ 940200 h 1818043"/>
              <a:gd name="connsiteX2-185" fmla="*/ 136864 w 1796623"/>
              <a:gd name="connsiteY2-186" fmla="*/ 1728260 h 1818043"/>
              <a:gd name="connsiteX3-187" fmla="*/ 1695146 w 1796623"/>
              <a:gd name="connsiteY3-188" fmla="*/ 1747798 h 1818043"/>
              <a:gd name="connsiteX4-189" fmla="*/ 1638158 w 1796623"/>
              <a:gd name="connsiteY4-190" fmla="*/ 1257671 h 1818043"/>
              <a:gd name="connsiteX5-191" fmla="*/ 1585917 w 1796623"/>
              <a:gd name="connsiteY5-192" fmla="*/ 672856 h 1818043"/>
              <a:gd name="connsiteX6-193" fmla="*/ 1454331 w 1796623"/>
              <a:gd name="connsiteY6-194" fmla="*/ 154877 h 1818043"/>
              <a:gd name="connsiteX7-195" fmla="*/ 956491 w 1796623"/>
              <a:gd name="connsiteY7-196" fmla="*/ 21205 h 1818043"/>
              <a:gd name="connsiteX8-197" fmla="*/ 477759 w 1796623"/>
              <a:gd name="connsiteY8-198" fmla="*/ 534641 h 1818043"/>
              <a:gd name="connsiteX0-199" fmla="*/ 396783 w 1688820"/>
              <a:gd name="connsiteY0-200" fmla="*/ 534641 h 1815615"/>
              <a:gd name="connsiteX1-201" fmla="*/ 36431 w 1688820"/>
              <a:gd name="connsiteY1-202" fmla="*/ 940200 h 1815615"/>
              <a:gd name="connsiteX2-203" fmla="*/ 55888 w 1688820"/>
              <a:gd name="connsiteY2-204" fmla="*/ 1728260 h 1815615"/>
              <a:gd name="connsiteX3-205" fmla="*/ 421834 w 1688820"/>
              <a:gd name="connsiteY3-206" fmla="*/ 1798118 h 1815615"/>
              <a:gd name="connsiteX4-207" fmla="*/ 1614170 w 1688820"/>
              <a:gd name="connsiteY4-208" fmla="*/ 1747798 h 1815615"/>
              <a:gd name="connsiteX5-209" fmla="*/ 1557182 w 1688820"/>
              <a:gd name="connsiteY5-210" fmla="*/ 1257671 h 1815615"/>
              <a:gd name="connsiteX6-211" fmla="*/ 1504941 w 1688820"/>
              <a:gd name="connsiteY6-212" fmla="*/ 672856 h 1815615"/>
              <a:gd name="connsiteX7-213" fmla="*/ 1373355 w 1688820"/>
              <a:gd name="connsiteY7-214" fmla="*/ 154877 h 1815615"/>
              <a:gd name="connsiteX8-215" fmla="*/ 875515 w 1688820"/>
              <a:gd name="connsiteY8-216" fmla="*/ 21205 h 1815615"/>
              <a:gd name="connsiteX9" fmla="*/ 396783 w 1688820"/>
              <a:gd name="connsiteY9" fmla="*/ 534641 h 1815615"/>
              <a:gd name="connsiteX0-217" fmla="*/ 394951 w 1689541"/>
              <a:gd name="connsiteY0-218" fmla="*/ 534641 h 1877271"/>
              <a:gd name="connsiteX1-219" fmla="*/ 34599 w 1689541"/>
              <a:gd name="connsiteY1-220" fmla="*/ 940200 h 1877271"/>
              <a:gd name="connsiteX2-221" fmla="*/ 54056 w 1689541"/>
              <a:gd name="connsiteY2-222" fmla="*/ 1728260 h 1877271"/>
              <a:gd name="connsiteX3-223" fmla="*/ 385071 w 1689541"/>
              <a:gd name="connsiteY3-224" fmla="*/ 1877032 h 1877271"/>
              <a:gd name="connsiteX4-225" fmla="*/ 1612338 w 1689541"/>
              <a:gd name="connsiteY4-226" fmla="*/ 1747798 h 1877271"/>
              <a:gd name="connsiteX5-227" fmla="*/ 1555350 w 1689541"/>
              <a:gd name="connsiteY5-228" fmla="*/ 1257671 h 1877271"/>
              <a:gd name="connsiteX6-229" fmla="*/ 1503109 w 1689541"/>
              <a:gd name="connsiteY6-230" fmla="*/ 672856 h 1877271"/>
              <a:gd name="connsiteX7-231" fmla="*/ 1371523 w 1689541"/>
              <a:gd name="connsiteY7-232" fmla="*/ 154877 h 1877271"/>
              <a:gd name="connsiteX8-233" fmla="*/ 873683 w 1689541"/>
              <a:gd name="connsiteY8-234" fmla="*/ 21205 h 1877271"/>
              <a:gd name="connsiteX9-235" fmla="*/ 394951 w 1689541"/>
              <a:gd name="connsiteY9-236" fmla="*/ 534641 h 1877271"/>
              <a:gd name="connsiteX0-237" fmla="*/ 394949 w 1689541"/>
              <a:gd name="connsiteY0-238" fmla="*/ 534641 h 1877032"/>
              <a:gd name="connsiteX1-239" fmla="*/ 34597 w 1689541"/>
              <a:gd name="connsiteY1-240" fmla="*/ 940200 h 1877032"/>
              <a:gd name="connsiteX2-241" fmla="*/ 54054 w 1689541"/>
              <a:gd name="connsiteY2-242" fmla="*/ 1728260 h 1877032"/>
              <a:gd name="connsiteX3-243" fmla="*/ 385069 w 1689541"/>
              <a:gd name="connsiteY3-244" fmla="*/ 1877032 h 1877032"/>
              <a:gd name="connsiteX4-245" fmla="*/ 1612336 w 1689541"/>
              <a:gd name="connsiteY4-246" fmla="*/ 1747798 h 1877032"/>
              <a:gd name="connsiteX5-247" fmla="*/ 1555348 w 1689541"/>
              <a:gd name="connsiteY5-248" fmla="*/ 1257671 h 1877032"/>
              <a:gd name="connsiteX6-249" fmla="*/ 1503107 w 1689541"/>
              <a:gd name="connsiteY6-250" fmla="*/ 672856 h 1877032"/>
              <a:gd name="connsiteX7-251" fmla="*/ 1371521 w 1689541"/>
              <a:gd name="connsiteY7-252" fmla="*/ 154877 h 1877032"/>
              <a:gd name="connsiteX8-253" fmla="*/ 873681 w 1689541"/>
              <a:gd name="connsiteY8-254" fmla="*/ 21205 h 1877032"/>
              <a:gd name="connsiteX9-255" fmla="*/ 394949 w 1689541"/>
              <a:gd name="connsiteY9-256" fmla="*/ 534641 h 1877032"/>
              <a:gd name="connsiteX0-257" fmla="*/ 394949 w 1683795"/>
              <a:gd name="connsiteY0-258" fmla="*/ 534641 h 1877032"/>
              <a:gd name="connsiteX1-259" fmla="*/ 34597 w 1683795"/>
              <a:gd name="connsiteY1-260" fmla="*/ 940200 h 1877032"/>
              <a:gd name="connsiteX2-261" fmla="*/ 54054 w 1683795"/>
              <a:gd name="connsiteY2-262" fmla="*/ 1728260 h 1877032"/>
              <a:gd name="connsiteX3-263" fmla="*/ 385069 w 1683795"/>
              <a:gd name="connsiteY3-264" fmla="*/ 1877032 h 1877032"/>
              <a:gd name="connsiteX4-265" fmla="*/ 1605349 w 1683795"/>
              <a:gd name="connsiteY4-266" fmla="*/ 1798860 h 1877032"/>
              <a:gd name="connsiteX5-267" fmla="*/ 1555348 w 1683795"/>
              <a:gd name="connsiteY5-268" fmla="*/ 1257671 h 1877032"/>
              <a:gd name="connsiteX6-269" fmla="*/ 1503107 w 1683795"/>
              <a:gd name="connsiteY6-270" fmla="*/ 672856 h 1877032"/>
              <a:gd name="connsiteX7-271" fmla="*/ 1371521 w 1683795"/>
              <a:gd name="connsiteY7-272" fmla="*/ 154877 h 1877032"/>
              <a:gd name="connsiteX8-273" fmla="*/ 873681 w 1683795"/>
              <a:gd name="connsiteY8-274" fmla="*/ 21205 h 1877032"/>
              <a:gd name="connsiteX9-275" fmla="*/ 394949 w 1683795"/>
              <a:gd name="connsiteY9-276" fmla="*/ 534641 h 1877032"/>
              <a:gd name="connsiteX0-277" fmla="*/ 394949 w 1720794"/>
              <a:gd name="connsiteY0-278" fmla="*/ 534641 h 1877032"/>
              <a:gd name="connsiteX1-279" fmla="*/ 34597 w 1720794"/>
              <a:gd name="connsiteY1-280" fmla="*/ 940200 h 1877032"/>
              <a:gd name="connsiteX2-281" fmla="*/ 54054 w 1720794"/>
              <a:gd name="connsiteY2-282" fmla="*/ 1728260 h 1877032"/>
              <a:gd name="connsiteX3-283" fmla="*/ 385069 w 1720794"/>
              <a:gd name="connsiteY3-284" fmla="*/ 1877032 h 1877032"/>
              <a:gd name="connsiteX4-285" fmla="*/ 1605349 w 1720794"/>
              <a:gd name="connsiteY4-286" fmla="*/ 1798860 h 1877032"/>
              <a:gd name="connsiteX5-287" fmla="*/ 1555348 w 1720794"/>
              <a:gd name="connsiteY5-288" fmla="*/ 1257671 h 1877032"/>
              <a:gd name="connsiteX6-289" fmla="*/ 1503107 w 1720794"/>
              <a:gd name="connsiteY6-290" fmla="*/ 672856 h 1877032"/>
              <a:gd name="connsiteX7-291" fmla="*/ 1371521 w 1720794"/>
              <a:gd name="connsiteY7-292" fmla="*/ 154877 h 1877032"/>
              <a:gd name="connsiteX8-293" fmla="*/ 873681 w 1720794"/>
              <a:gd name="connsiteY8-294" fmla="*/ 21205 h 1877032"/>
              <a:gd name="connsiteX9-295" fmla="*/ 394949 w 1720794"/>
              <a:gd name="connsiteY9-296" fmla="*/ 534641 h 1877032"/>
              <a:gd name="connsiteX0-297" fmla="*/ 394949 w 1720794"/>
              <a:gd name="connsiteY0-298" fmla="*/ 534641 h 1877032"/>
              <a:gd name="connsiteX1-299" fmla="*/ 34597 w 1720794"/>
              <a:gd name="connsiteY1-300" fmla="*/ 940200 h 1877032"/>
              <a:gd name="connsiteX2-301" fmla="*/ 54054 w 1720794"/>
              <a:gd name="connsiteY2-302" fmla="*/ 1728260 h 1877032"/>
              <a:gd name="connsiteX3-303" fmla="*/ 385069 w 1720794"/>
              <a:gd name="connsiteY3-304" fmla="*/ 1877032 h 1877032"/>
              <a:gd name="connsiteX4-305" fmla="*/ 1605349 w 1720794"/>
              <a:gd name="connsiteY4-306" fmla="*/ 1798860 h 1877032"/>
              <a:gd name="connsiteX5-307" fmla="*/ 1555348 w 1720794"/>
              <a:gd name="connsiteY5-308" fmla="*/ 1257671 h 1877032"/>
              <a:gd name="connsiteX6-309" fmla="*/ 1503107 w 1720794"/>
              <a:gd name="connsiteY6-310" fmla="*/ 672856 h 1877032"/>
              <a:gd name="connsiteX7-311" fmla="*/ 1371521 w 1720794"/>
              <a:gd name="connsiteY7-312" fmla="*/ 154877 h 1877032"/>
              <a:gd name="connsiteX8-313" fmla="*/ 873681 w 1720794"/>
              <a:gd name="connsiteY8-314" fmla="*/ 21205 h 1877032"/>
              <a:gd name="connsiteX9-315" fmla="*/ 394949 w 1720794"/>
              <a:gd name="connsiteY9-316" fmla="*/ 534641 h 1877032"/>
              <a:gd name="connsiteX0-317" fmla="*/ 394949 w 1671512"/>
              <a:gd name="connsiteY0-318" fmla="*/ 534641 h 1877032"/>
              <a:gd name="connsiteX1-319" fmla="*/ 34597 w 1671512"/>
              <a:gd name="connsiteY1-320" fmla="*/ 940200 h 1877032"/>
              <a:gd name="connsiteX2-321" fmla="*/ 54054 w 1671512"/>
              <a:gd name="connsiteY2-322" fmla="*/ 1728260 h 1877032"/>
              <a:gd name="connsiteX3-323" fmla="*/ 385069 w 1671512"/>
              <a:gd name="connsiteY3-324" fmla="*/ 1877032 h 1877032"/>
              <a:gd name="connsiteX4-325" fmla="*/ 1605349 w 1671512"/>
              <a:gd name="connsiteY4-326" fmla="*/ 1798860 h 1877032"/>
              <a:gd name="connsiteX5-327" fmla="*/ 1555348 w 1671512"/>
              <a:gd name="connsiteY5-328" fmla="*/ 1257671 h 1877032"/>
              <a:gd name="connsiteX6-329" fmla="*/ 1503107 w 1671512"/>
              <a:gd name="connsiteY6-330" fmla="*/ 672856 h 1877032"/>
              <a:gd name="connsiteX7-331" fmla="*/ 1371521 w 1671512"/>
              <a:gd name="connsiteY7-332" fmla="*/ 154877 h 1877032"/>
              <a:gd name="connsiteX8-333" fmla="*/ 873681 w 1671512"/>
              <a:gd name="connsiteY8-334" fmla="*/ 21205 h 1877032"/>
              <a:gd name="connsiteX9-335" fmla="*/ 394949 w 1671512"/>
              <a:gd name="connsiteY9-336" fmla="*/ 534641 h 1877032"/>
              <a:gd name="connsiteX0-337" fmla="*/ 394949 w 1677296"/>
              <a:gd name="connsiteY0-338" fmla="*/ 534641 h 1877032"/>
              <a:gd name="connsiteX1-339" fmla="*/ 34597 w 1677296"/>
              <a:gd name="connsiteY1-340" fmla="*/ 940200 h 1877032"/>
              <a:gd name="connsiteX2-341" fmla="*/ 54054 w 1677296"/>
              <a:gd name="connsiteY2-342" fmla="*/ 1728260 h 1877032"/>
              <a:gd name="connsiteX3-343" fmla="*/ 385069 w 1677296"/>
              <a:gd name="connsiteY3-344" fmla="*/ 1877032 h 1877032"/>
              <a:gd name="connsiteX4-345" fmla="*/ 1612334 w 1677296"/>
              <a:gd name="connsiteY4-346" fmla="*/ 1840637 h 1877032"/>
              <a:gd name="connsiteX5-347" fmla="*/ 1555348 w 1677296"/>
              <a:gd name="connsiteY5-348" fmla="*/ 1257671 h 1877032"/>
              <a:gd name="connsiteX6-349" fmla="*/ 1503107 w 1677296"/>
              <a:gd name="connsiteY6-350" fmla="*/ 672856 h 1877032"/>
              <a:gd name="connsiteX7-351" fmla="*/ 1371521 w 1677296"/>
              <a:gd name="connsiteY7-352" fmla="*/ 154877 h 1877032"/>
              <a:gd name="connsiteX8-353" fmla="*/ 873681 w 1677296"/>
              <a:gd name="connsiteY8-354" fmla="*/ 21205 h 1877032"/>
              <a:gd name="connsiteX9-355" fmla="*/ 394949 w 1677296"/>
              <a:gd name="connsiteY9-356" fmla="*/ 534641 h 1877032"/>
              <a:gd name="connsiteX0-357" fmla="*/ 394949 w 1677298"/>
              <a:gd name="connsiteY0-358" fmla="*/ 534641 h 1877032"/>
              <a:gd name="connsiteX1-359" fmla="*/ 34597 w 1677298"/>
              <a:gd name="connsiteY1-360" fmla="*/ 940200 h 1877032"/>
              <a:gd name="connsiteX2-361" fmla="*/ 54054 w 1677298"/>
              <a:gd name="connsiteY2-362" fmla="*/ 1728260 h 1877032"/>
              <a:gd name="connsiteX3-363" fmla="*/ 385069 w 1677298"/>
              <a:gd name="connsiteY3-364" fmla="*/ 1877032 h 1877032"/>
              <a:gd name="connsiteX4-365" fmla="*/ 1612334 w 1677298"/>
              <a:gd name="connsiteY4-366" fmla="*/ 1840637 h 1877032"/>
              <a:gd name="connsiteX5-367" fmla="*/ 1555348 w 1677298"/>
              <a:gd name="connsiteY5-368" fmla="*/ 1257671 h 1877032"/>
              <a:gd name="connsiteX6-369" fmla="*/ 1503107 w 1677298"/>
              <a:gd name="connsiteY6-370" fmla="*/ 672856 h 1877032"/>
              <a:gd name="connsiteX7-371" fmla="*/ 1371521 w 1677298"/>
              <a:gd name="connsiteY7-372" fmla="*/ 154877 h 1877032"/>
              <a:gd name="connsiteX8-373" fmla="*/ 873681 w 1677298"/>
              <a:gd name="connsiteY8-374" fmla="*/ 21205 h 1877032"/>
              <a:gd name="connsiteX9-375" fmla="*/ 394949 w 1677298"/>
              <a:gd name="connsiteY9-376" fmla="*/ 534641 h 1877032"/>
              <a:gd name="connsiteX0-377" fmla="*/ 394949 w 1677296"/>
              <a:gd name="connsiteY0-378" fmla="*/ 534641 h 1904936"/>
              <a:gd name="connsiteX1-379" fmla="*/ 34597 w 1677296"/>
              <a:gd name="connsiteY1-380" fmla="*/ 940200 h 1904936"/>
              <a:gd name="connsiteX2-381" fmla="*/ 54054 w 1677296"/>
              <a:gd name="connsiteY2-382" fmla="*/ 1728260 h 1904936"/>
              <a:gd name="connsiteX3-383" fmla="*/ 385069 w 1677296"/>
              <a:gd name="connsiteY3-384" fmla="*/ 1877032 h 1904936"/>
              <a:gd name="connsiteX4-385" fmla="*/ 1612334 w 1677296"/>
              <a:gd name="connsiteY4-386" fmla="*/ 1840637 h 1904936"/>
              <a:gd name="connsiteX5-387" fmla="*/ 1555348 w 1677296"/>
              <a:gd name="connsiteY5-388" fmla="*/ 1257671 h 1904936"/>
              <a:gd name="connsiteX6-389" fmla="*/ 1503107 w 1677296"/>
              <a:gd name="connsiteY6-390" fmla="*/ 672856 h 1904936"/>
              <a:gd name="connsiteX7-391" fmla="*/ 1371521 w 1677296"/>
              <a:gd name="connsiteY7-392" fmla="*/ 154877 h 1904936"/>
              <a:gd name="connsiteX8-393" fmla="*/ 873681 w 1677296"/>
              <a:gd name="connsiteY8-394" fmla="*/ 21205 h 1904936"/>
              <a:gd name="connsiteX9-395" fmla="*/ 394949 w 1677296"/>
              <a:gd name="connsiteY9-396" fmla="*/ 534641 h 1904936"/>
              <a:gd name="connsiteX0-397" fmla="*/ 461539 w 1743887"/>
              <a:gd name="connsiteY0-398" fmla="*/ 534641 h 1904936"/>
              <a:gd name="connsiteX1-399" fmla="*/ 101187 w 1743887"/>
              <a:gd name="connsiteY1-400" fmla="*/ 940200 h 1904936"/>
              <a:gd name="connsiteX2-401" fmla="*/ 22840 w 1743887"/>
              <a:gd name="connsiteY2-402" fmla="*/ 1737812 h 1904936"/>
              <a:gd name="connsiteX3-403" fmla="*/ 451659 w 1743887"/>
              <a:gd name="connsiteY3-404" fmla="*/ 1877032 h 1904936"/>
              <a:gd name="connsiteX4-405" fmla="*/ 1678924 w 1743887"/>
              <a:gd name="connsiteY4-406" fmla="*/ 1840637 h 1904936"/>
              <a:gd name="connsiteX5-407" fmla="*/ 1621938 w 1743887"/>
              <a:gd name="connsiteY5-408" fmla="*/ 1257671 h 1904936"/>
              <a:gd name="connsiteX6-409" fmla="*/ 1569697 w 1743887"/>
              <a:gd name="connsiteY6-410" fmla="*/ 672856 h 1904936"/>
              <a:gd name="connsiteX7-411" fmla="*/ 1438111 w 1743887"/>
              <a:gd name="connsiteY7-412" fmla="*/ 154877 h 1904936"/>
              <a:gd name="connsiteX8-413" fmla="*/ 940271 w 1743887"/>
              <a:gd name="connsiteY8-414" fmla="*/ 21205 h 1904936"/>
              <a:gd name="connsiteX9-415" fmla="*/ 461539 w 1743887"/>
              <a:gd name="connsiteY9-416" fmla="*/ 534641 h 1904936"/>
              <a:gd name="connsiteX0-417" fmla="*/ 452050 w 1756359"/>
              <a:gd name="connsiteY0-418" fmla="*/ 534641 h 1891359"/>
              <a:gd name="connsiteX1-419" fmla="*/ 91698 w 1756359"/>
              <a:gd name="connsiteY1-420" fmla="*/ 940200 h 1891359"/>
              <a:gd name="connsiteX2-421" fmla="*/ 13351 w 1756359"/>
              <a:gd name="connsiteY2-422" fmla="*/ 1737812 h 1891359"/>
              <a:gd name="connsiteX3-423" fmla="*/ 309435 w 1756359"/>
              <a:gd name="connsiteY3-424" fmla="*/ 1891359 h 1891359"/>
              <a:gd name="connsiteX4-425" fmla="*/ 1669435 w 1756359"/>
              <a:gd name="connsiteY4-426" fmla="*/ 1840637 h 1891359"/>
              <a:gd name="connsiteX5-427" fmla="*/ 1612449 w 1756359"/>
              <a:gd name="connsiteY5-428" fmla="*/ 1257671 h 1891359"/>
              <a:gd name="connsiteX6-429" fmla="*/ 1560208 w 1756359"/>
              <a:gd name="connsiteY6-430" fmla="*/ 672856 h 1891359"/>
              <a:gd name="connsiteX7-431" fmla="*/ 1428622 w 1756359"/>
              <a:gd name="connsiteY7-432" fmla="*/ 154877 h 1891359"/>
              <a:gd name="connsiteX8-433" fmla="*/ 930782 w 1756359"/>
              <a:gd name="connsiteY8-434" fmla="*/ 21205 h 1891359"/>
              <a:gd name="connsiteX9-435" fmla="*/ 452050 w 1756359"/>
              <a:gd name="connsiteY9-436" fmla="*/ 534641 h 1891359"/>
              <a:gd name="connsiteX0-437" fmla="*/ 452050 w 1756257"/>
              <a:gd name="connsiteY0-438" fmla="*/ 534641 h 1891359"/>
              <a:gd name="connsiteX1-439" fmla="*/ 91698 w 1756257"/>
              <a:gd name="connsiteY1-440" fmla="*/ 940200 h 1891359"/>
              <a:gd name="connsiteX2-441" fmla="*/ 13351 w 1756257"/>
              <a:gd name="connsiteY2-442" fmla="*/ 1737812 h 1891359"/>
              <a:gd name="connsiteX3-443" fmla="*/ 309435 w 1756257"/>
              <a:gd name="connsiteY3-444" fmla="*/ 1891359 h 1891359"/>
              <a:gd name="connsiteX4-445" fmla="*/ 1669435 w 1756257"/>
              <a:gd name="connsiteY4-446" fmla="*/ 1840637 h 1891359"/>
              <a:gd name="connsiteX5-447" fmla="*/ 1612449 w 1756257"/>
              <a:gd name="connsiteY5-448" fmla="*/ 1257671 h 1891359"/>
              <a:gd name="connsiteX6-449" fmla="*/ 1563496 w 1756257"/>
              <a:gd name="connsiteY6-450" fmla="*/ 959631 h 1891359"/>
              <a:gd name="connsiteX7-451" fmla="*/ 1560208 w 1756257"/>
              <a:gd name="connsiteY7-452" fmla="*/ 672856 h 1891359"/>
              <a:gd name="connsiteX8-453" fmla="*/ 1428622 w 1756257"/>
              <a:gd name="connsiteY8-454" fmla="*/ 154877 h 1891359"/>
              <a:gd name="connsiteX9-455" fmla="*/ 930782 w 1756257"/>
              <a:gd name="connsiteY9-456" fmla="*/ 21205 h 1891359"/>
              <a:gd name="connsiteX10" fmla="*/ 452050 w 1756257"/>
              <a:gd name="connsiteY10" fmla="*/ 534641 h 1891359"/>
              <a:gd name="connsiteX0-457" fmla="*/ 452050 w 1764590"/>
              <a:gd name="connsiteY0-458" fmla="*/ 534641 h 1891359"/>
              <a:gd name="connsiteX1-459" fmla="*/ 91698 w 1764590"/>
              <a:gd name="connsiteY1-460" fmla="*/ 940200 h 1891359"/>
              <a:gd name="connsiteX2-461" fmla="*/ 13351 w 1764590"/>
              <a:gd name="connsiteY2-462" fmla="*/ 1737812 h 1891359"/>
              <a:gd name="connsiteX3-463" fmla="*/ 309435 w 1764590"/>
              <a:gd name="connsiteY3-464" fmla="*/ 1891359 h 1891359"/>
              <a:gd name="connsiteX4-465" fmla="*/ 1669435 w 1764590"/>
              <a:gd name="connsiteY4-466" fmla="*/ 1840637 h 1891359"/>
              <a:gd name="connsiteX5-467" fmla="*/ 1612449 w 1764590"/>
              <a:gd name="connsiteY5-468" fmla="*/ 1257671 h 1891359"/>
              <a:gd name="connsiteX6-469" fmla="*/ 1309780 w 1764590"/>
              <a:gd name="connsiteY6-470" fmla="*/ 1046341 h 1891359"/>
              <a:gd name="connsiteX7-471" fmla="*/ 1560208 w 1764590"/>
              <a:gd name="connsiteY7-472" fmla="*/ 672856 h 1891359"/>
              <a:gd name="connsiteX8-473" fmla="*/ 1428622 w 1764590"/>
              <a:gd name="connsiteY8-474" fmla="*/ 154877 h 1891359"/>
              <a:gd name="connsiteX9-475" fmla="*/ 930782 w 1764590"/>
              <a:gd name="connsiteY9-476" fmla="*/ 21205 h 1891359"/>
              <a:gd name="connsiteX10-477" fmla="*/ 452050 w 1764590"/>
              <a:gd name="connsiteY10-478" fmla="*/ 534641 h 1891359"/>
              <a:gd name="connsiteX0-479" fmla="*/ 452050 w 1764592"/>
              <a:gd name="connsiteY0-480" fmla="*/ 534641 h 1891359"/>
              <a:gd name="connsiteX1-481" fmla="*/ 91698 w 1764592"/>
              <a:gd name="connsiteY1-482" fmla="*/ 940200 h 1891359"/>
              <a:gd name="connsiteX2-483" fmla="*/ 13351 w 1764592"/>
              <a:gd name="connsiteY2-484" fmla="*/ 1737812 h 1891359"/>
              <a:gd name="connsiteX3-485" fmla="*/ 309435 w 1764592"/>
              <a:gd name="connsiteY3-486" fmla="*/ 1891359 h 1891359"/>
              <a:gd name="connsiteX4-487" fmla="*/ 1669435 w 1764592"/>
              <a:gd name="connsiteY4-488" fmla="*/ 1840637 h 1891359"/>
              <a:gd name="connsiteX5-489" fmla="*/ 1612449 w 1764592"/>
              <a:gd name="connsiteY5-490" fmla="*/ 1257671 h 1891359"/>
              <a:gd name="connsiteX6-491" fmla="*/ 1309780 w 1764592"/>
              <a:gd name="connsiteY6-492" fmla="*/ 1046341 h 1891359"/>
              <a:gd name="connsiteX7-493" fmla="*/ 1560208 w 1764592"/>
              <a:gd name="connsiteY7-494" fmla="*/ 672856 h 1891359"/>
              <a:gd name="connsiteX8-495" fmla="*/ 1428622 w 1764592"/>
              <a:gd name="connsiteY8-496" fmla="*/ 154877 h 1891359"/>
              <a:gd name="connsiteX9-497" fmla="*/ 930782 w 1764592"/>
              <a:gd name="connsiteY9-498" fmla="*/ 21205 h 1891359"/>
              <a:gd name="connsiteX10-499" fmla="*/ 452050 w 1764592"/>
              <a:gd name="connsiteY10-500" fmla="*/ 534641 h 1891359"/>
              <a:gd name="connsiteX0-501" fmla="*/ 452050 w 1764590"/>
              <a:gd name="connsiteY0-502" fmla="*/ 534641 h 1891359"/>
              <a:gd name="connsiteX1-503" fmla="*/ 91698 w 1764590"/>
              <a:gd name="connsiteY1-504" fmla="*/ 940200 h 1891359"/>
              <a:gd name="connsiteX2-505" fmla="*/ 13351 w 1764590"/>
              <a:gd name="connsiteY2-506" fmla="*/ 1737812 h 1891359"/>
              <a:gd name="connsiteX3-507" fmla="*/ 309435 w 1764590"/>
              <a:gd name="connsiteY3-508" fmla="*/ 1891359 h 1891359"/>
              <a:gd name="connsiteX4-509" fmla="*/ 1669435 w 1764590"/>
              <a:gd name="connsiteY4-510" fmla="*/ 1840637 h 1891359"/>
              <a:gd name="connsiteX5-511" fmla="*/ 1612449 w 1764590"/>
              <a:gd name="connsiteY5-512" fmla="*/ 1257671 h 1891359"/>
              <a:gd name="connsiteX6-513" fmla="*/ 1309780 w 1764590"/>
              <a:gd name="connsiteY6-514" fmla="*/ 1046341 h 1891359"/>
              <a:gd name="connsiteX7-515" fmla="*/ 1560208 w 1764590"/>
              <a:gd name="connsiteY7-516" fmla="*/ 672856 h 1891359"/>
              <a:gd name="connsiteX8-517" fmla="*/ 1428622 w 1764590"/>
              <a:gd name="connsiteY8-518" fmla="*/ 154877 h 1891359"/>
              <a:gd name="connsiteX9-519" fmla="*/ 930782 w 1764590"/>
              <a:gd name="connsiteY9-520" fmla="*/ 21205 h 1891359"/>
              <a:gd name="connsiteX10-521" fmla="*/ 452050 w 1764590"/>
              <a:gd name="connsiteY10-522" fmla="*/ 534641 h 1891359"/>
              <a:gd name="connsiteX0-523" fmla="*/ 452050 w 1792731"/>
              <a:gd name="connsiteY0-524" fmla="*/ 534641 h 1891359"/>
              <a:gd name="connsiteX1-525" fmla="*/ 91698 w 1792731"/>
              <a:gd name="connsiteY1-526" fmla="*/ 940200 h 1891359"/>
              <a:gd name="connsiteX2-527" fmla="*/ 13351 w 1792731"/>
              <a:gd name="connsiteY2-528" fmla="*/ 1737812 h 1891359"/>
              <a:gd name="connsiteX3-529" fmla="*/ 309435 w 1792731"/>
              <a:gd name="connsiteY3-530" fmla="*/ 1891359 h 1891359"/>
              <a:gd name="connsiteX4-531" fmla="*/ 1669435 w 1792731"/>
              <a:gd name="connsiteY4-532" fmla="*/ 1840637 h 1891359"/>
              <a:gd name="connsiteX5-533" fmla="*/ 1688563 w 1792731"/>
              <a:gd name="connsiteY5-534" fmla="*/ 1292355 h 1891359"/>
              <a:gd name="connsiteX6-535" fmla="*/ 1309780 w 1792731"/>
              <a:gd name="connsiteY6-536" fmla="*/ 1046341 h 1891359"/>
              <a:gd name="connsiteX7-537" fmla="*/ 1560208 w 1792731"/>
              <a:gd name="connsiteY7-538" fmla="*/ 672856 h 1891359"/>
              <a:gd name="connsiteX8-539" fmla="*/ 1428622 w 1792731"/>
              <a:gd name="connsiteY8-540" fmla="*/ 154877 h 1891359"/>
              <a:gd name="connsiteX9-541" fmla="*/ 930782 w 1792731"/>
              <a:gd name="connsiteY9-542" fmla="*/ 21205 h 1891359"/>
              <a:gd name="connsiteX10-543" fmla="*/ 452050 w 1792731"/>
              <a:gd name="connsiteY10-544" fmla="*/ 534641 h 1891359"/>
              <a:gd name="connsiteX0-545" fmla="*/ 452050 w 1814809"/>
              <a:gd name="connsiteY0-546" fmla="*/ 534641 h 1891359"/>
              <a:gd name="connsiteX1-547" fmla="*/ 91698 w 1814809"/>
              <a:gd name="connsiteY1-548" fmla="*/ 940200 h 1891359"/>
              <a:gd name="connsiteX2-549" fmla="*/ 13351 w 1814809"/>
              <a:gd name="connsiteY2-550" fmla="*/ 1737812 h 1891359"/>
              <a:gd name="connsiteX3-551" fmla="*/ 309435 w 1814809"/>
              <a:gd name="connsiteY3-552" fmla="*/ 1891359 h 1891359"/>
              <a:gd name="connsiteX4-553" fmla="*/ 1669435 w 1814809"/>
              <a:gd name="connsiteY4-554" fmla="*/ 1840637 h 1891359"/>
              <a:gd name="connsiteX5-555" fmla="*/ 1688563 w 1814809"/>
              <a:gd name="connsiteY5-556" fmla="*/ 1292355 h 1891359"/>
              <a:gd name="connsiteX6-557" fmla="*/ 1309780 w 1814809"/>
              <a:gd name="connsiteY6-558" fmla="*/ 1046341 h 1891359"/>
              <a:gd name="connsiteX7-559" fmla="*/ 1560208 w 1814809"/>
              <a:gd name="connsiteY7-560" fmla="*/ 672856 h 1891359"/>
              <a:gd name="connsiteX8-561" fmla="*/ 1428622 w 1814809"/>
              <a:gd name="connsiteY8-562" fmla="*/ 154877 h 1891359"/>
              <a:gd name="connsiteX9-563" fmla="*/ 930782 w 1814809"/>
              <a:gd name="connsiteY9-564" fmla="*/ 21205 h 1891359"/>
              <a:gd name="connsiteX10-565" fmla="*/ 452050 w 1814809"/>
              <a:gd name="connsiteY10-566" fmla="*/ 534641 h 1891359"/>
              <a:gd name="connsiteX0-567" fmla="*/ 452050 w 1814809"/>
              <a:gd name="connsiteY0-568" fmla="*/ 534641 h 1891359"/>
              <a:gd name="connsiteX1-569" fmla="*/ 91698 w 1814809"/>
              <a:gd name="connsiteY1-570" fmla="*/ 940200 h 1891359"/>
              <a:gd name="connsiteX2-571" fmla="*/ 13351 w 1814809"/>
              <a:gd name="connsiteY2-572" fmla="*/ 1737812 h 1891359"/>
              <a:gd name="connsiteX3-573" fmla="*/ 309435 w 1814809"/>
              <a:gd name="connsiteY3-574" fmla="*/ 1891359 h 1891359"/>
              <a:gd name="connsiteX4-575" fmla="*/ 1669435 w 1814809"/>
              <a:gd name="connsiteY4-576" fmla="*/ 1840637 h 1891359"/>
              <a:gd name="connsiteX5-577" fmla="*/ 1688563 w 1814809"/>
              <a:gd name="connsiteY5-578" fmla="*/ 1292355 h 1891359"/>
              <a:gd name="connsiteX6-579" fmla="*/ 1309780 w 1814809"/>
              <a:gd name="connsiteY6-580" fmla="*/ 1046341 h 1891359"/>
              <a:gd name="connsiteX7-581" fmla="*/ 1619996 w 1814809"/>
              <a:gd name="connsiteY7-582" fmla="*/ 526399 h 1891359"/>
              <a:gd name="connsiteX8-583" fmla="*/ 1428622 w 1814809"/>
              <a:gd name="connsiteY8-584" fmla="*/ 154877 h 1891359"/>
              <a:gd name="connsiteX9-585" fmla="*/ 930782 w 1814809"/>
              <a:gd name="connsiteY9-586" fmla="*/ 21205 h 1891359"/>
              <a:gd name="connsiteX10-587" fmla="*/ 452050 w 1814809"/>
              <a:gd name="connsiteY10-588" fmla="*/ 534641 h 1891359"/>
              <a:gd name="connsiteX0-589" fmla="*/ 452050 w 1814809"/>
              <a:gd name="connsiteY0-590" fmla="*/ 542872 h 1899590"/>
              <a:gd name="connsiteX1-591" fmla="*/ 91698 w 1814809"/>
              <a:gd name="connsiteY1-592" fmla="*/ 948431 h 1899590"/>
              <a:gd name="connsiteX2-593" fmla="*/ 13351 w 1814809"/>
              <a:gd name="connsiteY2-594" fmla="*/ 1746043 h 1899590"/>
              <a:gd name="connsiteX3-595" fmla="*/ 309435 w 1814809"/>
              <a:gd name="connsiteY3-596" fmla="*/ 1899590 h 1899590"/>
              <a:gd name="connsiteX4-597" fmla="*/ 1669435 w 1814809"/>
              <a:gd name="connsiteY4-598" fmla="*/ 1848868 h 1899590"/>
              <a:gd name="connsiteX5-599" fmla="*/ 1688563 w 1814809"/>
              <a:gd name="connsiteY5-600" fmla="*/ 1300586 h 1899590"/>
              <a:gd name="connsiteX6-601" fmla="*/ 1309780 w 1814809"/>
              <a:gd name="connsiteY6-602" fmla="*/ 1054572 h 1899590"/>
              <a:gd name="connsiteX7-603" fmla="*/ 1619996 w 1814809"/>
              <a:gd name="connsiteY7-604" fmla="*/ 534630 h 1899590"/>
              <a:gd name="connsiteX8-605" fmla="*/ 1488411 w 1814809"/>
              <a:gd name="connsiteY8-606" fmla="*/ 129049 h 1899590"/>
              <a:gd name="connsiteX9-607" fmla="*/ 930782 w 1814809"/>
              <a:gd name="connsiteY9-608" fmla="*/ 29436 h 1899590"/>
              <a:gd name="connsiteX10-609" fmla="*/ 452050 w 1814809"/>
              <a:gd name="connsiteY10-610" fmla="*/ 542872 h 1899590"/>
              <a:gd name="connsiteX0-611" fmla="*/ 452050 w 1814809"/>
              <a:gd name="connsiteY0-612" fmla="*/ 540513 h 1897231"/>
              <a:gd name="connsiteX1-613" fmla="*/ 91698 w 1814809"/>
              <a:gd name="connsiteY1-614" fmla="*/ 946072 h 1897231"/>
              <a:gd name="connsiteX2-615" fmla="*/ 13351 w 1814809"/>
              <a:gd name="connsiteY2-616" fmla="*/ 1743684 h 1897231"/>
              <a:gd name="connsiteX3-617" fmla="*/ 309435 w 1814809"/>
              <a:gd name="connsiteY3-618" fmla="*/ 1897231 h 1897231"/>
              <a:gd name="connsiteX4-619" fmla="*/ 1669435 w 1814809"/>
              <a:gd name="connsiteY4-620" fmla="*/ 1846509 h 1897231"/>
              <a:gd name="connsiteX5-621" fmla="*/ 1688563 w 1814809"/>
              <a:gd name="connsiteY5-622" fmla="*/ 1298227 h 1897231"/>
              <a:gd name="connsiteX6-623" fmla="*/ 1309780 w 1814809"/>
              <a:gd name="connsiteY6-624" fmla="*/ 1052213 h 1897231"/>
              <a:gd name="connsiteX7-625" fmla="*/ 1619996 w 1814809"/>
              <a:gd name="connsiteY7-626" fmla="*/ 532271 h 1897231"/>
              <a:gd name="connsiteX8-627" fmla="*/ 1488411 w 1814809"/>
              <a:gd name="connsiteY8-628" fmla="*/ 126690 h 1897231"/>
              <a:gd name="connsiteX9-629" fmla="*/ 930782 w 1814809"/>
              <a:gd name="connsiteY9-630" fmla="*/ 27077 h 1897231"/>
              <a:gd name="connsiteX10-631" fmla="*/ 452050 w 1814809"/>
              <a:gd name="connsiteY10-632" fmla="*/ 540513 h 1897231"/>
              <a:gd name="connsiteX0-633" fmla="*/ 452050 w 1814809"/>
              <a:gd name="connsiteY0-634" fmla="*/ 540513 h 1897231"/>
              <a:gd name="connsiteX1-635" fmla="*/ 91698 w 1814809"/>
              <a:gd name="connsiteY1-636" fmla="*/ 946072 h 1897231"/>
              <a:gd name="connsiteX2-637" fmla="*/ 13351 w 1814809"/>
              <a:gd name="connsiteY2-638" fmla="*/ 1743684 h 1897231"/>
              <a:gd name="connsiteX3-639" fmla="*/ 309435 w 1814809"/>
              <a:gd name="connsiteY3-640" fmla="*/ 1897231 h 1897231"/>
              <a:gd name="connsiteX4-641" fmla="*/ 1669435 w 1814809"/>
              <a:gd name="connsiteY4-642" fmla="*/ 1846509 h 1897231"/>
              <a:gd name="connsiteX5-643" fmla="*/ 1688563 w 1814809"/>
              <a:gd name="connsiteY5-644" fmla="*/ 1298227 h 1897231"/>
              <a:gd name="connsiteX6-645" fmla="*/ 1309780 w 1814809"/>
              <a:gd name="connsiteY6-646" fmla="*/ 1052213 h 1897231"/>
              <a:gd name="connsiteX7-647" fmla="*/ 1619996 w 1814809"/>
              <a:gd name="connsiteY7-648" fmla="*/ 532271 h 1897231"/>
              <a:gd name="connsiteX8-649" fmla="*/ 1488411 w 1814809"/>
              <a:gd name="connsiteY8-650" fmla="*/ 126690 h 1897231"/>
              <a:gd name="connsiteX9-651" fmla="*/ 930782 w 1814809"/>
              <a:gd name="connsiteY9-652" fmla="*/ 27077 h 1897231"/>
              <a:gd name="connsiteX10-653" fmla="*/ 452050 w 1814809"/>
              <a:gd name="connsiteY10-654" fmla="*/ 540513 h 1897231"/>
              <a:gd name="connsiteX0-655" fmla="*/ 288567 w 1811701"/>
              <a:gd name="connsiteY0-656" fmla="*/ 555674 h 1898251"/>
              <a:gd name="connsiteX1-657" fmla="*/ 88590 w 1811701"/>
              <a:gd name="connsiteY1-658" fmla="*/ 947092 h 1898251"/>
              <a:gd name="connsiteX2-659" fmla="*/ 10243 w 1811701"/>
              <a:gd name="connsiteY2-660" fmla="*/ 1744704 h 1898251"/>
              <a:gd name="connsiteX3-661" fmla="*/ 306327 w 1811701"/>
              <a:gd name="connsiteY3-662" fmla="*/ 1898251 h 1898251"/>
              <a:gd name="connsiteX4-663" fmla="*/ 1666327 w 1811701"/>
              <a:gd name="connsiteY4-664" fmla="*/ 1847529 h 1898251"/>
              <a:gd name="connsiteX5-665" fmla="*/ 1685455 w 1811701"/>
              <a:gd name="connsiteY5-666" fmla="*/ 1299247 h 1898251"/>
              <a:gd name="connsiteX6-667" fmla="*/ 1306672 w 1811701"/>
              <a:gd name="connsiteY6-668" fmla="*/ 1053233 h 1898251"/>
              <a:gd name="connsiteX7-669" fmla="*/ 1616888 w 1811701"/>
              <a:gd name="connsiteY7-670" fmla="*/ 533291 h 1898251"/>
              <a:gd name="connsiteX8-671" fmla="*/ 1485303 w 1811701"/>
              <a:gd name="connsiteY8-672" fmla="*/ 127710 h 1898251"/>
              <a:gd name="connsiteX9-673" fmla="*/ 927674 w 1811701"/>
              <a:gd name="connsiteY9-674" fmla="*/ 28097 h 1898251"/>
              <a:gd name="connsiteX10-675" fmla="*/ 288567 w 1811701"/>
              <a:gd name="connsiteY10-676" fmla="*/ 555674 h 1898251"/>
              <a:gd name="connsiteX0-677" fmla="*/ 288567 w 1811701"/>
              <a:gd name="connsiteY0-678" fmla="*/ 479828 h 1822405"/>
              <a:gd name="connsiteX1-679" fmla="*/ 88590 w 1811701"/>
              <a:gd name="connsiteY1-680" fmla="*/ 871246 h 1822405"/>
              <a:gd name="connsiteX2-681" fmla="*/ 10243 w 1811701"/>
              <a:gd name="connsiteY2-682" fmla="*/ 1668858 h 1822405"/>
              <a:gd name="connsiteX3-683" fmla="*/ 306327 w 1811701"/>
              <a:gd name="connsiteY3-684" fmla="*/ 1822405 h 1822405"/>
              <a:gd name="connsiteX4-685" fmla="*/ 1666327 w 1811701"/>
              <a:gd name="connsiteY4-686" fmla="*/ 1771683 h 1822405"/>
              <a:gd name="connsiteX5-687" fmla="*/ 1685455 w 1811701"/>
              <a:gd name="connsiteY5-688" fmla="*/ 1223401 h 1822405"/>
              <a:gd name="connsiteX6-689" fmla="*/ 1306672 w 1811701"/>
              <a:gd name="connsiteY6-690" fmla="*/ 977387 h 1822405"/>
              <a:gd name="connsiteX7-691" fmla="*/ 1616888 w 1811701"/>
              <a:gd name="connsiteY7-692" fmla="*/ 457445 h 1822405"/>
              <a:gd name="connsiteX8-693" fmla="*/ 1485303 w 1811701"/>
              <a:gd name="connsiteY8-694" fmla="*/ 51864 h 1822405"/>
              <a:gd name="connsiteX9-695" fmla="*/ 895599 w 1811701"/>
              <a:gd name="connsiteY9-696" fmla="*/ 79530 h 1822405"/>
              <a:gd name="connsiteX10-697" fmla="*/ 288567 w 1811701"/>
              <a:gd name="connsiteY10-698" fmla="*/ 479828 h 1822405"/>
              <a:gd name="connsiteX0-699" fmla="*/ 288567 w 1811701"/>
              <a:gd name="connsiteY0-700" fmla="*/ 419258 h 1761835"/>
              <a:gd name="connsiteX1-701" fmla="*/ 88590 w 1811701"/>
              <a:gd name="connsiteY1-702" fmla="*/ 810676 h 1761835"/>
              <a:gd name="connsiteX2-703" fmla="*/ 10243 w 1811701"/>
              <a:gd name="connsiteY2-704" fmla="*/ 1608288 h 1761835"/>
              <a:gd name="connsiteX3-705" fmla="*/ 306327 w 1811701"/>
              <a:gd name="connsiteY3-706" fmla="*/ 1761835 h 1761835"/>
              <a:gd name="connsiteX4-707" fmla="*/ 1666327 w 1811701"/>
              <a:gd name="connsiteY4-708" fmla="*/ 1711113 h 1761835"/>
              <a:gd name="connsiteX5-709" fmla="*/ 1685455 w 1811701"/>
              <a:gd name="connsiteY5-710" fmla="*/ 1162831 h 1761835"/>
              <a:gd name="connsiteX6-711" fmla="*/ 1306672 w 1811701"/>
              <a:gd name="connsiteY6-712" fmla="*/ 916817 h 1761835"/>
              <a:gd name="connsiteX7-713" fmla="*/ 1616888 w 1811701"/>
              <a:gd name="connsiteY7-714" fmla="*/ 396875 h 1761835"/>
              <a:gd name="connsiteX8-715" fmla="*/ 1373040 w 1811701"/>
              <a:gd name="connsiteY8-716" fmla="*/ 118574 h 1761835"/>
              <a:gd name="connsiteX9-717" fmla="*/ 895599 w 1811701"/>
              <a:gd name="connsiteY9-718" fmla="*/ 18960 h 1761835"/>
              <a:gd name="connsiteX10-719" fmla="*/ 288567 w 1811701"/>
              <a:gd name="connsiteY10-720" fmla="*/ 419258 h 1761835"/>
              <a:gd name="connsiteX0-721" fmla="*/ 288567 w 1811701"/>
              <a:gd name="connsiteY0-722" fmla="*/ 419258 h 1761835"/>
              <a:gd name="connsiteX1-723" fmla="*/ 88590 w 1811701"/>
              <a:gd name="connsiteY1-724" fmla="*/ 810676 h 1761835"/>
              <a:gd name="connsiteX2-725" fmla="*/ 10243 w 1811701"/>
              <a:gd name="connsiteY2-726" fmla="*/ 1608288 h 1761835"/>
              <a:gd name="connsiteX3-727" fmla="*/ 306327 w 1811701"/>
              <a:gd name="connsiteY3-728" fmla="*/ 1761835 h 1761835"/>
              <a:gd name="connsiteX4-729" fmla="*/ 1666327 w 1811701"/>
              <a:gd name="connsiteY4-730" fmla="*/ 1711113 h 1761835"/>
              <a:gd name="connsiteX5-731" fmla="*/ 1685455 w 1811701"/>
              <a:gd name="connsiteY5-732" fmla="*/ 1162831 h 1761835"/>
              <a:gd name="connsiteX6-733" fmla="*/ 1306672 w 1811701"/>
              <a:gd name="connsiteY6-734" fmla="*/ 916817 h 1761835"/>
              <a:gd name="connsiteX7-735" fmla="*/ 1584814 w 1811701"/>
              <a:gd name="connsiteY7-736" fmla="*/ 510012 h 1761835"/>
              <a:gd name="connsiteX8-737" fmla="*/ 1373040 w 1811701"/>
              <a:gd name="connsiteY8-738" fmla="*/ 118574 h 1761835"/>
              <a:gd name="connsiteX9-739" fmla="*/ 895599 w 1811701"/>
              <a:gd name="connsiteY9-740" fmla="*/ 18960 h 1761835"/>
              <a:gd name="connsiteX10-741" fmla="*/ 288567 w 1811701"/>
              <a:gd name="connsiteY10-742" fmla="*/ 419258 h 1761835"/>
              <a:gd name="connsiteX0-743" fmla="*/ 288567 w 1770444"/>
              <a:gd name="connsiteY0-744" fmla="*/ 419258 h 1761835"/>
              <a:gd name="connsiteX1-745" fmla="*/ 88590 w 1770444"/>
              <a:gd name="connsiteY1-746" fmla="*/ 810676 h 1761835"/>
              <a:gd name="connsiteX2-747" fmla="*/ 10243 w 1770444"/>
              <a:gd name="connsiteY2-748" fmla="*/ 1608288 h 1761835"/>
              <a:gd name="connsiteX3-749" fmla="*/ 306327 w 1770444"/>
              <a:gd name="connsiteY3-750" fmla="*/ 1761835 h 1761835"/>
              <a:gd name="connsiteX4-751" fmla="*/ 1666327 w 1770444"/>
              <a:gd name="connsiteY4-752" fmla="*/ 1711113 h 1761835"/>
              <a:gd name="connsiteX5-753" fmla="*/ 1589229 w 1770444"/>
              <a:gd name="connsiteY5-754" fmla="*/ 1176973 h 1761835"/>
              <a:gd name="connsiteX6-755" fmla="*/ 1306672 w 1770444"/>
              <a:gd name="connsiteY6-756" fmla="*/ 916817 h 1761835"/>
              <a:gd name="connsiteX7-757" fmla="*/ 1584814 w 1770444"/>
              <a:gd name="connsiteY7-758" fmla="*/ 510012 h 1761835"/>
              <a:gd name="connsiteX8-759" fmla="*/ 1373040 w 1770444"/>
              <a:gd name="connsiteY8-760" fmla="*/ 118574 h 1761835"/>
              <a:gd name="connsiteX9-761" fmla="*/ 895599 w 1770444"/>
              <a:gd name="connsiteY9-762" fmla="*/ 18960 h 1761835"/>
              <a:gd name="connsiteX10-763" fmla="*/ 288567 w 1770444"/>
              <a:gd name="connsiteY10-764" fmla="*/ 419258 h 1761835"/>
              <a:gd name="connsiteX0-765" fmla="*/ 288567 w 1592514"/>
              <a:gd name="connsiteY0-766" fmla="*/ 419258 h 1863058"/>
              <a:gd name="connsiteX1-767" fmla="*/ 88590 w 1592514"/>
              <a:gd name="connsiteY1-768" fmla="*/ 810676 h 1863058"/>
              <a:gd name="connsiteX2-769" fmla="*/ 10243 w 1592514"/>
              <a:gd name="connsiteY2-770" fmla="*/ 1608288 h 1863058"/>
              <a:gd name="connsiteX3-771" fmla="*/ 306327 w 1592514"/>
              <a:gd name="connsiteY3-772" fmla="*/ 1761835 h 1863058"/>
              <a:gd name="connsiteX4-773" fmla="*/ 1377650 w 1592514"/>
              <a:gd name="connsiteY4-774" fmla="*/ 1838393 h 1863058"/>
              <a:gd name="connsiteX5-775" fmla="*/ 1589229 w 1592514"/>
              <a:gd name="connsiteY5-776" fmla="*/ 1176973 h 1863058"/>
              <a:gd name="connsiteX6-777" fmla="*/ 1306672 w 1592514"/>
              <a:gd name="connsiteY6-778" fmla="*/ 916817 h 1863058"/>
              <a:gd name="connsiteX7-779" fmla="*/ 1584814 w 1592514"/>
              <a:gd name="connsiteY7-780" fmla="*/ 510012 h 1863058"/>
              <a:gd name="connsiteX8-781" fmla="*/ 1373040 w 1592514"/>
              <a:gd name="connsiteY8-782" fmla="*/ 118574 h 1863058"/>
              <a:gd name="connsiteX9-783" fmla="*/ 895599 w 1592514"/>
              <a:gd name="connsiteY9-784" fmla="*/ 18960 h 1863058"/>
              <a:gd name="connsiteX10-785" fmla="*/ 288567 w 1592514"/>
              <a:gd name="connsiteY10-786" fmla="*/ 419258 h 1863058"/>
              <a:gd name="connsiteX0-787" fmla="*/ 421322 w 1594935"/>
              <a:gd name="connsiteY0-788" fmla="*/ 616342 h 1876292"/>
              <a:gd name="connsiteX1-789" fmla="*/ 91011 w 1594935"/>
              <a:gd name="connsiteY1-790" fmla="*/ 823910 h 1876292"/>
              <a:gd name="connsiteX2-791" fmla="*/ 12664 w 1594935"/>
              <a:gd name="connsiteY2-792" fmla="*/ 1621522 h 1876292"/>
              <a:gd name="connsiteX3-793" fmla="*/ 308748 w 1594935"/>
              <a:gd name="connsiteY3-794" fmla="*/ 1775069 h 1876292"/>
              <a:gd name="connsiteX4-795" fmla="*/ 1380071 w 1594935"/>
              <a:gd name="connsiteY4-796" fmla="*/ 1851627 h 1876292"/>
              <a:gd name="connsiteX5-797" fmla="*/ 1591650 w 1594935"/>
              <a:gd name="connsiteY5-798" fmla="*/ 1190207 h 1876292"/>
              <a:gd name="connsiteX6-799" fmla="*/ 1309093 w 1594935"/>
              <a:gd name="connsiteY6-800" fmla="*/ 930051 h 1876292"/>
              <a:gd name="connsiteX7-801" fmla="*/ 1587235 w 1594935"/>
              <a:gd name="connsiteY7-802" fmla="*/ 523246 h 1876292"/>
              <a:gd name="connsiteX8-803" fmla="*/ 1375461 w 1594935"/>
              <a:gd name="connsiteY8-804" fmla="*/ 131808 h 1876292"/>
              <a:gd name="connsiteX9-805" fmla="*/ 898020 w 1594935"/>
              <a:gd name="connsiteY9-806" fmla="*/ 32194 h 1876292"/>
              <a:gd name="connsiteX10-807" fmla="*/ 421322 w 1594935"/>
              <a:gd name="connsiteY10-808" fmla="*/ 616342 h 1876292"/>
              <a:gd name="connsiteX0-809" fmla="*/ 413257 w 1586870"/>
              <a:gd name="connsiteY0-810" fmla="*/ 616342 h 1876292"/>
              <a:gd name="connsiteX1-811" fmla="*/ 140873 w 1586870"/>
              <a:gd name="connsiteY1-812" fmla="*/ 993617 h 1876292"/>
              <a:gd name="connsiteX2-813" fmla="*/ 4599 w 1586870"/>
              <a:gd name="connsiteY2-814" fmla="*/ 1621522 h 1876292"/>
              <a:gd name="connsiteX3-815" fmla="*/ 300683 w 1586870"/>
              <a:gd name="connsiteY3-816" fmla="*/ 1775069 h 1876292"/>
              <a:gd name="connsiteX4-817" fmla="*/ 1372006 w 1586870"/>
              <a:gd name="connsiteY4-818" fmla="*/ 1851627 h 1876292"/>
              <a:gd name="connsiteX5-819" fmla="*/ 1583585 w 1586870"/>
              <a:gd name="connsiteY5-820" fmla="*/ 1190207 h 1876292"/>
              <a:gd name="connsiteX6-821" fmla="*/ 1301028 w 1586870"/>
              <a:gd name="connsiteY6-822" fmla="*/ 930051 h 1876292"/>
              <a:gd name="connsiteX7-823" fmla="*/ 1579170 w 1586870"/>
              <a:gd name="connsiteY7-824" fmla="*/ 523246 h 1876292"/>
              <a:gd name="connsiteX8-825" fmla="*/ 1367396 w 1586870"/>
              <a:gd name="connsiteY8-826" fmla="*/ 131808 h 1876292"/>
              <a:gd name="connsiteX9-827" fmla="*/ 889955 w 1586870"/>
              <a:gd name="connsiteY9-828" fmla="*/ 32194 h 1876292"/>
              <a:gd name="connsiteX10-829" fmla="*/ 413257 w 1586870"/>
              <a:gd name="connsiteY10-830" fmla="*/ 616342 h 1876292"/>
              <a:gd name="connsiteX0-831" fmla="*/ 284962 w 1458575"/>
              <a:gd name="connsiteY0-832" fmla="*/ 616342 h 1908017"/>
              <a:gd name="connsiteX1-833" fmla="*/ 12578 w 1458575"/>
              <a:gd name="connsiteY1-834" fmla="*/ 993617 h 1908017"/>
              <a:gd name="connsiteX2-835" fmla="*/ 172388 w 1458575"/>
              <a:gd name="connsiteY2-836" fmla="*/ 1775069 h 1908017"/>
              <a:gd name="connsiteX3-837" fmla="*/ 1243711 w 1458575"/>
              <a:gd name="connsiteY3-838" fmla="*/ 1851627 h 1908017"/>
              <a:gd name="connsiteX4-839" fmla="*/ 1455290 w 1458575"/>
              <a:gd name="connsiteY4-840" fmla="*/ 1190207 h 1908017"/>
              <a:gd name="connsiteX5-841" fmla="*/ 1172733 w 1458575"/>
              <a:gd name="connsiteY5-842" fmla="*/ 930051 h 1908017"/>
              <a:gd name="connsiteX6-843" fmla="*/ 1450875 w 1458575"/>
              <a:gd name="connsiteY6-844" fmla="*/ 523246 h 1908017"/>
              <a:gd name="connsiteX7-845" fmla="*/ 1239101 w 1458575"/>
              <a:gd name="connsiteY7-846" fmla="*/ 131808 h 1908017"/>
              <a:gd name="connsiteX8-847" fmla="*/ 761660 w 1458575"/>
              <a:gd name="connsiteY8-848" fmla="*/ 32194 h 1908017"/>
              <a:gd name="connsiteX9-849" fmla="*/ 284962 w 1458575"/>
              <a:gd name="connsiteY9-850" fmla="*/ 616342 h 1908017"/>
              <a:gd name="connsiteX0-851" fmla="*/ 343858 w 1519131"/>
              <a:gd name="connsiteY0-852" fmla="*/ 616342 h 1885036"/>
              <a:gd name="connsiteX1-853" fmla="*/ 71474 w 1519131"/>
              <a:gd name="connsiteY1-854" fmla="*/ 993617 h 1885036"/>
              <a:gd name="connsiteX2-855" fmla="*/ 115432 w 1519131"/>
              <a:gd name="connsiteY2-856" fmla="*/ 1704358 h 1885036"/>
              <a:gd name="connsiteX3-857" fmla="*/ 1302607 w 1519131"/>
              <a:gd name="connsiteY3-858" fmla="*/ 1851627 h 1885036"/>
              <a:gd name="connsiteX4-859" fmla="*/ 1514186 w 1519131"/>
              <a:gd name="connsiteY4-860" fmla="*/ 1190207 h 1885036"/>
              <a:gd name="connsiteX5-861" fmla="*/ 1231629 w 1519131"/>
              <a:gd name="connsiteY5-862" fmla="*/ 930051 h 1885036"/>
              <a:gd name="connsiteX6-863" fmla="*/ 1509771 w 1519131"/>
              <a:gd name="connsiteY6-864" fmla="*/ 523246 h 1885036"/>
              <a:gd name="connsiteX7-865" fmla="*/ 1297997 w 1519131"/>
              <a:gd name="connsiteY7-866" fmla="*/ 131808 h 1885036"/>
              <a:gd name="connsiteX8-867" fmla="*/ 820556 w 1519131"/>
              <a:gd name="connsiteY8-868" fmla="*/ 32194 h 1885036"/>
              <a:gd name="connsiteX9-869" fmla="*/ 343858 w 1519131"/>
              <a:gd name="connsiteY9-870" fmla="*/ 616342 h 1885036"/>
              <a:gd name="connsiteX0-871" fmla="*/ 343858 w 1549812"/>
              <a:gd name="connsiteY0-872" fmla="*/ 616342 h 1800235"/>
              <a:gd name="connsiteX1-873" fmla="*/ 71474 w 1549812"/>
              <a:gd name="connsiteY1-874" fmla="*/ 993617 h 1800235"/>
              <a:gd name="connsiteX2-875" fmla="*/ 115432 w 1549812"/>
              <a:gd name="connsiteY2-876" fmla="*/ 1704358 h 1800235"/>
              <a:gd name="connsiteX3-877" fmla="*/ 1389496 w 1549812"/>
              <a:gd name="connsiteY3-878" fmla="*/ 1724347 h 1800235"/>
              <a:gd name="connsiteX4-879" fmla="*/ 1514186 w 1549812"/>
              <a:gd name="connsiteY4-880" fmla="*/ 1190207 h 1800235"/>
              <a:gd name="connsiteX5-881" fmla="*/ 1231629 w 1549812"/>
              <a:gd name="connsiteY5-882" fmla="*/ 930051 h 1800235"/>
              <a:gd name="connsiteX6-883" fmla="*/ 1509771 w 1549812"/>
              <a:gd name="connsiteY6-884" fmla="*/ 523246 h 1800235"/>
              <a:gd name="connsiteX7-885" fmla="*/ 1297997 w 1549812"/>
              <a:gd name="connsiteY7-886" fmla="*/ 131808 h 1800235"/>
              <a:gd name="connsiteX8-887" fmla="*/ 820556 w 1549812"/>
              <a:gd name="connsiteY8-888" fmla="*/ 32194 h 1800235"/>
              <a:gd name="connsiteX9-889" fmla="*/ 343858 w 1549812"/>
              <a:gd name="connsiteY9-890" fmla="*/ 616342 h 180023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235" y="connsiteY9-236"/>
              </a:cxn>
            </a:cxnLst>
            <a:rect l="l" t="t" r="r" b="b"/>
            <a:pathLst>
              <a:path w="1549812" h="1800235">
                <a:moveTo>
                  <a:pt x="343858" y="616342"/>
                </a:moveTo>
                <a:cubicBezTo>
                  <a:pt x="219011" y="776579"/>
                  <a:pt x="109545" y="812281"/>
                  <a:pt x="71474" y="993617"/>
                </a:cubicBezTo>
                <a:cubicBezTo>
                  <a:pt x="33403" y="1174953"/>
                  <a:pt x="-89757" y="1561356"/>
                  <a:pt x="115432" y="1704358"/>
                </a:cubicBezTo>
                <a:cubicBezTo>
                  <a:pt x="320621" y="1847360"/>
                  <a:pt x="1156371" y="1810039"/>
                  <a:pt x="1389496" y="1724347"/>
                </a:cubicBezTo>
                <a:cubicBezTo>
                  <a:pt x="1622621" y="1638655"/>
                  <a:pt x="1540497" y="1322590"/>
                  <a:pt x="1514186" y="1190207"/>
                </a:cubicBezTo>
                <a:cubicBezTo>
                  <a:pt x="1487875" y="1057824"/>
                  <a:pt x="1240336" y="1148914"/>
                  <a:pt x="1231629" y="930051"/>
                </a:cubicBezTo>
                <a:cubicBezTo>
                  <a:pt x="1248292" y="693847"/>
                  <a:pt x="1498710" y="656286"/>
                  <a:pt x="1509771" y="523246"/>
                </a:cubicBezTo>
                <a:cubicBezTo>
                  <a:pt x="1520832" y="390206"/>
                  <a:pt x="1431655" y="305130"/>
                  <a:pt x="1297997" y="131808"/>
                </a:cubicBezTo>
                <a:cubicBezTo>
                  <a:pt x="1189251" y="36824"/>
                  <a:pt x="979579" y="-48562"/>
                  <a:pt x="820556" y="32194"/>
                </a:cubicBezTo>
                <a:cubicBezTo>
                  <a:pt x="661533" y="112950"/>
                  <a:pt x="468705" y="456105"/>
                  <a:pt x="343858" y="616342"/>
                </a:cubicBezTo>
                <a:close/>
              </a:path>
            </a:pathLst>
          </a:custGeom>
          <a:solidFill>
            <a:srgbClr val="9CDFF9"/>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Freeform 417"/>
          <p:cNvSpPr/>
          <p:nvPr/>
        </p:nvSpPr>
        <p:spPr bwMode="auto">
          <a:xfrm>
            <a:off x="4037567" y="2012012"/>
            <a:ext cx="1736725" cy="1317704"/>
          </a:xfrm>
          <a:custGeom>
            <a:avLst/>
            <a:gdLst>
              <a:gd name="T0" fmla="*/ 2147483646 w 1036"/>
              <a:gd name="T1" fmla="*/ 2147483646 h 675"/>
              <a:gd name="T2" fmla="*/ 2147483646 w 1036"/>
              <a:gd name="T3" fmla="*/ 2147483646 h 675"/>
              <a:gd name="T4" fmla="*/ 2147483646 w 1036"/>
              <a:gd name="T5" fmla="*/ 2147483646 h 675"/>
              <a:gd name="T6" fmla="*/ 2147483646 w 1036"/>
              <a:gd name="T7" fmla="*/ 2147483646 h 675"/>
              <a:gd name="T8" fmla="*/ 2147483646 w 1036"/>
              <a:gd name="T9" fmla="*/ 2147483646 h 675"/>
              <a:gd name="T10" fmla="*/ 2147483646 w 1036"/>
              <a:gd name="T11" fmla="*/ 2147483646 h 675"/>
              <a:gd name="T12" fmla="*/ 2147483646 w 1036"/>
              <a:gd name="T13" fmla="*/ 2147483646 h 675"/>
              <a:gd name="T14" fmla="*/ 2147483646 w 1036"/>
              <a:gd name="T15" fmla="*/ 2147483646 h 675"/>
              <a:gd name="T16" fmla="*/ 2147483646 w 1036"/>
              <a:gd name="T17" fmla="*/ 2147483646 h 675"/>
              <a:gd name="T18" fmla="*/ 2147483646 w 1036"/>
              <a:gd name="T19" fmla="*/ 2147483646 h 675"/>
              <a:gd name="T20" fmla="*/ 2147483646 w 1036"/>
              <a:gd name="T21" fmla="*/ 2147483646 h 675"/>
              <a:gd name="T22" fmla="*/ 2147483646 w 1036"/>
              <a:gd name="T23" fmla="*/ 2147483646 h 675"/>
              <a:gd name="T24" fmla="*/ 2147483646 w 1036"/>
              <a:gd name="T25" fmla="*/ 2147483646 h 675"/>
              <a:gd name="T26" fmla="*/ 2147483646 w 1036"/>
              <a:gd name="T27" fmla="*/ 2147483646 h 675"/>
              <a:gd name="T28" fmla="*/ 2147483646 w 1036"/>
              <a:gd name="T29" fmla="*/ 2147483646 h 675"/>
              <a:gd name="T30" fmla="*/ 2147483646 w 1036"/>
              <a:gd name="T31" fmla="*/ 2147483646 h 675"/>
              <a:gd name="T32" fmla="*/ 2147483646 w 1036"/>
              <a:gd name="T33" fmla="*/ 2147483646 h 675"/>
              <a:gd name="T34" fmla="*/ 2147483646 w 1036"/>
              <a:gd name="T35" fmla="*/ 2147483646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 name="Group 418"/>
          <p:cNvGrpSpPr/>
          <p:nvPr/>
        </p:nvGrpSpPr>
        <p:grpSpPr bwMode="auto">
          <a:xfrm>
            <a:off x="3958567" y="3461529"/>
            <a:ext cx="1458912" cy="933450"/>
            <a:chOff x="2889" y="1631"/>
            <a:chExt cx="980" cy="743"/>
          </a:xfrm>
        </p:grpSpPr>
        <p:sp>
          <p:nvSpPr>
            <p:cNvPr id="9" name="Rectangle 419"/>
            <p:cNvSpPr>
              <a:spLocks noChangeArrowheads="1"/>
            </p:cNvSpPr>
            <p:nvPr/>
          </p:nvSpPr>
          <p:spPr bwMode="auto">
            <a:xfrm>
              <a:off x="3046" y="1841"/>
              <a:ext cx="663" cy="533"/>
            </a:xfrm>
            <a:prstGeom prst="rect">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0" name="AutoShape 420"/>
            <p:cNvSpPr>
              <a:spLocks noChangeArrowheads="1"/>
            </p:cNvSpPr>
            <p:nvPr/>
          </p:nvSpPr>
          <p:spPr bwMode="auto">
            <a:xfrm>
              <a:off x="2889" y="1631"/>
              <a:ext cx="980" cy="253"/>
            </a:xfrm>
            <a:prstGeom prst="triangle">
              <a:avLst>
                <a:gd name="adj" fmla="val 50000"/>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srgbClr val="00CCFF"/>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1" name="Freeform 427"/>
          <p:cNvSpPr/>
          <p:nvPr/>
        </p:nvSpPr>
        <p:spPr bwMode="auto">
          <a:xfrm>
            <a:off x="4465618" y="4855412"/>
            <a:ext cx="3079750" cy="1665288"/>
          </a:xfrm>
          <a:custGeom>
            <a:avLst/>
            <a:gdLst>
              <a:gd name="T0" fmla="*/ 2147483646 w 1940"/>
              <a:gd name="T1" fmla="*/ 2147483646 h 1049"/>
              <a:gd name="T2" fmla="*/ 2147483646 w 1940"/>
              <a:gd name="T3" fmla="*/ 2147483646 h 1049"/>
              <a:gd name="T4" fmla="*/ 2147483646 w 1940"/>
              <a:gd name="T5" fmla="*/ 2147483646 h 1049"/>
              <a:gd name="T6" fmla="*/ 2147483646 w 1940"/>
              <a:gd name="T7" fmla="*/ 2147483646 h 1049"/>
              <a:gd name="T8" fmla="*/ 2147483646 w 1940"/>
              <a:gd name="T9" fmla="*/ 2147483646 h 1049"/>
              <a:gd name="T10" fmla="*/ 2147483646 w 1940"/>
              <a:gd name="T11" fmla="*/ 2147483646 h 1049"/>
              <a:gd name="T12" fmla="*/ 2147483646 w 1940"/>
              <a:gd name="T13" fmla="*/ 2147483646 h 1049"/>
              <a:gd name="T14" fmla="*/ 2147483646 w 1940"/>
              <a:gd name="T15" fmla="*/ 2147483646 h 1049"/>
              <a:gd name="T16" fmla="*/ 2147483646 w 1940"/>
              <a:gd name="T17" fmla="*/ 2147483646 h 1049"/>
              <a:gd name="T18" fmla="*/ 2147483646 w 1940"/>
              <a:gd name="T19" fmla="*/ 2147483646 h 1049"/>
              <a:gd name="T20" fmla="*/ 2147483646 w 1940"/>
              <a:gd name="T21" fmla="*/ 2147483646 h 1049"/>
              <a:gd name="T22" fmla="*/ 2147483646 w 1940"/>
              <a:gd name="T23" fmla="*/ 2147483646 h 1049"/>
              <a:gd name="T24" fmla="*/ 2147483646 w 1940"/>
              <a:gd name="T25" fmla="*/ 2147483646 h 1049"/>
              <a:gd name="T26" fmla="*/ 2147483646 w 1940"/>
              <a:gd name="T27" fmla="*/ 2147483646 h 1049"/>
              <a:gd name="T28" fmla="*/ 2147483646 w 1940"/>
              <a:gd name="T29" fmla="*/ 2147483646 h 1049"/>
              <a:gd name="T30" fmla="*/ 2147483646 w 1940"/>
              <a:gd name="T31" fmla="*/ 2147483646 h 104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940"/>
              <a:gd name="T49" fmla="*/ 0 h 1049"/>
              <a:gd name="T50" fmla="*/ 1940 w 1940"/>
              <a:gd name="T51" fmla="*/ 1049 h 104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940" h="1049">
                <a:moveTo>
                  <a:pt x="952" y="26"/>
                </a:moveTo>
                <a:cubicBezTo>
                  <a:pt x="867" y="45"/>
                  <a:pt x="832" y="118"/>
                  <a:pt x="755" y="125"/>
                </a:cubicBezTo>
                <a:cubicBezTo>
                  <a:pt x="678" y="132"/>
                  <a:pt x="587" y="72"/>
                  <a:pt x="488" y="68"/>
                </a:cubicBezTo>
                <a:cubicBezTo>
                  <a:pt x="389" y="64"/>
                  <a:pt x="237" y="48"/>
                  <a:pt x="158" y="101"/>
                </a:cubicBezTo>
                <a:cubicBezTo>
                  <a:pt x="79" y="154"/>
                  <a:pt x="28" y="298"/>
                  <a:pt x="14" y="389"/>
                </a:cubicBezTo>
                <a:cubicBezTo>
                  <a:pt x="0" y="480"/>
                  <a:pt x="25" y="595"/>
                  <a:pt x="71" y="648"/>
                </a:cubicBezTo>
                <a:cubicBezTo>
                  <a:pt x="117" y="701"/>
                  <a:pt x="205" y="665"/>
                  <a:pt x="288" y="706"/>
                </a:cubicBezTo>
                <a:cubicBezTo>
                  <a:pt x="371" y="747"/>
                  <a:pt x="450" y="842"/>
                  <a:pt x="568" y="893"/>
                </a:cubicBezTo>
                <a:cubicBezTo>
                  <a:pt x="686" y="944"/>
                  <a:pt x="852" y="991"/>
                  <a:pt x="996" y="1014"/>
                </a:cubicBezTo>
                <a:cubicBezTo>
                  <a:pt x="1140" y="1036"/>
                  <a:pt x="1309" y="1049"/>
                  <a:pt x="1433" y="1031"/>
                </a:cubicBezTo>
                <a:cubicBezTo>
                  <a:pt x="1557" y="1012"/>
                  <a:pt x="1657" y="960"/>
                  <a:pt x="1739" y="907"/>
                </a:cubicBezTo>
                <a:cubicBezTo>
                  <a:pt x="1821" y="855"/>
                  <a:pt x="1906" y="824"/>
                  <a:pt x="1923" y="714"/>
                </a:cubicBezTo>
                <a:cubicBezTo>
                  <a:pt x="1940" y="604"/>
                  <a:pt x="1898" y="350"/>
                  <a:pt x="1839" y="251"/>
                </a:cubicBezTo>
                <a:cubicBezTo>
                  <a:pt x="1780" y="151"/>
                  <a:pt x="1662" y="153"/>
                  <a:pt x="1566" y="114"/>
                </a:cubicBezTo>
                <a:cubicBezTo>
                  <a:pt x="1470" y="76"/>
                  <a:pt x="1365" y="30"/>
                  <a:pt x="1263" y="15"/>
                </a:cubicBezTo>
                <a:cubicBezTo>
                  <a:pt x="1161" y="0"/>
                  <a:pt x="1037" y="8"/>
                  <a:pt x="952" y="26"/>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 name="Text Box 580"/>
          <p:cNvSpPr txBox="1">
            <a:spLocks noChangeArrowheads="1"/>
          </p:cNvSpPr>
          <p:nvPr/>
        </p:nvSpPr>
        <p:spPr bwMode="auto">
          <a:xfrm>
            <a:off x="4060125" y="5952053"/>
            <a:ext cx="1195135" cy="44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80000"/>
              </a:lnSpc>
              <a:spcBef>
                <a:spcPct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enterprise</a:t>
            </a:r>
            <a:endPar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endParaRPr>
          </a:p>
          <a:p>
            <a:pPr marL="0" marR="0" lvl="0" indent="0" algn="l" defTabSz="914400" rtl="0" eaLnBrk="1" fontAlgn="auto" latinLnBrk="0" hangingPunct="1">
              <a:lnSpc>
                <a:spcPct val="80000"/>
              </a:lnSpc>
              <a:spcBef>
                <a:spcPct val="0"/>
              </a:spcBef>
              <a:spcAft>
                <a:spcPts val="0"/>
              </a:spcAft>
              <a:buClrTx/>
              <a:buSzTx/>
              <a:buFontTx/>
              <a:buNone/>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          network</a:t>
            </a:r>
            <a:endPar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endParaRPr>
          </a:p>
        </p:txBody>
      </p:sp>
      <p:sp>
        <p:nvSpPr>
          <p:cNvPr id="14" name="Freeform 13"/>
          <p:cNvSpPr/>
          <p:nvPr/>
        </p:nvSpPr>
        <p:spPr>
          <a:xfrm>
            <a:off x="6975363" y="3351818"/>
            <a:ext cx="1273167" cy="1935748"/>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1" fmla="*/ 434989 w 1537226"/>
              <a:gd name="connsiteY0-2" fmla="*/ 253346 h 1763594"/>
              <a:gd name="connsiteX1-3" fmla="*/ 488 w 1537226"/>
              <a:gd name="connsiteY1-4" fmla="*/ 921706 h 1763594"/>
              <a:gd name="connsiteX2-5" fmla="*/ 368142 w 1537226"/>
              <a:gd name="connsiteY2-6" fmla="*/ 1489812 h 1763594"/>
              <a:gd name="connsiteX3-7" fmla="*/ 1187008 w 1537226"/>
              <a:gd name="connsiteY3-8" fmla="*/ 1757156 h 1763594"/>
              <a:gd name="connsiteX4-9" fmla="*/ 1521239 w 1537226"/>
              <a:gd name="connsiteY4-10" fmla="*/ 1239177 h 1763594"/>
              <a:gd name="connsiteX5-11" fmla="*/ 1468998 w 1537226"/>
              <a:gd name="connsiteY5-12" fmla="*/ 654362 h 1763594"/>
              <a:gd name="connsiteX6-13" fmla="*/ 1337412 w 1537226"/>
              <a:gd name="connsiteY6-14" fmla="*/ 136383 h 1763594"/>
              <a:gd name="connsiteX7-15" fmla="*/ 1086739 w 1537226"/>
              <a:gd name="connsiteY7-16" fmla="*/ 2711 h 1763594"/>
              <a:gd name="connsiteX8-17" fmla="*/ 434989 w 1537226"/>
              <a:gd name="connsiteY8-18" fmla="*/ 253346 h 1763594"/>
              <a:gd name="connsiteX0-19" fmla="*/ 434989 w 1537226"/>
              <a:gd name="connsiteY0-20" fmla="*/ 253346 h 1763594"/>
              <a:gd name="connsiteX1-21" fmla="*/ 488 w 1537226"/>
              <a:gd name="connsiteY1-22" fmla="*/ 921706 h 1763594"/>
              <a:gd name="connsiteX2-23" fmla="*/ 368142 w 1537226"/>
              <a:gd name="connsiteY2-24" fmla="*/ 1489812 h 1763594"/>
              <a:gd name="connsiteX3-25" fmla="*/ 1187008 w 1537226"/>
              <a:gd name="connsiteY3-26" fmla="*/ 1757156 h 1763594"/>
              <a:gd name="connsiteX4-27" fmla="*/ 1521239 w 1537226"/>
              <a:gd name="connsiteY4-28" fmla="*/ 1239177 h 1763594"/>
              <a:gd name="connsiteX5-29" fmla="*/ 1468998 w 1537226"/>
              <a:gd name="connsiteY5-30" fmla="*/ 654362 h 1763594"/>
              <a:gd name="connsiteX6-31" fmla="*/ 1337412 w 1537226"/>
              <a:gd name="connsiteY6-32" fmla="*/ 136383 h 1763594"/>
              <a:gd name="connsiteX7-33" fmla="*/ 839572 w 1537226"/>
              <a:gd name="connsiteY7-34" fmla="*/ 2711 h 1763594"/>
              <a:gd name="connsiteX8-35" fmla="*/ 434989 w 1537226"/>
              <a:gd name="connsiteY8-36" fmla="*/ 253346 h 1763594"/>
              <a:gd name="connsiteX0-37" fmla="*/ 360357 w 1536743"/>
              <a:gd name="connsiteY0-38" fmla="*/ 534641 h 1782088"/>
              <a:gd name="connsiteX1-39" fmla="*/ 5 w 1536743"/>
              <a:gd name="connsiteY1-40" fmla="*/ 940200 h 1782088"/>
              <a:gd name="connsiteX2-41" fmla="*/ 367659 w 1536743"/>
              <a:gd name="connsiteY2-42" fmla="*/ 1508306 h 1782088"/>
              <a:gd name="connsiteX3-43" fmla="*/ 1186525 w 1536743"/>
              <a:gd name="connsiteY3-44" fmla="*/ 1775650 h 1782088"/>
              <a:gd name="connsiteX4-45" fmla="*/ 1520756 w 1536743"/>
              <a:gd name="connsiteY4-46" fmla="*/ 1257671 h 1782088"/>
              <a:gd name="connsiteX5-47" fmla="*/ 1468515 w 1536743"/>
              <a:gd name="connsiteY5-48" fmla="*/ 672856 h 1782088"/>
              <a:gd name="connsiteX6-49" fmla="*/ 1336929 w 1536743"/>
              <a:gd name="connsiteY6-50" fmla="*/ 154877 h 1782088"/>
              <a:gd name="connsiteX7-51" fmla="*/ 839089 w 1536743"/>
              <a:gd name="connsiteY7-52" fmla="*/ 21205 h 1782088"/>
              <a:gd name="connsiteX8-53" fmla="*/ 360357 w 1536743"/>
              <a:gd name="connsiteY8-54" fmla="*/ 534641 h 1782088"/>
              <a:gd name="connsiteX0-55" fmla="*/ 360355 w 1536741"/>
              <a:gd name="connsiteY0-56" fmla="*/ 534641 h 1782088"/>
              <a:gd name="connsiteX1-57" fmla="*/ 3 w 1536741"/>
              <a:gd name="connsiteY1-58" fmla="*/ 940200 h 1782088"/>
              <a:gd name="connsiteX2-59" fmla="*/ 367657 w 1536741"/>
              <a:gd name="connsiteY2-60" fmla="*/ 1508306 h 1782088"/>
              <a:gd name="connsiteX3-61" fmla="*/ 1186523 w 1536741"/>
              <a:gd name="connsiteY3-62" fmla="*/ 1775650 h 1782088"/>
              <a:gd name="connsiteX4-63" fmla="*/ 1520754 w 1536741"/>
              <a:gd name="connsiteY4-64" fmla="*/ 1257671 h 1782088"/>
              <a:gd name="connsiteX5-65" fmla="*/ 1468513 w 1536741"/>
              <a:gd name="connsiteY5-66" fmla="*/ 672856 h 1782088"/>
              <a:gd name="connsiteX6-67" fmla="*/ 1336927 w 1536741"/>
              <a:gd name="connsiteY6-68" fmla="*/ 154877 h 1782088"/>
              <a:gd name="connsiteX7-69" fmla="*/ 839087 w 1536741"/>
              <a:gd name="connsiteY7-70" fmla="*/ 21205 h 1782088"/>
              <a:gd name="connsiteX8-71" fmla="*/ 360355 w 1536741"/>
              <a:gd name="connsiteY8-72" fmla="*/ 534641 h 1782088"/>
              <a:gd name="connsiteX0-73" fmla="*/ 360355 w 1534770"/>
              <a:gd name="connsiteY0-74" fmla="*/ 553225 h 1800672"/>
              <a:gd name="connsiteX1-75" fmla="*/ 3 w 1534770"/>
              <a:gd name="connsiteY1-76" fmla="*/ 958784 h 1800672"/>
              <a:gd name="connsiteX2-77" fmla="*/ 367657 w 1534770"/>
              <a:gd name="connsiteY2-78" fmla="*/ 1526890 h 1800672"/>
              <a:gd name="connsiteX3-79" fmla="*/ 1186523 w 1534770"/>
              <a:gd name="connsiteY3-80" fmla="*/ 1794234 h 1800672"/>
              <a:gd name="connsiteX4-81" fmla="*/ 1520754 w 1534770"/>
              <a:gd name="connsiteY4-82" fmla="*/ 1276255 h 1800672"/>
              <a:gd name="connsiteX5-83" fmla="*/ 1468513 w 1534770"/>
              <a:gd name="connsiteY5-84" fmla="*/ 691440 h 1800672"/>
              <a:gd name="connsiteX6-85" fmla="*/ 1435794 w 1534770"/>
              <a:gd name="connsiteY6-86" fmla="*/ 107761 h 1800672"/>
              <a:gd name="connsiteX7-87" fmla="*/ 839087 w 1534770"/>
              <a:gd name="connsiteY7-88" fmla="*/ 39789 h 1800672"/>
              <a:gd name="connsiteX8-89" fmla="*/ 360355 w 1534770"/>
              <a:gd name="connsiteY8-90" fmla="*/ 553225 h 1800672"/>
              <a:gd name="connsiteX0-91" fmla="*/ 360355 w 1580585"/>
              <a:gd name="connsiteY0-92" fmla="*/ 553225 h 1880420"/>
              <a:gd name="connsiteX1-93" fmla="*/ 3 w 1580585"/>
              <a:gd name="connsiteY1-94" fmla="*/ 958784 h 1880420"/>
              <a:gd name="connsiteX2-95" fmla="*/ 367657 w 1580585"/>
              <a:gd name="connsiteY2-96" fmla="*/ 1526890 h 1880420"/>
              <a:gd name="connsiteX3-97" fmla="*/ 1186523 w 1580585"/>
              <a:gd name="connsiteY3-98" fmla="*/ 1794234 h 1880420"/>
              <a:gd name="connsiteX4-99" fmla="*/ 1570188 w 1580585"/>
              <a:gd name="connsiteY4-100" fmla="*/ 1785433 h 1880420"/>
              <a:gd name="connsiteX5-101" fmla="*/ 1468513 w 1580585"/>
              <a:gd name="connsiteY5-102" fmla="*/ 691440 h 1880420"/>
              <a:gd name="connsiteX6-103" fmla="*/ 1435794 w 1580585"/>
              <a:gd name="connsiteY6-104" fmla="*/ 107761 h 1880420"/>
              <a:gd name="connsiteX7-105" fmla="*/ 839087 w 1580585"/>
              <a:gd name="connsiteY7-106" fmla="*/ 39789 h 1880420"/>
              <a:gd name="connsiteX8-107" fmla="*/ 360355 w 1580585"/>
              <a:gd name="connsiteY8-108" fmla="*/ 553225 h 1880420"/>
              <a:gd name="connsiteX0-109" fmla="*/ 316588 w 1580732"/>
              <a:gd name="connsiteY0-110" fmla="*/ 359285 h 1867156"/>
              <a:gd name="connsiteX1-111" fmla="*/ 150 w 1580732"/>
              <a:gd name="connsiteY1-112" fmla="*/ 945520 h 1867156"/>
              <a:gd name="connsiteX2-113" fmla="*/ 367804 w 1580732"/>
              <a:gd name="connsiteY2-114" fmla="*/ 1513626 h 1867156"/>
              <a:gd name="connsiteX3-115" fmla="*/ 1186670 w 1580732"/>
              <a:gd name="connsiteY3-116" fmla="*/ 1780970 h 1867156"/>
              <a:gd name="connsiteX4-117" fmla="*/ 1570335 w 1580732"/>
              <a:gd name="connsiteY4-118" fmla="*/ 1772169 h 1867156"/>
              <a:gd name="connsiteX5-119" fmla="*/ 1468660 w 1580732"/>
              <a:gd name="connsiteY5-120" fmla="*/ 678176 h 1867156"/>
              <a:gd name="connsiteX6-121" fmla="*/ 1435941 w 1580732"/>
              <a:gd name="connsiteY6-122" fmla="*/ 94497 h 1867156"/>
              <a:gd name="connsiteX7-123" fmla="*/ 839234 w 1580732"/>
              <a:gd name="connsiteY7-124" fmla="*/ 26525 h 1867156"/>
              <a:gd name="connsiteX8-125" fmla="*/ 316588 w 1580732"/>
              <a:gd name="connsiteY8-126" fmla="*/ 359285 h 1867156"/>
              <a:gd name="connsiteX0-127" fmla="*/ 163575 w 1427719"/>
              <a:gd name="connsiteY0-128" fmla="*/ 359285 h 1867156"/>
              <a:gd name="connsiteX1-129" fmla="*/ 836 w 1427719"/>
              <a:gd name="connsiteY1-130" fmla="*/ 1076921 h 1867156"/>
              <a:gd name="connsiteX2-131" fmla="*/ 214791 w 1427719"/>
              <a:gd name="connsiteY2-132" fmla="*/ 1513626 h 1867156"/>
              <a:gd name="connsiteX3-133" fmla="*/ 1033657 w 1427719"/>
              <a:gd name="connsiteY3-134" fmla="*/ 1780970 h 1867156"/>
              <a:gd name="connsiteX4-135" fmla="*/ 1417322 w 1427719"/>
              <a:gd name="connsiteY4-136" fmla="*/ 1772169 h 1867156"/>
              <a:gd name="connsiteX5-137" fmla="*/ 1315647 w 1427719"/>
              <a:gd name="connsiteY5-138" fmla="*/ 678176 h 1867156"/>
              <a:gd name="connsiteX6-139" fmla="*/ 1282928 w 1427719"/>
              <a:gd name="connsiteY6-140" fmla="*/ 94497 h 1867156"/>
              <a:gd name="connsiteX7-141" fmla="*/ 686221 w 1427719"/>
              <a:gd name="connsiteY7-142" fmla="*/ 26525 h 1867156"/>
              <a:gd name="connsiteX8-143" fmla="*/ 163575 w 1427719"/>
              <a:gd name="connsiteY8-144" fmla="*/ 359285 h 1867156"/>
              <a:gd name="connsiteX0-145" fmla="*/ 163575 w 1426632"/>
              <a:gd name="connsiteY0-146" fmla="*/ 394322 h 1902193"/>
              <a:gd name="connsiteX1-147" fmla="*/ 836 w 1426632"/>
              <a:gd name="connsiteY1-148" fmla="*/ 1111958 h 1902193"/>
              <a:gd name="connsiteX2-149" fmla="*/ 214791 w 1426632"/>
              <a:gd name="connsiteY2-150" fmla="*/ 1548663 h 1902193"/>
              <a:gd name="connsiteX3-151" fmla="*/ 1033657 w 1426632"/>
              <a:gd name="connsiteY3-152" fmla="*/ 1816007 h 1902193"/>
              <a:gd name="connsiteX4-153" fmla="*/ 1417322 w 1426632"/>
              <a:gd name="connsiteY4-154" fmla="*/ 1807206 h 1902193"/>
              <a:gd name="connsiteX5-155" fmla="*/ 1315647 w 1426632"/>
              <a:gd name="connsiteY5-156" fmla="*/ 713213 h 1902193"/>
              <a:gd name="connsiteX6-157" fmla="*/ 1401843 w 1426632"/>
              <a:gd name="connsiteY6-158" fmla="*/ 63834 h 1902193"/>
              <a:gd name="connsiteX7-159" fmla="*/ 686221 w 1426632"/>
              <a:gd name="connsiteY7-160" fmla="*/ 61562 h 1902193"/>
              <a:gd name="connsiteX8-161" fmla="*/ 163575 w 1426632"/>
              <a:gd name="connsiteY8-162" fmla="*/ 394322 h 1902193"/>
              <a:gd name="connsiteX0-163" fmla="*/ 163575 w 1435249"/>
              <a:gd name="connsiteY0-164" fmla="*/ 394322 h 1885560"/>
              <a:gd name="connsiteX1-165" fmla="*/ 836 w 1435249"/>
              <a:gd name="connsiteY1-166" fmla="*/ 1111958 h 1885560"/>
              <a:gd name="connsiteX2-167" fmla="*/ 214791 w 1435249"/>
              <a:gd name="connsiteY2-168" fmla="*/ 1548663 h 1885560"/>
              <a:gd name="connsiteX3-169" fmla="*/ 1033657 w 1435249"/>
              <a:gd name="connsiteY3-170" fmla="*/ 1816007 h 1885560"/>
              <a:gd name="connsiteX4-171" fmla="*/ 1417322 w 1435249"/>
              <a:gd name="connsiteY4-172" fmla="*/ 1807206 h 1885560"/>
              <a:gd name="connsiteX5-173" fmla="*/ 1375103 w 1435249"/>
              <a:gd name="connsiteY5-174" fmla="*/ 943164 h 1885560"/>
              <a:gd name="connsiteX6-175" fmla="*/ 1401843 w 1435249"/>
              <a:gd name="connsiteY6-176" fmla="*/ 63834 h 1885560"/>
              <a:gd name="connsiteX7-177" fmla="*/ 686221 w 1435249"/>
              <a:gd name="connsiteY7-178" fmla="*/ 61562 h 1885560"/>
              <a:gd name="connsiteX8-179" fmla="*/ 163575 w 1435249"/>
              <a:gd name="connsiteY8-180" fmla="*/ 394322 h 1885560"/>
              <a:gd name="connsiteX0-181" fmla="*/ 128947 w 1438213"/>
              <a:gd name="connsiteY0-182" fmla="*/ 345176 h 1883146"/>
              <a:gd name="connsiteX1-183" fmla="*/ 3802 w 1438213"/>
              <a:gd name="connsiteY1-184" fmla="*/ 1109544 h 1883146"/>
              <a:gd name="connsiteX2-185" fmla="*/ 217757 w 1438213"/>
              <a:gd name="connsiteY2-186" fmla="*/ 1546249 h 1883146"/>
              <a:gd name="connsiteX3-187" fmla="*/ 1036623 w 1438213"/>
              <a:gd name="connsiteY3-188" fmla="*/ 1813593 h 1883146"/>
              <a:gd name="connsiteX4-189" fmla="*/ 1420288 w 1438213"/>
              <a:gd name="connsiteY4-190" fmla="*/ 1804792 h 1883146"/>
              <a:gd name="connsiteX5-191" fmla="*/ 1378069 w 1438213"/>
              <a:gd name="connsiteY5-192" fmla="*/ 940750 h 1883146"/>
              <a:gd name="connsiteX6-193" fmla="*/ 1404809 w 1438213"/>
              <a:gd name="connsiteY6-194" fmla="*/ 61420 h 1883146"/>
              <a:gd name="connsiteX7-195" fmla="*/ 689187 w 1438213"/>
              <a:gd name="connsiteY7-196" fmla="*/ 59148 h 1883146"/>
              <a:gd name="connsiteX8-197" fmla="*/ 128947 w 1438213"/>
              <a:gd name="connsiteY8-198" fmla="*/ 345176 h 1883146"/>
              <a:gd name="connsiteX0-199" fmla="*/ 126587 w 1435854"/>
              <a:gd name="connsiteY0-200" fmla="*/ 353278 h 1891248"/>
              <a:gd name="connsiteX1-201" fmla="*/ 1442 w 1435854"/>
              <a:gd name="connsiteY1-202" fmla="*/ 1117646 h 1891248"/>
              <a:gd name="connsiteX2-203" fmla="*/ 215397 w 1435854"/>
              <a:gd name="connsiteY2-204" fmla="*/ 1554351 h 1891248"/>
              <a:gd name="connsiteX3-205" fmla="*/ 1034263 w 1435854"/>
              <a:gd name="connsiteY3-206" fmla="*/ 1821695 h 1891248"/>
              <a:gd name="connsiteX4-207" fmla="*/ 1417928 w 1435854"/>
              <a:gd name="connsiteY4-208" fmla="*/ 1812894 h 1891248"/>
              <a:gd name="connsiteX5-209" fmla="*/ 1375709 w 1435854"/>
              <a:gd name="connsiteY5-210" fmla="*/ 948852 h 1891248"/>
              <a:gd name="connsiteX6-211" fmla="*/ 1402449 w 1435854"/>
              <a:gd name="connsiteY6-212" fmla="*/ 69522 h 1891248"/>
              <a:gd name="connsiteX7-213" fmla="*/ 221605 w 1435854"/>
              <a:gd name="connsiteY7-214" fmla="*/ 47778 h 1891248"/>
              <a:gd name="connsiteX8-215" fmla="*/ 126587 w 1435854"/>
              <a:gd name="connsiteY8-216" fmla="*/ 353278 h 1891248"/>
              <a:gd name="connsiteX0-217" fmla="*/ 35803 w 1453152"/>
              <a:gd name="connsiteY0-218" fmla="*/ 439993 h 1896181"/>
              <a:gd name="connsiteX1-219" fmla="*/ 18740 w 1453152"/>
              <a:gd name="connsiteY1-220" fmla="*/ 1122579 h 1896181"/>
              <a:gd name="connsiteX2-221" fmla="*/ 232695 w 1453152"/>
              <a:gd name="connsiteY2-222" fmla="*/ 1559284 h 1896181"/>
              <a:gd name="connsiteX3-223" fmla="*/ 1051561 w 1453152"/>
              <a:gd name="connsiteY3-224" fmla="*/ 1826628 h 1896181"/>
              <a:gd name="connsiteX4-225" fmla="*/ 1435226 w 1453152"/>
              <a:gd name="connsiteY4-226" fmla="*/ 1817827 h 1896181"/>
              <a:gd name="connsiteX5-227" fmla="*/ 1393007 w 1453152"/>
              <a:gd name="connsiteY5-228" fmla="*/ 953785 h 1896181"/>
              <a:gd name="connsiteX6-229" fmla="*/ 1419747 w 1453152"/>
              <a:gd name="connsiteY6-230" fmla="*/ 74455 h 1896181"/>
              <a:gd name="connsiteX7-231" fmla="*/ 238903 w 1453152"/>
              <a:gd name="connsiteY7-232" fmla="*/ 52711 h 1896181"/>
              <a:gd name="connsiteX8-233" fmla="*/ 35803 w 1453152"/>
              <a:gd name="connsiteY8-234" fmla="*/ 439993 h 1896181"/>
              <a:gd name="connsiteX0-235" fmla="*/ 35803 w 1447873"/>
              <a:gd name="connsiteY0-236" fmla="*/ 439993 h 1952840"/>
              <a:gd name="connsiteX1-237" fmla="*/ 18740 w 1447873"/>
              <a:gd name="connsiteY1-238" fmla="*/ 1122579 h 1952840"/>
              <a:gd name="connsiteX2-239" fmla="*/ 232695 w 1447873"/>
              <a:gd name="connsiteY2-240" fmla="*/ 1559284 h 1952840"/>
              <a:gd name="connsiteX3-241" fmla="*/ 1130848 w 1447873"/>
              <a:gd name="connsiteY3-242" fmla="*/ 1925181 h 1952840"/>
              <a:gd name="connsiteX4-243" fmla="*/ 1435226 w 1447873"/>
              <a:gd name="connsiteY4-244" fmla="*/ 1817827 h 1952840"/>
              <a:gd name="connsiteX5-245" fmla="*/ 1393007 w 1447873"/>
              <a:gd name="connsiteY5-246" fmla="*/ 953785 h 1952840"/>
              <a:gd name="connsiteX6-247" fmla="*/ 1419747 w 1447873"/>
              <a:gd name="connsiteY6-248" fmla="*/ 74455 h 1952840"/>
              <a:gd name="connsiteX7-249" fmla="*/ 238903 w 1447873"/>
              <a:gd name="connsiteY7-250" fmla="*/ 52711 h 1952840"/>
              <a:gd name="connsiteX8-251" fmla="*/ 35803 w 1447873"/>
              <a:gd name="connsiteY8-252" fmla="*/ 439993 h 195284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447873" h="1952840">
                <a:moveTo>
                  <a:pt x="35803" y="439993"/>
                </a:moveTo>
                <a:cubicBezTo>
                  <a:pt x="-891" y="618304"/>
                  <a:pt x="-14075" y="936031"/>
                  <a:pt x="18740" y="1122579"/>
                </a:cubicBezTo>
                <a:cubicBezTo>
                  <a:pt x="51555" y="1309127"/>
                  <a:pt x="47344" y="1425517"/>
                  <a:pt x="232695" y="1559284"/>
                </a:cubicBezTo>
                <a:cubicBezTo>
                  <a:pt x="418046" y="1693051"/>
                  <a:pt x="930426" y="1882091"/>
                  <a:pt x="1130848" y="1925181"/>
                </a:cubicBezTo>
                <a:cubicBezTo>
                  <a:pt x="1331270" y="1968271"/>
                  <a:pt x="1391533" y="1979726"/>
                  <a:pt x="1435226" y="1817827"/>
                </a:cubicBezTo>
                <a:cubicBezTo>
                  <a:pt x="1478919" y="1655928"/>
                  <a:pt x="1395587" y="1244347"/>
                  <a:pt x="1393007" y="953785"/>
                </a:cubicBezTo>
                <a:cubicBezTo>
                  <a:pt x="1390427" y="663223"/>
                  <a:pt x="1458740" y="183063"/>
                  <a:pt x="1419747" y="74455"/>
                </a:cubicBezTo>
                <a:cubicBezTo>
                  <a:pt x="1380754" y="-34153"/>
                  <a:pt x="469560" y="-8212"/>
                  <a:pt x="238903" y="52711"/>
                </a:cubicBezTo>
                <a:cubicBezTo>
                  <a:pt x="8246" y="113634"/>
                  <a:pt x="72497" y="261682"/>
                  <a:pt x="35803" y="439993"/>
                </a:cubicBezTo>
                <a:close/>
              </a:path>
            </a:pathLst>
          </a:custGeom>
          <a:gradFill flip="none" rotWithShape="1">
            <a:gsLst>
              <a:gs pos="0">
                <a:srgbClr val="9CDFF9"/>
              </a:gs>
              <a:gs pos="100000">
                <a:schemeClr val="bg1"/>
              </a:gs>
              <a:gs pos="59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5" name="Group 14"/>
          <p:cNvGrpSpPr/>
          <p:nvPr/>
        </p:nvGrpSpPr>
        <p:grpSpPr>
          <a:xfrm>
            <a:off x="7590917" y="4100328"/>
            <a:ext cx="687393" cy="721548"/>
            <a:chOff x="5203089" y="1751190"/>
            <a:chExt cx="858331" cy="662414"/>
          </a:xfrm>
        </p:grpSpPr>
        <p:sp>
          <p:nvSpPr>
            <p:cNvPr id="16" name="Freeform 15"/>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1" fmla="*/ 3618 w 651290"/>
                <a:gd name="connsiteY0-2" fmla="*/ 593378 h 593378"/>
                <a:gd name="connsiteX1-3" fmla="*/ 0 w 651290"/>
                <a:gd name="connsiteY1-4" fmla="*/ 242416 h 593378"/>
                <a:gd name="connsiteX2-5" fmla="*/ 423338 w 651290"/>
                <a:gd name="connsiteY2-6" fmla="*/ 101308 h 593378"/>
                <a:gd name="connsiteX3-7" fmla="*/ 647672 w 651290"/>
                <a:gd name="connsiteY3-8" fmla="*/ 0 h 593378"/>
                <a:gd name="connsiteX4-9" fmla="*/ 651290 w 651290"/>
                <a:gd name="connsiteY4-10" fmla="*/ 593378 h 593378"/>
                <a:gd name="connsiteX5-11" fmla="*/ 3618 w 651290"/>
                <a:gd name="connsiteY5-12" fmla="*/ 593378 h 593378"/>
                <a:gd name="connsiteX0-13" fmla="*/ 3618 w 651290"/>
                <a:gd name="connsiteY0-14" fmla="*/ 662124 h 662124"/>
                <a:gd name="connsiteX1-15" fmla="*/ 0 w 651290"/>
                <a:gd name="connsiteY1-16" fmla="*/ 311162 h 662124"/>
                <a:gd name="connsiteX2-17" fmla="*/ 376300 w 651290"/>
                <a:gd name="connsiteY2-18" fmla="*/ 0 h 662124"/>
                <a:gd name="connsiteX3-19" fmla="*/ 647672 w 651290"/>
                <a:gd name="connsiteY3-20" fmla="*/ 68746 h 662124"/>
                <a:gd name="connsiteX4-21" fmla="*/ 651290 w 651290"/>
                <a:gd name="connsiteY4-22" fmla="*/ 662124 h 662124"/>
                <a:gd name="connsiteX5-23" fmla="*/ 3618 w 651290"/>
                <a:gd name="connsiteY5-24" fmla="*/ 662124 h 662124"/>
                <a:gd name="connsiteX0-25" fmla="*/ 0 w 647672"/>
                <a:gd name="connsiteY0-26" fmla="*/ 662124 h 662124"/>
                <a:gd name="connsiteX1-27" fmla="*/ 123021 w 647672"/>
                <a:gd name="connsiteY1-28" fmla="*/ 83217 h 662124"/>
                <a:gd name="connsiteX2-29" fmla="*/ 372682 w 647672"/>
                <a:gd name="connsiteY2-30" fmla="*/ 0 h 662124"/>
                <a:gd name="connsiteX3-31" fmla="*/ 644054 w 647672"/>
                <a:gd name="connsiteY3-32" fmla="*/ 68746 h 662124"/>
                <a:gd name="connsiteX4-33" fmla="*/ 647672 w 647672"/>
                <a:gd name="connsiteY4-34" fmla="*/ 662124 h 662124"/>
                <a:gd name="connsiteX5-35" fmla="*/ 0 w 647672"/>
                <a:gd name="connsiteY5-36" fmla="*/ 662124 h 662124"/>
                <a:gd name="connsiteX0-37" fmla="*/ 7238 w 524651"/>
                <a:gd name="connsiteY0-38" fmla="*/ 669360 h 669360"/>
                <a:gd name="connsiteX1-39" fmla="*/ 0 w 524651"/>
                <a:gd name="connsiteY1-40" fmla="*/ 83217 h 669360"/>
                <a:gd name="connsiteX2-41" fmla="*/ 249661 w 524651"/>
                <a:gd name="connsiteY2-42" fmla="*/ 0 h 669360"/>
                <a:gd name="connsiteX3-43" fmla="*/ 521033 w 524651"/>
                <a:gd name="connsiteY3-44" fmla="*/ 68746 h 669360"/>
                <a:gd name="connsiteX4-45" fmla="*/ 524651 w 524651"/>
                <a:gd name="connsiteY4-46" fmla="*/ 662124 h 669360"/>
                <a:gd name="connsiteX5-47" fmla="*/ 7238 w 524651"/>
                <a:gd name="connsiteY5-48" fmla="*/ 669360 h 669360"/>
                <a:gd name="connsiteX0-49" fmla="*/ 438 w 528706"/>
                <a:gd name="connsiteY0-50" fmla="*/ 665742 h 665742"/>
                <a:gd name="connsiteX1-51" fmla="*/ 4055 w 528706"/>
                <a:gd name="connsiteY1-52" fmla="*/ 83217 h 665742"/>
                <a:gd name="connsiteX2-53" fmla="*/ 253716 w 528706"/>
                <a:gd name="connsiteY2-54" fmla="*/ 0 h 665742"/>
                <a:gd name="connsiteX3-55" fmla="*/ 525088 w 528706"/>
                <a:gd name="connsiteY3-56" fmla="*/ 68746 h 665742"/>
                <a:gd name="connsiteX4-57" fmla="*/ 528706 w 528706"/>
                <a:gd name="connsiteY4-58" fmla="*/ 662124 h 665742"/>
                <a:gd name="connsiteX5-59" fmla="*/ 438 w 528706"/>
                <a:gd name="connsiteY5-60" fmla="*/ 665742 h 665742"/>
                <a:gd name="connsiteX0-61" fmla="*/ 155 w 546514"/>
                <a:gd name="connsiteY0-62" fmla="*/ 662124 h 662124"/>
                <a:gd name="connsiteX1-63" fmla="*/ 21863 w 546514"/>
                <a:gd name="connsiteY1-64" fmla="*/ 83217 h 662124"/>
                <a:gd name="connsiteX2-65" fmla="*/ 271524 w 546514"/>
                <a:gd name="connsiteY2-66" fmla="*/ 0 h 662124"/>
                <a:gd name="connsiteX3-67" fmla="*/ 542896 w 546514"/>
                <a:gd name="connsiteY3-68" fmla="*/ 68746 h 662124"/>
                <a:gd name="connsiteX4-69" fmla="*/ 546514 w 546514"/>
                <a:gd name="connsiteY4-70" fmla="*/ 662124 h 662124"/>
                <a:gd name="connsiteX5-71" fmla="*/ 155 w 546514"/>
                <a:gd name="connsiteY5-72" fmla="*/ 662124 h 662124"/>
                <a:gd name="connsiteX0-73" fmla="*/ 10856 w 524651"/>
                <a:gd name="connsiteY0-74" fmla="*/ 658506 h 662124"/>
                <a:gd name="connsiteX1-75" fmla="*/ 0 w 524651"/>
                <a:gd name="connsiteY1-76" fmla="*/ 83217 h 662124"/>
                <a:gd name="connsiteX2-77" fmla="*/ 249661 w 524651"/>
                <a:gd name="connsiteY2-78" fmla="*/ 0 h 662124"/>
                <a:gd name="connsiteX3-79" fmla="*/ 521033 w 524651"/>
                <a:gd name="connsiteY3-80" fmla="*/ 68746 h 662124"/>
                <a:gd name="connsiteX4-81" fmla="*/ 524651 w 524651"/>
                <a:gd name="connsiteY4-82" fmla="*/ 662124 h 662124"/>
                <a:gd name="connsiteX5-83" fmla="*/ 10856 w 524651"/>
                <a:gd name="connsiteY5-84" fmla="*/ 658506 h 662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reeform 16"/>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8" name="Straight Connector 17"/>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grpSp>
        <p:nvGrpSpPr>
          <p:cNvPr id="24" name="Group 23"/>
          <p:cNvGrpSpPr/>
          <p:nvPr/>
        </p:nvGrpSpPr>
        <p:grpSpPr>
          <a:xfrm>
            <a:off x="7524388" y="3366449"/>
            <a:ext cx="594613" cy="648336"/>
            <a:chOff x="5203089" y="1751190"/>
            <a:chExt cx="858331" cy="662414"/>
          </a:xfrm>
        </p:grpSpPr>
        <p:sp>
          <p:nvSpPr>
            <p:cNvPr id="25" name="Freeform 24"/>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1" fmla="*/ 3618 w 651290"/>
                <a:gd name="connsiteY0-2" fmla="*/ 593378 h 593378"/>
                <a:gd name="connsiteX1-3" fmla="*/ 0 w 651290"/>
                <a:gd name="connsiteY1-4" fmla="*/ 242416 h 593378"/>
                <a:gd name="connsiteX2-5" fmla="*/ 423338 w 651290"/>
                <a:gd name="connsiteY2-6" fmla="*/ 101308 h 593378"/>
                <a:gd name="connsiteX3-7" fmla="*/ 647672 w 651290"/>
                <a:gd name="connsiteY3-8" fmla="*/ 0 h 593378"/>
                <a:gd name="connsiteX4-9" fmla="*/ 651290 w 651290"/>
                <a:gd name="connsiteY4-10" fmla="*/ 593378 h 593378"/>
                <a:gd name="connsiteX5-11" fmla="*/ 3618 w 651290"/>
                <a:gd name="connsiteY5-12" fmla="*/ 593378 h 593378"/>
                <a:gd name="connsiteX0-13" fmla="*/ 3618 w 651290"/>
                <a:gd name="connsiteY0-14" fmla="*/ 662124 h 662124"/>
                <a:gd name="connsiteX1-15" fmla="*/ 0 w 651290"/>
                <a:gd name="connsiteY1-16" fmla="*/ 311162 h 662124"/>
                <a:gd name="connsiteX2-17" fmla="*/ 376300 w 651290"/>
                <a:gd name="connsiteY2-18" fmla="*/ 0 h 662124"/>
                <a:gd name="connsiteX3-19" fmla="*/ 647672 w 651290"/>
                <a:gd name="connsiteY3-20" fmla="*/ 68746 h 662124"/>
                <a:gd name="connsiteX4-21" fmla="*/ 651290 w 651290"/>
                <a:gd name="connsiteY4-22" fmla="*/ 662124 h 662124"/>
                <a:gd name="connsiteX5-23" fmla="*/ 3618 w 651290"/>
                <a:gd name="connsiteY5-24" fmla="*/ 662124 h 662124"/>
                <a:gd name="connsiteX0-25" fmla="*/ 0 w 647672"/>
                <a:gd name="connsiteY0-26" fmla="*/ 662124 h 662124"/>
                <a:gd name="connsiteX1-27" fmla="*/ 123021 w 647672"/>
                <a:gd name="connsiteY1-28" fmla="*/ 83217 h 662124"/>
                <a:gd name="connsiteX2-29" fmla="*/ 372682 w 647672"/>
                <a:gd name="connsiteY2-30" fmla="*/ 0 h 662124"/>
                <a:gd name="connsiteX3-31" fmla="*/ 644054 w 647672"/>
                <a:gd name="connsiteY3-32" fmla="*/ 68746 h 662124"/>
                <a:gd name="connsiteX4-33" fmla="*/ 647672 w 647672"/>
                <a:gd name="connsiteY4-34" fmla="*/ 662124 h 662124"/>
                <a:gd name="connsiteX5-35" fmla="*/ 0 w 647672"/>
                <a:gd name="connsiteY5-36" fmla="*/ 662124 h 662124"/>
                <a:gd name="connsiteX0-37" fmla="*/ 7238 w 524651"/>
                <a:gd name="connsiteY0-38" fmla="*/ 669360 h 669360"/>
                <a:gd name="connsiteX1-39" fmla="*/ 0 w 524651"/>
                <a:gd name="connsiteY1-40" fmla="*/ 83217 h 669360"/>
                <a:gd name="connsiteX2-41" fmla="*/ 249661 w 524651"/>
                <a:gd name="connsiteY2-42" fmla="*/ 0 h 669360"/>
                <a:gd name="connsiteX3-43" fmla="*/ 521033 w 524651"/>
                <a:gd name="connsiteY3-44" fmla="*/ 68746 h 669360"/>
                <a:gd name="connsiteX4-45" fmla="*/ 524651 w 524651"/>
                <a:gd name="connsiteY4-46" fmla="*/ 662124 h 669360"/>
                <a:gd name="connsiteX5-47" fmla="*/ 7238 w 524651"/>
                <a:gd name="connsiteY5-48" fmla="*/ 669360 h 669360"/>
                <a:gd name="connsiteX0-49" fmla="*/ 438 w 528706"/>
                <a:gd name="connsiteY0-50" fmla="*/ 665742 h 665742"/>
                <a:gd name="connsiteX1-51" fmla="*/ 4055 w 528706"/>
                <a:gd name="connsiteY1-52" fmla="*/ 83217 h 665742"/>
                <a:gd name="connsiteX2-53" fmla="*/ 253716 w 528706"/>
                <a:gd name="connsiteY2-54" fmla="*/ 0 h 665742"/>
                <a:gd name="connsiteX3-55" fmla="*/ 525088 w 528706"/>
                <a:gd name="connsiteY3-56" fmla="*/ 68746 h 665742"/>
                <a:gd name="connsiteX4-57" fmla="*/ 528706 w 528706"/>
                <a:gd name="connsiteY4-58" fmla="*/ 662124 h 665742"/>
                <a:gd name="connsiteX5-59" fmla="*/ 438 w 528706"/>
                <a:gd name="connsiteY5-60" fmla="*/ 665742 h 665742"/>
                <a:gd name="connsiteX0-61" fmla="*/ 155 w 546514"/>
                <a:gd name="connsiteY0-62" fmla="*/ 662124 h 662124"/>
                <a:gd name="connsiteX1-63" fmla="*/ 21863 w 546514"/>
                <a:gd name="connsiteY1-64" fmla="*/ 83217 h 662124"/>
                <a:gd name="connsiteX2-65" fmla="*/ 271524 w 546514"/>
                <a:gd name="connsiteY2-66" fmla="*/ 0 h 662124"/>
                <a:gd name="connsiteX3-67" fmla="*/ 542896 w 546514"/>
                <a:gd name="connsiteY3-68" fmla="*/ 68746 h 662124"/>
                <a:gd name="connsiteX4-69" fmla="*/ 546514 w 546514"/>
                <a:gd name="connsiteY4-70" fmla="*/ 662124 h 662124"/>
                <a:gd name="connsiteX5-71" fmla="*/ 155 w 546514"/>
                <a:gd name="connsiteY5-72" fmla="*/ 662124 h 662124"/>
                <a:gd name="connsiteX0-73" fmla="*/ 10856 w 524651"/>
                <a:gd name="connsiteY0-74" fmla="*/ 658506 h 662124"/>
                <a:gd name="connsiteX1-75" fmla="*/ 0 w 524651"/>
                <a:gd name="connsiteY1-76" fmla="*/ 83217 h 662124"/>
                <a:gd name="connsiteX2-77" fmla="*/ 249661 w 524651"/>
                <a:gd name="connsiteY2-78" fmla="*/ 0 h 662124"/>
                <a:gd name="connsiteX3-79" fmla="*/ 521033 w 524651"/>
                <a:gd name="connsiteY3-80" fmla="*/ 68746 h 662124"/>
                <a:gd name="connsiteX4-81" fmla="*/ 524651 w 524651"/>
                <a:gd name="connsiteY4-82" fmla="*/ 662124 h 662124"/>
                <a:gd name="connsiteX5-83" fmla="*/ 10856 w 524651"/>
                <a:gd name="connsiteY5-84" fmla="*/ 658506 h 662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Freeform 25"/>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7" name="Straight Connector 26"/>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sp>
        <p:nvSpPr>
          <p:cNvPr id="33" name="Freeform 32"/>
          <p:cNvSpPr/>
          <p:nvPr/>
        </p:nvSpPr>
        <p:spPr>
          <a:xfrm>
            <a:off x="6294030" y="1954320"/>
            <a:ext cx="1497864" cy="138645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1" fmla="*/ 434989 w 1537226"/>
              <a:gd name="connsiteY0-2" fmla="*/ 253346 h 1763594"/>
              <a:gd name="connsiteX1-3" fmla="*/ 488 w 1537226"/>
              <a:gd name="connsiteY1-4" fmla="*/ 921706 h 1763594"/>
              <a:gd name="connsiteX2-5" fmla="*/ 368142 w 1537226"/>
              <a:gd name="connsiteY2-6" fmla="*/ 1489812 h 1763594"/>
              <a:gd name="connsiteX3-7" fmla="*/ 1187008 w 1537226"/>
              <a:gd name="connsiteY3-8" fmla="*/ 1757156 h 1763594"/>
              <a:gd name="connsiteX4-9" fmla="*/ 1521239 w 1537226"/>
              <a:gd name="connsiteY4-10" fmla="*/ 1239177 h 1763594"/>
              <a:gd name="connsiteX5-11" fmla="*/ 1468998 w 1537226"/>
              <a:gd name="connsiteY5-12" fmla="*/ 654362 h 1763594"/>
              <a:gd name="connsiteX6-13" fmla="*/ 1337412 w 1537226"/>
              <a:gd name="connsiteY6-14" fmla="*/ 136383 h 1763594"/>
              <a:gd name="connsiteX7-15" fmla="*/ 1086739 w 1537226"/>
              <a:gd name="connsiteY7-16" fmla="*/ 2711 h 1763594"/>
              <a:gd name="connsiteX8-17" fmla="*/ 434989 w 1537226"/>
              <a:gd name="connsiteY8-18" fmla="*/ 253346 h 1763594"/>
              <a:gd name="connsiteX0-19" fmla="*/ 434989 w 1537226"/>
              <a:gd name="connsiteY0-20" fmla="*/ 253346 h 1763594"/>
              <a:gd name="connsiteX1-21" fmla="*/ 488 w 1537226"/>
              <a:gd name="connsiteY1-22" fmla="*/ 921706 h 1763594"/>
              <a:gd name="connsiteX2-23" fmla="*/ 368142 w 1537226"/>
              <a:gd name="connsiteY2-24" fmla="*/ 1489812 h 1763594"/>
              <a:gd name="connsiteX3-25" fmla="*/ 1187008 w 1537226"/>
              <a:gd name="connsiteY3-26" fmla="*/ 1757156 h 1763594"/>
              <a:gd name="connsiteX4-27" fmla="*/ 1521239 w 1537226"/>
              <a:gd name="connsiteY4-28" fmla="*/ 1239177 h 1763594"/>
              <a:gd name="connsiteX5-29" fmla="*/ 1468998 w 1537226"/>
              <a:gd name="connsiteY5-30" fmla="*/ 654362 h 1763594"/>
              <a:gd name="connsiteX6-31" fmla="*/ 1337412 w 1537226"/>
              <a:gd name="connsiteY6-32" fmla="*/ 136383 h 1763594"/>
              <a:gd name="connsiteX7-33" fmla="*/ 839572 w 1537226"/>
              <a:gd name="connsiteY7-34" fmla="*/ 2711 h 1763594"/>
              <a:gd name="connsiteX8-35" fmla="*/ 434989 w 1537226"/>
              <a:gd name="connsiteY8-36" fmla="*/ 253346 h 1763594"/>
              <a:gd name="connsiteX0-37" fmla="*/ 360357 w 1536743"/>
              <a:gd name="connsiteY0-38" fmla="*/ 534641 h 1782088"/>
              <a:gd name="connsiteX1-39" fmla="*/ 5 w 1536743"/>
              <a:gd name="connsiteY1-40" fmla="*/ 940200 h 1782088"/>
              <a:gd name="connsiteX2-41" fmla="*/ 367659 w 1536743"/>
              <a:gd name="connsiteY2-42" fmla="*/ 1508306 h 1782088"/>
              <a:gd name="connsiteX3-43" fmla="*/ 1186525 w 1536743"/>
              <a:gd name="connsiteY3-44" fmla="*/ 1775650 h 1782088"/>
              <a:gd name="connsiteX4-45" fmla="*/ 1520756 w 1536743"/>
              <a:gd name="connsiteY4-46" fmla="*/ 1257671 h 1782088"/>
              <a:gd name="connsiteX5-47" fmla="*/ 1468515 w 1536743"/>
              <a:gd name="connsiteY5-48" fmla="*/ 672856 h 1782088"/>
              <a:gd name="connsiteX6-49" fmla="*/ 1336929 w 1536743"/>
              <a:gd name="connsiteY6-50" fmla="*/ 154877 h 1782088"/>
              <a:gd name="connsiteX7-51" fmla="*/ 839089 w 1536743"/>
              <a:gd name="connsiteY7-52" fmla="*/ 21205 h 1782088"/>
              <a:gd name="connsiteX8-53" fmla="*/ 360357 w 1536743"/>
              <a:gd name="connsiteY8-54" fmla="*/ 534641 h 1782088"/>
              <a:gd name="connsiteX0-55" fmla="*/ 360355 w 1536741"/>
              <a:gd name="connsiteY0-56" fmla="*/ 534641 h 1782088"/>
              <a:gd name="connsiteX1-57" fmla="*/ 3 w 1536741"/>
              <a:gd name="connsiteY1-58" fmla="*/ 940200 h 1782088"/>
              <a:gd name="connsiteX2-59" fmla="*/ 367657 w 1536741"/>
              <a:gd name="connsiteY2-60" fmla="*/ 1508306 h 1782088"/>
              <a:gd name="connsiteX3-61" fmla="*/ 1186523 w 1536741"/>
              <a:gd name="connsiteY3-62" fmla="*/ 1775650 h 1782088"/>
              <a:gd name="connsiteX4-63" fmla="*/ 1520754 w 1536741"/>
              <a:gd name="connsiteY4-64" fmla="*/ 1257671 h 1782088"/>
              <a:gd name="connsiteX5-65" fmla="*/ 1468513 w 1536741"/>
              <a:gd name="connsiteY5-66" fmla="*/ 672856 h 1782088"/>
              <a:gd name="connsiteX6-67" fmla="*/ 1336927 w 1536741"/>
              <a:gd name="connsiteY6-68" fmla="*/ 154877 h 1782088"/>
              <a:gd name="connsiteX7-69" fmla="*/ 839087 w 1536741"/>
              <a:gd name="connsiteY7-70" fmla="*/ 21205 h 1782088"/>
              <a:gd name="connsiteX8-71" fmla="*/ 360355 w 1536741"/>
              <a:gd name="connsiteY8-72" fmla="*/ 534641 h 1782088"/>
              <a:gd name="connsiteX0-73" fmla="*/ 360355 w 1494463"/>
              <a:gd name="connsiteY0-74" fmla="*/ 534641 h 1775651"/>
              <a:gd name="connsiteX1-75" fmla="*/ 3 w 1494463"/>
              <a:gd name="connsiteY1-76" fmla="*/ 940200 h 1775651"/>
              <a:gd name="connsiteX2-77" fmla="*/ 367657 w 1494463"/>
              <a:gd name="connsiteY2-78" fmla="*/ 1508306 h 1775651"/>
              <a:gd name="connsiteX3-79" fmla="*/ 1186523 w 1494463"/>
              <a:gd name="connsiteY3-80" fmla="*/ 1775650 h 1775651"/>
              <a:gd name="connsiteX4-81" fmla="*/ 1467465 w 1494463"/>
              <a:gd name="connsiteY4-82" fmla="*/ 1510813 h 1775651"/>
              <a:gd name="connsiteX5-83" fmla="*/ 1468513 w 1494463"/>
              <a:gd name="connsiteY5-84" fmla="*/ 672856 h 1775651"/>
              <a:gd name="connsiteX6-85" fmla="*/ 1336927 w 1494463"/>
              <a:gd name="connsiteY6-86" fmla="*/ 154877 h 1775651"/>
              <a:gd name="connsiteX7-87" fmla="*/ 839087 w 1494463"/>
              <a:gd name="connsiteY7-88" fmla="*/ 21205 h 1775651"/>
              <a:gd name="connsiteX8-89" fmla="*/ 360355 w 1494463"/>
              <a:gd name="connsiteY8-90" fmla="*/ 534641 h 1775651"/>
              <a:gd name="connsiteX0-91" fmla="*/ 360355 w 1491064"/>
              <a:gd name="connsiteY0-92" fmla="*/ 552327 h 1793337"/>
              <a:gd name="connsiteX1-93" fmla="*/ 3 w 1491064"/>
              <a:gd name="connsiteY1-94" fmla="*/ 957886 h 1793337"/>
              <a:gd name="connsiteX2-95" fmla="*/ 367657 w 1491064"/>
              <a:gd name="connsiteY2-96" fmla="*/ 1525992 h 1793337"/>
              <a:gd name="connsiteX3-97" fmla="*/ 1186523 w 1491064"/>
              <a:gd name="connsiteY3-98" fmla="*/ 1793336 h 1793337"/>
              <a:gd name="connsiteX4-99" fmla="*/ 1467465 w 1491064"/>
              <a:gd name="connsiteY4-100" fmla="*/ 1528499 h 1793337"/>
              <a:gd name="connsiteX5-101" fmla="*/ 1468513 w 1491064"/>
              <a:gd name="connsiteY5-102" fmla="*/ 690542 h 1793337"/>
              <a:gd name="connsiteX6-103" fmla="*/ 1407977 w 1491064"/>
              <a:gd name="connsiteY6-104" fmla="*/ 109278 h 1793337"/>
              <a:gd name="connsiteX7-105" fmla="*/ 839087 w 1491064"/>
              <a:gd name="connsiteY7-106" fmla="*/ 38891 h 1793337"/>
              <a:gd name="connsiteX8-107" fmla="*/ 360355 w 1491064"/>
              <a:gd name="connsiteY8-108" fmla="*/ 552327 h 1793337"/>
              <a:gd name="connsiteX0-109" fmla="*/ 360355 w 1502818"/>
              <a:gd name="connsiteY0-110" fmla="*/ 552327 h 1612281"/>
              <a:gd name="connsiteX1-111" fmla="*/ 3 w 1502818"/>
              <a:gd name="connsiteY1-112" fmla="*/ 957886 h 1612281"/>
              <a:gd name="connsiteX2-113" fmla="*/ 367657 w 1502818"/>
              <a:gd name="connsiteY2-114" fmla="*/ 1525992 h 1612281"/>
              <a:gd name="connsiteX3-115" fmla="*/ 1026659 w 1502818"/>
              <a:gd name="connsiteY3-116" fmla="*/ 1582385 h 1612281"/>
              <a:gd name="connsiteX4-117" fmla="*/ 1467465 w 1502818"/>
              <a:gd name="connsiteY4-118" fmla="*/ 1528499 h 1612281"/>
              <a:gd name="connsiteX5-119" fmla="*/ 1468513 w 1502818"/>
              <a:gd name="connsiteY5-120" fmla="*/ 690542 h 1612281"/>
              <a:gd name="connsiteX6-121" fmla="*/ 1407977 w 1502818"/>
              <a:gd name="connsiteY6-122" fmla="*/ 109278 h 1612281"/>
              <a:gd name="connsiteX7-123" fmla="*/ 839087 w 1502818"/>
              <a:gd name="connsiteY7-124" fmla="*/ 38891 h 1612281"/>
              <a:gd name="connsiteX8-125" fmla="*/ 360355 w 1502818"/>
              <a:gd name="connsiteY8-126" fmla="*/ 552327 h 1612281"/>
              <a:gd name="connsiteX0-127" fmla="*/ 360384 w 1502847"/>
              <a:gd name="connsiteY0-128" fmla="*/ 552327 h 1803602"/>
              <a:gd name="connsiteX1-129" fmla="*/ 32 w 1502847"/>
              <a:gd name="connsiteY1-130" fmla="*/ 957886 h 1803602"/>
              <a:gd name="connsiteX2-131" fmla="*/ 385448 w 1502847"/>
              <a:gd name="connsiteY2-132" fmla="*/ 1779134 h 1803602"/>
              <a:gd name="connsiteX3-133" fmla="*/ 1026688 w 1502847"/>
              <a:gd name="connsiteY3-134" fmla="*/ 1582385 h 1803602"/>
              <a:gd name="connsiteX4-135" fmla="*/ 1467494 w 1502847"/>
              <a:gd name="connsiteY4-136" fmla="*/ 1528499 h 1803602"/>
              <a:gd name="connsiteX5-137" fmla="*/ 1468542 w 1502847"/>
              <a:gd name="connsiteY5-138" fmla="*/ 690542 h 1803602"/>
              <a:gd name="connsiteX6-139" fmla="*/ 1408006 w 1502847"/>
              <a:gd name="connsiteY6-140" fmla="*/ 109278 h 1803602"/>
              <a:gd name="connsiteX7-141" fmla="*/ 839116 w 1502847"/>
              <a:gd name="connsiteY7-142" fmla="*/ 38891 h 1803602"/>
              <a:gd name="connsiteX8-143" fmla="*/ 360384 w 1502847"/>
              <a:gd name="connsiteY8-144" fmla="*/ 552327 h 1803602"/>
              <a:gd name="connsiteX0-145" fmla="*/ 360384 w 1502847"/>
              <a:gd name="connsiteY0-146" fmla="*/ 552327 h 1826319"/>
              <a:gd name="connsiteX1-147" fmla="*/ 32 w 1502847"/>
              <a:gd name="connsiteY1-148" fmla="*/ 957886 h 1826319"/>
              <a:gd name="connsiteX2-149" fmla="*/ 385448 w 1502847"/>
              <a:gd name="connsiteY2-150" fmla="*/ 1779134 h 1826319"/>
              <a:gd name="connsiteX3-151" fmla="*/ 1026688 w 1502847"/>
              <a:gd name="connsiteY3-152" fmla="*/ 1582385 h 1826319"/>
              <a:gd name="connsiteX4-153" fmla="*/ 1467494 w 1502847"/>
              <a:gd name="connsiteY4-154" fmla="*/ 1528499 h 1826319"/>
              <a:gd name="connsiteX5-155" fmla="*/ 1468542 w 1502847"/>
              <a:gd name="connsiteY5-156" fmla="*/ 690542 h 1826319"/>
              <a:gd name="connsiteX6-157" fmla="*/ 1408006 w 1502847"/>
              <a:gd name="connsiteY6-158" fmla="*/ 109278 h 1826319"/>
              <a:gd name="connsiteX7-159" fmla="*/ 839116 w 1502847"/>
              <a:gd name="connsiteY7-160" fmla="*/ 38891 h 1826319"/>
              <a:gd name="connsiteX8-161" fmla="*/ 360384 w 1502847"/>
              <a:gd name="connsiteY8-162" fmla="*/ 552327 h 1826319"/>
              <a:gd name="connsiteX0-163" fmla="*/ 289852 w 1503366"/>
              <a:gd name="connsiteY0-164" fmla="*/ 461730 h 1820101"/>
              <a:gd name="connsiteX1-165" fmla="*/ 551 w 1503366"/>
              <a:gd name="connsiteY1-166" fmla="*/ 951668 h 1820101"/>
              <a:gd name="connsiteX2-167" fmla="*/ 385967 w 1503366"/>
              <a:gd name="connsiteY2-168" fmla="*/ 1772916 h 1820101"/>
              <a:gd name="connsiteX3-169" fmla="*/ 1027207 w 1503366"/>
              <a:gd name="connsiteY3-170" fmla="*/ 1576167 h 1820101"/>
              <a:gd name="connsiteX4-171" fmla="*/ 1468013 w 1503366"/>
              <a:gd name="connsiteY4-172" fmla="*/ 1522281 h 1820101"/>
              <a:gd name="connsiteX5-173" fmla="*/ 1469061 w 1503366"/>
              <a:gd name="connsiteY5-174" fmla="*/ 684324 h 1820101"/>
              <a:gd name="connsiteX6-175" fmla="*/ 1408525 w 1503366"/>
              <a:gd name="connsiteY6-176" fmla="*/ 103060 h 1820101"/>
              <a:gd name="connsiteX7-177" fmla="*/ 839635 w 1503366"/>
              <a:gd name="connsiteY7-178" fmla="*/ 32673 h 1820101"/>
              <a:gd name="connsiteX8-179" fmla="*/ 289852 w 1503366"/>
              <a:gd name="connsiteY8-180" fmla="*/ 461730 h 1820101"/>
              <a:gd name="connsiteX0-181" fmla="*/ 293376 w 1506890"/>
              <a:gd name="connsiteY0-182" fmla="*/ 461730 h 1820101"/>
              <a:gd name="connsiteX1-183" fmla="*/ 4075 w 1506890"/>
              <a:gd name="connsiteY1-184" fmla="*/ 951668 h 1820101"/>
              <a:gd name="connsiteX2-185" fmla="*/ 389491 w 1506890"/>
              <a:gd name="connsiteY2-186" fmla="*/ 1772916 h 1820101"/>
              <a:gd name="connsiteX3-187" fmla="*/ 1030731 w 1506890"/>
              <a:gd name="connsiteY3-188" fmla="*/ 1576167 h 1820101"/>
              <a:gd name="connsiteX4-189" fmla="*/ 1471537 w 1506890"/>
              <a:gd name="connsiteY4-190" fmla="*/ 1522281 h 1820101"/>
              <a:gd name="connsiteX5-191" fmla="*/ 1472585 w 1506890"/>
              <a:gd name="connsiteY5-192" fmla="*/ 684324 h 1820101"/>
              <a:gd name="connsiteX6-193" fmla="*/ 1412049 w 1506890"/>
              <a:gd name="connsiteY6-194" fmla="*/ 103060 h 1820101"/>
              <a:gd name="connsiteX7-195" fmla="*/ 843159 w 1506890"/>
              <a:gd name="connsiteY7-196" fmla="*/ 32673 h 1820101"/>
              <a:gd name="connsiteX8-197" fmla="*/ 293376 w 1506890"/>
              <a:gd name="connsiteY8-198" fmla="*/ 461730 h 1820101"/>
              <a:gd name="connsiteX0-199" fmla="*/ 203955 w 1545103"/>
              <a:gd name="connsiteY0-200" fmla="*/ 206126 h 1802639"/>
              <a:gd name="connsiteX1-201" fmla="*/ 42288 w 1545103"/>
              <a:gd name="connsiteY1-202" fmla="*/ 934206 h 1802639"/>
              <a:gd name="connsiteX2-203" fmla="*/ 427704 w 1545103"/>
              <a:gd name="connsiteY2-204" fmla="*/ 1755454 h 1802639"/>
              <a:gd name="connsiteX3-205" fmla="*/ 1068944 w 1545103"/>
              <a:gd name="connsiteY3-206" fmla="*/ 1558705 h 1802639"/>
              <a:gd name="connsiteX4-207" fmla="*/ 1509750 w 1545103"/>
              <a:gd name="connsiteY4-208" fmla="*/ 1504819 h 1802639"/>
              <a:gd name="connsiteX5-209" fmla="*/ 1510798 w 1545103"/>
              <a:gd name="connsiteY5-210" fmla="*/ 666862 h 1802639"/>
              <a:gd name="connsiteX6-211" fmla="*/ 1450262 w 1545103"/>
              <a:gd name="connsiteY6-212" fmla="*/ 85598 h 1802639"/>
              <a:gd name="connsiteX7-213" fmla="*/ 881372 w 1545103"/>
              <a:gd name="connsiteY7-214" fmla="*/ 15211 h 1802639"/>
              <a:gd name="connsiteX8-215" fmla="*/ 203955 w 1545103"/>
              <a:gd name="connsiteY8-216" fmla="*/ 206126 h 1802639"/>
              <a:gd name="connsiteX0-217" fmla="*/ 147252 w 1634267"/>
              <a:gd name="connsiteY0-218" fmla="*/ 113266 h 1796376"/>
              <a:gd name="connsiteX1-219" fmla="*/ 131452 w 1634267"/>
              <a:gd name="connsiteY1-220" fmla="*/ 927943 h 1796376"/>
              <a:gd name="connsiteX2-221" fmla="*/ 516868 w 1634267"/>
              <a:gd name="connsiteY2-222" fmla="*/ 1749191 h 1796376"/>
              <a:gd name="connsiteX3-223" fmla="*/ 1158108 w 1634267"/>
              <a:gd name="connsiteY3-224" fmla="*/ 1552442 h 1796376"/>
              <a:gd name="connsiteX4-225" fmla="*/ 1598914 w 1634267"/>
              <a:gd name="connsiteY4-226" fmla="*/ 1498556 h 1796376"/>
              <a:gd name="connsiteX5-227" fmla="*/ 1599962 w 1634267"/>
              <a:gd name="connsiteY5-228" fmla="*/ 660599 h 1796376"/>
              <a:gd name="connsiteX6-229" fmla="*/ 1539426 w 1634267"/>
              <a:gd name="connsiteY6-230" fmla="*/ 79335 h 1796376"/>
              <a:gd name="connsiteX7-231" fmla="*/ 970536 w 1634267"/>
              <a:gd name="connsiteY7-232" fmla="*/ 8948 h 1796376"/>
              <a:gd name="connsiteX8-233" fmla="*/ 147252 w 1634267"/>
              <a:gd name="connsiteY8-234" fmla="*/ 113266 h 179637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634267" h="1796376">
                <a:moveTo>
                  <a:pt x="147252" y="113266"/>
                </a:moveTo>
                <a:cubicBezTo>
                  <a:pt x="-139307" y="245497"/>
                  <a:pt x="69849" y="655289"/>
                  <a:pt x="131452" y="927943"/>
                </a:cubicBezTo>
                <a:cubicBezTo>
                  <a:pt x="193055" y="1200597"/>
                  <a:pt x="345759" y="1645108"/>
                  <a:pt x="516868" y="1749191"/>
                </a:cubicBezTo>
                <a:cubicBezTo>
                  <a:pt x="687977" y="1853274"/>
                  <a:pt x="1013294" y="1784070"/>
                  <a:pt x="1158108" y="1552442"/>
                </a:cubicBezTo>
                <a:cubicBezTo>
                  <a:pt x="1302922" y="1320814"/>
                  <a:pt x="1525272" y="1647197"/>
                  <a:pt x="1598914" y="1498556"/>
                </a:cubicBezTo>
                <a:cubicBezTo>
                  <a:pt x="1672556" y="1349916"/>
                  <a:pt x="1609877" y="897136"/>
                  <a:pt x="1599962" y="660599"/>
                </a:cubicBezTo>
                <a:cubicBezTo>
                  <a:pt x="1590047" y="424062"/>
                  <a:pt x="1578419" y="187943"/>
                  <a:pt x="1539426" y="79335"/>
                </a:cubicBezTo>
                <a:cubicBezTo>
                  <a:pt x="1500433" y="-29273"/>
                  <a:pt x="1202565" y="3293"/>
                  <a:pt x="970536" y="8948"/>
                </a:cubicBezTo>
                <a:cubicBezTo>
                  <a:pt x="738507" y="14603"/>
                  <a:pt x="433811" y="-18965"/>
                  <a:pt x="147252" y="113266"/>
                </a:cubicBezTo>
                <a:close/>
              </a:path>
            </a:pathLst>
          </a:custGeom>
          <a:gradFill flip="none" rotWithShape="1">
            <a:gsLst>
              <a:gs pos="0">
                <a:srgbClr val="9CDFF9"/>
              </a:gs>
              <a:gs pos="100000">
                <a:schemeClr val="bg1"/>
              </a:gs>
              <a:gs pos="57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TextBox 33"/>
          <p:cNvSpPr txBox="1"/>
          <p:nvPr/>
        </p:nvSpPr>
        <p:spPr>
          <a:xfrm>
            <a:off x="6180418" y="2023473"/>
            <a:ext cx="1725088" cy="28623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national or global ISP</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5" name="Rectangle 34"/>
          <p:cNvSpPr/>
          <p:nvPr/>
        </p:nvSpPr>
        <p:spPr>
          <a:xfrm>
            <a:off x="6032285" y="3850186"/>
            <a:ext cx="305749" cy="197847"/>
          </a:xfrm>
          <a:prstGeom prst="rect">
            <a:avLst/>
          </a:prstGeom>
          <a:solidFill>
            <a:srgbClr val="9CD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TextBox 35"/>
          <p:cNvSpPr txBox="1"/>
          <p:nvPr/>
        </p:nvSpPr>
        <p:spPr>
          <a:xfrm>
            <a:off x="7670984" y="4850215"/>
            <a:ext cx="813043" cy="38318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datacenter </a:t>
            </a:r>
            <a:endPar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0"/>
              </a:spcBef>
              <a:spcAft>
                <a:spcPts val="0"/>
              </a:spcAft>
              <a:buClrTx/>
              <a:buSzTx/>
              <a:buFontTx/>
              <a:buNone/>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37" name="Straight Connector 36"/>
          <p:cNvCxnSpPr/>
          <p:nvPr/>
        </p:nvCxnSpPr>
        <p:spPr>
          <a:xfrm flipH="1" flipV="1">
            <a:off x="7313137" y="3752403"/>
            <a:ext cx="412964" cy="63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flipV="1">
            <a:off x="7414052" y="3812962"/>
            <a:ext cx="345866" cy="7389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V="1">
            <a:off x="7390114" y="3805699"/>
            <a:ext cx="335987" cy="3953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H="1" flipV="1">
            <a:off x="7323991" y="3767174"/>
            <a:ext cx="1" cy="4857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flipH="1" flipV="1">
            <a:off x="7303837" y="4243920"/>
            <a:ext cx="508543" cy="3486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H="1">
            <a:off x="6648412" y="4260020"/>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H="1">
            <a:off x="5972833" y="4260020"/>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H="1">
            <a:off x="6030085" y="3679950"/>
            <a:ext cx="382424" cy="517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6486286" y="3679950"/>
            <a:ext cx="0" cy="54029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6890885" y="2926970"/>
            <a:ext cx="488174" cy="8393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H="1">
            <a:off x="6551936" y="2867291"/>
            <a:ext cx="380432" cy="694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49" name="Group 48"/>
          <p:cNvGrpSpPr/>
          <p:nvPr/>
        </p:nvGrpSpPr>
        <p:grpSpPr>
          <a:xfrm>
            <a:off x="4610470" y="2299603"/>
            <a:ext cx="3283852" cy="3640283"/>
            <a:chOff x="7881336" y="2104198"/>
            <a:chExt cx="3283852" cy="3640283"/>
          </a:xfrm>
        </p:grpSpPr>
        <p:sp>
          <p:nvSpPr>
            <p:cNvPr id="54" name="Line 428"/>
            <p:cNvSpPr>
              <a:spLocks noChangeShapeType="1"/>
            </p:cNvSpPr>
            <p:nvPr/>
          </p:nvSpPr>
          <p:spPr bwMode="auto">
            <a:xfrm rot="16200000" flipV="1">
              <a:off x="9813692" y="5228612"/>
              <a:ext cx="388062" cy="756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 name="Line 430"/>
            <p:cNvSpPr>
              <a:spLocks noChangeShapeType="1"/>
            </p:cNvSpPr>
            <p:nvPr/>
          </p:nvSpPr>
          <p:spPr bwMode="auto">
            <a:xfrm rot="16200000">
              <a:off x="10234009" y="5382159"/>
              <a:ext cx="0" cy="11430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 name="Line 431"/>
            <p:cNvSpPr>
              <a:spLocks noChangeShapeType="1"/>
            </p:cNvSpPr>
            <p:nvPr/>
          </p:nvSpPr>
          <p:spPr bwMode="auto">
            <a:xfrm>
              <a:off x="9457042" y="4815390"/>
              <a:ext cx="524483" cy="261537"/>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 name="Line 432"/>
            <p:cNvSpPr>
              <a:spLocks noChangeShapeType="1"/>
            </p:cNvSpPr>
            <p:nvPr/>
          </p:nvSpPr>
          <p:spPr bwMode="auto">
            <a:xfrm flipV="1">
              <a:off x="8874149" y="4815390"/>
              <a:ext cx="569255" cy="246266"/>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 name="Line 433"/>
            <p:cNvSpPr>
              <a:spLocks noChangeShapeType="1"/>
            </p:cNvSpPr>
            <p:nvPr/>
          </p:nvSpPr>
          <p:spPr bwMode="auto">
            <a:xfrm flipV="1">
              <a:off x="8845827" y="5085749"/>
              <a:ext cx="1030502" cy="0"/>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 name="Line 435"/>
            <p:cNvSpPr>
              <a:spLocks noChangeShapeType="1"/>
            </p:cNvSpPr>
            <p:nvPr/>
          </p:nvSpPr>
          <p:spPr bwMode="auto">
            <a:xfrm>
              <a:off x="8234290" y="5094207"/>
              <a:ext cx="226800" cy="127000"/>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0" name="Line 436"/>
            <p:cNvSpPr>
              <a:spLocks noChangeShapeType="1"/>
            </p:cNvSpPr>
            <p:nvPr/>
          </p:nvSpPr>
          <p:spPr bwMode="auto">
            <a:xfrm flipV="1">
              <a:off x="7972450" y="5267343"/>
              <a:ext cx="412750" cy="127000"/>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 name="Line 439"/>
            <p:cNvSpPr>
              <a:spLocks noChangeShapeType="1"/>
            </p:cNvSpPr>
            <p:nvPr/>
          </p:nvSpPr>
          <p:spPr bwMode="auto">
            <a:xfrm flipH="1">
              <a:off x="8397900" y="5259125"/>
              <a:ext cx="68080" cy="293968"/>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 name="Line 440"/>
            <p:cNvSpPr>
              <a:spLocks noChangeShapeType="1"/>
            </p:cNvSpPr>
            <p:nvPr/>
          </p:nvSpPr>
          <p:spPr bwMode="auto">
            <a:xfrm flipH="1" flipV="1">
              <a:off x="8512814" y="5284804"/>
              <a:ext cx="280374" cy="269876"/>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 name="Line 441"/>
            <p:cNvSpPr>
              <a:spLocks noChangeShapeType="1"/>
            </p:cNvSpPr>
            <p:nvPr/>
          </p:nvSpPr>
          <p:spPr bwMode="auto">
            <a:xfrm>
              <a:off x="8512814" y="5234921"/>
              <a:ext cx="914184" cy="468622"/>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Line 443"/>
            <p:cNvSpPr>
              <a:spLocks noChangeShapeType="1"/>
            </p:cNvSpPr>
            <p:nvPr/>
          </p:nvSpPr>
          <p:spPr bwMode="auto">
            <a:xfrm>
              <a:off x="8271861" y="3806843"/>
              <a:ext cx="0" cy="131762"/>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Line 449"/>
            <p:cNvSpPr>
              <a:spLocks noChangeShapeType="1"/>
            </p:cNvSpPr>
            <p:nvPr/>
          </p:nvSpPr>
          <p:spPr bwMode="auto">
            <a:xfrm flipV="1">
              <a:off x="7881336" y="4017980"/>
              <a:ext cx="168275" cy="317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Line 428"/>
            <p:cNvSpPr>
              <a:spLocks noChangeShapeType="1"/>
            </p:cNvSpPr>
            <p:nvPr/>
          </p:nvSpPr>
          <p:spPr bwMode="auto">
            <a:xfrm rot="16200000" flipV="1">
              <a:off x="9909628" y="5560344"/>
              <a:ext cx="366793" cy="1482"/>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Line 440"/>
            <p:cNvSpPr>
              <a:spLocks noChangeShapeType="1"/>
            </p:cNvSpPr>
            <p:nvPr/>
          </p:nvSpPr>
          <p:spPr bwMode="auto">
            <a:xfrm flipV="1">
              <a:off x="8483508" y="5013435"/>
              <a:ext cx="404236" cy="207771"/>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68" name="Straight Connector 67"/>
            <p:cNvCxnSpPr/>
            <p:nvPr/>
          </p:nvCxnSpPr>
          <p:spPr>
            <a:xfrm flipH="1">
              <a:off x="10124718" y="2146305"/>
              <a:ext cx="761467" cy="57735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9" name="Straight Connector 68"/>
            <p:cNvCxnSpPr/>
            <p:nvPr/>
          </p:nvCxnSpPr>
          <p:spPr>
            <a:xfrm flipH="1">
              <a:off x="10124718" y="2245186"/>
              <a:ext cx="397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0" name="Straight Connector 69"/>
            <p:cNvCxnSpPr/>
            <p:nvPr/>
          </p:nvCxnSpPr>
          <p:spPr>
            <a:xfrm flipH="1">
              <a:off x="10696218" y="2177379"/>
              <a:ext cx="14936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1" name="Straight Connector 70"/>
            <p:cNvCxnSpPr/>
            <p:nvPr/>
          </p:nvCxnSpPr>
          <p:spPr>
            <a:xfrm flipH="1">
              <a:off x="10166249" y="2695840"/>
              <a:ext cx="574283" cy="2782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2" name="Straight Connector 71"/>
            <p:cNvCxnSpPr/>
            <p:nvPr/>
          </p:nvCxnSpPr>
          <p:spPr>
            <a:xfrm flipH="1">
              <a:off x="10093625" y="2146305"/>
              <a:ext cx="788589" cy="9888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3" name="Straight Connector 72"/>
            <p:cNvCxnSpPr/>
            <p:nvPr/>
          </p:nvCxnSpPr>
          <p:spPr>
            <a:xfrm flipH="1">
              <a:off x="10886186" y="2104198"/>
              <a:ext cx="279002" cy="421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4" name="Straight Connector 73"/>
            <p:cNvCxnSpPr/>
            <p:nvPr/>
          </p:nvCxnSpPr>
          <p:spPr>
            <a:xfrm flipH="1" flipV="1">
              <a:off x="10706077" y="2695840"/>
              <a:ext cx="353541" cy="67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5" name="Straight Connector 74"/>
            <p:cNvCxnSpPr/>
            <p:nvPr/>
          </p:nvCxnSpPr>
          <p:spPr>
            <a:xfrm flipH="1">
              <a:off x="8793306" y="2245186"/>
              <a:ext cx="1300319" cy="60662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76" name="Line 541"/>
            <p:cNvSpPr>
              <a:spLocks noChangeShapeType="1"/>
            </p:cNvSpPr>
            <p:nvPr/>
          </p:nvSpPr>
          <p:spPr bwMode="auto">
            <a:xfrm flipV="1">
              <a:off x="9402788" y="4090252"/>
              <a:ext cx="429324" cy="705603"/>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7" name="Line 424"/>
            <p:cNvSpPr>
              <a:spLocks noChangeShapeType="1"/>
            </p:cNvSpPr>
            <p:nvPr/>
          </p:nvSpPr>
          <p:spPr bwMode="auto">
            <a:xfrm flipV="1">
              <a:off x="8268637" y="4024329"/>
              <a:ext cx="969051" cy="317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50" name="Picture 778" descr="antenna_radiation_stylized"/>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4315455" y="3986208"/>
            <a:ext cx="506412" cy="106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 name="Picture 781" descr="antenna_radiation_stylize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5290" y="5653216"/>
            <a:ext cx="452014" cy="95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8" name="Line 426"/>
          <p:cNvSpPr>
            <a:spLocks noChangeShapeType="1"/>
          </p:cNvSpPr>
          <p:nvPr/>
        </p:nvSpPr>
        <p:spPr bwMode="auto">
          <a:xfrm>
            <a:off x="5109681" y="2907587"/>
            <a:ext cx="151280" cy="81182"/>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95" name="Picture 777" descr="access_point_stylized_smal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67099" y="4034177"/>
            <a:ext cx="370169" cy="306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6" name="Picture 780" descr="access_point_stylized_smal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43827" y="5696510"/>
            <a:ext cx="380935" cy="317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97" name="Group 96"/>
          <p:cNvGrpSpPr/>
          <p:nvPr/>
        </p:nvGrpSpPr>
        <p:grpSpPr>
          <a:xfrm>
            <a:off x="6602582" y="5511315"/>
            <a:ext cx="309740" cy="190838"/>
            <a:chOff x="3668110" y="2448910"/>
            <a:chExt cx="3794234" cy="2165130"/>
          </a:xfrm>
        </p:grpSpPr>
        <p:sp>
          <p:nvSpPr>
            <p:cNvPr id="98" name="Rectangle 97"/>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9" name="Freeform 98"/>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00" name="Group 99"/>
            <p:cNvGrpSpPr/>
            <p:nvPr/>
          </p:nvGrpSpPr>
          <p:grpSpPr>
            <a:xfrm>
              <a:off x="3941378" y="2603243"/>
              <a:ext cx="3202061" cy="1066110"/>
              <a:chOff x="7939341" y="3037317"/>
              <a:chExt cx="897649" cy="353919"/>
            </a:xfrm>
          </p:grpSpPr>
          <p:sp>
            <p:nvSpPr>
              <p:cNvPr id="101" name="Freeform 100"/>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 name="Freeform 101"/>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 name="Freeform 102"/>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4" name="Freeform 103"/>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05" name="Group 104"/>
          <p:cNvGrpSpPr/>
          <p:nvPr/>
        </p:nvGrpSpPr>
        <p:grpSpPr>
          <a:xfrm>
            <a:off x="5429836" y="5139698"/>
            <a:ext cx="393760" cy="218578"/>
            <a:chOff x="7493876" y="2774731"/>
            <a:chExt cx="1481958" cy="894622"/>
          </a:xfrm>
        </p:grpSpPr>
        <p:sp>
          <p:nvSpPr>
            <p:cNvPr id="106" name="Freeform 10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7" name="Oval 106"/>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08" name="Group 107"/>
            <p:cNvGrpSpPr/>
            <p:nvPr/>
          </p:nvGrpSpPr>
          <p:grpSpPr>
            <a:xfrm>
              <a:off x="7713663" y="2848339"/>
              <a:ext cx="1042107" cy="425543"/>
              <a:chOff x="7786941" y="2884917"/>
              <a:chExt cx="897649" cy="353919"/>
            </a:xfrm>
          </p:grpSpPr>
          <p:sp>
            <p:nvSpPr>
              <p:cNvPr id="109" name="Freeform 10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0" name="Freeform 10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1" name="Freeform 110"/>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2" name="Freeform 111"/>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13" name="Group 112"/>
          <p:cNvGrpSpPr/>
          <p:nvPr/>
        </p:nvGrpSpPr>
        <p:grpSpPr>
          <a:xfrm>
            <a:off x="5064737" y="5366711"/>
            <a:ext cx="309740" cy="190838"/>
            <a:chOff x="3668110" y="2448910"/>
            <a:chExt cx="3794234" cy="2165130"/>
          </a:xfrm>
        </p:grpSpPr>
        <p:sp>
          <p:nvSpPr>
            <p:cNvPr id="114" name="Rectangle 113"/>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5" name="Freeform 114"/>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6" name="Group 115"/>
            <p:cNvGrpSpPr/>
            <p:nvPr/>
          </p:nvGrpSpPr>
          <p:grpSpPr>
            <a:xfrm>
              <a:off x="3941378" y="2603243"/>
              <a:ext cx="3202061" cy="1066110"/>
              <a:chOff x="7939341" y="3037317"/>
              <a:chExt cx="897649" cy="353919"/>
            </a:xfrm>
          </p:grpSpPr>
          <p:sp>
            <p:nvSpPr>
              <p:cNvPr id="117" name="Freeform 116"/>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8" name="Freeform 117"/>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9" name="Freeform 118"/>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0" name="Freeform 119"/>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21" name="Group 120"/>
          <p:cNvGrpSpPr/>
          <p:nvPr/>
        </p:nvGrpSpPr>
        <p:grpSpPr>
          <a:xfrm>
            <a:off x="5189619" y="2977737"/>
            <a:ext cx="353678" cy="168275"/>
            <a:chOff x="7493876" y="2774731"/>
            <a:chExt cx="1481958" cy="894622"/>
          </a:xfrm>
        </p:grpSpPr>
        <p:sp>
          <p:nvSpPr>
            <p:cNvPr id="122" name="Freeform 121"/>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3" name="Oval 122"/>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24" name="Group 123"/>
            <p:cNvGrpSpPr/>
            <p:nvPr/>
          </p:nvGrpSpPr>
          <p:grpSpPr>
            <a:xfrm>
              <a:off x="7713663" y="2848339"/>
              <a:ext cx="1042107" cy="425543"/>
              <a:chOff x="7786941" y="2884917"/>
              <a:chExt cx="897649" cy="353919"/>
            </a:xfrm>
          </p:grpSpPr>
          <p:sp>
            <p:nvSpPr>
              <p:cNvPr id="125" name="Freeform 124"/>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6" name="Freeform 125"/>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7" name="Freeform 126"/>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8" name="Freeform 127"/>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29" name="Group 128"/>
          <p:cNvGrpSpPr/>
          <p:nvPr/>
        </p:nvGrpSpPr>
        <p:grpSpPr>
          <a:xfrm>
            <a:off x="7637302" y="3773643"/>
            <a:ext cx="170989" cy="97052"/>
            <a:chOff x="7493876" y="2774731"/>
            <a:chExt cx="1481958" cy="894622"/>
          </a:xfrm>
        </p:grpSpPr>
        <p:sp>
          <p:nvSpPr>
            <p:cNvPr id="130" name="Freeform 129"/>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1" name="Oval 130"/>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32" name="Group 131"/>
            <p:cNvGrpSpPr/>
            <p:nvPr/>
          </p:nvGrpSpPr>
          <p:grpSpPr>
            <a:xfrm>
              <a:off x="7713663" y="2848339"/>
              <a:ext cx="1042107" cy="425543"/>
              <a:chOff x="7786941" y="2884917"/>
              <a:chExt cx="897649" cy="353919"/>
            </a:xfrm>
          </p:grpSpPr>
          <p:sp>
            <p:nvSpPr>
              <p:cNvPr id="133" name="Freeform 132"/>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4" name="Freeform 133"/>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5" name="Freeform 134"/>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6" name="Freeform 135"/>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37" name="Group 136"/>
          <p:cNvGrpSpPr/>
          <p:nvPr/>
        </p:nvGrpSpPr>
        <p:grpSpPr>
          <a:xfrm>
            <a:off x="7163826" y="3668416"/>
            <a:ext cx="353678" cy="198344"/>
            <a:chOff x="7493876" y="2774731"/>
            <a:chExt cx="1481958" cy="894622"/>
          </a:xfrm>
        </p:grpSpPr>
        <p:sp>
          <p:nvSpPr>
            <p:cNvPr id="138" name="Freeform 137"/>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9" name="Oval 138"/>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40" name="Group 139"/>
            <p:cNvGrpSpPr/>
            <p:nvPr/>
          </p:nvGrpSpPr>
          <p:grpSpPr>
            <a:xfrm>
              <a:off x="7713663" y="2848339"/>
              <a:ext cx="1042107" cy="425543"/>
              <a:chOff x="7786941" y="2884917"/>
              <a:chExt cx="897649" cy="353919"/>
            </a:xfrm>
          </p:grpSpPr>
          <p:sp>
            <p:nvSpPr>
              <p:cNvPr id="141" name="Freeform 140"/>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2" name="Freeform 141"/>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3" name="Freeform 142"/>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4" name="Freeform 143"/>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45" name="Group 144"/>
          <p:cNvGrpSpPr/>
          <p:nvPr/>
        </p:nvGrpSpPr>
        <p:grpSpPr>
          <a:xfrm>
            <a:off x="6701941" y="2374570"/>
            <a:ext cx="353678" cy="198344"/>
            <a:chOff x="7493876" y="2774731"/>
            <a:chExt cx="1481958" cy="894622"/>
          </a:xfrm>
        </p:grpSpPr>
        <p:sp>
          <p:nvSpPr>
            <p:cNvPr id="146" name="Freeform 14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7" name="Oval 146"/>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48" name="Group 147"/>
            <p:cNvGrpSpPr/>
            <p:nvPr/>
          </p:nvGrpSpPr>
          <p:grpSpPr>
            <a:xfrm>
              <a:off x="7713663" y="2848339"/>
              <a:ext cx="1042107" cy="425543"/>
              <a:chOff x="7786941" y="2884917"/>
              <a:chExt cx="897649" cy="353919"/>
            </a:xfrm>
          </p:grpSpPr>
          <p:sp>
            <p:nvSpPr>
              <p:cNvPr id="149" name="Freeform 14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Freeform 14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1" name="Freeform 150"/>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2" name="Freeform 151"/>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53" name="Group 152"/>
          <p:cNvGrpSpPr/>
          <p:nvPr/>
        </p:nvGrpSpPr>
        <p:grpSpPr>
          <a:xfrm>
            <a:off x="7280431" y="2785645"/>
            <a:ext cx="353678" cy="198344"/>
            <a:chOff x="7493876" y="2774731"/>
            <a:chExt cx="1481958" cy="894622"/>
          </a:xfrm>
        </p:grpSpPr>
        <p:sp>
          <p:nvSpPr>
            <p:cNvPr id="154" name="Freeform 153"/>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5" name="Oval 154"/>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56" name="Group 155"/>
            <p:cNvGrpSpPr/>
            <p:nvPr/>
          </p:nvGrpSpPr>
          <p:grpSpPr>
            <a:xfrm>
              <a:off x="7713663" y="2848339"/>
              <a:ext cx="1042107" cy="425543"/>
              <a:chOff x="7786941" y="2884917"/>
              <a:chExt cx="897649" cy="353919"/>
            </a:xfrm>
          </p:grpSpPr>
          <p:sp>
            <p:nvSpPr>
              <p:cNvPr id="157" name="Freeform 156"/>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8" name="Freeform 157"/>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9" name="Freeform 158"/>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0" name="Freeform 159"/>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1" name="Group 160"/>
          <p:cNvGrpSpPr/>
          <p:nvPr/>
        </p:nvGrpSpPr>
        <p:grpSpPr>
          <a:xfrm>
            <a:off x="7397042" y="2280241"/>
            <a:ext cx="353678" cy="198344"/>
            <a:chOff x="7493876" y="2774731"/>
            <a:chExt cx="1481958" cy="894622"/>
          </a:xfrm>
        </p:grpSpPr>
        <p:sp>
          <p:nvSpPr>
            <p:cNvPr id="162" name="Freeform 161"/>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63" name="Oval 162"/>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64" name="Group 163"/>
            <p:cNvGrpSpPr/>
            <p:nvPr/>
          </p:nvGrpSpPr>
          <p:grpSpPr>
            <a:xfrm>
              <a:off x="7713663" y="2848339"/>
              <a:ext cx="1042107" cy="425543"/>
              <a:chOff x="7786941" y="2884917"/>
              <a:chExt cx="897649" cy="353919"/>
            </a:xfrm>
          </p:grpSpPr>
          <p:sp>
            <p:nvSpPr>
              <p:cNvPr id="165" name="Freeform 164"/>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6" name="Freeform 165"/>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7" name="Freeform 166"/>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8" name="Freeform 167"/>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9" name="Group 168"/>
          <p:cNvGrpSpPr/>
          <p:nvPr/>
        </p:nvGrpSpPr>
        <p:grpSpPr>
          <a:xfrm>
            <a:off x="6733343" y="2833843"/>
            <a:ext cx="353678" cy="198344"/>
            <a:chOff x="7493876" y="2774731"/>
            <a:chExt cx="1481958" cy="894622"/>
          </a:xfrm>
        </p:grpSpPr>
        <p:sp>
          <p:nvSpPr>
            <p:cNvPr id="170" name="Freeform 169"/>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1" name="Oval 170"/>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72" name="Group 171"/>
            <p:cNvGrpSpPr/>
            <p:nvPr/>
          </p:nvGrpSpPr>
          <p:grpSpPr>
            <a:xfrm>
              <a:off x="7713663" y="2848339"/>
              <a:ext cx="1042107" cy="425543"/>
              <a:chOff x="7786941" y="2884917"/>
              <a:chExt cx="897649" cy="353919"/>
            </a:xfrm>
          </p:grpSpPr>
          <p:sp>
            <p:nvSpPr>
              <p:cNvPr id="173" name="Freeform 172"/>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4" name="Freeform 173"/>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5" name="Freeform 174"/>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6" name="Freeform 175"/>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77" name="Group 176"/>
          <p:cNvGrpSpPr/>
          <p:nvPr/>
        </p:nvGrpSpPr>
        <p:grpSpPr>
          <a:xfrm>
            <a:off x="6250355" y="3566310"/>
            <a:ext cx="367224" cy="240304"/>
            <a:chOff x="7493876" y="2774731"/>
            <a:chExt cx="1481958" cy="894622"/>
          </a:xfrm>
        </p:grpSpPr>
        <p:sp>
          <p:nvSpPr>
            <p:cNvPr id="178" name="Freeform 177"/>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9" name="Oval 178"/>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80" name="Group 179"/>
            <p:cNvGrpSpPr/>
            <p:nvPr/>
          </p:nvGrpSpPr>
          <p:grpSpPr>
            <a:xfrm>
              <a:off x="7713663" y="2848339"/>
              <a:ext cx="1042107" cy="425543"/>
              <a:chOff x="7786941" y="2884917"/>
              <a:chExt cx="897649" cy="353919"/>
            </a:xfrm>
          </p:grpSpPr>
          <p:sp>
            <p:nvSpPr>
              <p:cNvPr id="181" name="Freeform 180"/>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2" name="Freeform 181"/>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3" name="Freeform 182"/>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4" name="Freeform 183"/>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85" name="Group 184"/>
          <p:cNvGrpSpPr/>
          <p:nvPr/>
        </p:nvGrpSpPr>
        <p:grpSpPr>
          <a:xfrm>
            <a:off x="7128476" y="4164603"/>
            <a:ext cx="353678" cy="198344"/>
            <a:chOff x="7493876" y="2774731"/>
            <a:chExt cx="1481958" cy="894622"/>
          </a:xfrm>
        </p:grpSpPr>
        <p:sp>
          <p:nvSpPr>
            <p:cNvPr id="186" name="Freeform 18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7" name="Oval 186"/>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88" name="Group 187"/>
            <p:cNvGrpSpPr/>
            <p:nvPr/>
          </p:nvGrpSpPr>
          <p:grpSpPr>
            <a:xfrm>
              <a:off x="7713663" y="2848339"/>
              <a:ext cx="1042107" cy="425543"/>
              <a:chOff x="7786941" y="2884917"/>
              <a:chExt cx="897649" cy="353919"/>
            </a:xfrm>
          </p:grpSpPr>
          <p:sp>
            <p:nvSpPr>
              <p:cNvPr id="189" name="Freeform 18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0" name="Freeform 18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1" name="Freeform 190"/>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2" name="Freeform 191"/>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93" name="Group 192"/>
          <p:cNvGrpSpPr/>
          <p:nvPr/>
        </p:nvGrpSpPr>
        <p:grpSpPr>
          <a:xfrm>
            <a:off x="7679199" y="4541403"/>
            <a:ext cx="228295" cy="120400"/>
            <a:chOff x="7493876" y="2774731"/>
            <a:chExt cx="1481958" cy="894622"/>
          </a:xfrm>
        </p:grpSpPr>
        <p:sp>
          <p:nvSpPr>
            <p:cNvPr id="194" name="Freeform 193"/>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95" name="Oval 194"/>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96" name="Group 195"/>
            <p:cNvGrpSpPr/>
            <p:nvPr/>
          </p:nvGrpSpPr>
          <p:grpSpPr>
            <a:xfrm>
              <a:off x="7713663" y="2848339"/>
              <a:ext cx="1042107" cy="425543"/>
              <a:chOff x="7786941" y="2884917"/>
              <a:chExt cx="897649" cy="353919"/>
            </a:xfrm>
          </p:grpSpPr>
          <p:sp>
            <p:nvSpPr>
              <p:cNvPr id="197" name="Freeform 196"/>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8" name="Freeform 197"/>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9" name="Freeform 198"/>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0" name="Freeform 199"/>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01" name="Group 200"/>
          <p:cNvGrpSpPr/>
          <p:nvPr/>
        </p:nvGrpSpPr>
        <p:grpSpPr>
          <a:xfrm>
            <a:off x="4452729" y="2531165"/>
            <a:ext cx="363739" cy="305055"/>
            <a:chOff x="7432700" y="2327293"/>
            <a:chExt cx="534987" cy="407988"/>
          </a:xfrm>
        </p:grpSpPr>
        <p:pic>
          <p:nvPicPr>
            <p:cNvPr id="202" name="Picture 1017" descr="antenna_stylized"/>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432700" y="2327293"/>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3" name="Picture 1018" descr="laptop_keyboard"/>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09064" flipH="1">
              <a:off x="7458407" y="2575770"/>
              <a:ext cx="437221" cy="159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 name="Freeform 1019"/>
            <p:cNvSpPr/>
            <p:nvPr/>
          </p:nvSpPr>
          <p:spPr bwMode="auto">
            <a:xfrm>
              <a:off x="7603304" y="2420984"/>
              <a:ext cx="351919" cy="208167"/>
            </a:xfrm>
            <a:custGeom>
              <a:avLst/>
              <a:gdLst>
                <a:gd name="T0" fmla="*/ 775798119 w 2982"/>
                <a:gd name="T1" fmla="*/ 0 h 2442"/>
                <a:gd name="T2" fmla="*/ 0 w 2982"/>
                <a:gd name="T3" fmla="*/ 211226083 h 2442"/>
                <a:gd name="T4" fmla="*/ 2147483646 w 2982"/>
                <a:gd name="T5" fmla="*/ 263880059 h 2442"/>
                <a:gd name="T6" fmla="*/ 2147483646 w 2982"/>
                <a:gd name="T7" fmla="*/ 52653891 h 2442"/>
                <a:gd name="T8" fmla="*/ 775798119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05" name="Picture 1020" descr="screen"/>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620637" y="2426338"/>
              <a:ext cx="319785" cy="189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6" name="Freeform 1021"/>
            <p:cNvSpPr/>
            <p:nvPr/>
          </p:nvSpPr>
          <p:spPr bwMode="auto">
            <a:xfrm>
              <a:off x="7667378" y="2414843"/>
              <a:ext cx="298167" cy="38736"/>
            </a:xfrm>
            <a:custGeom>
              <a:avLst/>
              <a:gdLst>
                <a:gd name="T0" fmla="*/ 193616298 w 2528"/>
                <a:gd name="T1" fmla="*/ 0 h 455"/>
                <a:gd name="T2" fmla="*/ 2147483646 w 2528"/>
                <a:gd name="T3" fmla="*/ 52445139 h 455"/>
                <a:gd name="T4" fmla="*/ 2147483646 w 2528"/>
                <a:gd name="T5" fmla="*/ 52445139 h 455"/>
                <a:gd name="T6" fmla="*/ 0 w 2528"/>
                <a:gd name="T7" fmla="*/ 52445139 h 455"/>
                <a:gd name="T8" fmla="*/ 193616298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7" name="Freeform 1022"/>
            <p:cNvSpPr/>
            <p:nvPr/>
          </p:nvSpPr>
          <p:spPr bwMode="auto">
            <a:xfrm>
              <a:off x="7600188" y="2414528"/>
              <a:ext cx="82770" cy="161243"/>
            </a:xfrm>
            <a:custGeom>
              <a:avLst/>
              <a:gdLst>
                <a:gd name="T0" fmla="*/ 773664160 w 702"/>
                <a:gd name="T1" fmla="*/ 0 h 1893"/>
                <a:gd name="T2" fmla="*/ 0 w 702"/>
                <a:gd name="T3" fmla="*/ 210739916 h 1893"/>
                <a:gd name="T4" fmla="*/ 193416040 w 702"/>
                <a:gd name="T5" fmla="*/ 210739916 h 1893"/>
                <a:gd name="T6" fmla="*/ 967080200 w 702"/>
                <a:gd name="T7" fmla="*/ 52529017 h 1893"/>
                <a:gd name="T8" fmla="*/ 773664160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8" name="Freeform 1023"/>
            <p:cNvSpPr/>
            <p:nvPr/>
          </p:nvSpPr>
          <p:spPr bwMode="auto">
            <a:xfrm>
              <a:off x="7874205" y="2443344"/>
              <a:ext cx="89197" cy="186122"/>
            </a:xfrm>
            <a:custGeom>
              <a:avLst/>
              <a:gdLst>
                <a:gd name="T0" fmla="*/ 969024527 w 756"/>
                <a:gd name="T1" fmla="*/ 0 h 2184"/>
                <a:gd name="T2" fmla="*/ 193802074 w 756"/>
                <a:gd name="T3" fmla="*/ 263660221 h 2184"/>
                <a:gd name="T4" fmla="*/ 0 w 756"/>
                <a:gd name="T5" fmla="*/ 263660221 h 2184"/>
                <a:gd name="T6" fmla="*/ 775222454 w 756"/>
                <a:gd name="T7" fmla="*/ 52610059 h 2184"/>
                <a:gd name="T8" fmla="*/ 969024527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9" name="Freeform 1024"/>
            <p:cNvSpPr/>
            <p:nvPr/>
          </p:nvSpPr>
          <p:spPr bwMode="auto">
            <a:xfrm>
              <a:off x="7599214" y="2567582"/>
              <a:ext cx="327185" cy="62828"/>
            </a:xfrm>
            <a:custGeom>
              <a:avLst/>
              <a:gdLst>
                <a:gd name="T0" fmla="*/ 193829444 w 2773"/>
                <a:gd name="T1" fmla="*/ 0 h 738"/>
                <a:gd name="T2" fmla="*/ 0 w 2773"/>
                <a:gd name="T3" fmla="*/ 52443587 h 738"/>
                <a:gd name="T4" fmla="*/ 2147483646 w 2773"/>
                <a:gd name="T5" fmla="*/ 104894411 h 738"/>
                <a:gd name="T6" fmla="*/ 2147483646 w 2773"/>
                <a:gd name="T7" fmla="*/ 52443587 h 738"/>
                <a:gd name="T8" fmla="*/ 193829444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0" name="Freeform 1025"/>
            <p:cNvSpPr/>
            <p:nvPr/>
          </p:nvSpPr>
          <p:spPr bwMode="auto">
            <a:xfrm>
              <a:off x="7884138" y="2444918"/>
              <a:ext cx="83549" cy="186909"/>
            </a:xfrm>
            <a:custGeom>
              <a:avLst/>
              <a:gdLst>
                <a:gd name="T0" fmla="*/ 2147483646 w 637"/>
                <a:gd name="T1" fmla="*/ 0 h 1659"/>
                <a:gd name="T2" fmla="*/ 2147483646 w 637"/>
                <a:gd name="T3" fmla="*/ 0 h 1659"/>
                <a:gd name="T4" fmla="*/ 295581541 w 637"/>
                <a:gd name="T5" fmla="*/ 2147483646 h 1659"/>
                <a:gd name="T6" fmla="*/ 0 w 637"/>
                <a:gd name="T7" fmla="*/ 2147483646 h 1659"/>
                <a:gd name="T8" fmla="*/ 214748364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1" name="Freeform 1026"/>
            <p:cNvSpPr/>
            <p:nvPr/>
          </p:nvSpPr>
          <p:spPr bwMode="auto">
            <a:xfrm>
              <a:off x="7599603" y="2575928"/>
              <a:ext cx="290961" cy="62041"/>
            </a:xfrm>
            <a:custGeom>
              <a:avLst/>
              <a:gdLst>
                <a:gd name="T0" fmla="*/ 0 w 2216"/>
                <a:gd name="T1" fmla="*/ 0 h 550"/>
                <a:gd name="T2" fmla="*/ 296523134 w 2216"/>
                <a:gd name="T3" fmla="*/ 324379338 h 550"/>
                <a:gd name="T4" fmla="*/ 2147483646 w 2216"/>
                <a:gd name="T5" fmla="*/ 2147483646 h 550"/>
                <a:gd name="T6" fmla="*/ 2147483646 w 2216"/>
                <a:gd name="T7" fmla="*/ 2147483646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2" name="Group 1027"/>
            <p:cNvGrpSpPr/>
            <p:nvPr/>
          </p:nvGrpSpPr>
          <p:grpSpPr bwMode="auto">
            <a:xfrm>
              <a:off x="7594735" y="2642220"/>
              <a:ext cx="98740" cy="36846"/>
              <a:chOff x="1740" y="2642"/>
              <a:chExt cx="752" cy="327"/>
            </a:xfrm>
          </p:grpSpPr>
          <p:sp>
            <p:nvSpPr>
              <p:cNvPr id="219" name="Freeform 1028"/>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0" name="Freeform 1029"/>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1" name="Freeform 1030"/>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2" name="Freeform 1031"/>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3" name="Freeform 1032"/>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4" name="Freeform 1033"/>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3" name="Freeform 1034"/>
            <p:cNvSpPr/>
            <p:nvPr/>
          </p:nvSpPr>
          <p:spPr bwMode="auto">
            <a:xfrm>
              <a:off x="7763780" y="2647731"/>
              <a:ext cx="119578" cy="80936"/>
            </a:xfrm>
            <a:custGeom>
              <a:avLst/>
              <a:gdLst>
                <a:gd name="T0" fmla="*/ 213221464 w 990"/>
                <a:gd name="T1" fmla="*/ 1090686587 h 792"/>
                <a:gd name="T2" fmla="*/ 1915477586 w 990"/>
                <a:gd name="T3" fmla="*/ 0 h 792"/>
                <a:gd name="T4" fmla="*/ 1915477586 w 990"/>
                <a:gd name="T5" fmla="*/ 108859840 h 792"/>
                <a:gd name="T6" fmla="*/ 0 w 990"/>
                <a:gd name="T7" fmla="*/ 1090686587 h 792"/>
                <a:gd name="T8" fmla="*/ 213221464 w 990"/>
                <a:gd name="T9" fmla="*/ 1090686587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 name="Freeform 1035"/>
            <p:cNvSpPr/>
            <p:nvPr/>
          </p:nvSpPr>
          <p:spPr bwMode="auto">
            <a:xfrm>
              <a:off x="7458602" y="2654187"/>
              <a:ext cx="305957" cy="73850"/>
            </a:xfrm>
            <a:custGeom>
              <a:avLst/>
              <a:gdLst>
                <a:gd name="T0" fmla="*/ 213486572 w 2532"/>
                <a:gd name="T1" fmla="*/ 0 h 723"/>
                <a:gd name="T2" fmla="*/ 213486572 w 2532"/>
                <a:gd name="T3" fmla="*/ 0 h 723"/>
                <a:gd name="T4" fmla="*/ 2147483646 w 2532"/>
                <a:gd name="T5" fmla="*/ 979380008 h 723"/>
                <a:gd name="T6" fmla="*/ 2147483646 w 2532"/>
                <a:gd name="T7" fmla="*/ 1088085165 h 723"/>
                <a:gd name="T8" fmla="*/ 0 w 2532"/>
                <a:gd name="T9" fmla="*/ 108705259 h 723"/>
                <a:gd name="T10" fmla="*/ 21348657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5" name="Freeform 1036"/>
            <p:cNvSpPr/>
            <p:nvPr/>
          </p:nvSpPr>
          <p:spPr bwMode="auto">
            <a:xfrm>
              <a:off x="7458797" y="2640645"/>
              <a:ext cx="3311" cy="14959"/>
            </a:xfrm>
            <a:custGeom>
              <a:avLst/>
              <a:gdLst>
                <a:gd name="T0" fmla="*/ 262278191 w 26"/>
                <a:gd name="T1" fmla="*/ 107489981 h 147"/>
                <a:gd name="T2" fmla="*/ 262278191 w 26"/>
                <a:gd name="T3" fmla="*/ 214969480 h 147"/>
                <a:gd name="T4" fmla="*/ 0 w 26"/>
                <a:gd name="T5" fmla="*/ 214969480 h 147"/>
                <a:gd name="T6" fmla="*/ 262278191 w 26"/>
                <a:gd name="T7" fmla="*/ 0 h 147"/>
                <a:gd name="T8" fmla="*/ 262278191 w 26"/>
                <a:gd name="T9" fmla="*/ 10748998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6" name="Freeform 1037"/>
            <p:cNvSpPr/>
            <p:nvPr/>
          </p:nvSpPr>
          <p:spPr bwMode="auto">
            <a:xfrm>
              <a:off x="7458992" y="2579707"/>
              <a:ext cx="142170" cy="61883"/>
            </a:xfrm>
            <a:custGeom>
              <a:avLst/>
              <a:gdLst>
                <a:gd name="T0" fmla="*/ 2136125890 w 1176"/>
                <a:gd name="T1" fmla="*/ 0 h 606"/>
                <a:gd name="T2" fmla="*/ 0 w 1176"/>
                <a:gd name="T3" fmla="*/ 870000945 h 606"/>
                <a:gd name="T4" fmla="*/ 213789467 w 1176"/>
                <a:gd name="T5" fmla="*/ 870000945 h 606"/>
                <a:gd name="T6" fmla="*/ 2136125890 w 1176"/>
                <a:gd name="T7" fmla="*/ 108617123 h 606"/>
                <a:gd name="T8" fmla="*/ 2136125890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7" name="Freeform 1038"/>
            <p:cNvSpPr/>
            <p:nvPr/>
          </p:nvSpPr>
          <p:spPr bwMode="auto">
            <a:xfrm>
              <a:off x="7468535" y="2643795"/>
              <a:ext cx="290182" cy="71016"/>
            </a:xfrm>
            <a:custGeom>
              <a:avLst/>
              <a:gdLst>
                <a:gd name="T0" fmla="*/ 173112702 w 2532"/>
                <a:gd name="T1" fmla="*/ 0 h 723"/>
                <a:gd name="T2" fmla="*/ 173112702 w 2532"/>
                <a:gd name="T3" fmla="*/ 0 h 723"/>
                <a:gd name="T4" fmla="*/ 2069773885 w 2532"/>
                <a:gd name="T5" fmla="*/ 558173482 h 723"/>
                <a:gd name="T6" fmla="*/ 2069773885 w 2532"/>
                <a:gd name="T7" fmla="*/ 558173482 h 723"/>
                <a:gd name="T8" fmla="*/ 0 w 2532"/>
                <a:gd name="T9" fmla="*/ 92871346 h 723"/>
                <a:gd name="T10" fmla="*/ 17311270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8" name="Freeform 1039"/>
            <p:cNvSpPr/>
            <p:nvPr/>
          </p:nvSpPr>
          <p:spPr bwMode="auto">
            <a:xfrm flipV="1">
              <a:off x="7758327" y="2638756"/>
              <a:ext cx="118410" cy="73535"/>
            </a:xfrm>
            <a:custGeom>
              <a:avLst/>
              <a:gdLst>
                <a:gd name="T0" fmla="*/ 0 w 2532"/>
                <a:gd name="T1" fmla="*/ 0 h 723"/>
                <a:gd name="T2" fmla="*/ 0 w 2532"/>
                <a:gd name="T3" fmla="*/ 0 h 723"/>
                <a:gd name="T4" fmla="*/ 0 w 2532"/>
                <a:gd name="T5" fmla="*/ 962694895 h 723"/>
                <a:gd name="T6" fmla="*/ 0 w 2532"/>
                <a:gd name="T7" fmla="*/ 962694895 h 723"/>
                <a:gd name="T8" fmla="*/ 0 w 2532"/>
                <a:gd name="T9" fmla="*/ 107314314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28" name="Group 227"/>
          <p:cNvGrpSpPr/>
          <p:nvPr/>
        </p:nvGrpSpPr>
        <p:grpSpPr>
          <a:xfrm>
            <a:off x="4823792" y="2160105"/>
            <a:ext cx="711560" cy="179030"/>
            <a:chOff x="8493165" y="2029804"/>
            <a:chExt cx="849312" cy="226109"/>
          </a:xfrm>
        </p:grpSpPr>
        <p:pic>
          <p:nvPicPr>
            <p:cNvPr id="229" name="Picture 603" descr="car_icon_small"/>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493165" y="2087638"/>
              <a:ext cx="84931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0" name="Picture 1017" descr="antenna_stylized"/>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704645" y="2029804"/>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31" name="Group 230"/>
          <p:cNvGrpSpPr/>
          <p:nvPr/>
        </p:nvGrpSpPr>
        <p:grpSpPr>
          <a:xfrm>
            <a:off x="4246735" y="3497702"/>
            <a:ext cx="857739" cy="583764"/>
            <a:chOff x="7487144" y="3296104"/>
            <a:chExt cx="857739" cy="583764"/>
          </a:xfrm>
        </p:grpSpPr>
        <p:grpSp>
          <p:nvGrpSpPr>
            <p:cNvPr id="232" name="Group 231"/>
            <p:cNvGrpSpPr/>
            <p:nvPr/>
          </p:nvGrpSpPr>
          <p:grpSpPr>
            <a:xfrm>
              <a:off x="7487144" y="3389820"/>
              <a:ext cx="350807" cy="305517"/>
              <a:chOff x="7487144" y="3389820"/>
              <a:chExt cx="350807" cy="305517"/>
            </a:xfrm>
          </p:grpSpPr>
          <p:pic>
            <p:nvPicPr>
              <p:cNvPr id="239" name="Picture 1115" descr="antenna_stylized"/>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487144" y="3389820"/>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0" name="Picture 1116" descr="laptop_keyboard"/>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109064" flipH="1">
                <a:off x="7504001" y="3575889"/>
                <a:ext cx="286699" cy="119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1" name="Freeform 1117"/>
              <p:cNvSpPr/>
              <p:nvPr/>
            </p:nvSpPr>
            <p:spPr bwMode="auto">
              <a:xfrm>
                <a:off x="7599014" y="3459979"/>
                <a:ext cx="230764" cy="155883"/>
              </a:xfrm>
              <a:custGeom>
                <a:avLst/>
                <a:gdLst>
                  <a:gd name="T0" fmla="*/ 143665061 w 2982"/>
                  <a:gd name="T1" fmla="*/ 0 h 2442"/>
                  <a:gd name="T2" fmla="*/ 0 w 2982"/>
                  <a:gd name="T3" fmla="*/ 66329557 h 2442"/>
                  <a:gd name="T4" fmla="*/ 573719931 w 2982"/>
                  <a:gd name="T5" fmla="*/ 82975142 h 2442"/>
                  <a:gd name="T6" fmla="*/ 717384993 w 2982"/>
                  <a:gd name="T7" fmla="*/ 16645585 h 2442"/>
                  <a:gd name="T8" fmla="*/ 14366506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42" name="Picture 1118" descr="screen"/>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610380" y="3463988"/>
                <a:ext cx="209692" cy="141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3" name="Freeform 1119"/>
              <p:cNvSpPr/>
              <p:nvPr/>
            </p:nvSpPr>
            <p:spPr bwMode="auto">
              <a:xfrm>
                <a:off x="7641029" y="3455381"/>
                <a:ext cx="195517" cy="29007"/>
              </a:xfrm>
              <a:custGeom>
                <a:avLst/>
                <a:gdLst>
                  <a:gd name="T0" fmla="*/ 35620212 w 2528"/>
                  <a:gd name="T1" fmla="*/ 0 h 455"/>
                  <a:gd name="T2" fmla="*/ 608343257 w 2528"/>
                  <a:gd name="T3" fmla="*/ 16582250 h 455"/>
                  <a:gd name="T4" fmla="*/ 572256449 w 2528"/>
                  <a:gd name="T5" fmla="*/ 16582250 h 455"/>
                  <a:gd name="T6" fmla="*/ 0 w 2528"/>
                  <a:gd name="T7" fmla="*/ 16582250 h 455"/>
                  <a:gd name="T8" fmla="*/ 35620212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4" name="Freeform 1120"/>
              <p:cNvSpPr/>
              <p:nvPr/>
            </p:nvSpPr>
            <p:spPr bwMode="auto">
              <a:xfrm>
                <a:off x="7596971" y="3455145"/>
                <a:ext cx="54275" cy="120745"/>
              </a:xfrm>
              <a:custGeom>
                <a:avLst/>
                <a:gdLst>
                  <a:gd name="T0" fmla="*/ 142804406 w 702"/>
                  <a:gd name="T1" fmla="*/ 0 h 1893"/>
                  <a:gd name="T2" fmla="*/ 0 w 702"/>
                  <a:gd name="T3" fmla="*/ 66174575 h 1893"/>
                  <a:gd name="T4" fmla="*/ 35584530 w 702"/>
                  <a:gd name="T5" fmla="*/ 66174575 h 1893"/>
                  <a:gd name="T6" fmla="*/ 178855222 w 702"/>
                  <a:gd name="T7" fmla="*/ 16607700 h 1893"/>
                  <a:gd name="T8" fmla="*/ 142804406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5" name="Freeform 1121"/>
              <p:cNvSpPr/>
              <p:nvPr/>
            </p:nvSpPr>
            <p:spPr bwMode="auto">
              <a:xfrm>
                <a:off x="7776652" y="3476723"/>
                <a:ext cx="58489" cy="139375"/>
              </a:xfrm>
              <a:custGeom>
                <a:avLst/>
                <a:gdLst>
                  <a:gd name="T0" fmla="*/ 179213623 w 756"/>
                  <a:gd name="T1" fmla="*/ 0 h 2184"/>
                  <a:gd name="T2" fmla="*/ 35656008 w 756"/>
                  <a:gd name="T3" fmla="*/ 82904513 h 2184"/>
                  <a:gd name="T4" fmla="*/ 0 w 756"/>
                  <a:gd name="T5" fmla="*/ 82904513 h 2184"/>
                  <a:gd name="T6" fmla="*/ 143090785 w 756"/>
                  <a:gd name="T7" fmla="*/ 16632211 h 2184"/>
                  <a:gd name="T8" fmla="*/ 179213623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6" name="Freeform 1122"/>
              <p:cNvSpPr/>
              <p:nvPr/>
            </p:nvSpPr>
            <p:spPr bwMode="auto">
              <a:xfrm>
                <a:off x="7596332" y="3569758"/>
                <a:ext cx="214545" cy="47048"/>
              </a:xfrm>
              <a:custGeom>
                <a:avLst/>
                <a:gdLst>
                  <a:gd name="T0" fmla="*/ 35658648 w 2773"/>
                  <a:gd name="T1" fmla="*/ 0 h 738"/>
                  <a:gd name="T2" fmla="*/ 0 w 2773"/>
                  <a:gd name="T3" fmla="*/ 16581742 h 738"/>
                  <a:gd name="T4" fmla="*/ 573357470 w 2773"/>
                  <a:gd name="T5" fmla="*/ 33163485 h 738"/>
                  <a:gd name="T6" fmla="*/ 573357470 w 2773"/>
                  <a:gd name="T7" fmla="*/ 16581742 h 738"/>
                  <a:gd name="T8" fmla="*/ 35658648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7" name="Freeform 1123"/>
              <p:cNvSpPr/>
              <p:nvPr/>
            </p:nvSpPr>
            <p:spPr bwMode="auto">
              <a:xfrm>
                <a:off x="7783165" y="3477902"/>
                <a:ext cx="54786" cy="139965"/>
              </a:xfrm>
              <a:custGeom>
                <a:avLst/>
                <a:gdLst>
                  <a:gd name="T0" fmla="*/ 656550006 w 637"/>
                  <a:gd name="T1" fmla="*/ 0 h 1659"/>
                  <a:gd name="T2" fmla="*/ 656550006 w 637"/>
                  <a:gd name="T3" fmla="*/ 0 h 1659"/>
                  <a:gd name="T4" fmla="*/ 54716163 w 637"/>
                  <a:gd name="T5" fmla="*/ 2147483646 h 1659"/>
                  <a:gd name="T6" fmla="*/ 0 w 637"/>
                  <a:gd name="T7" fmla="*/ 2147483646 h 1659"/>
                  <a:gd name="T8" fmla="*/ 65655000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8" name="Freeform 1124"/>
              <p:cNvSpPr/>
              <p:nvPr/>
            </p:nvSpPr>
            <p:spPr bwMode="auto">
              <a:xfrm>
                <a:off x="7596588" y="3576007"/>
                <a:ext cx="190792" cy="46458"/>
              </a:xfrm>
              <a:custGeom>
                <a:avLst/>
                <a:gdLst>
                  <a:gd name="T0" fmla="*/ 0 w 2216"/>
                  <a:gd name="T1" fmla="*/ 0 h 550"/>
                  <a:gd name="T2" fmla="*/ 54884212 w 2216"/>
                  <a:gd name="T3" fmla="*/ 101852492 h 550"/>
                  <a:gd name="T4" fmla="*/ 2147483646 w 2216"/>
                  <a:gd name="T5" fmla="*/ 1017940055 h 550"/>
                  <a:gd name="T6" fmla="*/ 2147483646 w 2216"/>
                  <a:gd name="T7" fmla="*/ 865464562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49" name="Group 1125"/>
              <p:cNvGrpSpPr/>
              <p:nvPr/>
            </p:nvGrpSpPr>
            <p:grpSpPr bwMode="auto">
              <a:xfrm>
                <a:off x="7593395" y="3625649"/>
                <a:ext cx="64747" cy="27592"/>
                <a:chOff x="1740" y="2642"/>
                <a:chExt cx="752" cy="327"/>
              </a:xfrm>
            </p:grpSpPr>
            <p:sp>
              <p:nvSpPr>
                <p:cNvPr id="256" name="Freeform 1126"/>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7" name="Freeform 1127"/>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8" name="Freeform 1128"/>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9" name="Freeform 1129"/>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0" name="Freeform 1130"/>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1" name="Freeform 1131"/>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50" name="Freeform 1132"/>
              <p:cNvSpPr/>
              <p:nvPr/>
            </p:nvSpPr>
            <p:spPr bwMode="auto">
              <a:xfrm>
                <a:off x="7704243" y="3629776"/>
                <a:ext cx="78411" cy="60608"/>
              </a:xfrm>
              <a:custGeom>
                <a:avLst/>
                <a:gdLst>
                  <a:gd name="T0" fmla="*/ 39250883 w 990"/>
                  <a:gd name="T1" fmla="*/ 342828616 h 792"/>
                  <a:gd name="T2" fmla="*/ 354255671 w 990"/>
                  <a:gd name="T3" fmla="*/ 0 h 792"/>
                  <a:gd name="T4" fmla="*/ 354255671 w 990"/>
                  <a:gd name="T5" fmla="*/ 34504242 h 792"/>
                  <a:gd name="T6" fmla="*/ 0 w 990"/>
                  <a:gd name="T7" fmla="*/ 342828616 h 792"/>
                  <a:gd name="T8" fmla="*/ 39250883 w 990"/>
                  <a:gd name="T9" fmla="*/ 342828616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1" name="Freeform 1133"/>
              <p:cNvSpPr/>
              <p:nvPr/>
            </p:nvSpPr>
            <p:spPr bwMode="auto">
              <a:xfrm>
                <a:off x="7504129" y="3634611"/>
                <a:ext cx="200625" cy="55302"/>
              </a:xfrm>
              <a:custGeom>
                <a:avLst/>
                <a:gdLst>
                  <a:gd name="T0" fmla="*/ 39302216 w 2532"/>
                  <a:gd name="T1" fmla="*/ 0 h 723"/>
                  <a:gd name="T2" fmla="*/ 39302216 w 2532"/>
                  <a:gd name="T3" fmla="*/ 0 h 723"/>
                  <a:gd name="T4" fmla="*/ 867084690 w 2532"/>
                  <a:gd name="T5" fmla="*/ 307891170 h 723"/>
                  <a:gd name="T6" fmla="*/ 867084690 w 2532"/>
                  <a:gd name="T7" fmla="*/ 342351506 h 723"/>
                  <a:gd name="T8" fmla="*/ 0 w 2532"/>
                  <a:gd name="T9" fmla="*/ 34009889 h 723"/>
                  <a:gd name="T10" fmla="*/ 39302216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2" name="Freeform 1134"/>
              <p:cNvSpPr/>
              <p:nvPr/>
            </p:nvSpPr>
            <p:spPr bwMode="auto">
              <a:xfrm>
                <a:off x="7504257" y="3624470"/>
                <a:ext cx="2171" cy="11202"/>
              </a:xfrm>
              <a:custGeom>
                <a:avLst/>
                <a:gdLst>
                  <a:gd name="T0" fmla="*/ 48903362 w 26"/>
                  <a:gd name="T1" fmla="*/ 33634500 h 147"/>
                  <a:gd name="T2" fmla="*/ 48903362 w 26"/>
                  <a:gd name="T3" fmla="*/ 67263209 h 147"/>
                  <a:gd name="T4" fmla="*/ 0 w 26"/>
                  <a:gd name="T5" fmla="*/ 67263209 h 147"/>
                  <a:gd name="T6" fmla="*/ 48903362 w 26"/>
                  <a:gd name="T7" fmla="*/ 0 h 147"/>
                  <a:gd name="T8" fmla="*/ 48903362 w 26"/>
                  <a:gd name="T9" fmla="*/ 3363450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3" name="Freeform 1135"/>
              <p:cNvSpPr/>
              <p:nvPr/>
            </p:nvSpPr>
            <p:spPr bwMode="auto">
              <a:xfrm>
                <a:off x="7504384" y="3578837"/>
                <a:ext cx="93225" cy="46340"/>
              </a:xfrm>
              <a:custGeom>
                <a:avLst/>
                <a:gdLst>
                  <a:gd name="T0" fmla="*/ 395043791 w 1176"/>
                  <a:gd name="T1" fmla="*/ 0 h 606"/>
                  <a:gd name="T2" fmla="*/ 0 w 1176"/>
                  <a:gd name="T3" fmla="*/ 273654982 h 606"/>
                  <a:gd name="T4" fmla="*/ 39357994 w 1176"/>
                  <a:gd name="T5" fmla="*/ 273654982 h 606"/>
                  <a:gd name="T6" fmla="*/ 395043791 w 1176"/>
                  <a:gd name="T7" fmla="*/ 33985420 h 606"/>
                  <a:gd name="T8" fmla="*/ 39504379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4" name="Freeform 1136"/>
              <p:cNvSpPr/>
              <p:nvPr/>
            </p:nvSpPr>
            <p:spPr bwMode="auto">
              <a:xfrm>
                <a:off x="7510642" y="3626829"/>
                <a:ext cx="190281" cy="53180"/>
              </a:xfrm>
              <a:custGeom>
                <a:avLst/>
                <a:gdLst>
                  <a:gd name="T0" fmla="*/ 31829833 w 2532"/>
                  <a:gd name="T1" fmla="*/ 0 h 723"/>
                  <a:gd name="T2" fmla="*/ 31829833 w 2532"/>
                  <a:gd name="T3" fmla="*/ 0 h 723"/>
                  <a:gd name="T4" fmla="*/ 382827787 w 2532"/>
                  <a:gd name="T5" fmla="*/ 175498781 h 723"/>
                  <a:gd name="T6" fmla="*/ 382827787 w 2532"/>
                  <a:gd name="T7" fmla="*/ 175498781 h 723"/>
                  <a:gd name="T8" fmla="*/ 0 w 2532"/>
                  <a:gd name="T9" fmla="*/ 29448186 h 723"/>
                  <a:gd name="T10" fmla="*/ 31829833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5" name="Freeform 1137"/>
              <p:cNvSpPr/>
              <p:nvPr/>
            </p:nvSpPr>
            <p:spPr bwMode="auto">
              <a:xfrm flipV="1">
                <a:off x="7700668" y="3623055"/>
                <a:ext cx="77645" cy="55066"/>
              </a:xfrm>
              <a:custGeom>
                <a:avLst/>
                <a:gdLst>
                  <a:gd name="T0" fmla="*/ 0 w 2532"/>
                  <a:gd name="T1" fmla="*/ 0 h 723"/>
                  <a:gd name="T2" fmla="*/ 0 w 2532"/>
                  <a:gd name="T3" fmla="*/ 0 h 723"/>
                  <a:gd name="T4" fmla="*/ 0 w 2532"/>
                  <a:gd name="T5" fmla="*/ 302641137 h 723"/>
                  <a:gd name="T6" fmla="*/ 0 w 2532"/>
                  <a:gd name="T7" fmla="*/ 302641137 h 723"/>
                  <a:gd name="T8" fmla="*/ 0 w 2532"/>
                  <a:gd name="T9" fmla="*/ 33575256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33" name="Group 1139"/>
            <p:cNvGrpSpPr/>
            <p:nvPr/>
          </p:nvGrpSpPr>
          <p:grpSpPr bwMode="auto">
            <a:xfrm flipH="1">
              <a:off x="7985622" y="3537823"/>
              <a:ext cx="359261" cy="342045"/>
              <a:chOff x="2839" y="3501"/>
              <a:chExt cx="755" cy="803"/>
            </a:xfrm>
          </p:grpSpPr>
          <p:pic>
            <p:nvPicPr>
              <p:cNvPr id="237" name="Picture 1140" descr="desktop_computer_stylized_medium"/>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8" name="Freeform 1141"/>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34" name="Group 233"/>
            <p:cNvGrpSpPr/>
            <p:nvPr/>
          </p:nvGrpSpPr>
          <p:grpSpPr>
            <a:xfrm>
              <a:off x="7797061" y="3296104"/>
              <a:ext cx="347997" cy="396620"/>
              <a:chOff x="7797061" y="3296104"/>
              <a:chExt cx="347997" cy="396620"/>
            </a:xfrm>
          </p:grpSpPr>
          <p:pic>
            <p:nvPicPr>
              <p:cNvPr id="235" name="Picture 571" descr="fridge2.png"/>
              <p:cNvPicPr>
                <a:picLocks noChangeAspect="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7896825" y="3355697"/>
                <a:ext cx="189578" cy="337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6" name="Picture 1115" descr="antenna_stylized"/>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797061" y="3296104"/>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nvGrpSpPr>
          <p:cNvPr id="262" name="Group 261"/>
          <p:cNvGrpSpPr/>
          <p:nvPr/>
        </p:nvGrpSpPr>
        <p:grpSpPr>
          <a:xfrm>
            <a:off x="7818164" y="3600763"/>
            <a:ext cx="518448" cy="1212242"/>
            <a:chOff x="11058573" y="3399165"/>
            <a:chExt cx="518448" cy="1212242"/>
          </a:xfrm>
        </p:grpSpPr>
        <p:grpSp>
          <p:nvGrpSpPr>
            <p:cNvPr id="263" name="Group 262"/>
            <p:cNvGrpSpPr/>
            <p:nvPr/>
          </p:nvGrpSpPr>
          <p:grpSpPr>
            <a:xfrm>
              <a:off x="11087182" y="4159591"/>
              <a:ext cx="489839" cy="451816"/>
              <a:chOff x="5103720" y="2693365"/>
              <a:chExt cx="611650" cy="414788"/>
            </a:xfrm>
          </p:grpSpPr>
          <p:cxnSp>
            <p:nvCxnSpPr>
              <p:cNvPr id="270" name="Straight Connector 269"/>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271" name="Group 270"/>
              <p:cNvGrpSpPr/>
              <p:nvPr/>
            </p:nvGrpSpPr>
            <p:grpSpPr>
              <a:xfrm>
                <a:off x="5275406" y="2693365"/>
                <a:ext cx="439964" cy="414788"/>
                <a:chOff x="5275406" y="2711455"/>
                <a:chExt cx="452949" cy="405518"/>
              </a:xfrm>
            </p:grpSpPr>
            <p:pic>
              <p:nvPicPr>
                <p:cNvPr id="272" name="Picture 271" descr="server_rack.pn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273" name="Picture 272" descr="server_rack.pn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274" name="Picture 273" descr="server_rack.pn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nvGrpSpPr>
            <p:cNvPr id="264" name="Group 263"/>
            <p:cNvGrpSpPr/>
            <p:nvPr/>
          </p:nvGrpSpPr>
          <p:grpSpPr>
            <a:xfrm>
              <a:off x="11058573" y="3399165"/>
              <a:ext cx="423724" cy="405973"/>
              <a:chOff x="5103720" y="2693365"/>
              <a:chExt cx="611650" cy="414788"/>
            </a:xfrm>
          </p:grpSpPr>
          <p:cxnSp>
            <p:nvCxnSpPr>
              <p:cNvPr id="265" name="Straight Connector 264"/>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266" name="Group 265"/>
              <p:cNvGrpSpPr/>
              <p:nvPr/>
            </p:nvGrpSpPr>
            <p:grpSpPr>
              <a:xfrm>
                <a:off x="5275406" y="2693365"/>
                <a:ext cx="439964" cy="414788"/>
                <a:chOff x="5275406" y="2711455"/>
                <a:chExt cx="452949" cy="405518"/>
              </a:xfrm>
            </p:grpSpPr>
            <p:pic>
              <p:nvPicPr>
                <p:cNvPr id="267" name="Picture 266" descr="server_rack.pn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268" name="Picture 267" descr="server_rack.pn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269" name="Picture 268" descr="server_rack.pn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grpSp>
        <p:nvGrpSpPr>
          <p:cNvPr id="275" name="Group 590"/>
          <p:cNvGrpSpPr/>
          <p:nvPr/>
        </p:nvGrpSpPr>
        <p:grpSpPr bwMode="auto">
          <a:xfrm flipH="1">
            <a:off x="4734072" y="5072439"/>
            <a:ext cx="345630" cy="320302"/>
            <a:chOff x="2839" y="3501"/>
            <a:chExt cx="755" cy="803"/>
          </a:xfrm>
        </p:grpSpPr>
        <p:pic>
          <p:nvPicPr>
            <p:cNvPr id="276" name="Picture 591" descr="desktop_computer_stylized_medium"/>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7" name="Freeform 592"/>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78" name="Group 1064"/>
          <p:cNvGrpSpPr/>
          <p:nvPr/>
        </p:nvGrpSpPr>
        <p:grpSpPr bwMode="auto">
          <a:xfrm>
            <a:off x="5954898" y="6025087"/>
            <a:ext cx="310186" cy="307808"/>
            <a:chOff x="877" y="1008"/>
            <a:chExt cx="2747" cy="2591"/>
          </a:xfrm>
        </p:grpSpPr>
        <p:pic>
          <p:nvPicPr>
            <p:cNvPr id="279" name="Picture 1065" descr="antenna_stylized"/>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0" name="Picture 1066" descr="laptop_keyboard"/>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1" name="Freeform 1067"/>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82" name="Picture 1068" descr="screen"/>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3" name="Freeform 1069"/>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4" name="Freeform 1070"/>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5" name="Freeform 1071"/>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6" name="Freeform 1072"/>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7" name="Freeform 1073"/>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8" name="Freeform 1074"/>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89" name="Group 1075"/>
            <p:cNvGrpSpPr/>
            <p:nvPr/>
          </p:nvGrpSpPr>
          <p:grpSpPr bwMode="auto">
            <a:xfrm>
              <a:off x="1709" y="3008"/>
              <a:ext cx="507" cy="234"/>
              <a:chOff x="1740" y="2642"/>
              <a:chExt cx="752" cy="327"/>
            </a:xfrm>
          </p:grpSpPr>
          <p:sp>
            <p:nvSpPr>
              <p:cNvPr id="296" name="Freeform 1076"/>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7" name="Freeform 1077"/>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8" name="Freeform 1078"/>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9" name="Freeform 1079"/>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0" name="Freeform 1080"/>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1" name="Freeform 1081"/>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90" name="Freeform 1082"/>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1" name="Freeform 1083"/>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2" name="Freeform 1084"/>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3" name="Freeform 1085"/>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4" name="Freeform 1086"/>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5" name="Freeform 1087"/>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02" name="Group 590"/>
          <p:cNvGrpSpPr/>
          <p:nvPr/>
        </p:nvGrpSpPr>
        <p:grpSpPr bwMode="auto">
          <a:xfrm flipH="1">
            <a:off x="4907126" y="5676935"/>
            <a:ext cx="345630" cy="320302"/>
            <a:chOff x="2839" y="3501"/>
            <a:chExt cx="755" cy="803"/>
          </a:xfrm>
        </p:grpSpPr>
        <p:pic>
          <p:nvPicPr>
            <p:cNvPr id="303" name="Picture 591" descr="desktop_computer_stylized_medium"/>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4" name="Freeform 592"/>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05" name="Group 590"/>
          <p:cNvGrpSpPr/>
          <p:nvPr/>
        </p:nvGrpSpPr>
        <p:grpSpPr bwMode="auto">
          <a:xfrm flipH="1">
            <a:off x="5305351" y="5698408"/>
            <a:ext cx="345630" cy="320302"/>
            <a:chOff x="2839" y="3501"/>
            <a:chExt cx="755" cy="803"/>
          </a:xfrm>
        </p:grpSpPr>
        <p:pic>
          <p:nvPicPr>
            <p:cNvPr id="306" name="Picture 591" descr="desktop_computer_stylized_medium"/>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 name="Freeform 592"/>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08" name="Group 1064"/>
          <p:cNvGrpSpPr/>
          <p:nvPr/>
        </p:nvGrpSpPr>
        <p:grpSpPr bwMode="auto">
          <a:xfrm>
            <a:off x="6287963" y="5967416"/>
            <a:ext cx="319264" cy="253379"/>
            <a:chOff x="877" y="1008"/>
            <a:chExt cx="2747" cy="2591"/>
          </a:xfrm>
        </p:grpSpPr>
        <p:pic>
          <p:nvPicPr>
            <p:cNvPr id="309" name="Picture 1065" descr="antenna_stylized"/>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0" name="Picture 1066" descr="laptop_keyboard"/>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1" name="Freeform 1067"/>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312" name="Picture 1068" descr="screen"/>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3" name="Freeform 1069"/>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4" name="Freeform 1070"/>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5" name="Freeform 1071"/>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6" name="Freeform 1072"/>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7" name="Freeform 1073"/>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8" name="Freeform 1074"/>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19" name="Group 1075"/>
            <p:cNvGrpSpPr/>
            <p:nvPr/>
          </p:nvGrpSpPr>
          <p:grpSpPr bwMode="auto">
            <a:xfrm>
              <a:off x="1709" y="3008"/>
              <a:ext cx="507" cy="234"/>
              <a:chOff x="1740" y="2642"/>
              <a:chExt cx="752" cy="327"/>
            </a:xfrm>
          </p:grpSpPr>
          <p:sp>
            <p:nvSpPr>
              <p:cNvPr id="326" name="Freeform 1076"/>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7" name="Freeform 1077"/>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8" name="Freeform 1078"/>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9" name="Freeform 1079"/>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0" name="Freeform 1080"/>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1" name="Freeform 1081"/>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320" name="Freeform 1082"/>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1" name="Freeform 1083"/>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2" name="Freeform 1084"/>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3" name="Freeform 1085"/>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4" name="Freeform 1086"/>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5" name="Freeform 1087"/>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332" name="Freeform 984"/>
          <p:cNvSpPr/>
          <p:nvPr/>
        </p:nvSpPr>
        <p:spPr bwMode="auto">
          <a:xfrm>
            <a:off x="6906810" y="5809249"/>
            <a:ext cx="34049" cy="332924"/>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3" name="Freeform 986"/>
          <p:cNvSpPr/>
          <p:nvPr/>
        </p:nvSpPr>
        <p:spPr bwMode="auto">
          <a:xfrm>
            <a:off x="6913187" y="5829201"/>
            <a:ext cx="20333" cy="308020"/>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4" name="Freeform 987"/>
          <p:cNvSpPr/>
          <p:nvPr/>
        </p:nvSpPr>
        <p:spPr bwMode="auto">
          <a:xfrm>
            <a:off x="6908735" y="5985031"/>
            <a:ext cx="31643" cy="27525"/>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5" name="Rectangle 988"/>
          <p:cNvSpPr>
            <a:spLocks noChangeArrowheads="1"/>
          </p:cNvSpPr>
          <p:nvPr/>
        </p:nvSpPr>
        <p:spPr bwMode="auto">
          <a:xfrm>
            <a:off x="6779516" y="5846677"/>
            <a:ext cx="71949" cy="6845"/>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36" name="Group 989"/>
          <p:cNvGrpSpPr/>
          <p:nvPr/>
        </p:nvGrpSpPr>
        <p:grpSpPr bwMode="auto">
          <a:xfrm>
            <a:off x="6844366" y="5843473"/>
            <a:ext cx="69903" cy="21117"/>
            <a:chOff x="614" y="2568"/>
            <a:chExt cx="725" cy="139"/>
          </a:xfrm>
        </p:grpSpPr>
        <p:sp>
          <p:nvSpPr>
            <p:cNvPr id="337" name="AutoShape 990"/>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38" name="AutoShape 991"/>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9" name="Rectangle 992"/>
          <p:cNvSpPr>
            <a:spLocks noChangeArrowheads="1"/>
          </p:cNvSpPr>
          <p:nvPr/>
        </p:nvSpPr>
        <p:spPr bwMode="auto">
          <a:xfrm>
            <a:off x="6780719" y="5895028"/>
            <a:ext cx="71949" cy="6845"/>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40" name="Group 993"/>
          <p:cNvGrpSpPr/>
          <p:nvPr/>
        </p:nvGrpSpPr>
        <p:grpSpPr bwMode="auto">
          <a:xfrm>
            <a:off x="6844126" y="5890950"/>
            <a:ext cx="69903" cy="19515"/>
            <a:chOff x="614" y="2568"/>
            <a:chExt cx="725" cy="139"/>
          </a:xfrm>
        </p:grpSpPr>
        <p:sp>
          <p:nvSpPr>
            <p:cNvPr id="341" name="AutoShape 994"/>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2" name="AutoShape 995"/>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43" name="Rectangle 996"/>
          <p:cNvSpPr>
            <a:spLocks noChangeArrowheads="1"/>
          </p:cNvSpPr>
          <p:nvPr/>
        </p:nvSpPr>
        <p:spPr bwMode="auto">
          <a:xfrm>
            <a:off x="6780719" y="5943379"/>
            <a:ext cx="71949" cy="6845"/>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4" name="Rectangle 997"/>
          <p:cNvSpPr>
            <a:spLocks noChangeArrowheads="1"/>
          </p:cNvSpPr>
          <p:nvPr/>
        </p:nvSpPr>
        <p:spPr bwMode="auto">
          <a:xfrm>
            <a:off x="6781922" y="5987216"/>
            <a:ext cx="71949" cy="6845"/>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45" name="Group 998"/>
          <p:cNvGrpSpPr/>
          <p:nvPr/>
        </p:nvGrpSpPr>
        <p:grpSpPr bwMode="auto">
          <a:xfrm>
            <a:off x="6842682" y="5983138"/>
            <a:ext cx="70024" cy="21991"/>
            <a:chOff x="614" y="2568"/>
            <a:chExt cx="725" cy="139"/>
          </a:xfrm>
        </p:grpSpPr>
        <p:sp>
          <p:nvSpPr>
            <p:cNvPr id="346" name="AutoShape 999"/>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7" name="AutoShape 1000"/>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48" name="Freeform 1001"/>
          <p:cNvSpPr/>
          <p:nvPr/>
        </p:nvSpPr>
        <p:spPr bwMode="auto">
          <a:xfrm>
            <a:off x="6909217" y="5943379"/>
            <a:ext cx="31643" cy="27380"/>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49" name="Group 1002"/>
          <p:cNvGrpSpPr/>
          <p:nvPr/>
        </p:nvGrpSpPr>
        <p:grpSpPr bwMode="auto">
          <a:xfrm>
            <a:off x="6843163" y="5939447"/>
            <a:ext cx="70024" cy="20243"/>
            <a:chOff x="614" y="2568"/>
            <a:chExt cx="725" cy="139"/>
          </a:xfrm>
        </p:grpSpPr>
        <p:sp>
          <p:nvSpPr>
            <p:cNvPr id="350" name="AutoShape 1003"/>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1" name="AutoShape 1004"/>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52" name="Rectangle 1005"/>
          <p:cNvSpPr>
            <a:spLocks noChangeArrowheads="1"/>
          </p:cNvSpPr>
          <p:nvPr/>
        </p:nvSpPr>
        <p:spPr bwMode="auto">
          <a:xfrm>
            <a:off x="6904163" y="5808666"/>
            <a:ext cx="8422" cy="332778"/>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3" name="Freeform 1006"/>
          <p:cNvSpPr/>
          <p:nvPr/>
        </p:nvSpPr>
        <p:spPr bwMode="auto">
          <a:xfrm>
            <a:off x="6912104" y="5892844"/>
            <a:ext cx="28515" cy="31020"/>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4" name="Freeform 1007"/>
          <p:cNvSpPr/>
          <p:nvPr/>
        </p:nvSpPr>
        <p:spPr bwMode="auto">
          <a:xfrm>
            <a:off x="6912465" y="5845221"/>
            <a:ext cx="29357" cy="34953"/>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5" name="Oval 1008"/>
          <p:cNvSpPr>
            <a:spLocks noChangeArrowheads="1"/>
          </p:cNvSpPr>
          <p:nvPr/>
        </p:nvSpPr>
        <p:spPr bwMode="auto">
          <a:xfrm>
            <a:off x="6936528" y="6126444"/>
            <a:ext cx="6016" cy="13835"/>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6" name="Freeform 1009"/>
          <p:cNvSpPr/>
          <p:nvPr/>
        </p:nvSpPr>
        <p:spPr bwMode="auto">
          <a:xfrm>
            <a:off x="6910901" y="6126881"/>
            <a:ext cx="29477" cy="29127"/>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7" name="AutoShape 1010"/>
          <p:cNvSpPr>
            <a:spLocks noChangeArrowheads="1"/>
          </p:cNvSpPr>
          <p:nvPr/>
        </p:nvSpPr>
        <p:spPr bwMode="auto">
          <a:xfrm>
            <a:off x="6771094" y="6135765"/>
            <a:ext cx="143898" cy="21845"/>
          </a:xfrm>
          <a:prstGeom prst="roundRect">
            <a:avLst>
              <a:gd name="adj" fmla="val 50000"/>
            </a:avLst>
          </a:prstGeom>
          <a:solidFill>
            <a:srgbClr val="DDDDDD"/>
          </a:soli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8" name="AutoShape 1011"/>
          <p:cNvSpPr>
            <a:spLocks noChangeArrowheads="1"/>
          </p:cNvSpPr>
          <p:nvPr/>
        </p:nvSpPr>
        <p:spPr bwMode="auto">
          <a:xfrm>
            <a:off x="6779516" y="6141444"/>
            <a:ext cx="128257" cy="11505"/>
          </a:xfrm>
          <a:prstGeom prst="roundRect">
            <a:avLst>
              <a:gd name="adj" fmla="val 50000"/>
            </a:avLst>
          </a:prstGeom>
          <a:gradFill rotWithShape="1">
            <a:gsLst>
              <a:gs pos="0">
                <a:schemeClr val="tx2"/>
              </a:gs>
              <a:gs pos="100000">
                <a:schemeClr val="bg2"/>
              </a:gs>
            </a:gsLst>
            <a:lin ang="0" scaled="1"/>
          </a:gra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9" name="Oval 1012"/>
          <p:cNvSpPr>
            <a:spLocks noChangeArrowheads="1"/>
          </p:cNvSpPr>
          <p:nvPr/>
        </p:nvSpPr>
        <p:spPr bwMode="auto">
          <a:xfrm>
            <a:off x="6791427" y="6093093"/>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60" name="Oval 1013"/>
          <p:cNvSpPr>
            <a:spLocks noChangeArrowheads="1"/>
          </p:cNvSpPr>
          <p:nvPr/>
        </p:nvSpPr>
        <p:spPr bwMode="auto">
          <a:xfrm>
            <a:off x="6813084" y="6093093"/>
            <a:ext cx="19130" cy="20680"/>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61" name="Oval 1014"/>
          <p:cNvSpPr>
            <a:spLocks noChangeArrowheads="1"/>
          </p:cNvSpPr>
          <p:nvPr/>
        </p:nvSpPr>
        <p:spPr bwMode="auto">
          <a:xfrm>
            <a:off x="6833418" y="6093093"/>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62" name="Rectangle 1015"/>
          <p:cNvSpPr>
            <a:spLocks noChangeArrowheads="1"/>
          </p:cNvSpPr>
          <p:nvPr/>
        </p:nvSpPr>
        <p:spPr bwMode="auto">
          <a:xfrm>
            <a:off x="6882627" y="6013722"/>
            <a:ext cx="9625" cy="110538"/>
          </a:xfrm>
          <a:prstGeom prst="rect">
            <a:avLst/>
          </a:prstGeom>
          <a:solidFill>
            <a:srgbClr val="292929"/>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63" name="Group 590"/>
          <p:cNvGrpSpPr/>
          <p:nvPr/>
        </p:nvGrpSpPr>
        <p:grpSpPr bwMode="auto">
          <a:xfrm flipH="1">
            <a:off x="4527198" y="5453338"/>
            <a:ext cx="345630" cy="320302"/>
            <a:chOff x="2839" y="3501"/>
            <a:chExt cx="755" cy="803"/>
          </a:xfrm>
        </p:grpSpPr>
        <p:pic>
          <p:nvPicPr>
            <p:cNvPr id="364" name="Picture 591" descr="desktop_computer_stylized_medium"/>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5" name="Freeform 592"/>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66" name="Group 652"/>
          <p:cNvGrpSpPr/>
          <p:nvPr/>
        </p:nvGrpSpPr>
        <p:grpSpPr bwMode="auto">
          <a:xfrm>
            <a:off x="4712859" y="2375563"/>
            <a:ext cx="397547" cy="306949"/>
            <a:chOff x="2751" y="1851"/>
            <a:chExt cx="462" cy="478"/>
          </a:xfrm>
        </p:grpSpPr>
        <p:pic>
          <p:nvPicPr>
            <p:cNvPr id="367" name="Picture 653" descr="iphone_stylized_small"/>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928" y="1922"/>
              <a:ext cx="152"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8" name="Picture 654" descr="antenna_radiation_stylized"/>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2751" y="1851"/>
              <a:ext cx="462" cy="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9" name="Group 950"/>
          <p:cNvGrpSpPr/>
          <p:nvPr/>
        </p:nvGrpSpPr>
        <p:grpSpPr bwMode="auto">
          <a:xfrm>
            <a:off x="7007207" y="5446229"/>
            <a:ext cx="177192" cy="330833"/>
            <a:chOff x="4140" y="429"/>
            <a:chExt cx="1425" cy="2396"/>
          </a:xfrm>
        </p:grpSpPr>
        <p:sp>
          <p:nvSpPr>
            <p:cNvPr id="370" name="Freeform 951"/>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1" name="Rectangle 952"/>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72" name="Freeform 953"/>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3" name="Freeform 954"/>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4" name="Rectangle 955"/>
            <p:cNvSpPr>
              <a:spLocks noChangeArrowheads="1"/>
            </p:cNvSpPr>
            <p:nvPr/>
          </p:nvSpPr>
          <p:spPr bwMode="auto">
            <a:xfrm>
              <a:off x="4210" y="690"/>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75" name="Group 956"/>
            <p:cNvGrpSpPr/>
            <p:nvPr/>
          </p:nvGrpSpPr>
          <p:grpSpPr bwMode="auto">
            <a:xfrm>
              <a:off x="4749" y="668"/>
              <a:ext cx="581" cy="145"/>
              <a:chOff x="614" y="2568"/>
              <a:chExt cx="725" cy="139"/>
            </a:xfrm>
          </p:grpSpPr>
          <p:sp>
            <p:nvSpPr>
              <p:cNvPr id="400" name="AutoShape 957"/>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01" name="AutoShape 958"/>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76" name="Rectangle 959"/>
            <p:cNvSpPr>
              <a:spLocks noChangeArrowheads="1"/>
            </p:cNvSpPr>
            <p:nvPr/>
          </p:nvSpPr>
          <p:spPr bwMode="auto">
            <a:xfrm>
              <a:off x="4220" y="1022"/>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77" name="Group 960"/>
            <p:cNvGrpSpPr/>
            <p:nvPr/>
          </p:nvGrpSpPr>
          <p:grpSpPr bwMode="auto">
            <a:xfrm>
              <a:off x="4747" y="994"/>
              <a:ext cx="581" cy="134"/>
              <a:chOff x="614" y="2568"/>
              <a:chExt cx="725" cy="139"/>
            </a:xfrm>
          </p:grpSpPr>
          <p:sp>
            <p:nvSpPr>
              <p:cNvPr id="398" name="AutoShape 961"/>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99" name="AutoShape 962"/>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78" name="Rectangle 963"/>
            <p:cNvSpPr>
              <a:spLocks noChangeArrowheads="1"/>
            </p:cNvSpPr>
            <p:nvPr/>
          </p:nvSpPr>
          <p:spPr bwMode="auto">
            <a:xfrm>
              <a:off x="4220" y="1354"/>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79" name="Rectangle 964"/>
            <p:cNvSpPr>
              <a:spLocks noChangeArrowheads="1"/>
            </p:cNvSpPr>
            <p:nvPr/>
          </p:nvSpPr>
          <p:spPr bwMode="auto">
            <a:xfrm>
              <a:off x="4230" y="1655"/>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80" name="Group 965"/>
            <p:cNvGrpSpPr/>
            <p:nvPr/>
          </p:nvGrpSpPr>
          <p:grpSpPr bwMode="auto">
            <a:xfrm>
              <a:off x="4735" y="1627"/>
              <a:ext cx="582" cy="151"/>
              <a:chOff x="614" y="2568"/>
              <a:chExt cx="725" cy="139"/>
            </a:xfrm>
          </p:grpSpPr>
          <p:sp>
            <p:nvSpPr>
              <p:cNvPr id="396" name="AutoShape 966"/>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97" name="AutoShape 967"/>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81" name="Freeform 968"/>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82" name="Group 969"/>
            <p:cNvGrpSpPr/>
            <p:nvPr/>
          </p:nvGrpSpPr>
          <p:grpSpPr bwMode="auto">
            <a:xfrm>
              <a:off x="4739" y="1327"/>
              <a:ext cx="582" cy="139"/>
              <a:chOff x="614" y="2568"/>
              <a:chExt cx="725" cy="139"/>
            </a:xfrm>
          </p:grpSpPr>
          <p:sp>
            <p:nvSpPr>
              <p:cNvPr id="394" name="AutoShape 970"/>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95" name="AutoShape 971"/>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83" name="Rectangle 972"/>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84" name="Freeform 973"/>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5" name="Freeform 974"/>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6" name="Oval 975"/>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87" name="Freeform 976"/>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8" name="AutoShape 977"/>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89" name="AutoShape 978"/>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90" name="Oval 979"/>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91" name="Oval 980"/>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92" name="Oval 981"/>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93" name="Rectangle 982"/>
            <p:cNvSpPr>
              <a:spLocks noChangeArrowheads="1"/>
            </p:cNvSpPr>
            <p:nvPr/>
          </p:nvSpPr>
          <p:spPr bwMode="auto">
            <a:xfrm>
              <a:off x="5067" y="1837"/>
              <a:ext cx="80" cy="759"/>
            </a:xfrm>
            <a:prstGeom prst="rect">
              <a:avLst/>
            </a:prstGeom>
            <a:solidFill>
              <a:srgbClr val="292929"/>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422" name="Group 950"/>
          <p:cNvGrpSpPr/>
          <p:nvPr/>
        </p:nvGrpSpPr>
        <p:grpSpPr bwMode="auto">
          <a:xfrm>
            <a:off x="6755725" y="5788678"/>
            <a:ext cx="214974" cy="403920"/>
            <a:chOff x="4140" y="429"/>
            <a:chExt cx="1425" cy="2396"/>
          </a:xfrm>
        </p:grpSpPr>
        <p:sp>
          <p:nvSpPr>
            <p:cNvPr id="423" name="Freeform 951"/>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4" name="Rectangle 952"/>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5" name="Freeform 953"/>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6" name="Freeform 954"/>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7" name="Rectangle 955"/>
            <p:cNvSpPr>
              <a:spLocks noChangeArrowheads="1"/>
            </p:cNvSpPr>
            <p:nvPr/>
          </p:nvSpPr>
          <p:spPr bwMode="auto">
            <a:xfrm>
              <a:off x="4210" y="690"/>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28" name="Group 956"/>
            <p:cNvGrpSpPr/>
            <p:nvPr/>
          </p:nvGrpSpPr>
          <p:grpSpPr bwMode="auto">
            <a:xfrm>
              <a:off x="4749" y="668"/>
              <a:ext cx="581" cy="145"/>
              <a:chOff x="614" y="2568"/>
              <a:chExt cx="725" cy="139"/>
            </a:xfrm>
          </p:grpSpPr>
          <p:sp>
            <p:nvSpPr>
              <p:cNvPr id="453" name="AutoShape 957"/>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54" name="AutoShape 958"/>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9" name="Rectangle 959"/>
            <p:cNvSpPr>
              <a:spLocks noChangeArrowheads="1"/>
            </p:cNvSpPr>
            <p:nvPr/>
          </p:nvSpPr>
          <p:spPr bwMode="auto">
            <a:xfrm>
              <a:off x="4220" y="1022"/>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30" name="Group 960"/>
            <p:cNvGrpSpPr/>
            <p:nvPr/>
          </p:nvGrpSpPr>
          <p:grpSpPr bwMode="auto">
            <a:xfrm>
              <a:off x="4747" y="994"/>
              <a:ext cx="581" cy="134"/>
              <a:chOff x="614" y="2568"/>
              <a:chExt cx="725" cy="139"/>
            </a:xfrm>
          </p:grpSpPr>
          <p:sp>
            <p:nvSpPr>
              <p:cNvPr id="451" name="AutoShape 961"/>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52" name="AutoShape 962"/>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31" name="Rectangle 963"/>
            <p:cNvSpPr>
              <a:spLocks noChangeArrowheads="1"/>
            </p:cNvSpPr>
            <p:nvPr/>
          </p:nvSpPr>
          <p:spPr bwMode="auto">
            <a:xfrm>
              <a:off x="4220" y="1354"/>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2" name="Rectangle 964"/>
            <p:cNvSpPr>
              <a:spLocks noChangeArrowheads="1"/>
            </p:cNvSpPr>
            <p:nvPr/>
          </p:nvSpPr>
          <p:spPr bwMode="auto">
            <a:xfrm>
              <a:off x="4230" y="1655"/>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33" name="Group 965"/>
            <p:cNvGrpSpPr/>
            <p:nvPr/>
          </p:nvGrpSpPr>
          <p:grpSpPr bwMode="auto">
            <a:xfrm>
              <a:off x="4735" y="1627"/>
              <a:ext cx="582" cy="151"/>
              <a:chOff x="614" y="2568"/>
              <a:chExt cx="725" cy="139"/>
            </a:xfrm>
          </p:grpSpPr>
          <p:sp>
            <p:nvSpPr>
              <p:cNvPr id="449" name="AutoShape 966"/>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50" name="AutoShape 967"/>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34" name="Freeform 968"/>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35" name="Group 969"/>
            <p:cNvGrpSpPr/>
            <p:nvPr/>
          </p:nvGrpSpPr>
          <p:grpSpPr bwMode="auto">
            <a:xfrm>
              <a:off x="4739" y="1327"/>
              <a:ext cx="582" cy="139"/>
              <a:chOff x="614" y="2568"/>
              <a:chExt cx="725" cy="139"/>
            </a:xfrm>
          </p:grpSpPr>
          <p:sp>
            <p:nvSpPr>
              <p:cNvPr id="447" name="AutoShape 970"/>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8" name="AutoShape 971"/>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36" name="Rectangle 972"/>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7" name="Freeform 973"/>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8" name="Freeform 974"/>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9" name="Oval 975"/>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0" name="Freeform 976"/>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1" name="AutoShape 977"/>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2" name="AutoShape 978"/>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3" name="Oval 979"/>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4" name="Oval 980"/>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5" name="Oval 981"/>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6" name="Rectangle 982"/>
            <p:cNvSpPr>
              <a:spLocks noChangeArrowheads="1"/>
            </p:cNvSpPr>
            <p:nvPr/>
          </p:nvSpPr>
          <p:spPr bwMode="auto">
            <a:xfrm>
              <a:off x="5067" y="1837"/>
              <a:ext cx="80" cy="759"/>
            </a:xfrm>
            <a:prstGeom prst="rect">
              <a:avLst/>
            </a:prstGeom>
            <a:solidFill>
              <a:srgbClr val="292929"/>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455" name="Group 454"/>
          <p:cNvGrpSpPr/>
          <p:nvPr/>
        </p:nvGrpSpPr>
        <p:grpSpPr>
          <a:xfrm>
            <a:off x="5852005" y="4128902"/>
            <a:ext cx="367224" cy="240304"/>
            <a:chOff x="7493876" y="2774731"/>
            <a:chExt cx="1481958" cy="894622"/>
          </a:xfrm>
        </p:grpSpPr>
        <p:sp>
          <p:nvSpPr>
            <p:cNvPr id="456" name="Freeform 45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57" name="Oval 456"/>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458" name="Group 457"/>
            <p:cNvGrpSpPr/>
            <p:nvPr/>
          </p:nvGrpSpPr>
          <p:grpSpPr>
            <a:xfrm>
              <a:off x="7713663" y="2848339"/>
              <a:ext cx="1042107" cy="425543"/>
              <a:chOff x="7786941" y="2884917"/>
              <a:chExt cx="897649" cy="353919"/>
            </a:xfrm>
          </p:grpSpPr>
          <p:sp>
            <p:nvSpPr>
              <p:cNvPr id="459" name="Freeform 45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0" name="Freeform 45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1" name="Freeform 460"/>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2" name="Freeform 461"/>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63" name="Group 462"/>
          <p:cNvGrpSpPr/>
          <p:nvPr/>
        </p:nvGrpSpPr>
        <p:grpSpPr>
          <a:xfrm>
            <a:off x="6354771" y="4172041"/>
            <a:ext cx="367224" cy="240304"/>
            <a:chOff x="7493876" y="2774731"/>
            <a:chExt cx="1481958" cy="894622"/>
          </a:xfrm>
        </p:grpSpPr>
        <p:sp>
          <p:nvSpPr>
            <p:cNvPr id="464" name="Freeform 463"/>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65" name="Oval 464"/>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466" name="Group 465"/>
            <p:cNvGrpSpPr/>
            <p:nvPr/>
          </p:nvGrpSpPr>
          <p:grpSpPr>
            <a:xfrm>
              <a:off x="7713663" y="2848339"/>
              <a:ext cx="1042107" cy="425543"/>
              <a:chOff x="7786941" y="2884917"/>
              <a:chExt cx="897649" cy="353919"/>
            </a:xfrm>
          </p:grpSpPr>
          <p:sp>
            <p:nvSpPr>
              <p:cNvPr id="467" name="Freeform 466"/>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8" name="Freeform 467"/>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9" name="Freeform 468"/>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0" name="Freeform 46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71" name="Group 470"/>
          <p:cNvGrpSpPr/>
          <p:nvPr/>
        </p:nvGrpSpPr>
        <p:grpSpPr>
          <a:xfrm>
            <a:off x="4803287" y="4138272"/>
            <a:ext cx="354986" cy="175668"/>
            <a:chOff x="7493876" y="2774731"/>
            <a:chExt cx="1481958" cy="894622"/>
          </a:xfrm>
        </p:grpSpPr>
        <p:sp>
          <p:nvSpPr>
            <p:cNvPr id="472" name="Freeform 471"/>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73" name="Oval 472"/>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474" name="Group 473"/>
            <p:cNvGrpSpPr/>
            <p:nvPr/>
          </p:nvGrpSpPr>
          <p:grpSpPr>
            <a:xfrm>
              <a:off x="7713663" y="2848339"/>
              <a:ext cx="1042107" cy="425543"/>
              <a:chOff x="7786941" y="2884917"/>
              <a:chExt cx="897649" cy="353919"/>
            </a:xfrm>
          </p:grpSpPr>
          <p:sp>
            <p:nvSpPr>
              <p:cNvPr id="475" name="Freeform 474"/>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6" name="Freeform 475"/>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7" name="Freeform 476"/>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8" name="Freeform 477"/>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79" name="Group 478"/>
          <p:cNvGrpSpPr/>
          <p:nvPr/>
        </p:nvGrpSpPr>
        <p:grpSpPr>
          <a:xfrm>
            <a:off x="6001110" y="4947964"/>
            <a:ext cx="393760" cy="218578"/>
            <a:chOff x="7493876" y="2774731"/>
            <a:chExt cx="1481958" cy="894622"/>
          </a:xfrm>
        </p:grpSpPr>
        <p:sp>
          <p:nvSpPr>
            <p:cNvPr id="480" name="Freeform 479"/>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81" name="Oval 480"/>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482" name="Group 481"/>
            <p:cNvGrpSpPr/>
            <p:nvPr/>
          </p:nvGrpSpPr>
          <p:grpSpPr>
            <a:xfrm>
              <a:off x="7713663" y="2848339"/>
              <a:ext cx="1042107" cy="425543"/>
              <a:chOff x="7786941" y="2884917"/>
              <a:chExt cx="897649" cy="353919"/>
            </a:xfrm>
          </p:grpSpPr>
          <p:sp>
            <p:nvSpPr>
              <p:cNvPr id="483" name="Freeform 482"/>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4" name="Freeform 483"/>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5" name="Freeform 484"/>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6" name="Freeform 485"/>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28" name="Group 527"/>
          <p:cNvGrpSpPr/>
          <p:nvPr/>
        </p:nvGrpSpPr>
        <p:grpSpPr>
          <a:xfrm>
            <a:off x="6536775" y="5162261"/>
            <a:ext cx="393760" cy="218578"/>
            <a:chOff x="7493876" y="2774731"/>
            <a:chExt cx="1481958" cy="894622"/>
          </a:xfrm>
        </p:grpSpPr>
        <p:sp>
          <p:nvSpPr>
            <p:cNvPr id="529" name="Freeform 528"/>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30" name="Oval 529"/>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531" name="Group 530"/>
            <p:cNvGrpSpPr/>
            <p:nvPr/>
          </p:nvGrpSpPr>
          <p:grpSpPr>
            <a:xfrm>
              <a:off x="7713663" y="2848339"/>
              <a:ext cx="1042107" cy="425543"/>
              <a:chOff x="7786941" y="2884917"/>
              <a:chExt cx="897649" cy="353919"/>
            </a:xfrm>
          </p:grpSpPr>
          <p:sp>
            <p:nvSpPr>
              <p:cNvPr id="532" name="Freeform 531"/>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3" name="Freeform 532"/>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4" name="Freeform 533"/>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5" name="Freeform 534"/>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78" name="Group 577"/>
          <p:cNvGrpSpPr/>
          <p:nvPr/>
        </p:nvGrpSpPr>
        <p:grpSpPr>
          <a:xfrm>
            <a:off x="5534723" y="1952089"/>
            <a:ext cx="271847" cy="453062"/>
            <a:chOff x="5534723" y="1952089"/>
            <a:chExt cx="271847" cy="453062"/>
          </a:xfrm>
        </p:grpSpPr>
        <p:pic>
          <p:nvPicPr>
            <p:cNvPr id="559" name="Picture 799" descr="cell_tower_radiation copy"/>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5534723" y="1952089"/>
              <a:ext cx="271847" cy="197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0" name="Oval 800"/>
            <p:cNvSpPr>
              <a:spLocks noChangeArrowheads="1"/>
            </p:cNvSpPr>
            <p:nvPr/>
          </p:nvSpPr>
          <p:spPr bwMode="auto">
            <a:xfrm>
              <a:off x="5640100" y="2023483"/>
              <a:ext cx="52388" cy="49485"/>
            </a:xfrm>
            <a:prstGeom prst="ellipse">
              <a:avLst/>
            </a:prstGeom>
            <a:solidFill>
              <a:schemeClr val="tx2"/>
            </a:soli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561" name="Group 783"/>
            <p:cNvGrpSpPr/>
            <p:nvPr/>
          </p:nvGrpSpPr>
          <p:grpSpPr bwMode="auto">
            <a:xfrm>
              <a:off x="5562338" y="2043663"/>
              <a:ext cx="212313" cy="361488"/>
              <a:chOff x="3130" y="3288"/>
              <a:chExt cx="410" cy="742"/>
            </a:xfrm>
          </p:grpSpPr>
          <p:sp>
            <p:nvSpPr>
              <p:cNvPr id="562" name="Line 270"/>
              <p:cNvSpPr>
                <a:spLocks noChangeShapeType="1"/>
              </p:cNvSpPr>
              <p:nvPr/>
            </p:nvSpPr>
            <p:spPr bwMode="auto">
              <a:xfrm flipH="1">
                <a:off x="3130" y="3288"/>
                <a:ext cx="205" cy="672"/>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3" name="Line 271"/>
              <p:cNvSpPr>
                <a:spLocks noChangeShapeType="1"/>
              </p:cNvSpPr>
              <p:nvPr/>
            </p:nvSpPr>
            <p:spPr bwMode="auto">
              <a:xfrm>
                <a:off x="3335" y="3288"/>
                <a:ext cx="205" cy="669"/>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4" name="Line 272"/>
              <p:cNvSpPr>
                <a:spLocks noChangeShapeType="1"/>
              </p:cNvSpPr>
              <p:nvPr/>
            </p:nvSpPr>
            <p:spPr bwMode="auto">
              <a:xfrm>
                <a:off x="3130" y="3957"/>
                <a:ext cx="205" cy="73"/>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5" name="Line 273"/>
              <p:cNvSpPr>
                <a:spLocks noChangeShapeType="1"/>
              </p:cNvSpPr>
              <p:nvPr/>
            </p:nvSpPr>
            <p:spPr bwMode="auto">
              <a:xfrm flipH="1">
                <a:off x="3335" y="3957"/>
                <a:ext cx="205" cy="73"/>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6" name="Line 274"/>
              <p:cNvSpPr>
                <a:spLocks noChangeShapeType="1"/>
              </p:cNvSpPr>
              <p:nvPr/>
            </p:nvSpPr>
            <p:spPr bwMode="auto">
              <a:xfrm>
                <a:off x="3335" y="3303"/>
                <a:ext cx="0" cy="727"/>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7" name="Line 275"/>
              <p:cNvSpPr>
                <a:spLocks noChangeShapeType="1"/>
              </p:cNvSpPr>
              <p:nvPr/>
            </p:nvSpPr>
            <p:spPr bwMode="auto">
              <a:xfrm flipV="1">
                <a:off x="3130" y="3888"/>
                <a:ext cx="205" cy="72"/>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8" name="Line 276"/>
              <p:cNvSpPr>
                <a:spLocks noChangeShapeType="1"/>
              </p:cNvSpPr>
              <p:nvPr/>
            </p:nvSpPr>
            <p:spPr bwMode="auto">
              <a:xfrm flipH="1" flipV="1">
                <a:off x="3335" y="3888"/>
                <a:ext cx="205" cy="69"/>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9" name="Line 277"/>
              <p:cNvSpPr>
                <a:spLocks noChangeShapeType="1"/>
              </p:cNvSpPr>
              <p:nvPr/>
            </p:nvSpPr>
            <p:spPr bwMode="auto">
              <a:xfrm>
                <a:off x="3217" y="3668"/>
                <a:ext cx="118" cy="5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0" name="Line 278"/>
              <p:cNvSpPr>
                <a:spLocks noChangeShapeType="1"/>
              </p:cNvSpPr>
              <p:nvPr/>
            </p:nvSpPr>
            <p:spPr bwMode="auto">
              <a:xfrm flipV="1">
                <a:off x="3335" y="3668"/>
                <a:ext cx="124" cy="5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1" name="Line 279"/>
              <p:cNvSpPr>
                <a:spLocks noChangeShapeType="1"/>
              </p:cNvSpPr>
              <p:nvPr/>
            </p:nvSpPr>
            <p:spPr bwMode="auto">
              <a:xfrm>
                <a:off x="3178" y="3766"/>
                <a:ext cx="152" cy="7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2" name="Line 280"/>
              <p:cNvSpPr>
                <a:spLocks noChangeShapeType="1"/>
              </p:cNvSpPr>
              <p:nvPr/>
            </p:nvSpPr>
            <p:spPr bwMode="auto">
              <a:xfrm flipV="1">
                <a:off x="3335" y="3781"/>
                <a:ext cx="153" cy="66"/>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3" name="Line 281"/>
              <p:cNvSpPr>
                <a:spLocks noChangeShapeType="1"/>
              </p:cNvSpPr>
              <p:nvPr/>
            </p:nvSpPr>
            <p:spPr bwMode="auto">
              <a:xfrm flipV="1">
                <a:off x="3335" y="3567"/>
                <a:ext cx="78" cy="27"/>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4" name="Line 282"/>
              <p:cNvSpPr>
                <a:spLocks noChangeShapeType="1"/>
              </p:cNvSpPr>
              <p:nvPr/>
            </p:nvSpPr>
            <p:spPr bwMode="auto">
              <a:xfrm flipV="1">
                <a:off x="3335" y="3428"/>
                <a:ext cx="49" cy="21"/>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5" name="Line 283"/>
              <p:cNvSpPr>
                <a:spLocks noChangeShapeType="1"/>
              </p:cNvSpPr>
              <p:nvPr/>
            </p:nvSpPr>
            <p:spPr bwMode="auto">
              <a:xfrm>
                <a:off x="3247" y="3558"/>
                <a:ext cx="95" cy="36"/>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6" name="Line 284"/>
              <p:cNvSpPr>
                <a:spLocks noChangeShapeType="1"/>
              </p:cNvSpPr>
              <p:nvPr/>
            </p:nvSpPr>
            <p:spPr bwMode="auto">
              <a:xfrm>
                <a:off x="3289" y="3422"/>
                <a:ext cx="55" cy="36"/>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577" name="Line 426"/>
          <p:cNvSpPr>
            <a:spLocks noChangeShapeType="1"/>
          </p:cNvSpPr>
          <p:nvPr/>
        </p:nvSpPr>
        <p:spPr bwMode="auto">
          <a:xfrm flipH="1">
            <a:off x="5420211" y="2869913"/>
            <a:ext cx="97012" cy="106867"/>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79" name="Group 578"/>
          <p:cNvGrpSpPr/>
          <p:nvPr/>
        </p:nvGrpSpPr>
        <p:grpSpPr>
          <a:xfrm>
            <a:off x="4625461" y="1922978"/>
            <a:ext cx="271847" cy="453062"/>
            <a:chOff x="5534723" y="1952089"/>
            <a:chExt cx="271847" cy="453062"/>
          </a:xfrm>
        </p:grpSpPr>
        <p:pic>
          <p:nvPicPr>
            <p:cNvPr id="580" name="Picture 799" descr="cell_tower_radiation copy"/>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5534723" y="1952089"/>
              <a:ext cx="271847" cy="197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81" name="Oval 800"/>
            <p:cNvSpPr>
              <a:spLocks noChangeArrowheads="1"/>
            </p:cNvSpPr>
            <p:nvPr/>
          </p:nvSpPr>
          <p:spPr bwMode="auto">
            <a:xfrm>
              <a:off x="5640100" y="2023483"/>
              <a:ext cx="52388" cy="49485"/>
            </a:xfrm>
            <a:prstGeom prst="ellipse">
              <a:avLst/>
            </a:prstGeom>
            <a:solidFill>
              <a:schemeClr val="tx2"/>
            </a:soli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582" name="Group 783"/>
            <p:cNvGrpSpPr/>
            <p:nvPr/>
          </p:nvGrpSpPr>
          <p:grpSpPr bwMode="auto">
            <a:xfrm>
              <a:off x="5562338" y="2043663"/>
              <a:ext cx="212313" cy="361488"/>
              <a:chOff x="3130" y="3288"/>
              <a:chExt cx="410" cy="742"/>
            </a:xfrm>
          </p:grpSpPr>
          <p:sp>
            <p:nvSpPr>
              <p:cNvPr id="583" name="Line 270"/>
              <p:cNvSpPr>
                <a:spLocks noChangeShapeType="1"/>
              </p:cNvSpPr>
              <p:nvPr/>
            </p:nvSpPr>
            <p:spPr bwMode="auto">
              <a:xfrm flipH="1">
                <a:off x="3130" y="3288"/>
                <a:ext cx="205" cy="672"/>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4" name="Line 271"/>
              <p:cNvSpPr>
                <a:spLocks noChangeShapeType="1"/>
              </p:cNvSpPr>
              <p:nvPr/>
            </p:nvSpPr>
            <p:spPr bwMode="auto">
              <a:xfrm>
                <a:off x="3335" y="3288"/>
                <a:ext cx="205" cy="669"/>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5" name="Line 272"/>
              <p:cNvSpPr>
                <a:spLocks noChangeShapeType="1"/>
              </p:cNvSpPr>
              <p:nvPr/>
            </p:nvSpPr>
            <p:spPr bwMode="auto">
              <a:xfrm>
                <a:off x="3130" y="3957"/>
                <a:ext cx="205" cy="73"/>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6" name="Line 273"/>
              <p:cNvSpPr>
                <a:spLocks noChangeShapeType="1"/>
              </p:cNvSpPr>
              <p:nvPr/>
            </p:nvSpPr>
            <p:spPr bwMode="auto">
              <a:xfrm flipH="1">
                <a:off x="3335" y="3957"/>
                <a:ext cx="205" cy="73"/>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7" name="Line 274"/>
              <p:cNvSpPr>
                <a:spLocks noChangeShapeType="1"/>
              </p:cNvSpPr>
              <p:nvPr/>
            </p:nvSpPr>
            <p:spPr bwMode="auto">
              <a:xfrm>
                <a:off x="3335" y="3303"/>
                <a:ext cx="0" cy="727"/>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8" name="Line 275"/>
              <p:cNvSpPr>
                <a:spLocks noChangeShapeType="1"/>
              </p:cNvSpPr>
              <p:nvPr/>
            </p:nvSpPr>
            <p:spPr bwMode="auto">
              <a:xfrm flipV="1">
                <a:off x="3130" y="3888"/>
                <a:ext cx="205" cy="72"/>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9" name="Line 276"/>
              <p:cNvSpPr>
                <a:spLocks noChangeShapeType="1"/>
              </p:cNvSpPr>
              <p:nvPr/>
            </p:nvSpPr>
            <p:spPr bwMode="auto">
              <a:xfrm flipH="1" flipV="1">
                <a:off x="3335" y="3888"/>
                <a:ext cx="205" cy="69"/>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0" name="Line 277"/>
              <p:cNvSpPr>
                <a:spLocks noChangeShapeType="1"/>
              </p:cNvSpPr>
              <p:nvPr/>
            </p:nvSpPr>
            <p:spPr bwMode="auto">
              <a:xfrm>
                <a:off x="3217" y="3668"/>
                <a:ext cx="118" cy="5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1" name="Line 278"/>
              <p:cNvSpPr>
                <a:spLocks noChangeShapeType="1"/>
              </p:cNvSpPr>
              <p:nvPr/>
            </p:nvSpPr>
            <p:spPr bwMode="auto">
              <a:xfrm flipV="1">
                <a:off x="3335" y="3668"/>
                <a:ext cx="124" cy="5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2" name="Line 279"/>
              <p:cNvSpPr>
                <a:spLocks noChangeShapeType="1"/>
              </p:cNvSpPr>
              <p:nvPr/>
            </p:nvSpPr>
            <p:spPr bwMode="auto">
              <a:xfrm>
                <a:off x="3178" y="3766"/>
                <a:ext cx="152" cy="7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3" name="Line 280"/>
              <p:cNvSpPr>
                <a:spLocks noChangeShapeType="1"/>
              </p:cNvSpPr>
              <p:nvPr/>
            </p:nvSpPr>
            <p:spPr bwMode="auto">
              <a:xfrm flipV="1">
                <a:off x="3335" y="3781"/>
                <a:ext cx="153" cy="66"/>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4" name="Line 281"/>
              <p:cNvSpPr>
                <a:spLocks noChangeShapeType="1"/>
              </p:cNvSpPr>
              <p:nvPr/>
            </p:nvSpPr>
            <p:spPr bwMode="auto">
              <a:xfrm flipV="1">
                <a:off x="3335" y="3567"/>
                <a:ext cx="78" cy="27"/>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5" name="Line 282"/>
              <p:cNvSpPr>
                <a:spLocks noChangeShapeType="1"/>
              </p:cNvSpPr>
              <p:nvPr/>
            </p:nvSpPr>
            <p:spPr bwMode="auto">
              <a:xfrm flipV="1">
                <a:off x="3335" y="3428"/>
                <a:ext cx="49" cy="21"/>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6" name="Line 283"/>
              <p:cNvSpPr>
                <a:spLocks noChangeShapeType="1"/>
              </p:cNvSpPr>
              <p:nvPr/>
            </p:nvSpPr>
            <p:spPr bwMode="auto">
              <a:xfrm>
                <a:off x="3247" y="3558"/>
                <a:ext cx="95" cy="36"/>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7" name="Line 284"/>
              <p:cNvSpPr>
                <a:spLocks noChangeShapeType="1"/>
              </p:cNvSpPr>
              <p:nvPr/>
            </p:nvSpPr>
            <p:spPr bwMode="auto">
              <a:xfrm>
                <a:off x="3289" y="3422"/>
                <a:ext cx="55" cy="36"/>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grpSp>
        <p:nvGrpSpPr>
          <p:cNvPr id="598" name="Group 597"/>
          <p:cNvGrpSpPr/>
          <p:nvPr/>
        </p:nvGrpSpPr>
        <p:grpSpPr>
          <a:xfrm>
            <a:off x="4185385" y="2421275"/>
            <a:ext cx="271847" cy="453062"/>
            <a:chOff x="5534723" y="1952089"/>
            <a:chExt cx="271847" cy="453062"/>
          </a:xfrm>
        </p:grpSpPr>
        <p:pic>
          <p:nvPicPr>
            <p:cNvPr id="599" name="Picture 799" descr="cell_tower_radiation copy"/>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5534723" y="1952089"/>
              <a:ext cx="271847" cy="197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00" name="Oval 800"/>
            <p:cNvSpPr>
              <a:spLocks noChangeArrowheads="1"/>
            </p:cNvSpPr>
            <p:nvPr/>
          </p:nvSpPr>
          <p:spPr bwMode="auto">
            <a:xfrm>
              <a:off x="5640100" y="2023483"/>
              <a:ext cx="52388" cy="49485"/>
            </a:xfrm>
            <a:prstGeom prst="ellipse">
              <a:avLst/>
            </a:prstGeom>
            <a:solidFill>
              <a:schemeClr val="tx2"/>
            </a:soli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01" name="Group 783"/>
            <p:cNvGrpSpPr/>
            <p:nvPr/>
          </p:nvGrpSpPr>
          <p:grpSpPr bwMode="auto">
            <a:xfrm>
              <a:off x="5562338" y="2043663"/>
              <a:ext cx="212313" cy="361488"/>
              <a:chOff x="3130" y="3288"/>
              <a:chExt cx="410" cy="742"/>
            </a:xfrm>
          </p:grpSpPr>
          <p:sp>
            <p:nvSpPr>
              <p:cNvPr id="602" name="Line 270"/>
              <p:cNvSpPr>
                <a:spLocks noChangeShapeType="1"/>
              </p:cNvSpPr>
              <p:nvPr/>
            </p:nvSpPr>
            <p:spPr bwMode="auto">
              <a:xfrm flipH="1">
                <a:off x="3130" y="3288"/>
                <a:ext cx="205" cy="672"/>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3" name="Line 271"/>
              <p:cNvSpPr>
                <a:spLocks noChangeShapeType="1"/>
              </p:cNvSpPr>
              <p:nvPr/>
            </p:nvSpPr>
            <p:spPr bwMode="auto">
              <a:xfrm>
                <a:off x="3335" y="3288"/>
                <a:ext cx="205" cy="669"/>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4" name="Line 272"/>
              <p:cNvSpPr>
                <a:spLocks noChangeShapeType="1"/>
              </p:cNvSpPr>
              <p:nvPr/>
            </p:nvSpPr>
            <p:spPr bwMode="auto">
              <a:xfrm>
                <a:off x="3130" y="3957"/>
                <a:ext cx="205" cy="73"/>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5" name="Line 273"/>
              <p:cNvSpPr>
                <a:spLocks noChangeShapeType="1"/>
              </p:cNvSpPr>
              <p:nvPr/>
            </p:nvSpPr>
            <p:spPr bwMode="auto">
              <a:xfrm flipH="1">
                <a:off x="3335" y="3957"/>
                <a:ext cx="205" cy="73"/>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6" name="Line 274"/>
              <p:cNvSpPr>
                <a:spLocks noChangeShapeType="1"/>
              </p:cNvSpPr>
              <p:nvPr/>
            </p:nvSpPr>
            <p:spPr bwMode="auto">
              <a:xfrm>
                <a:off x="3335" y="3303"/>
                <a:ext cx="0" cy="727"/>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7" name="Line 275"/>
              <p:cNvSpPr>
                <a:spLocks noChangeShapeType="1"/>
              </p:cNvSpPr>
              <p:nvPr/>
            </p:nvSpPr>
            <p:spPr bwMode="auto">
              <a:xfrm flipV="1">
                <a:off x="3130" y="3888"/>
                <a:ext cx="205" cy="72"/>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8" name="Line 276"/>
              <p:cNvSpPr>
                <a:spLocks noChangeShapeType="1"/>
              </p:cNvSpPr>
              <p:nvPr/>
            </p:nvSpPr>
            <p:spPr bwMode="auto">
              <a:xfrm flipH="1" flipV="1">
                <a:off x="3335" y="3888"/>
                <a:ext cx="205" cy="69"/>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9" name="Line 277"/>
              <p:cNvSpPr>
                <a:spLocks noChangeShapeType="1"/>
              </p:cNvSpPr>
              <p:nvPr/>
            </p:nvSpPr>
            <p:spPr bwMode="auto">
              <a:xfrm>
                <a:off x="3217" y="3668"/>
                <a:ext cx="118" cy="5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0" name="Line 278"/>
              <p:cNvSpPr>
                <a:spLocks noChangeShapeType="1"/>
              </p:cNvSpPr>
              <p:nvPr/>
            </p:nvSpPr>
            <p:spPr bwMode="auto">
              <a:xfrm flipV="1">
                <a:off x="3335" y="3668"/>
                <a:ext cx="124" cy="5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1" name="Line 279"/>
              <p:cNvSpPr>
                <a:spLocks noChangeShapeType="1"/>
              </p:cNvSpPr>
              <p:nvPr/>
            </p:nvSpPr>
            <p:spPr bwMode="auto">
              <a:xfrm>
                <a:off x="3178" y="3766"/>
                <a:ext cx="152" cy="7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2" name="Line 280"/>
              <p:cNvSpPr>
                <a:spLocks noChangeShapeType="1"/>
              </p:cNvSpPr>
              <p:nvPr/>
            </p:nvSpPr>
            <p:spPr bwMode="auto">
              <a:xfrm flipV="1">
                <a:off x="3335" y="3781"/>
                <a:ext cx="153" cy="66"/>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3" name="Line 281"/>
              <p:cNvSpPr>
                <a:spLocks noChangeShapeType="1"/>
              </p:cNvSpPr>
              <p:nvPr/>
            </p:nvSpPr>
            <p:spPr bwMode="auto">
              <a:xfrm flipV="1">
                <a:off x="3335" y="3567"/>
                <a:ext cx="78" cy="27"/>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4" name="Line 282"/>
              <p:cNvSpPr>
                <a:spLocks noChangeShapeType="1"/>
              </p:cNvSpPr>
              <p:nvPr/>
            </p:nvSpPr>
            <p:spPr bwMode="auto">
              <a:xfrm flipV="1">
                <a:off x="3335" y="3428"/>
                <a:ext cx="49" cy="21"/>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5" name="Line 283"/>
              <p:cNvSpPr>
                <a:spLocks noChangeShapeType="1"/>
              </p:cNvSpPr>
              <p:nvPr/>
            </p:nvSpPr>
            <p:spPr bwMode="auto">
              <a:xfrm>
                <a:off x="3247" y="3558"/>
                <a:ext cx="95" cy="36"/>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6" name="Line 284"/>
              <p:cNvSpPr>
                <a:spLocks noChangeShapeType="1"/>
              </p:cNvSpPr>
              <p:nvPr/>
            </p:nvSpPr>
            <p:spPr bwMode="auto">
              <a:xfrm>
                <a:off x="3289" y="3422"/>
                <a:ext cx="55" cy="36"/>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617" name="Rectangle 616"/>
          <p:cNvSpPr/>
          <p:nvPr/>
        </p:nvSpPr>
        <p:spPr>
          <a:xfrm>
            <a:off x="1119809" y="2216359"/>
            <a:ext cx="2332382" cy="1144929"/>
          </a:xfrm>
          <a:prstGeom prst="rect">
            <a:avLst/>
          </a:prstGeom>
        </p:spPr>
        <p:txBody>
          <a:bodyPr wrap="square">
            <a:spAutoFit/>
          </a:bodyPr>
          <a:lstStyle/>
          <a:p>
            <a:pPr marL="0" marR="0" lvl="0" indent="0" algn="ctr" defTabSz="914400" rtl="0" eaLnBrk="1" fontAlgn="auto" latinLnBrk="0" hangingPunct="1">
              <a:lnSpc>
                <a:spcPct val="90000"/>
              </a:lnSpc>
              <a:spcBef>
                <a:spcPts val="0"/>
              </a:spcBef>
              <a:spcAft>
                <a:spcPts val="0"/>
              </a:spcAft>
              <a:buClrTx/>
              <a:buSzTx/>
              <a:buFontTx/>
              <a:buNone/>
              <a:defRPr/>
            </a:pP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NAT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home, cellular, institutional</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18" name="Rectangle 617"/>
          <p:cNvSpPr/>
          <p:nvPr/>
        </p:nvSpPr>
        <p:spPr>
          <a:xfrm>
            <a:off x="7957932" y="1255577"/>
            <a:ext cx="3995530" cy="1144929"/>
          </a:xfrm>
          <a:prstGeom prst="rect">
            <a:avLst/>
          </a:prstGeom>
        </p:spPr>
        <p:txBody>
          <a:bodyPr wrap="square">
            <a:spAutoFit/>
          </a:bodyPr>
          <a:lstStyle/>
          <a:p>
            <a:pPr marL="0" marR="0" lvl="0" indent="0" algn="ctr" defTabSz="914400" rtl="0" eaLnBrk="1" fontAlgn="auto" latinLnBrk="0" hangingPunct="1">
              <a:lnSpc>
                <a:spcPct val="90000"/>
              </a:lnSpc>
              <a:spcBef>
                <a:spcPts val="0"/>
              </a:spcBef>
              <a:spcAft>
                <a:spcPts val="0"/>
              </a:spcAft>
              <a:buClrTx/>
              <a:buSzTx/>
              <a:buFontTx/>
              <a:buNone/>
              <a:defRPr/>
            </a:pP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Firewalls, IDS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corporate, institutional, service providers, ISPs</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19" name="Rectangle 618"/>
          <p:cNvSpPr/>
          <p:nvPr/>
        </p:nvSpPr>
        <p:spPr>
          <a:xfrm>
            <a:off x="8653671" y="3077751"/>
            <a:ext cx="3193773" cy="1477328"/>
          </a:xfrm>
          <a:prstGeom prst="rect">
            <a:avLst/>
          </a:prstGeom>
        </p:spPr>
        <p:txBody>
          <a:bodyPr wrap="square">
            <a:spAutoFit/>
          </a:bodyPr>
          <a:lstStyle/>
          <a:p>
            <a:pPr marL="0" marR="0" lvl="0" indent="0" algn="ctr" defTabSz="914400" rtl="0" eaLnBrk="1" fontAlgn="auto" latinLnBrk="0" hangingPunct="1">
              <a:lnSpc>
                <a:spcPct val="90000"/>
              </a:lnSpc>
              <a:spcBef>
                <a:spcPts val="0"/>
              </a:spcBef>
              <a:spcAft>
                <a:spcPts val="0"/>
              </a:spcAft>
              <a:buClrTx/>
              <a:buSzTx/>
              <a:buFontTx/>
              <a:buNone/>
              <a:defRPr/>
            </a:pP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Load balancers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corporate, service provider, data center, mobile nets</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20" name="Rectangle 619"/>
          <p:cNvSpPr/>
          <p:nvPr/>
        </p:nvSpPr>
        <p:spPr>
          <a:xfrm>
            <a:off x="8183219" y="5297489"/>
            <a:ext cx="3193773" cy="812530"/>
          </a:xfrm>
          <a:prstGeom prst="rect">
            <a:avLst/>
          </a:prstGeom>
        </p:spPr>
        <p:txBody>
          <a:bodyPr wrap="square">
            <a:spAutoFit/>
          </a:bodyPr>
          <a:lstStyle/>
          <a:p>
            <a:pPr marL="0" marR="0" lvl="0" indent="0" algn="ctr" defTabSz="914400" rtl="0" eaLnBrk="1" fontAlgn="auto" latinLnBrk="0" hangingPunct="1">
              <a:lnSpc>
                <a:spcPct val="90000"/>
              </a:lnSpc>
              <a:spcBef>
                <a:spcPts val="0"/>
              </a:spcBef>
              <a:spcAft>
                <a:spcPts val="0"/>
              </a:spcAft>
              <a:buClrTx/>
              <a:buSzTx/>
              <a:buFontTx/>
              <a:buNone/>
              <a:defRPr/>
            </a:pP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Caches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service provider, mobile, CDNs</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21" name="Rectangle 620"/>
          <p:cNvSpPr/>
          <p:nvPr/>
        </p:nvSpPr>
        <p:spPr>
          <a:xfrm>
            <a:off x="1384853" y="4369836"/>
            <a:ext cx="2332382" cy="1865126"/>
          </a:xfrm>
          <a:prstGeom prst="rect">
            <a:avLst/>
          </a:prstGeom>
        </p:spPr>
        <p:txBody>
          <a:bodyPr wrap="square">
            <a:spAutoFit/>
          </a:bodyPr>
          <a:lstStyle/>
          <a:p>
            <a:pPr marL="0" marR="0" lvl="0" indent="0" algn="ctr" defTabSz="914400" rtl="0" eaLnBrk="1" fontAlgn="auto" latinLnBrk="0" hangingPunct="1">
              <a:lnSpc>
                <a:spcPct val="90000"/>
              </a:lnSpc>
              <a:spcBef>
                <a:spcPts val="0"/>
              </a:spcBef>
              <a:spcAft>
                <a:spcPts val="0"/>
              </a:spcAft>
              <a:buClrTx/>
              <a:buSzTx/>
              <a:buFontTx/>
              <a:buNone/>
              <a:defRPr/>
            </a:pP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Application-specific</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service providers, institutional, CDN</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17"/>
                                        </p:tgtEl>
                                        <p:attrNameLst>
                                          <p:attrName>style.visibility</p:attrName>
                                        </p:attrNameLst>
                                      </p:cBhvr>
                                      <p:to>
                                        <p:strVal val="visible"/>
                                      </p:to>
                                    </p:set>
                                    <p:animEffect transition="in" filter="dissolve">
                                      <p:cBhvr>
                                        <p:cTn id="7" dur="500"/>
                                        <p:tgtEl>
                                          <p:spTgt spid="61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18"/>
                                        </p:tgtEl>
                                        <p:attrNameLst>
                                          <p:attrName>style.visibility</p:attrName>
                                        </p:attrNameLst>
                                      </p:cBhvr>
                                      <p:to>
                                        <p:strVal val="visible"/>
                                      </p:to>
                                    </p:set>
                                    <p:animEffect transition="in" filter="dissolve">
                                      <p:cBhvr>
                                        <p:cTn id="12" dur="500"/>
                                        <p:tgtEl>
                                          <p:spTgt spid="618"/>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619"/>
                                        </p:tgtEl>
                                        <p:attrNameLst>
                                          <p:attrName>style.visibility</p:attrName>
                                        </p:attrNameLst>
                                      </p:cBhvr>
                                      <p:to>
                                        <p:strVal val="visible"/>
                                      </p:to>
                                    </p:set>
                                    <p:animEffect transition="in" filter="dissolve">
                                      <p:cBhvr>
                                        <p:cTn id="17" dur="500"/>
                                        <p:tgtEl>
                                          <p:spTgt spid="619"/>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621"/>
                                        </p:tgtEl>
                                        <p:attrNameLst>
                                          <p:attrName>style.visibility</p:attrName>
                                        </p:attrNameLst>
                                      </p:cBhvr>
                                      <p:to>
                                        <p:strVal val="visible"/>
                                      </p:to>
                                    </p:set>
                                    <p:animEffect transition="in" filter="dissolve">
                                      <p:cBhvr>
                                        <p:cTn id="22" dur="500"/>
                                        <p:tgtEl>
                                          <p:spTgt spid="621"/>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620"/>
                                        </p:tgtEl>
                                        <p:attrNameLst>
                                          <p:attrName>style.visibility</p:attrName>
                                        </p:attrNameLst>
                                      </p:cBhvr>
                                      <p:to>
                                        <p:strVal val="visible"/>
                                      </p:to>
                                    </p:set>
                                    <p:animEffect transition="in" filter="dissolve">
                                      <p:cBhvr>
                                        <p:cTn id="27" dur="500"/>
                                        <p:tgtEl>
                                          <p:spTgt spid="6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7" grpId="0"/>
      <p:bldP spid="618" grpId="0"/>
      <p:bldP spid="619" grpId="0"/>
      <p:bldP spid="620" grpId="0"/>
      <p:bldP spid="621" grpId="0"/>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p:cNvSpPr>
            <a:spLocks noGrp="1"/>
          </p:cNvSpPr>
          <p:nvPr>
            <p:ph type="title"/>
          </p:nvPr>
        </p:nvSpPr>
        <p:spPr>
          <a:xfrm>
            <a:off x="838200" y="345805"/>
            <a:ext cx="10515600" cy="894622"/>
          </a:xfrm>
        </p:spPr>
        <p:txBody>
          <a:bodyPr>
            <a:normAutofit/>
          </a:bodyPr>
          <a:lstStyle/>
          <a:p>
            <a:r>
              <a:rPr lang="en-US" sz="4800" dirty="0"/>
              <a:t>Middleboxes</a:t>
            </a:r>
            <a:endParaRPr lang="en-US" sz="4800" dirty="0"/>
          </a:p>
        </p:txBody>
      </p:sp>
      <p:sp>
        <p:nvSpPr>
          <p:cNvPr id="6" name="Rectangle 5"/>
          <p:cNvSpPr/>
          <p:nvPr/>
        </p:nvSpPr>
        <p:spPr>
          <a:xfrm>
            <a:off x="857251" y="1503507"/>
            <a:ext cx="10706216" cy="4431983"/>
          </a:xfrm>
          <a:prstGeom prst="rect">
            <a:avLst/>
          </a:prstGeom>
        </p:spPr>
        <p:txBody>
          <a:bodyPr wrap="square">
            <a:spAutoFit/>
          </a:bodyPr>
          <a:lstStyle/>
          <a:p>
            <a:pPr marL="457200" marR="0" lvl="0" indent="-330200" algn="l" defTabSz="914400" rtl="0" eaLnBrk="1" fontAlgn="auto" latinLnBrk="0" hangingPunct="1">
              <a:lnSpc>
                <a:spcPct val="100000"/>
              </a:lnSpc>
              <a:spcBef>
                <a:spcPts val="600"/>
              </a:spcBef>
              <a:spcAft>
                <a:spcPts val="0"/>
              </a:spcAft>
              <a:buClr>
                <a:srgbClr val="0013A3"/>
              </a:buClr>
              <a:buSzTx/>
              <a:buFont typeface="Wingdings" panose="05000000000000000000" pitchFamily="2" charset="2"/>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initially: proprietary (closed) hardware solutions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457200" marR="0" lvl="0" indent="-339725" algn="l" defTabSz="914400" rtl="0" eaLnBrk="1" fontAlgn="auto" latinLnBrk="0" hangingPunct="1">
              <a:lnSpc>
                <a:spcPct val="100000"/>
              </a:lnSpc>
              <a:spcBef>
                <a:spcPts val="600"/>
              </a:spcBef>
              <a:spcAft>
                <a:spcPts val="0"/>
              </a:spcAft>
              <a:buClr>
                <a:srgbClr val="0000A8"/>
              </a:buClr>
              <a:buSzTx/>
              <a:buFont typeface="Wingdings" panose="05000000000000000000" pitchFamily="2" charset="2"/>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move towards </a:t>
            </a:r>
            <a:r>
              <a:rPr kumimoji="0" lang="en-US" sz="2800" b="0" i="0" u="none" strike="noStrike" kern="1200" cap="none" spc="0" normalizeH="0" baseline="0" noProof="0" dirty="0">
                <a:ln>
                  <a:noFill/>
                </a:ln>
                <a:solidFill>
                  <a:srgbClr val="0000A8"/>
                </a:solidFill>
                <a:effectLst/>
                <a:uLnTx/>
                <a:uFillTx/>
                <a:latin typeface="Calibri" panose="020F0502020204030204"/>
                <a:ea typeface="+mn-ea"/>
                <a:cs typeface="+mn-cs"/>
              </a:rPr>
              <a:t>“</a:t>
            </a:r>
            <a:r>
              <a:rPr kumimoji="0" lang="en-US" sz="2800" b="0" i="0" u="none" strike="noStrike" kern="1200" cap="none" spc="0" normalizeH="0" baseline="0" noProof="0" dirty="0" err="1">
                <a:ln>
                  <a:noFill/>
                </a:ln>
                <a:solidFill>
                  <a:srgbClr val="0000A8"/>
                </a:solidFill>
                <a:effectLst/>
                <a:uLnTx/>
                <a:uFillTx/>
                <a:latin typeface="Calibri" panose="020F0502020204030204"/>
                <a:ea typeface="+mn-ea"/>
                <a:cs typeface="+mn-cs"/>
              </a:rPr>
              <a:t>whitebox</a:t>
            </a:r>
            <a:r>
              <a:rPr kumimoji="0" lang="en-US" sz="2800" b="0" i="0" u="none" strike="noStrike" kern="1200" cap="none" spc="0" normalizeH="0" baseline="0" noProof="0" dirty="0">
                <a:ln>
                  <a:noFill/>
                </a:ln>
                <a:solidFill>
                  <a:srgbClr val="0000A8"/>
                </a:solidFill>
                <a:effectLst/>
                <a:uLnTx/>
                <a:uFillTx/>
                <a:latin typeface="Calibri" panose="020F0502020204030204"/>
                <a:ea typeface="+mn-ea"/>
                <a:cs typeface="+mn-cs"/>
              </a:rPr>
              <a:t>” hardware</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implementing open API</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914400" marR="0" lvl="1" indent="-339725" algn="l" defTabSz="914400" rtl="0" eaLnBrk="1" fontAlgn="auto" latinLnBrk="0" hangingPunct="1">
              <a:lnSpc>
                <a:spcPct val="100000"/>
              </a:lnSpc>
              <a:spcBef>
                <a:spcPts val="600"/>
              </a:spcBef>
              <a:spcAft>
                <a:spcPts val="0"/>
              </a:spcAft>
              <a:buClr>
                <a:srgbClr val="0000A8"/>
              </a:buClr>
              <a:buSzTx/>
              <a:buFont typeface="Wingdings" panose="05000000000000000000" pitchFamily="2" charset="2"/>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move away from proprietary hardware solutions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914400" marR="0" lvl="1" indent="-339725" algn="l" defTabSz="914400" rtl="0" eaLnBrk="1" fontAlgn="auto" latinLnBrk="0" hangingPunct="1">
              <a:lnSpc>
                <a:spcPct val="100000"/>
              </a:lnSpc>
              <a:spcBef>
                <a:spcPts val="600"/>
              </a:spcBef>
              <a:spcAft>
                <a:spcPts val="0"/>
              </a:spcAft>
              <a:buClr>
                <a:srgbClr val="0000A8"/>
              </a:buClr>
              <a:buSzTx/>
              <a:buFont typeface="Wingdings" panose="05000000000000000000" pitchFamily="2" charset="2"/>
              <a:buChar char="§"/>
              <a:defRPr/>
            </a:pPr>
            <a:r>
              <a:rPr kumimoji="0" lang="en-US" sz="2800" b="0" i="0" u="none" strike="noStrike" kern="1200" cap="none" spc="0" normalizeH="0" baseline="0" noProof="0" dirty="0">
                <a:ln>
                  <a:noFill/>
                </a:ln>
                <a:solidFill>
                  <a:srgbClr val="0000A8"/>
                </a:solidFill>
                <a:effectLst/>
                <a:uLnTx/>
                <a:uFillTx/>
                <a:latin typeface="Calibri" panose="020F0502020204030204"/>
                <a:ea typeface="+mn-ea"/>
                <a:cs typeface="+mn-cs"/>
              </a:rPr>
              <a:t>programmable local actions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via </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match+action</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914400" marR="0" lvl="1" indent="-339725" algn="l" defTabSz="914400" rtl="0" eaLnBrk="1" fontAlgn="auto" latinLnBrk="0" hangingPunct="1">
              <a:lnSpc>
                <a:spcPct val="100000"/>
              </a:lnSpc>
              <a:spcBef>
                <a:spcPts val="600"/>
              </a:spcBef>
              <a:spcAft>
                <a:spcPts val="0"/>
              </a:spcAft>
              <a:buClr>
                <a:srgbClr val="0000A8"/>
              </a:buClr>
              <a:buSzTx/>
              <a:buFont typeface="Wingdings" panose="05000000000000000000" pitchFamily="2" charset="2"/>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move towards innovation/differentiation in software</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457200" marR="0" lvl="0" indent="-339725" algn="l" defTabSz="914400" rtl="0" eaLnBrk="1" fontAlgn="auto" latinLnBrk="0" hangingPunct="1">
              <a:lnSpc>
                <a:spcPct val="100000"/>
              </a:lnSpc>
              <a:spcBef>
                <a:spcPts val="600"/>
              </a:spcBef>
              <a:spcAft>
                <a:spcPts val="0"/>
              </a:spcAft>
              <a:buClr>
                <a:srgbClr val="0000A8"/>
              </a:buClr>
              <a:buSzTx/>
              <a:buFont typeface="Wingdings" panose="05000000000000000000" pitchFamily="2" charset="2"/>
              <a:buChar char="§"/>
              <a:defRPr/>
            </a:pPr>
            <a:r>
              <a:rPr kumimoji="0" lang="en-US" sz="2800" b="0" i="0" u="none" strike="noStrike" kern="1200" cap="none" spc="0" normalizeH="0" baseline="0" noProof="0" dirty="0">
                <a:ln>
                  <a:noFill/>
                </a:ln>
                <a:solidFill>
                  <a:srgbClr val="0000A8"/>
                </a:solidFill>
                <a:effectLst/>
                <a:uLnTx/>
                <a:uFillTx/>
                <a:latin typeface="Calibri" panose="020F0502020204030204"/>
                <a:ea typeface="+mn-ea"/>
                <a:cs typeface="+mn-cs"/>
              </a:rPr>
              <a:t>SDN: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(logically) centralized control and configuration management often in  private/public cloud</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457200" marR="0" lvl="0" indent="-339725" algn="l" defTabSz="914400" rtl="0" eaLnBrk="1" fontAlgn="auto" latinLnBrk="0" hangingPunct="1">
              <a:lnSpc>
                <a:spcPct val="100000"/>
              </a:lnSpc>
              <a:spcBef>
                <a:spcPts val="600"/>
              </a:spcBef>
              <a:spcAft>
                <a:spcPts val="0"/>
              </a:spcAft>
              <a:buClr>
                <a:srgbClr val="0000A8"/>
              </a:buClr>
              <a:buSzTx/>
              <a:buFont typeface="Wingdings" panose="05000000000000000000" pitchFamily="2" charset="2"/>
              <a:buChar char="§"/>
              <a:defRPr/>
            </a:pPr>
            <a:r>
              <a:rPr kumimoji="0" lang="en-US" sz="2800" b="0" i="0" u="none" strike="noStrike" kern="1200" cap="none" spc="0" normalizeH="0" baseline="0" noProof="0" dirty="0">
                <a:ln>
                  <a:noFill/>
                </a:ln>
                <a:solidFill>
                  <a:srgbClr val="0013A3"/>
                </a:solidFill>
                <a:effectLst/>
                <a:uLnTx/>
                <a:uFillTx/>
                <a:latin typeface="Calibri" panose="020F0502020204030204"/>
                <a:ea typeface="+mn-ea"/>
                <a:cs typeface="+mn-cs"/>
              </a:rPr>
              <a:t>network functions virtualization (NFV):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programmable services over white box  networking, computation, storage</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dissolv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dissolve">
                                      <p:cBhvr>
                                        <p:cTn id="12" dur="500"/>
                                        <p:tgtEl>
                                          <p:spTgt spid="6">
                                            <p:txEl>
                                              <p:pRg st="1" end="1"/>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dissolve">
                                      <p:cBhvr>
                                        <p:cTn id="15" dur="500"/>
                                        <p:tgtEl>
                                          <p:spTgt spid="6">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dissolve">
                                      <p:cBhvr>
                                        <p:cTn id="18" dur="500"/>
                                        <p:tgtEl>
                                          <p:spTgt spid="6">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dissolve">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dissolv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dissolve">
                                      <p:cBhvr>
                                        <p:cTn id="31"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The IP hourglass</a:t>
            </a:r>
            <a:endParaRPr lang="en-US" dirty="0"/>
          </a:p>
        </p:txBody>
      </p:sp>
      <p:grpSp>
        <p:nvGrpSpPr>
          <p:cNvPr id="513" name="Group 512"/>
          <p:cNvGrpSpPr/>
          <p:nvPr/>
        </p:nvGrpSpPr>
        <p:grpSpPr>
          <a:xfrm>
            <a:off x="4090857" y="1806499"/>
            <a:ext cx="3614635" cy="3698754"/>
            <a:chOff x="638638" y="3966449"/>
            <a:chExt cx="2486251" cy="2981899"/>
          </a:xfrm>
        </p:grpSpPr>
        <p:sp>
          <p:nvSpPr>
            <p:cNvPr id="514" name="Freeform 513"/>
            <p:cNvSpPr/>
            <p:nvPr/>
          </p:nvSpPr>
          <p:spPr>
            <a:xfrm>
              <a:off x="698244" y="3966449"/>
              <a:ext cx="850271" cy="2960494"/>
            </a:xfrm>
            <a:custGeom>
              <a:avLst/>
              <a:gdLst>
                <a:gd name="connsiteX0" fmla="*/ 0 w 1575849"/>
                <a:gd name="connsiteY0" fmla="*/ 0 h 6135527"/>
                <a:gd name="connsiteX1" fmla="*/ 76498 w 1575849"/>
                <a:gd name="connsiteY1" fmla="*/ 1086341 h 6135527"/>
                <a:gd name="connsiteX2" fmla="*/ 1575849 w 1575849"/>
                <a:gd name="connsiteY2" fmla="*/ 3060113 h 6135527"/>
                <a:gd name="connsiteX3" fmla="*/ 61198 w 1575849"/>
                <a:gd name="connsiteY3" fmla="*/ 5217493 h 6135527"/>
                <a:gd name="connsiteX4" fmla="*/ 91797 w 1575849"/>
                <a:gd name="connsiteY4" fmla="*/ 6135527 h 6135527"/>
                <a:gd name="connsiteX0-1" fmla="*/ 0 w 1514651"/>
                <a:gd name="connsiteY0-2" fmla="*/ 0 h 6120226"/>
                <a:gd name="connsiteX1-3" fmla="*/ 15300 w 1514651"/>
                <a:gd name="connsiteY1-4" fmla="*/ 1071040 h 6120226"/>
                <a:gd name="connsiteX2-5" fmla="*/ 1514651 w 1514651"/>
                <a:gd name="connsiteY2-6" fmla="*/ 3044812 h 6120226"/>
                <a:gd name="connsiteX3-7" fmla="*/ 0 w 1514651"/>
                <a:gd name="connsiteY3-8" fmla="*/ 5202192 h 6120226"/>
                <a:gd name="connsiteX4-9" fmla="*/ 30599 w 1514651"/>
                <a:gd name="connsiteY4-10" fmla="*/ 6120226 h 6120226"/>
                <a:gd name="connsiteX0-11" fmla="*/ 0 w 1514651"/>
                <a:gd name="connsiteY0-12" fmla="*/ 0 h 6120226"/>
                <a:gd name="connsiteX1-13" fmla="*/ 15300 w 1514651"/>
                <a:gd name="connsiteY1-14" fmla="*/ 1071040 h 6120226"/>
                <a:gd name="connsiteX2-15" fmla="*/ 1514651 w 1514651"/>
                <a:gd name="connsiteY2-16" fmla="*/ 3044812 h 6120226"/>
                <a:gd name="connsiteX3-17" fmla="*/ 0 w 1514651"/>
                <a:gd name="connsiteY3-18" fmla="*/ 5202192 h 6120226"/>
                <a:gd name="connsiteX4-19" fmla="*/ 30599 w 1514651"/>
                <a:gd name="connsiteY4-20" fmla="*/ 6120226 h 6120226"/>
                <a:gd name="connsiteX0-21" fmla="*/ 0 w 1514952"/>
                <a:gd name="connsiteY0-22" fmla="*/ 0 h 6120226"/>
                <a:gd name="connsiteX1-23" fmla="*/ 15300 w 1514952"/>
                <a:gd name="connsiteY1-24" fmla="*/ 1071040 h 6120226"/>
                <a:gd name="connsiteX2-25" fmla="*/ 1514651 w 1514952"/>
                <a:gd name="connsiteY2-26" fmla="*/ 3044812 h 6120226"/>
                <a:gd name="connsiteX3-27" fmla="*/ 0 w 1514952"/>
                <a:gd name="connsiteY3-28" fmla="*/ 5202192 h 6120226"/>
                <a:gd name="connsiteX4-29" fmla="*/ 30599 w 1514952"/>
                <a:gd name="connsiteY4-30" fmla="*/ 6120226 h 6120226"/>
                <a:gd name="connsiteX0-31" fmla="*/ 0 w 1514651"/>
                <a:gd name="connsiteY0-32" fmla="*/ 0 h 6120226"/>
                <a:gd name="connsiteX1-33" fmla="*/ 15300 w 1514651"/>
                <a:gd name="connsiteY1-34" fmla="*/ 1071040 h 6120226"/>
                <a:gd name="connsiteX2-35" fmla="*/ 1514651 w 1514651"/>
                <a:gd name="connsiteY2-36" fmla="*/ 3044812 h 6120226"/>
                <a:gd name="connsiteX3-37" fmla="*/ 0 w 1514651"/>
                <a:gd name="connsiteY3-38" fmla="*/ 5202192 h 6120226"/>
                <a:gd name="connsiteX4-39" fmla="*/ 30599 w 1514651"/>
                <a:gd name="connsiteY4-40" fmla="*/ 6120226 h 6120226"/>
                <a:gd name="connsiteX0-41" fmla="*/ 0 w 1514651"/>
                <a:gd name="connsiteY0-42" fmla="*/ 0 h 6120226"/>
                <a:gd name="connsiteX1-43" fmla="*/ 15300 w 1514651"/>
                <a:gd name="connsiteY1-44" fmla="*/ 1071040 h 6120226"/>
                <a:gd name="connsiteX2-45" fmla="*/ 1514651 w 1514651"/>
                <a:gd name="connsiteY2-46" fmla="*/ 3044812 h 6120226"/>
                <a:gd name="connsiteX3-47" fmla="*/ 0 w 1514651"/>
                <a:gd name="connsiteY3-48" fmla="*/ 5202192 h 6120226"/>
                <a:gd name="connsiteX4-49" fmla="*/ 30599 w 1514651"/>
                <a:gd name="connsiteY4-50" fmla="*/ 6120226 h 6120226"/>
                <a:gd name="connsiteX0-51" fmla="*/ 0 w 1514820"/>
                <a:gd name="connsiteY0-52" fmla="*/ 0 h 6120226"/>
                <a:gd name="connsiteX1-53" fmla="*/ 15300 w 1514820"/>
                <a:gd name="connsiteY1-54" fmla="*/ 1071040 h 6120226"/>
                <a:gd name="connsiteX2-55" fmla="*/ 1514651 w 1514820"/>
                <a:gd name="connsiteY2-56" fmla="*/ 3044812 h 6120226"/>
                <a:gd name="connsiteX3-57" fmla="*/ 0 w 1514820"/>
                <a:gd name="connsiteY3-58" fmla="*/ 5202192 h 6120226"/>
                <a:gd name="connsiteX4-59" fmla="*/ 30599 w 1514820"/>
                <a:gd name="connsiteY4-60" fmla="*/ 6120226 h 6120226"/>
                <a:gd name="connsiteX0-61" fmla="*/ 0 w 1514804"/>
                <a:gd name="connsiteY0-62" fmla="*/ 0 h 6120226"/>
                <a:gd name="connsiteX1-63" fmla="*/ 15300 w 1514804"/>
                <a:gd name="connsiteY1-64" fmla="*/ 1071040 h 6120226"/>
                <a:gd name="connsiteX2-65" fmla="*/ 1514651 w 1514804"/>
                <a:gd name="connsiteY2-66" fmla="*/ 3044812 h 6120226"/>
                <a:gd name="connsiteX3-67" fmla="*/ 0 w 1514804"/>
                <a:gd name="connsiteY3-68" fmla="*/ 5202192 h 6120226"/>
                <a:gd name="connsiteX4-69" fmla="*/ 30599 w 1514804"/>
                <a:gd name="connsiteY4-70" fmla="*/ 6120226 h 6120226"/>
                <a:gd name="connsiteX0-71" fmla="*/ 15299 w 1530103"/>
                <a:gd name="connsiteY0-72" fmla="*/ 0 h 6104925"/>
                <a:gd name="connsiteX1-73" fmla="*/ 30599 w 1530103"/>
                <a:gd name="connsiteY1-74" fmla="*/ 1071040 h 6104925"/>
                <a:gd name="connsiteX2-75" fmla="*/ 1529950 w 1530103"/>
                <a:gd name="connsiteY2-76" fmla="*/ 3044812 h 6104925"/>
                <a:gd name="connsiteX3-77" fmla="*/ 15299 w 1530103"/>
                <a:gd name="connsiteY3-78" fmla="*/ 5202192 h 6104925"/>
                <a:gd name="connsiteX4-79" fmla="*/ 0 w 1530103"/>
                <a:gd name="connsiteY4-80" fmla="*/ 6104925 h 6104925"/>
                <a:gd name="connsiteX0-81" fmla="*/ 0 w 1514804"/>
                <a:gd name="connsiteY0-82" fmla="*/ 0 h 6104925"/>
                <a:gd name="connsiteX1-83" fmla="*/ 15300 w 1514804"/>
                <a:gd name="connsiteY1-84" fmla="*/ 1071040 h 6104925"/>
                <a:gd name="connsiteX2-85" fmla="*/ 1514651 w 1514804"/>
                <a:gd name="connsiteY2-86" fmla="*/ 3044812 h 6104925"/>
                <a:gd name="connsiteX3-87" fmla="*/ 0 w 1514804"/>
                <a:gd name="connsiteY3-88" fmla="*/ 5202192 h 6104925"/>
                <a:gd name="connsiteX4-89" fmla="*/ 61199 w 1514804"/>
                <a:gd name="connsiteY4-90" fmla="*/ 6104925 h 6104925"/>
                <a:gd name="connsiteX0-91" fmla="*/ 0 w 1514653"/>
                <a:gd name="connsiteY0-92" fmla="*/ 0 h 6104925"/>
                <a:gd name="connsiteX1-93" fmla="*/ 15300 w 1514653"/>
                <a:gd name="connsiteY1-94" fmla="*/ 1071040 h 6104925"/>
                <a:gd name="connsiteX2-95" fmla="*/ 1514651 w 1514653"/>
                <a:gd name="connsiteY2-96" fmla="*/ 3044812 h 6104925"/>
                <a:gd name="connsiteX3-97" fmla="*/ 27021 w 1514653"/>
                <a:gd name="connsiteY3-98" fmla="*/ 5206052 h 6104925"/>
                <a:gd name="connsiteX4-99" fmla="*/ 61199 w 1514653"/>
                <a:gd name="connsiteY4-100" fmla="*/ 6104925 h 6104925"/>
                <a:gd name="connsiteX0-101" fmla="*/ 0 w 1514653"/>
                <a:gd name="connsiteY0-102" fmla="*/ 0 h 6101065"/>
                <a:gd name="connsiteX1-103" fmla="*/ 15300 w 1514653"/>
                <a:gd name="connsiteY1-104" fmla="*/ 1071040 h 6101065"/>
                <a:gd name="connsiteX2-105" fmla="*/ 1514651 w 1514653"/>
                <a:gd name="connsiteY2-106" fmla="*/ 3044812 h 6101065"/>
                <a:gd name="connsiteX3-107" fmla="*/ 27021 w 1514653"/>
                <a:gd name="connsiteY3-108" fmla="*/ 5206052 h 6101065"/>
                <a:gd name="connsiteX4-109" fmla="*/ 41898 w 1514653"/>
                <a:gd name="connsiteY4-110" fmla="*/ 6101065 h 6101065"/>
                <a:gd name="connsiteX0-111" fmla="*/ 0 w 1514653"/>
                <a:gd name="connsiteY0-112" fmla="*/ 0 h 6097204"/>
                <a:gd name="connsiteX1-113" fmla="*/ 15300 w 1514653"/>
                <a:gd name="connsiteY1-114" fmla="*/ 1071040 h 6097204"/>
                <a:gd name="connsiteX2-115" fmla="*/ 1514651 w 1514653"/>
                <a:gd name="connsiteY2-116" fmla="*/ 3044812 h 6097204"/>
                <a:gd name="connsiteX3-117" fmla="*/ 27021 w 1514653"/>
                <a:gd name="connsiteY3-118" fmla="*/ 5206052 h 6097204"/>
                <a:gd name="connsiteX4-119" fmla="*/ 26458 w 1514653"/>
                <a:gd name="connsiteY4-120" fmla="*/ 6097204 h 6097204"/>
                <a:gd name="connsiteX0-121" fmla="*/ 0 w 1506933"/>
                <a:gd name="connsiteY0-122" fmla="*/ 0 h 6062462"/>
                <a:gd name="connsiteX1-123" fmla="*/ 7580 w 1506933"/>
                <a:gd name="connsiteY1-124" fmla="*/ 1036298 h 6062462"/>
                <a:gd name="connsiteX2-125" fmla="*/ 1506931 w 1506933"/>
                <a:gd name="connsiteY2-126" fmla="*/ 3010070 h 6062462"/>
                <a:gd name="connsiteX3-127" fmla="*/ 19301 w 1506933"/>
                <a:gd name="connsiteY3-128" fmla="*/ 5171310 h 6062462"/>
                <a:gd name="connsiteX4-129" fmla="*/ 18738 w 1506933"/>
                <a:gd name="connsiteY4-130" fmla="*/ 6062462 h 6062462"/>
                <a:gd name="connsiteX0-131" fmla="*/ 0 w 1507072"/>
                <a:gd name="connsiteY0-132" fmla="*/ 0 h 6062462"/>
                <a:gd name="connsiteX1-133" fmla="*/ 7580 w 1507072"/>
                <a:gd name="connsiteY1-134" fmla="*/ 1036298 h 6062462"/>
                <a:gd name="connsiteX2-135" fmla="*/ 1506931 w 1507072"/>
                <a:gd name="connsiteY2-136" fmla="*/ 3010070 h 6062462"/>
                <a:gd name="connsiteX3-137" fmla="*/ 19301 w 1507072"/>
                <a:gd name="connsiteY3-138" fmla="*/ 5171310 h 6062462"/>
                <a:gd name="connsiteX4-139" fmla="*/ 18738 w 1507072"/>
                <a:gd name="connsiteY4-140" fmla="*/ 6062462 h 6062462"/>
                <a:gd name="connsiteX0-141" fmla="*/ 0 w 1460039"/>
                <a:gd name="connsiteY0-142" fmla="*/ 0 h 6062462"/>
                <a:gd name="connsiteX1-143" fmla="*/ 7580 w 1460039"/>
                <a:gd name="connsiteY1-144" fmla="*/ 1036298 h 6062462"/>
                <a:gd name="connsiteX2-145" fmla="*/ 1459891 w 1460039"/>
                <a:gd name="connsiteY2-146" fmla="*/ 3010070 h 6062462"/>
                <a:gd name="connsiteX3-147" fmla="*/ 19301 w 1460039"/>
                <a:gd name="connsiteY3-148" fmla="*/ 5171310 h 6062462"/>
                <a:gd name="connsiteX4-149" fmla="*/ 18738 w 1460039"/>
                <a:gd name="connsiteY4-150" fmla="*/ 6062462 h 6062462"/>
                <a:gd name="connsiteX0-151" fmla="*/ 0 w 1460045"/>
                <a:gd name="connsiteY0-152" fmla="*/ 0 h 6062462"/>
                <a:gd name="connsiteX1-153" fmla="*/ 7580 w 1460045"/>
                <a:gd name="connsiteY1-154" fmla="*/ 1036298 h 6062462"/>
                <a:gd name="connsiteX2-155" fmla="*/ 1459891 w 1460045"/>
                <a:gd name="connsiteY2-156" fmla="*/ 3010070 h 6062462"/>
                <a:gd name="connsiteX3-157" fmla="*/ 19301 w 1460045"/>
                <a:gd name="connsiteY3-158" fmla="*/ 5171310 h 6062462"/>
                <a:gd name="connsiteX4-159" fmla="*/ 18738 w 1460045"/>
                <a:gd name="connsiteY4-160" fmla="*/ 6062462 h 6062462"/>
                <a:gd name="connsiteX0-161" fmla="*/ 0 w 1460045"/>
                <a:gd name="connsiteY0-162" fmla="*/ 0 h 6062462"/>
                <a:gd name="connsiteX1-163" fmla="*/ 7580 w 1460045"/>
                <a:gd name="connsiteY1-164" fmla="*/ 1036298 h 6062462"/>
                <a:gd name="connsiteX2-165" fmla="*/ 1459891 w 1460045"/>
                <a:gd name="connsiteY2-166" fmla="*/ 3010070 h 6062462"/>
                <a:gd name="connsiteX3-167" fmla="*/ 19301 w 1460045"/>
                <a:gd name="connsiteY3-168" fmla="*/ 5171310 h 6062462"/>
                <a:gd name="connsiteX4-169" fmla="*/ 18738 w 1460045"/>
                <a:gd name="connsiteY4-170" fmla="*/ 6062462 h 6062462"/>
                <a:gd name="connsiteX0-171" fmla="*/ 0 w 1460045"/>
                <a:gd name="connsiteY0-172" fmla="*/ 0 h 5757662"/>
                <a:gd name="connsiteX1-173" fmla="*/ 7580 w 1460045"/>
                <a:gd name="connsiteY1-174" fmla="*/ 1036298 h 5757662"/>
                <a:gd name="connsiteX2-175" fmla="*/ 1459891 w 1460045"/>
                <a:gd name="connsiteY2-176" fmla="*/ 3010070 h 5757662"/>
                <a:gd name="connsiteX3-177" fmla="*/ 19301 w 1460045"/>
                <a:gd name="connsiteY3-178" fmla="*/ 5171310 h 5757662"/>
                <a:gd name="connsiteX4-179" fmla="*/ 18738 w 1460045"/>
                <a:gd name="connsiteY4-180" fmla="*/ 5757662 h 5757662"/>
                <a:gd name="connsiteX0-181" fmla="*/ 0 w 1460045"/>
                <a:gd name="connsiteY0-182" fmla="*/ 0 h 5211562"/>
                <a:gd name="connsiteX1-183" fmla="*/ 7580 w 1460045"/>
                <a:gd name="connsiteY1-184" fmla="*/ 490198 h 5211562"/>
                <a:gd name="connsiteX2-185" fmla="*/ 1459891 w 1460045"/>
                <a:gd name="connsiteY2-186" fmla="*/ 2463970 h 5211562"/>
                <a:gd name="connsiteX3-187" fmla="*/ 19301 w 1460045"/>
                <a:gd name="connsiteY3-188" fmla="*/ 4625210 h 5211562"/>
                <a:gd name="connsiteX4-189" fmla="*/ 18738 w 1460045"/>
                <a:gd name="connsiteY4-190" fmla="*/ 5211562 h 5211562"/>
                <a:gd name="connsiteX0-191" fmla="*/ 942 w 1460987"/>
                <a:gd name="connsiteY0-192" fmla="*/ 0 h 5211562"/>
                <a:gd name="connsiteX1-193" fmla="*/ 8522 w 1460987"/>
                <a:gd name="connsiteY1-194" fmla="*/ 490198 h 5211562"/>
                <a:gd name="connsiteX2-195" fmla="*/ 1460833 w 1460987"/>
                <a:gd name="connsiteY2-196" fmla="*/ 2463970 h 5211562"/>
                <a:gd name="connsiteX3-197" fmla="*/ 20243 w 1460987"/>
                <a:gd name="connsiteY3-198" fmla="*/ 4625210 h 5211562"/>
                <a:gd name="connsiteX4-199" fmla="*/ 19680 w 1460987"/>
                <a:gd name="connsiteY4-200" fmla="*/ 5211562 h 5211562"/>
                <a:gd name="connsiteX0-201" fmla="*/ 9665 w 1469710"/>
                <a:gd name="connsiteY0-202" fmla="*/ 0 h 5211562"/>
                <a:gd name="connsiteX1-203" fmla="*/ 17245 w 1469710"/>
                <a:gd name="connsiteY1-204" fmla="*/ 490198 h 5211562"/>
                <a:gd name="connsiteX2-205" fmla="*/ 1469556 w 1469710"/>
                <a:gd name="connsiteY2-206" fmla="*/ 2463970 h 5211562"/>
                <a:gd name="connsiteX3-207" fmla="*/ 28966 w 1469710"/>
                <a:gd name="connsiteY3-208" fmla="*/ 4625210 h 5211562"/>
                <a:gd name="connsiteX4-209" fmla="*/ 28403 w 1469710"/>
                <a:gd name="connsiteY4-210" fmla="*/ 5211562 h 5211562"/>
                <a:gd name="connsiteX0-211" fmla="*/ 9665 w 1469710"/>
                <a:gd name="connsiteY0-212" fmla="*/ 0 h 5211562"/>
                <a:gd name="connsiteX1-213" fmla="*/ 17245 w 1469710"/>
                <a:gd name="connsiteY1-214" fmla="*/ 490198 h 5211562"/>
                <a:gd name="connsiteX2-215" fmla="*/ 1469556 w 1469710"/>
                <a:gd name="connsiteY2-216" fmla="*/ 2463970 h 5211562"/>
                <a:gd name="connsiteX3-217" fmla="*/ 28966 w 1469710"/>
                <a:gd name="connsiteY3-218" fmla="*/ 4625210 h 5211562"/>
                <a:gd name="connsiteX4-219" fmla="*/ 28403 w 1469710"/>
                <a:gd name="connsiteY4-220" fmla="*/ 5211562 h 5211562"/>
                <a:gd name="connsiteX0-221" fmla="*/ 13012 w 1473057"/>
                <a:gd name="connsiteY0-222" fmla="*/ 0 h 5030587"/>
                <a:gd name="connsiteX1-223" fmla="*/ 20592 w 1473057"/>
                <a:gd name="connsiteY1-224" fmla="*/ 490198 h 5030587"/>
                <a:gd name="connsiteX2-225" fmla="*/ 1472903 w 1473057"/>
                <a:gd name="connsiteY2-226" fmla="*/ 2463970 h 5030587"/>
                <a:gd name="connsiteX3-227" fmla="*/ 32313 w 1473057"/>
                <a:gd name="connsiteY3-228" fmla="*/ 4625210 h 5030587"/>
                <a:gd name="connsiteX4-229" fmla="*/ 0 w 1473057"/>
                <a:gd name="connsiteY4-230" fmla="*/ 5030587 h 5030587"/>
                <a:gd name="connsiteX0-231" fmla="*/ 13672 w 1473717"/>
                <a:gd name="connsiteY0-232" fmla="*/ 0 h 5030587"/>
                <a:gd name="connsiteX1-233" fmla="*/ 21252 w 1473717"/>
                <a:gd name="connsiteY1-234" fmla="*/ 490198 h 5030587"/>
                <a:gd name="connsiteX2-235" fmla="*/ 1473563 w 1473717"/>
                <a:gd name="connsiteY2-236" fmla="*/ 2463970 h 5030587"/>
                <a:gd name="connsiteX3-237" fmla="*/ 32973 w 1473717"/>
                <a:gd name="connsiteY3-238" fmla="*/ 4625210 h 5030587"/>
                <a:gd name="connsiteX4-239" fmla="*/ 660 w 1473717"/>
                <a:gd name="connsiteY4-240" fmla="*/ 5030587 h 5030587"/>
                <a:gd name="connsiteX0-241" fmla="*/ 16711 w 1476756"/>
                <a:gd name="connsiteY0-242" fmla="*/ 0 h 5030587"/>
                <a:gd name="connsiteX1-243" fmla="*/ 24291 w 1476756"/>
                <a:gd name="connsiteY1-244" fmla="*/ 490198 h 5030587"/>
                <a:gd name="connsiteX2-245" fmla="*/ 1476602 w 1476756"/>
                <a:gd name="connsiteY2-246" fmla="*/ 2463970 h 5030587"/>
                <a:gd name="connsiteX3-247" fmla="*/ 36012 w 1476756"/>
                <a:gd name="connsiteY3-248" fmla="*/ 4625210 h 5030587"/>
                <a:gd name="connsiteX4-249" fmla="*/ 3699 w 1476756"/>
                <a:gd name="connsiteY4-250" fmla="*/ 5030587 h 5030587"/>
                <a:gd name="connsiteX0-251" fmla="*/ 15329 w 1475374"/>
                <a:gd name="connsiteY0-252" fmla="*/ 0 h 5030587"/>
                <a:gd name="connsiteX1-253" fmla="*/ 22909 w 1475374"/>
                <a:gd name="connsiteY1-254" fmla="*/ 490198 h 5030587"/>
                <a:gd name="connsiteX2-255" fmla="*/ 1475220 w 1475374"/>
                <a:gd name="connsiteY2-256" fmla="*/ 2463970 h 5030587"/>
                <a:gd name="connsiteX3-257" fmla="*/ 34630 w 1475374"/>
                <a:gd name="connsiteY3-258" fmla="*/ 4625210 h 5030587"/>
                <a:gd name="connsiteX4-259" fmla="*/ 2317 w 1475374"/>
                <a:gd name="connsiteY4-260" fmla="*/ 5030587 h 503058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75374" h="5030587">
                  <a:moveTo>
                    <a:pt x="15329" y="0"/>
                  </a:moveTo>
                  <a:cubicBezTo>
                    <a:pt x="11506" y="126358"/>
                    <a:pt x="-8193" y="338440"/>
                    <a:pt x="22909" y="490198"/>
                  </a:cubicBezTo>
                  <a:cubicBezTo>
                    <a:pt x="582101" y="1884724"/>
                    <a:pt x="1488947" y="1931578"/>
                    <a:pt x="1475220" y="2463970"/>
                  </a:cubicBezTo>
                  <a:cubicBezTo>
                    <a:pt x="1461493" y="2996362"/>
                    <a:pt x="432418" y="3246650"/>
                    <a:pt x="34630" y="4625210"/>
                  </a:cubicBezTo>
                  <a:cubicBezTo>
                    <a:pt x="-13183" y="4820661"/>
                    <a:pt x="2505" y="4908161"/>
                    <a:pt x="2317" y="5030587"/>
                  </a:cubicBezTo>
                </a:path>
              </a:pathLst>
            </a:custGeom>
            <a:ln w="38100">
              <a:solidFill>
                <a:srgbClr val="000090"/>
              </a:solidFill>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5" name="Freeform 514"/>
            <p:cNvSpPr/>
            <p:nvPr/>
          </p:nvSpPr>
          <p:spPr>
            <a:xfrm flipH="1">
              <a:off x="2208181" y="3968317"/>
              <a:ext cx="848879" cy="2945546"/>
            </a:xfrm>
            <a:custGeom>
              <a:avLst/>
              <a:gdLst>
                <a:gd name="connsiteX0" fmla="*/ 0 w 1575849"/>
                <a:gd name="connsiteY0" fmla="*/ 0 h 6135527"/>
                <a:gd name="connsiteX1" fmla="*/ 76498 w 1575849"/>
                <a:gd name="connsiteY1" fmla="*/ 1086341 h 6135527"/>
                <a:gd name="connsiteX2" fmla="*/ 1575849 w 1575849"/>
                <a:gd name="connsiteY2" fmla="*/ 3060113 h 6135527"/>
                <a:gd name="connsiteX3" fmla="*/ 61198 w 1575849"/>
                <a:gd name="connsiteY3" fmla="*/ 5217493 h 6135527"/>
                <a:gd name="connsiteX4" fmla="*/ 91797 w 1575849"/>
                <a:gd name="connsiteY4" fmla="*/ 6135527 h 6135527"/>
                <a:gd name="connsiteX0-1" fmla="*/ 0 w 1514651"/>
                <a:gd name="connsiteY0-2" fmla="*/ 0 h 6120226"/>
                <a:gd name="connsiteX1-3" fmla="*/ 15300 w 1514651"/>
                <a:gd name="connsiteY1-4" fmla="*/ 1071040 h 6120226"/>
                <a:gd name="connsiteX2-5" fmla="*/ 1514651 w 1514651"/>
                <a:gd name="connsiteY2-6" fmla="*/ 3044812 h 6120226"/>
                <a:gd name="connsiteX3-7" fmla="*/ 0 w 1514651"/>
                <a:gd name="connsiteY3-8" fmla="*/ 5202192 h 6120226"/>
                <a:gd name="connsiteX4-9" fmla="*/ 30599 w 1514651"/>
                <a:gd name="connsiteY4-10" fmla="*/ 6120226 h 6120226"/>
                <a:gd name="connsiteX0-11" fmla="*/ 0 w 1514651"/>
                <a:gd name="connsiteY0-12" fmla="*/ 0 h 6120226"/>
                <a:gd name="connsiteX1-13" fmla="*/ 15300 w 1514651"/>
                <a:gd name="connsiteY1-14" fmla="*/ 1071040 h 6120226"/>
                <a:gd name="connsiteX2-15" fmla="*/ 1514651 w 1514651"/>
                <a:gd name="connsiteY2-16" fmla="*/ 3044812 h 6120226"/>
                <a:gd name="connsiteX3-17" fmla="*/ 0 w 1514651"/>
                <a:gd name="connsiteY3-18" fmla="*/ 5202192 h 6120226"/>
                <a:gd name="connsiteX4-19" fmla="*/ 30599 w 1514651"/>
                <a:gd name="connsiteY4-20" fmla="*/ 6120226 h 6120226"/>
                <a:gd name="connsiteX0-21" fmla="*/ 0 w 1514952"/>
                <a:gd name="connsiteY0-22" fmla="*/ 0 h 6120226"/>
                <a:gd name="connsiteX1-23" fmla="*/ 15300 w 1514952"/>
                <a:gd name="connsiteY1-24" fmla="*/ 1071040 h 6120226"/>
                <a:gd name="connsiteX2-25" fmla="*/ 1514651 w 1514952"/>
                <a:gd name="connsiteY2-26" fmla="*/ 3044812 h 6120226"/>
                <a:gd name="connsiteX3-27" fmla="*/ 0 w 1514952"/>
                <a:gd name="connsiteY3-28" fmla="*/ 5202192 h 6120226"/>
                <a:gd name="connsiteX4-29" fmla="*/ 30599 w 1514952"/>
                <a:gd name="connsiteY4-30" fmla="*/ 6120226 h 6120226"/>
                <a:gd name="connsiteX0-31" fmla="*/ 0 w 1514651"/>
                <a:gd name="connsiteY0-32" fmla="*/ 0 h 6120226"/>
                <a:gd name="connsiteX1-33" fmla="*/ 15300 w 1514651"/>
                <a:gd name="connsiteY1-34" fmla="*/ 1071040 h 6120226"/>
                <a:gd name="connsiteX2-35" fmla="*/ 1514651 w 1514651"/>
                <a:gd name="connsiteY2-36" fmla="*/ 3044812 h 6120226"/>
                <a:gd name="connsiteX3-37" fmla="*/ 0 w 1514651"/>
                <a:gd name="connsiteY3-38" fmla="*/ 5202192 h 6120226"/>
                <a:gd name="connsiteX4-39" fmla="*/ 30599 w 1514651"/>
                <a:gd name="connsiteY4-40" fmla="*/ 6120226 h 6120226"/>
                <a:gd name="connsiteX0-41" fmla="*/ 0 w 1514651"/>
                <a:gd name="connsiteY0-42" fmla="*/ 0 h 6120226"/>
                <a:gd name="connsiteX1-43" fmla="*/ 15300 w 1514651"/>
                <a:gd name="connsiteY1-44" fmla="*/ 1071040 h 6120226"/>
                <a:gd name="connsiteX2-45" fmla="*/ 1514651 w 1514651"/>
                <a:gd name="connsiteY2-46" fmla="*/ 3044812 h 6120226"/>
                <a:gd name="connsiteX3-47" fmla="*/ 0 w 1514651"/>
                <a:gd name="connsiteY3-48" fmla="*/ 5202192 h 6120226"/>
                <a:gd name="connsiteX4-49" fmla="*/ 30599 w 1514651"/>
                <a:gd name="connsiteY4-50" fmla="*/ 6120226 h 6120226"/>
                <a:gd name="connsiteX0-51" fmla="*/ 0 w 1514820"/>
                <a:gd name="connsiteY0-52" fmla="*/ 0 h 6120226"/>
                <a:gd name="connsiteX1-53" fmla="*/ 15300 w 1514820"/>
                <a:gd name="connsiteY1-54" fmla="*/ 1071040 h 6120226"/>
                <a:gd name="connsiteX2-55" fmla="*/ 1514651 w 1514820"/>
                <a:gd name="connsiteY2-56" fmla="*/ 3044812 h 6120226"/>
                <a:gd name="connsiteX3-57" fmla="*/ 0 w 1514820"/>
                <a:gd name="connsiteY3-58" fmla="*/ 5202192 h 6120226"/>
                <a:gd name="connsiteX4-59" fmla="*/ 30599 w 1514820"/>
                <a:gd name="connsiteY4-60" fmla="*/ 6120226 h 6120226"/>
                <a:gd name="connsiteX0-61" fmla="*/ 0 w 1514804"/>
                <a:gd name="connsiteY0-62" fmla="*/ 0 h 6120226"/>
                <a:gd name="connsiteX1-63" fmla="*/ 15300 w 1514804"/>
                <a:gd name="connsiteY1-64" fmla="*/ 1071040 h 6120226"/>
                <a:gd name="connsiteX2-65" fmla="*/ 1514651 w 1514804"/>
                <a:gd name="connsiteY2-66" fmla="*/ 3044812 h 6120226"/>
                <a:gd name="connsiteX3-67" fmla="*/ 0 w 1514804"/>
                <a:gd name="connsiteY3-68" fmla="*/ 5202192 h 6120226"/>
                <a:gd name="connsiteX4-69" fmla="*/ 30599 w 1514804"/>
                <a:gd name="connsiteY4-70" fmla="*/ 6120226 h 6120226"/>
                <a:gd name="connsiteX0-71" fmla="*/ 15299 w 1530103"/>
                <a:gd name="connsiteY0-72" fmla="*/ 0 h 6104925"/>
                <a:gd name="connsiteX1-73" fmla="*/ 30599 w 1530103"/>
                <a:gd name="connsiteY1-74" fmla="*/ 1071040 h 6104925"/>
                <a:gd name="connsiteX2-75" fmla="*/ 1529950 w 1530103"/>
                <a:gd name="connsiteY2-76" fmla="*/ 3044812 h 6104925"/>
                <a:gd name="connsiteX3-77" fmla="*/ 15299 w 1530103"/>
                <a:gd name="connsiteY3-78" fmla="*/ 5202192 h 6104925"/>
                <a:gd name="connsiteX4-79" fmla="*/ 0 w 1530103"/>
                <a:gd name="connsiteY4-80" fmla="*/ 6104925 h 6104925"/>
                <a:gd name="connsiteX0-81" fmla="*/ 0 w 1514804"/>
                <a:gd name="connsiteY0-82" fmla="*/ 0 h 6104925"/>
                <a:gd name="connsiteX1-83" fmla="*/ 15300 w 1514804"/>
                <a:gd name="connsiteY1-84" fmla="*/ 1071040 h 6104925"/>
                <a:gd name="connsiteX2-85" fmla="*/ 1514651 w 1514804"/>
                <a:gd name="connsiteY2-86" fmla="*/ 3044812 h 6104925"/>
                <a:gd name="connsiteX3-87" fmla="*/ 0 w 1514804"/>
                <a:gd name="connsiteY3-88" fmla="*/ 5202192 h 6104925"/>
                <a:gd name="connsiteX4-89" fmla="*/ 61199 w 1514804"/>
                <a:gd name="connsiteY4-90" fmla="*/ 6104925 h 6104925"/>
                <a:gd name="connsiteX0-91" fmla="*/ 0 w 1514653"/>
                <a:gd name="connsiteY0-92" fmla="*/ 0 h 6104925"/>
                <a:gd name="connsiteX1-93" fmla="*/ 15300 w 1514653"/>
                <a:gd name="connsiteY1-94" fmla="*/ 1071040 h 6104925"/>
                <a:gd name="connsiteX2-95" fmla="*/ 1514651 w 1514653"/>
                <a:gd name="connsiteY2-96" fmla="*/ 3044812 h 6104925"/>
                <a:gd name="connsiteX3-97" fmla="*/ 27021 w 1514653"/>
                <a:gd name="connsiteY3-98" fmla="*/ 5206052 h 6104925"/>
                <a:gd name="connsiteX4-99" fmla="*/ 61199 w 1514653"/>
                <a:gd name="connsiteY4-100" fmla="*/ 6104925 h 6104925"/>
                <a:gd name="connsiteX0-101" fmla="*/ 0 w 1514653"/>
                <a:gd name="connsiteY0-102" fmla="*/ 0 h 6101065"/>
                <a:gd name="connsiteX1-103" fmla="*/ 15300 w 1514653"/>
                <a:gd name="connsiteY1-104" fmla="*/ 1071040 h 6101065"/>
                <a:gd name="connsiteX2-105" fmla="*/ 1514651 w 1514653"/>
                <a:gd name="connsiteY2-106" fmla="*/ 3044812 h 6101065"/>
                <a:gd name="connsiteX3-107" fmla="*/ 27021 w 1514653"/>
                <a:gd name="connsiteY3-108" fmla="*/ 5206052 h 6101065"/>
                <a:gd name="connsiteX4-109" fmla="*/ 41898 w 1514653"/>
                <a:gd name="connsiteY4-110" fmla="*/ 6101065 h 6101065"/>
                <a:gd name="connsiteX0-111" fmla="*/ 0 w 1514653"/>
                <a:gd name="connsiteY0-112" fmla="*/ 0 h 6097204"/>
                <a:gd name="connsiteX1-113" fmla="*/ 15300 w 1514653"/>
                <a:gd name="connsiteY1-114" fmla="*/ 1071040 h 6097204"/>
                <a:gd name="connsiteX2-115" fmla="*/ 1514651 w 1514653"/>
                <a:gd name="connsiteY2-116" fmla="*/ 3044812 h 6097204"/>
                <a:gd name="connsiteX3-117" fmla="*/ 27021 w 1514653"/>
                <a:gd name="connsiteY3-118" fmla="*/ 5206052 h 6097204"/>
                <a:gd name="connsiteX4-119" fmla="*/ 26458 w 1514653"/>
                <a:gd name="connsiteY4-120" fmla="*/ 6097204 h 6097204"/>
                <a:gd name="connsiteX0-121" fmla="*/ 0 w 1506933"/>
                <a:gd name="connsiteY0-122" fmla="*/ 0 h 6062462"/>
                <a:gd name="connsiteX1-123" fmla="*/ 7580 w 1506933"/>
                <a:gd name="connsiteY1-124" fmla="*/ 1036298 h 6062462"/>
                <a:gd name="connsiteX2-125" fmla="*/ 1506931 w 1506933"/>
                <a:gd name="connsiteY2-126" fmla="*/ 3010070 h 6062462"/>
                <a:gd name="connsiteX3-127" fmla="*/ 19301 w 1506933"/>
                <a:gd name="connsiteY3-128" fmla="*/ 5171310 h 6062462"/>
                <a:gd name="connsiteX4-129" fmla="*/ 18738 w 1506933"/>
                <a:gd name="connsiteY4-130" fmla="*/ 6062462 h 6062462"/>
                <a:gd name="connsiteX0-131" fmla="*/ 0 w 1507072"/>
                <a:gd name="connsiteY0-132" fmla="*/ 0 h 6062462"/>
                <a:gd name="connsiteX1-133" fmla="*/ 7580 w 1507072"/>
                <a:gd name="connsiteY1-134" fmla="*/ 1036298 h 6062462"/>
                <a:gd name="connsiteX2-135" fmla="*/ 1506931 w 1507072"/>
                <a:gd name="connsiteY2-136" fmla="*/ 3010070 h 6062462"/>
                <a:gd name="connsiteX3-137" fmla="*/ 19301 w 1507072"/>
                <a:gd name="connsiteY3-138" fmla="*/ 5171310 h 6062462"/>
                <a:gd name="connsiteX4-139" fmla="*/ 18738 w 1507072"/>
                <a:gd name="connsiteY4-140" fmla="*/ 6062462 h 6062462"/>
                <a:gd name="connsiteX0-141" fmla="*/ 0 w 1460039"/>
                <a:gd name="connsiteY0-142" fmla="*/ 0 h 6062462"/>
                <a:gd name="connsiteX1-143" fmla="*/ 7580 w 1460039"/>
                <a:gd name="connsiteY1-144" fmla="*/ 1036298 h 6062462"/>
                <a:gd name="connsiteX2-145" fmla="*/ 1459891 w 1460039"/>
                <a:gd name="connsiteY2-146" fmla="*/ 3010070 h 6062462"/>
                <a:gd name="connsiteX3-147" fmla="*/ 19301 w 1460039"/>
                <a:gd name="connsiteY3-148" fmla="*/ 5171310 h 6062462"/>
                <a:gd name="connsiteX4-149" fmla="*/ 18738 w 1460039"/>
                <a:gd name="connsiteY4-150" fmla="*/ 6062462 h 6062462"/>
                <a:gd name="connsiteX0-151" fmla="*/ 0 w 1460045"/>
                <a:gd name="connsiteY0-152" fmla="*/ 0 h 6062462"/>
                <a:gd name="connsiteX1-153" fmla="*/ 7580 w 1460045"/>
                <a:gd name="connsiteY1-154" fmla="*/ 1036298 h 6062462"/>
                <a:gd name="connsiteX2-155" fmla="*/ 1459891 w 1460045"/>
                <a:gd name="connsiteY2-156" fmla="*/ 3010070 h 6062462"/>
                <a:gd name="connsiteX3-157" fmla="*/ 19301 w 1460045"/>
                <a:gd name="connsiteY3-158" fmla="*/ 5171310 h 6062462"/>
                <a:gd name="connsiteX4-159" fmla="*/ 18738 w 1460045"/>
                <a:gd name="connsiteY4-160" fmla="*/ 6062462 h 6062462"/>
                <a:gd name="connsiteX0-161" fmla="*/ 0 w 1460045"/>
                <a:gd name="connsiteY0-162" fmla="*/ 0 h 6062462"/>
                <a:gd name="connsiteX1-163" fmla="*/ 7580 w 1460045"/>
                <a:gd name="connsiteY1-164" fmla="*/ 1036298 h 6062462"/>
                <a:gd name="connsiteX2-165" fmla="*/ 1459891 w 1460045"/>
                <a:gd name="connsiteY2-166" fmla="*/ 3010070 h 6062462"/>
                <a:gd name="connsiteX3-167" fmla="*/ 19301 w 1460045"/>
                <a:gd name="connsiteY3-168" fmla="*/ 5171310 h 6062462"/>
                <a:gd name="connsiteX4-169" fmla="*/ 18738 w 1460045"/>
                <a:gd name="connsiteY4-170" fmla="*/ 6062462 h 6062462"/>
                <a:gd name="connsiteX0-171" fmla="*/ 0 w 1460045"/>
                <a:gd name="connsiteY0-172" fmla="*/ 0 h 5767187"/>
                <a:gd name="connsiteX1-173" fmla="*/ 7580 w 1460045"/>
                <a:gd name="connsiteY1-174" fmla="*/ 1036298 h 5767187"/>
                <a:gd name="connsiteX2-175" fmla="*/ 1459891 w 1460045"/>
                <a:gd name="connsiteY2-176" fmla="*/ 3010070 h 5767187"/>
                <a:gd name="connsiteX3-177" fmla="*/ 19301 w 1460045"/>
                <a:gd name="connsiteY3-178" fmla="*/ 5171310 h 5767187"/>
                <a:gd name="connsiteX4-179" fmla="*/ 21913 w 1460045"/>
                <a:gd name="connsiteY4-180" fmla="*/ 5767187 h 5767187"/>
                <a:gd name="connsiteX0-181" fmla="*/ 0 w 1460045"/>
                <a:gd name="connsiteY0-182" fmla="*/ 0 h 5767187"/>
                <a:gd name="connsiteX1-183" fmla="*/ 7580 w 1460045"/>
                <a:gd name="connsiteY1-184" fmla="*/ 1036298 h 5767187"/>
                <a:gd name="connsiteX2-185" fmla="*/ 1459891 w 1460045"/>
                <a:gd name="connsiteY2-186" fmla="*/ 3010070 h 5767187"/>
                <a:gd name="connsiteX3-187" fmla="*/ 19301 w 1460045"/>
                <a:gd name="connsiteY3-188" fmla="*/ 5171310 h 5767187"/>
                <a:gd name="connsiteX4-189" fmla="*/ 21913 w 1460045"/>
                <a:gd name="connsiteY4-190" fmla="*/ 5767187 h 5767187"/>
                <a:gd name="connsiteX0-191" fmla="*/ 0 w 1466395"/>
                <a:gd name="connsiteY0-192" fmla="*/ 0 h 5217912"/>
                <a:gd name="connsiteX1-193" fmla="*/ 13930 w 1466395"/>
                <a:gd name="connsiteY1-194" fmla="*/ 487023 h 5217912"/>
                <a:gd name="connsiteX2-195" fmla="*/ 1466241 w 1466395"/>
                <a:gd name="connsiteY2-196" fmla="*/ 2460795 h 5217912"/>
                <a:gd name="connsiteX3-197" fmla="*/ 25651 w 1466395"/>
                <a:gd name="connsiteY3-198" fmla="*/ 4622035 h 5217912"/>
                <a:gd name="connsiteX4-199" fmla="*/ 28263 w 1466395"/>
                <a:gd name="connsiteY4-200" fmla="*/ 5217912 h 5217912"/>
                <a:gd name="connsiteX0-201" fmla="*/ 0 w 1466395"/>
                <a:gd name="connsiteY0-202" fmla="*/ 0 h 5217912"/>
                <a:gd name="connsiteX1-203" fmla="*/ 13930 w 1466395"/>
                <a:gd name="connsiteY1-204" fmla="*/ 487023 h 5217912"/>
                <a:gd name="connsiteX2-205" fmla="*/ 1466241 w 1466395"/>
                <a:gd name="connsiteY2-206" fmla="*/ 2460795 h 5217912"/>
                <a:gd name="connsiteX3-207" fmla="*/ 25651 w 1466395"/>
                <a:gd name="connsiteY3-208" fmla="*/ 4622035 h 5217912"/>
                <a:gd name="connsiteX4-209" fmla="*/ 28263 w 1466395"/>
                <a:gd name="connsiteY4-210" fmla="*/ 5217912 h 5217912"/>
                <a:gd name="connsiteX0-211" fmla="*/ 0 w 1466395"/>
                <a:gd name="connsiteY0-212" fmla="*/ 0 h 5217912"/>
                <a:gd name="connsiteX1-213" fmla="*/ 13930 w 1466395"/>
                <a:gd name="connsiteY1-214" fmla="*/ 487023 h 5217912"/>
                <a:gd name="connsiteX2-215" fmla="*/ 1466241 w 1466395"/>
                <a:gd name="connsiteY2-216" fmla="*/ 2460795 h 5217912"/>
                <a:gd name="connsiteX3-217" fmla="*/ 25651 w 1466395"/>
                <a:gd name="connsiteY3-218" fmla="*/ 4622035 h 5217912"/>
                <a:gd name="connsiteX4-219" fmla="*/ 28263 w 1466395"/>
                <a:gd name="connsiteY4-220" fmla="*/ 5217912 h 5217912"/>
                <a:gd name="connsiteX0-221" fmla="*/ 6564 w 1472959"/>
                <a:gd name="connsiteY0-222" fmla="*/ 0 h 5217912"/>
                <a:gd name="connsiteX1-223" fmla="*/ 20494 w 1472959"/>
                <a:gd name="connsiteY1-224" fmla="*/ 487023 h 5217912"/>
                <a:gd name="connsiteX2-225" fmla="*/ 1472805 w 1472959"/>
                <a:gd name="connsiteY2-226" fmla="*/ 2460795 h 5217912"/>
                <a:gd name="connsiteX3-227" fmla="*/ 32215 w 1472959"/>
                <a:gd name="connsiteY3-228" fmla="*/ 4622035 h 5217912"/>
                <a:gd name="connsiteX4-229" fmla="*/ 34827 w 1472959"/>
                <a:gd name="connsiteY4-230" fmla="*/ 5217912 h 5217912"/>
                <a:gd name="connsiteX0-231" fmla="*/ 6564 w 1472959"/>
                <a:gd name="connsiteY0-232" fmla="*/ 0 h 5005187"/>
                <a:gd name="connsiteX1-233" fmla="*/ 20494 w 1472959"/>
                <a:gd name="connsiteY1-234" fmla="*/ 487023 h 5005187"/>
                <a:gd name="connsiteX2-235" fmla="*/ 1472805 w 1472959"/>
                <a:gd name="connsiteY2-236" fmla="*/ 2460795 h 5005187"/>
                <a:gd name="connsiteX3-237" fmla="*/ 32215 w 1472959"/>
                <a:gd name="connsiteY3-238" fmla="*/ 4622035 h 5005187"/>
                <a:gd name="connsiteX4-239" fmla="*/ 28477 w 1472959"/>
                <a:gd name="connsiteY4-240" fmla="*/ 5005187 h 5005187"/>
                <a:gd name="connsiteX0-241" fmla="*/ 6564 w 1472959"/>
                <a:gd name="connsiteY0-242" fmla="*/ 0 h 5005187"/>
                <a:gd name="connsiteX1-243" fmla="*/ 20494 w 1472959"/>
                <a:gd name="connsiteY1-244" fmla="*/ 487023 h 5005187"/>
                <a:gd name="connsiteX2-245" fmla="*/ 1472805 w 1472959"/>
                <a:gd name="connsiteY2-246" fmla="*/ 2460795 h 5005187"/>
                <a:gd name="connsiteX3-247" fmla="*/ 32215 w 1472959"/>
                <a:gd name="connsiteY3-248" fmla="*/ 4622035 h 5005187"/>
                <a:gd name="connsiteX4-249" fmla="*/ 28477 w 1472959"/>
                <a:gd name="connsiteY4-250" fmla="*/ 5005187 h 5005187"/>
                <a:gd name="connsiteX0-251" fmla="*/ 6564 w 1472959"/>
                <a:gd name="connsiteY0-252" fmla="*/ 0 h 5005187"/>
                <a:gd name="connsiteX1-253" fmla="*/ 20494 w 1472959"/>
                <a:gd name="connsiteY1-254" fmla="*/ 487023 h 5005187"/>
                <a:gd name="connsiteX2-255" fmla="*/ 1472805 w 1472959"/>
                <a:gd name="connsiteY2-256" fmla="*/ 2460795 h 5005187"/>
                <a:gd name="connsiteX3-257" fmla="*/ 32215 w 1472959"/>
                <a:gd name="connsiteY3-258" fmla="*/ 4622035 h 5005187"/>
                <a:gd name="connsiteX4-259" fmla="*/ 12602 w 1472959"/>
                <a:gd name="connsiteY4-260" fmla="*/ 5005187 h 500518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72959" h="5005187">
                  <a:moveTo>
                    <a:pt x="6564" y="0"/>
                  </a:moveTo>
                  <a:cubicBezTo>
                    <a:pt x="18616" y="167633"/>
                    <a:pt x="-23308" y="297165"/>
                    <a:pt x="20494" y="487023"/>
                  </a:cubicBezTo>
                  <a:cubicBezTo>
                    <a:pt x="579686" y="1881549"/>
                    <a:pt x="1486532" y="1928403"/>
                    <a:pt x="1472805" y="2460795"/>
                  </a:cubicBezTo>
                  <a:cubicBezTo>
                    <a:pt x="1459078" y="2993187"/>
                    <a:pt x="430003" y="3243475"/>
                    <a:pt x="32215" y="4622035"/>
                  </a:cubicBezTo>
                  <a:cubicBezTo>
                    <a:pt x="6627" y="4811136"/>
                    <a:pt x="-3085" y="4835136"/>
                    <a:pt x="12602" y="5005187"/>
                  </a:cubicBezTo>
                </a:path>
              </a:pathLst>
            </a:custGeom>
            <a:ln w="38100">
              <a:solidFill>
                <a:srgbClr val="000090"/>
              </a:solidFill>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16" name="Group 515"/>
            <p:cNvGrpSpPr/>
            <p:nvPr/>
          </p:nvGrpSpPr>
          <p:grpSpPr>
            <a:xfrm>
              <a:off x="638638" y="3975358"/>
              <a:ext cx="2477214" cy="120420"/>
              <a:chOff x="551293" y="7597774"/>
              <a:chExt cx="4298417" cy="204622"/>
            </a:xfrm>
          </p:grpSpPr>
          <p:sp>
            <p:nvSpPr>
              <p:cNvPr id="553" name="Rectangle 552"/>
              <p:cNvSpPr/>
              <p:nvPr/>
            </p:nvSpPr>
            <p:spPr>
              <a:xfrm>
                <a:off x="669925" y="7597775"/>
                <a:ext cx="4064730" cy="204621"/>
              </a:xfrm>
              <a:prstGeom prst="rect">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554" name="Group 553"/>
              <p:cNvGrpSpPr/>
              <p:nvPr/>
            </p:nvGrpSpPr>
            <p:grpSpPr>
              <a:xfrm>
                <a:off x="551293" y="7597774"/>
                <a:ext cx="360960" cy="204621"/>
                <a:chOff x="551293" y="7597774"/>
                <a:chExt cx="360960" cy="204621"/>
              </a:xfrm>
            </p:grpSpPr>
            <p:sp>
              <p:nvSpPr>
                <p:cNvPr id="558" name="Oval 557"/>
                <p:cNvSpPr/>
                <p:nvPr/>
              </p:nvSpPr>
              <p:spPr>
                <a:xfrm>
                  <a:off x="551293" y="7597774"/>
                  <a:ext cx="201182" cy="204621"/>
                </a:xfrm>
                <a:prstGeom prst="ellipse">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2" name="Rectangle 621"/>
                <p:cNvSpPr/>
                <p:nvPr/>
              </p:nvSpPr>
              <p:spPr>
                <a:xfrm rot="5400000">
                  <a:off x="710751" y="7569338"/>
                  <a:ext cx="142860" cy="260144"/>
                </a:xfrm>
                <a:prstGeom prst="rect">
                  <a:avLst/>
                </a:prstGeom>
                <a:solidFill>
                  <a:schemeClr val="bg1"/>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555" name="Group 554"/>
              <p:cNvGrpSpPr/>
              <p:nvPr/>
            </p:nvGrpSpPr>
            <p:grpSpPr>
              <a:xfrm flipH="1">
                <a:off x="4488749" y="7597775"/>
                <a:ext cx="360961" cy="204621"/>
                <a:chOff x="551293" y="7597774"/>
                <a:chExt cx="360961" cy="204621"/>
              </a:xfrm>
            </p:grpSpPr>
            <p:sp>
              <p:nvSpPr>
                <p:cNvPr id="556" name="Oval 555"/>
                <p:cNvSpPr/>
                <p:nvPr/>
              </p:nvSpPr>
              <p:spPr>
                <a:xfrm>
                  <a:off x="551293" y="7597774"/>
                  <a:ext cx="201182" cy="204621"/>
                </a:xfrm>
                <a:prstGeom prst="ellipse">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7" name="Rectangle 556"/>
                <p:cNvSpPr/>
                <p:nvPr/>
              </p:nvSpPr>
              <p:spPr>
                <a:xfrm rot="5400000">
                  <a:off x="712127" y="7566745"/>
                  <a:ext cx="140106" cy="260149"/>
                </a:xfrm>
                <a:prstGeom prst="rect">
                  <a:avLst/>
                </a:prstGeom>
                <a:solidFill>
                  <a:schemeClr val="bg1"/>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cxnSp>
          <p:nvCxnSpPr>
            <p:cNvPr id="517" name="Straight Connector 516"/>
            <p:cNvCxnSpPr/>
            <p:nvPr/>
          </p:nvCxnSpPr>
          <p:spPr>
            <a:xfrm>
              <a:off x="1363009" y="5119694"/>
              <a:ext cx="1037440" cy="0"/>
            </a:xfrm>
            <a:prstGeom prst="line">
              <a:avLst/>
            </a:prstGeom>
            <a:ln w="38100">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518" name="Straight Connector 517"/>
            <p:cNvCxnSpPr/>
            <p:nvPr/>
          </p:nvCxnSpPr>
          <p:spPr>
            <a:xfrm>
              <a:off x="864736" y="4572767"/>
              <a:ext cx="2029754" cy="0"/>
            </a:xfrm>
            <a:prstGeom prst="line">
              <a:avLst/>
            </a:prstGeom>
            <a:ln w="38100">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519" name="Straight Connector 518"/>
            <p:cNvCxnSpPr/>
            <p:nvPr/>
          </p:nvCxnSpPr>
          <p:spPr>
            <a:xfrm>
              <a:off x="904423" y="6258602"/>
              <a:ext cx="1951641" cy="0"/>
            </a:xfrm>
            <a:prstGeom prst="line">
              <a:avLst/>
            </a:prstGeom>
            <a:ln w="38100">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520" name="Straight Connector 519"/>
            <p:cNvCxnSpPr/>
            <p:nvPr/>
          </p:nvCxnSpPr>
          <p:spPr>
            <a:xfrm>
              <a:off x="1336990" y="5748580"/>
              <a:ext cx="1083587" cy="0"/>
            </a:xfrm>
            <a:prstGeom prst="line">
              <a:avLst/>
            </a:prstGeom>
            <a:ln w="38100">
              <a:solidFill>
                <a:srgbClr val="000090"/>
              </a:solidFill>
            </a:ln>
            <a:effectLst/>
          </p:spPr>
          <p:style>
            <a:lnRef idx="2">
              <a:schemeClr val="accent1"/>
            </a:lnRef>
            <a:fillRef idx="0">
              <a:schemeClr val="accent1"/>
            </a:fillRef>
            <a:effectRef idx="1">
              <a:schemeClr val="accent1"/>
            </a:effectRef>
            <a:fontRef idx="minor">
              <a:schemeClr val="tx1"/>
            </a:fontRef>
          </p:style>
        </p:cxnSp>
        <p:sp>
          <p:nvSpPr>
            <p:cNvPr id="521" name="TextBox 520"/>
            <p:cNvSpPr txBox="1"/>
            <p:nvPr/>
          </p:nvSpPr>
          <p:spPr>
            <a:xfrm>
              <a:off x="1701671" y="5248774"/>
              <a:ext cx="316664" cy="42181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IP</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22" name="TextBox 521"/>
            <p:cNvSpPr txBox="1"/>
            <p:nvPr/>
          </p:nvSpPr>
          <p:spPr>
            <a:xfrm>
              <a:off x="1317827" y="4665231"/>
              <a:ext cx="557470" cy="42181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TCP </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23" name="TextBox 522"/>
            <p:cNvSpPr txBox="1"/>
            <p:nvPr/>
          </p:nvSpPr>
          <p:spPr>
            <a:xfrm>
              <a:off x="1921463" y="4672273"/>
              <a:ext cx="565850" cy="42181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UDP</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24" name="TextBox 523"/>
            <p:cNvSpPr txBox="1"/>
            <p:nvPr/>
          </p:nvSpPr>
          <p:spPr>
            <a:xfrm>
              <a:off x="929163" y="4095202"/>
              <a:ext cx="503223" cy="322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HTTP</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25" name="TextBox 524"/>
            <p:cNvSpPr txBox="1"/>
            <p:nvPr/>
          </p:nvSpPr>
          <p:spPr>
            <a:xfrm>
              <a:off x="1538498" y="4104718"/>
              <a:ext cx="537183" cy="322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SMTP</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26" name="TextBox 525"/>
            <p:cNvSpPr txBox="1"/>
            <p:nvPr/>
          </p:nvSpPr>
          <p:spPr>
            <a:xfrm>
              <a:off x="1222850" y="4267665"/>
              <a:ext cx="497490" cy="322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QUIC</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27" name="TextBox 526"/>
            <p:cNvSpPr txBox="1"/>
            <p:nvPr/>
          </p:nvSpPr>
          <p:spPr>
            <a:xfrm>
              <a:off x="1867426" y="4272536"/>
              <a:ext cx="526863" cy="322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DASH</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36" name="TextBox 535"/>
            <p:cNvSpPr txBox="1"/>
            <p:nvPr/>
          </p:nvSpPr>
          <p:spPr>
            <a:xfrm>
              <a:off x="2165480" y="4095316"/>
              <a:ext cx="398741" cy="322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RTP</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37" name="TextBox 536"/>
            <p:cNvSpPr txBox="1"/>
            <p:nvPr/>
          </p:nvSpPr>
          <p:spPr>
            <a:xfrm>
              <a:off x="2555094" y="4099819"/>
              <a:ext cx="352734" cy="42181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angal" panose="02040503050203030202" pitchFamily="18" charset="0"/>
                </a:rPr>
                <a: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538" name="Group 537"/>
            <p:cNvGrpSpPr/>
            <p:nvPr/>
          </p:nvGrpSpPr>
          <p:grpSpPr>
            <a:xfrm>
              <a:off x="647675" y="6827928"/>
              <a:ext cx="2477214" cy="120420"/>
              <a:chOff x="551293" y="7597774"/>
              <a:chExt cx="4298417" cy="204622"/>
            </a:xfrm>
          </p:grpSpPr>
          <p:sp>
            <p:nvSpPr>
              <p:cNvPr id="546" name="Rectangle 545"/>
              <p:cNvSpPr/>
              <p:nvPr/>
            </p:nvSpPr>
            <p:spPr>
              <a:xfrm>
                <a:off x="669925" y="7597775"/>
                <a:ext cx="4064730" cy="204621"/>
              </a:xfrm>
              <a:prstGeom prst="rect">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547" name="Group 546"/>
              <p:cNvGrpSpPr/>
              <p:nvPr/>
            </p:nvGrpSpPr>
            <p:grpSpPr>
              <a:xfrm>
                <a:off x="551293" y="7597774"/>
                <a:ext cx="360959" cy="204621"/>
                <a:chOff x="551293" y="7597774"/>
                <a:chExt cx="360959" cy="204621"/>
              </a:xfrm>
            </p:grpSpPr>
            <p:sp>
              <p:nvSpPr>
                <p:cNvPr id="551" name="Oval 550"/>
                <p:cNvSpPr/>
                <p:nvPr/>
              </p:nvSpPr>
              <p:spPr>
                <a:xfrm>
                  <a:off x="551293" y="7597774"/>
                  <a:ext cx="201182" cy="204621"/>
                </a:xfrm>
                <a:prstGeom prst="ellipse">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2" name="Rectangle 551"/>
                <p:cNvSpPr/>
                <p:nvPr/>
              </p:nvSpPr>
              <p:spPr>
                <a:xfrm rot="5400000">
                  <a:off x="712127" y="7567955"/>
                  <a:ext cx="140106" cy="260144"/>
                </a:xfrm>
                <a:prstGeom prst="rect">
                  <a:avLst/>
                </a:prstGeom>
                <a:solidFill>
                  <a:schemeClr val="bg1"/>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548" name="Group 547"/>
              <p:cNvGrpSpPr/>
              <p:nvPr/>
            </p:nvGrpSpPr>
            <p:grpSpPr>
              <a:xfrm flipH="1">
                <a:off x="4488749" y="7597775"/>
                <a:ext cx="360961" cy="204621"/>
                <a:chOff x="551293" y="7597774"/>
                <a:chExt cx="360961" cy="204621"/>
              </a:xfrm>
            </p:grpSpPr>
            <p:sp>
              <p:nvSpPr>
                <p:cNvPr id="549" name="Oval 548"/>
                <p:cNvSpPr/>
                <p:nvPr/>
              </p:nvSpPr>
              <p:spPr>
                <a:xfrm>
                  <a:off x="551293" y="7597774"/>
                  <a:ext cx="201182" cy="204621"/>
                </a:xfrm>
                <a:prstGeom prst="ellipse">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0" name="Rectangle 549"/>
                <p:cNvSpPr/>
                <p:nvPr/>
              </p:nvSpPr>
              <p:spPr>
                <a:xfrm rot="5400000">
                  <a:off x="712127" y="7572322"/>
                  <a:ext cx="140106" cy="260149"/>
                </a:xfrm>
                <a:prstGeom prst="rect">
                  <a:avLst/>
                </a:prstGeom>
                <a:solidFill>
                  <a:schemeClr val="bg1"/>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539" name="TextBox 538"/>
            <p:cNvSpPr txBox="1"/>
            <p:nvPr/>
          </p:nvSpPr>
          <p:spPr>
            <a:xfrm>
              <a:off x="1260427" y="5749165"/>
              <a:ext cx="843878" cy="2977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Ethernet</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0" name="TextBox 539"/>
            <p:cNvSpPr txBox="1"/>
            <p:nvPr/>
          </p:nvSpPr>
          <p:spPr>
            <a:xfrm>
              <a:off x="1474067" y="5962529"/>
              <a:ext cx="556746" cy="2977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WiFi</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1" name="TextBox 540"/>
            <p:cNvSpPr txBox="1"/>
            <p:nvPr/>
          </p:nvSpPr>
          <p:spPr>
            <a:xfrm>
              <a:off x="1841467" y="5962479"/>
              <a:ext cx="818760" cy="2977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Bluetooth</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2" name="TextBox 541"/>
            <p:cNvSpPr txBox="1"/>
            <p:nvPr/>
          </p:nvSpPr>
          <p:spPr>
            <a:xfrm>
              <a:off x="1889184" y="5749647"/>
              <a:ext cx="414591" cy="2977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PPP</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3" name="TextBox 542"/>
            <p:cNvSpPr txBox="1"/>
            <p:nvPr/>
          </p:nvSpPr>
          <p:spPr>
            <a:xfrm>
              <a:off x="1065185" y="5963701"/>
              <a:ext cx="526455" cy="2977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PDCP</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4" name="TextBox 543"/>
            <p:cNvSpPr txBox="1"/>
            <p:nvPr/>
          </p:nvSpPr>
          <p:spPr>
            <a:xfrm>
              <a:off x="2174516" y="5708035"/>
              <a:ext cx="352734" cy="42181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angal" panose="02040503050203030202" pitchFamily="18" charset="0"/>
                </a:rPr>
                <a: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5" name="TextBox 544"/>
            <p:cNvSpPr txBox="1"/>
            <p:nvPr/>
          </p:nvSpPr>
          <p:spPr>
            <a:xfrm>
              <a:off x="1050427" y="6388801"/>
              <a:ext cx="1818080" cy="322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copper   radio   fiber</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8" name="Group 47"/>
          <p:cNvGrpSpPr/>
          <p:nvPr/>
        </p:nvGrpSpPr>
        <p:grpSpPr>
          <a:xfrm>
            <a:off x="814038" y="2315737"/>
            <a:ext cx="4705817" cy="2677656"/>
            <a:chOff x="814038" y="2315737"/>
            <a:chExt cx="4705817" cy="2677656"/>
          </a:xfrm>
        </p:grpSpPr>
        <p:sp>
          <p:nvSpPr>
            <p:cNvPr id="623" name="TextBox 622"/>
            <p:cNvSpPr txBox="1"/>
            <p:nvPr/>
          </p:nvSpPr>
          <p:spPr>
            <a:xfrm>
              <a:off x="814038" y="2315737"/>
              <a:ext cx="3300761" cy="267765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rPr>
                <a:t>Internet’s “thin waist”: </a:t>
              </a:r>
              <a:endPar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endParaRPr>
            </a:p>
            <a:p>
              <a:pPr marL="342900" marR="0" lvl="0" indent="-342900" algn="l" defTabSz="914400" rtl="0" eaLnBrk="1" fontAlgn="auto" latinLnBrk="0" hangingPunct="1">
                <a:lnSpc>
                  <a:spcPct val="100000"/>
                </a:lnSpc>
                <a:spcBef>
                  <a:spcPts val="0"/>
                </a:spcBef>
                <a:spcAft>
                  <a:spcPts val="0"/>
                </a:spcAft>
                <a:buClr>
                  <a:srgbClr val="0000A8"/>
                </a:buClr>
                <a:buSzTx/>
                <a:buFont typeface="Wingdings" panose="05000000000000000000" pitchFamily="2" charset="2"/>
                <a:buChar char="§"/>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one</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network layer protocol: IP </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42900" marR="0" lvl="0" indent="-342900" algn="l" defTabSz="914400" rtl="0" eaLnBrk="1" fontAlgn="auto" latinLnBrk="0" hangingPunct="1">
                <a:lnSpc>
                  <a:spcPct val="100000"/>
                </a:lnSpc>
                <a:spcBef>
                  <a:spcPts val="0"/>
                </a:spcBef>
                <a:spcAft>
                  <a:spcPts val="0"/>
                </a:spcAft>
                <a:buClr>
                  <a:srgbClr val="0000A8"/>
                </a:buClr>
                <a:buSzTx/>
                <a:buFont typeface="Wingdings" panose="05000000000000000000" pitchFamily="2" charset="2"/>
                <a:buChar char="§"/>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must</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be implemented by every (billions) of Internet-connected devices</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2" name="Straight Connector 11"/>
            <p:cNvCxnSpPr/>
            <p:nvPr/>
          </p:nvCxnSpPr>
          <p:spPr>
            <a:xfrm>
              <a:off x="4103650" y="3657601"/>
              <a:ext cx="1416205"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492" name="Group 491"/>
          <p:cNvGrpSpPr/>
          <p:nvPr/>
        </p:nvGrpSpPr>
        <p:grpSpPr>
          <a:xfrm>
            <a:off x="6761019" y="2397851"/>
            <a:ext cx="5180585" cy="2520510"/>
            <a:chOff x="6761019" y="2397851"/>
            <a:chExt cx="5180585" cy="2520510"/>
          </a:xfrm>
        </p:grpSpPr>
        <p:sp>
          <p:nvSpPr>
            <p:cNvPr id="2" name="TextBox 1"/>
            <p:cNvSpPr txBox="1"/>
            <p:nvPr/>
          </p:nvSpPr>
          <p:spPr>
            <a:xfrm>
              <a:off x="9309916" y="2397851"/>
              <a:ext cx="2631688" cy="224676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0" i="1" u="none" strike="noStrike" kern="1200" cap="none" spc="0" normalizeH="0" baseline="0" noProof="0" dirty="0">
                  <a:ln>
                    <a:noFill/>
                  </a:ln>
                  <a:solidFill>
                    <a:srgbClr val="0000A8"/>
                  </a:solidFill>
                  <a:effectLst/>
                  <a:uLnTx/>
                  <a:uFillTx/>
                  <a:latin typeface="Calibri" panose="020F0502020204030204"/>
                  <a:ea typeface="+mn-ea"/>
                  <a:cs typeface="+mn-cs"/>
                </a:rPr>
                <a:t>many</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protocols in physical, link, transport, and application layers </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490" name="Group 489"/>
            <p:cNvGrpSpPr/>
            <p:nvPr/>
          </p:nvGrpSpPr>
          <p:grpSpPr>
            <a:xfrm>
              <a:off x="7232069" y="2410687"/>
              <a:ext cx="2036621" cy="2507674"/>
              <a:chOff x="7315200" y="2521527"/>
              <a:chExt cx="1427018" cy="2507674"/>
            </a:xfrm>
          </p:grpSpPr>
          <p:cxnSp>
            <p:nvCxnSpPr>
              <p:cNvPr id="53" name="Straight Connector 52"/>
              <p:cNvCxnSpPr/>
              <p:nvPr/>
            </p:nvCxnSpPr>
            <p:spPr>
              <a:xfrm flipV="1">
                <a:off x="7329055" y="3768436"/>
                <a:ext cx="1413163" cy="1260765"/>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24" name="Straight Connector 623"/>
              <p:cNvCxnSpPr/>
              <p:nvPr/>
            </p:nvCxnSpPr>
            <p:spPr>
              <a:xfrm flipH="1" flipV="1">
                <a:off x="7315200" y="2521527"/>
                <a:ext cx="1413163" cy="1260765"/>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grpSp>
        <p:cxnSp>
          <p:nvCxnSpPr>
            <p:cNvPr id="625" name="Straight Connector 624"/>
            <p:cNvCxnSpPr/>
            <p:nvPr/>
          </p:nvCxnSpPr>
          <p:spPr>
            <a:xfrm flipH="1" flipV="1">
              <a:off x="6788728" y="2978728"/>
              <a:ext cx="2466108" cy="678872"/>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26" name="Straight Connector 625"/>
            <p:cNvCxnSpPr/>
            <p:nvPr/>
          </p:nvCxnSpPr>
          <p:spPr>
            <a:xfrm flipH="1">
              <a:off x="6761019" y="3671455"/>
              <a:ext cx="2466108" cy="678872"/>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dissolve">
                                      <p:cBhvr>
                                        <p:cTn id="7" dur="500"/>
                                        <p:tgtEl>
                                          <p:spTgt spid="4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92"/>
                                        </p:tgtEl>
                                        <p:attrNameLst>
                                          <p:attrName>style.visibility</p:attrName>
                                        </p:attrNameLst>
                                      </p:cBhvr>
                                      <p:to>
                                        <p:strVal val="visible"/>
                                      </p:to>
                                    </p:set>
                                    <p:animEffect transition="in" filter="dissolve">
                                      <p:cBhvr>
                                        <p:cTn id="12" dur="500"/>
                                        <p:tgtEl>
                                          <p:spTgt spid="4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The IP hourglass, at middle age</a:t>
            </a:r>
            <a:endParaRPr lang="en-US" dirty="0"/>
          </a:p>
        </p:txBody>
      </p:sp>
      <p:grpSp>
        <p:nvGrpSpPr>
          <p:cNvPr id="513" name="Group 512"/>
          <p:cNvGrpSpPr/>
          <p:nvPr/>
        </p:nvGrpSpPr>
        <p:grpSpPr>
          <a:xfrm>
            <a:off x="4090857" y="1806499"/>
            <a:ext cx="3614635" cy="3698754"/>
            <a:chOff x="638638" y="3966449"/>
            <a:chExt cx="2486251" cy="2981899"/>
          </a:xfrm>
        </p:grpSpPr>
        <p:sp>
          <p:nvSpPr>
            <p:cNvPr id="514" name="Freeform 513"/>
            <p:cNvSpPr/>
            <p:nvPr/>
          </p:nvSpPr>
          <p:spPr>
            <a:xfrm>
              <a:off x="698244" y="3966449"/>
              <a:ext cx="850271" cy="2960494"/>
            </a:xfrm>
            <a:custGeom>
              <a:avLst/>
              <a:gdLst>
                <a:gd name="connsiteX0" fmla="*/ 0 w 1575849"/>
                <a:gd name="connsiteY0" fmla="*/ 0 h 6135527"/>
                <a:gd name="connsiteX1" fmla="*/ 76498 w 1575849"/>
                <a:gd name="connsiteY1" fmla="*/ 1086341 h 6135527"/>
                <a:gd name="connsiteX2" fmla="*/ 1575849 w 1575849"/>
                <a:gd name="connsiteY2" fmla="*/ 3060113 h 6135527"/>
                <a:gd name="connsiteX3" fmla="*/ 61198 w 1575849"/>
                <a:gd name="connsiteY3" fmla="*/ 5217493 h 6135527"/>
                <a:gd name="connsiteX4" fmla="*/ 91797 w 1575849"/>
                <a:gd name="connsiteY4" fmla="*/ 6135527 h 6135527"/>
                <a:gd name="connsiteX0-1" fmla="*/ 0 w 1514651"/>
                <a:gd name="connsiteY0-2" fmla="*/ 0 h 6120226"/>
                <a:gd name="connsiteX1-3" fmla="*/ 15300 w 1514651"/>
                <a:gd name="connsiteY1-4" fmla="*/ 1071040 h 6120226"/>
                <a:gd name="connsiteX2-5" fmla="*/ 1514651 w 1514651"/>
                <a:gd name="connsiteY2-6" fmla="*/ 3044812 h 6120226"/>
                <a:gd name="connsiteX3-7" fmla="*/ 0 w 1514651"/>
                <a:gd name="connsiteY3-8" fmla="*/ 5202192 h 6120226"/>
                <a:gd name="connsiteX4-9" fmla="*/ 30599 w 1514651"/>
                <a:gd name="connsiteY4-10" fmla="*/ 6120226 h 6120226"/>
                <a:gd name="connsiteX0-11" fmla="*/ 0 w 1514651"/>
                <a:gd name="connsiteY0-12" fmla="*/ 0 h 6120226"/>
                <a:gd name="connsiteX1-13" fmla="*/ 15300 w 1514651"/>
                <a:gd name="connsiteY1-14" fmla="*/ 1071040 h 6120226"/>
                <a:gd name="connsiteX2-15" fmla="*/ 1514651 w 1514651"/>
                <a:gd name="connsiteY2-16" fmla="*/ 3044812 h 6120226"/>
                <a:gd name="connsiteX3-17" fmla="*/ 0 w 1514651"/>
                <a:gd name="connsiteY3-18" fmla="*/ 5202192 h 6120226"/>
                <a:gd name="connsiteX4-19" fmla="*/ 30599 w 1514651"/>
                <a:gd name="connsiteY4-20" fmla="*/ 6120226 h 6120226"/>
                <a:gd name="connsiteX0-21" fmla="*/ 0 w 1514952"/>
                <a:gd name="connsiteY0-22" fmla="*/ 0 h 6120226"/>
                <a:gd name="connsiteX1-23" fmla="*/ 15300 w 1514952"/>
                <a:gd name="connsiteY1-24" fmla="*/ 1071040 h 6120226"/>
                <a:gd name="connsiteX2-25" fmla="*/ 1514651 w 1514952"/>
                <a:gd name="connsiteY2-26" fmla="*/ 3044812 h 6120226"/>
                <a:gd name="connsiteX3-27" fmla="*/ 0 w 1514952"/>
                <a:gd name="connsiteY3-28" fmla="*/ 5202192 h 6120226"/>
                <a:gd name="connsiteX4-29" fmla="*/ 30599 w 1514952"/>
                <a:gd name="connsiteY4-30" fmla="*/ 6120226 h 6120226"/>
                <a:gd name="connsiteX0-31" fmla="*/ 0 w 1514651"/>
                <a:gd name="connsiteY0-32" fmla="*/ 0 h 6120226"/>
                <a:gd name="connsiteX1-33" fmla="*/ 15300 w 1514651"/>
                <a:gd name="connsiteY1-34" fmla="*/ 1071040 h 6120226"/>
                <a:gd name="connsiteX2-35" fmla="*/ 1514651 w 1514651"/>
                <a:gd name="connsiteY2-36" fmla="*/ 3044812 h 6120226"/>
                <a:gd name="connsiteX3-37" fmla="*/ 0 w 1514651"/>
                <a:gd name="connsiteY3-38" fmla="*/ 5202192 h 6120226"/>
                <a:gd name="connsiteX4-39" fmla="*/ 30599 w 1514651"/>
                <a:gd name="connsiteY4-40" fmla="*/ 6120226 h 6120226"/>
                <a:gd name="connsiteX0-41" fmla="*/ 0 w 1514651"/>
                <a:gd name="connsiteY0-42" fmla="*/ 0 h 6120226"/>
                <a:gd name="connsiteX1-43" fmla="*/ 15300 w 1514651"/>
                <a:gd name="connsiteY1-44" fmla="*/ 1071040 h 6120226"/>
                <a:gd name="connsiteX2-45" fmla="*/ 1514651 w 1514651"/>
                <a:gd name="connsiteY2-46" fmla="*/ 3044812 h 6120226"/>
                <a:gd name="connsiteX3-47" fmla="*/ 0 w 1514651"/>
                <a:gd name="connsiteY3-48" fmla="*/ 5202192 h 6120226"/>
                <a:gd name="connsiteX4-49" fmla="*/ 30599 w 1514651"/>
                <a:gd name="connsiteY4-50" fmla="*/ 6120226 h 6120226"/>
                <a:gd name="connsiteX0-51" fmla="*/ 0 w 1514820"/>
                <a:gd name="connsiteY0-52" fmla="*/ 0 h 6120226"/>
                <a:gd name="connsiteX1-53" fmla="*/ 15300 w 1514820"/>
                <a:gd name="connsiteY1-54" fmla="*/ 1071040 h 6120226"/>
                <a:gd name="connsiteX2-55" fmla="*/ 1514651 w 1514820"/>
                <a:gd name="connsiteY2-56" fmla="*/ 3044812 h 6120226"/>
                <a:gd name="connsiteX3-57" fmla="*/ 0 w 1514820"/>
                <a:gd name="connsiteY3-58" fmla="*/ 5202192 h 6120226"/>
                <a:gd name="connsiteX4-59" fmla="*/ 30599 w 1514820"/>
                <a:gd name="connsiteY4-60" fmla="*/ 6120226 h 6120226"/>
                <a:gd name="connsiteX0-61" fmla="*/ 0 w 1514804"/>
                <a:gd name="connsiteY0-62" fmla="*/ 0 h 6120226"/>
                <a:gd name="connsiteX1-63" fmla="*/ 15300 w 1514804"/>
                <a:gd name="connsiteY1-64" fmla="*/ 1071040 h 6120226"/>
                <a:gd name="connsiteX2-65" fmla="*/ 1514651 w 1514804"/>
                <a:gd name="connsiteY2-66" fmla="*/ 3044812 h 6120226"/>
                <a:gd name="connsiteX3-67" fmla="*/ 0 w 1514804"/>
                <a:gd name="connsiteY3-68" fmla="*/ 5202192 h 6120226"/>
                <a:gd name="connsiteX4-69" fmla="*/ 30599 w 1514804"/>
                <a:gd name="connsiteY4-70" fmla="*/ 6120226 h 6120226"/>
                <a:gd name="connsiteX0-71" fmla="*/ 15299 w 1530103"/>
                <a:gd name="connsiteY0-72" fmla="*/ 0 h 6104925"/>
                <a:gd name="connsiteX1-73" fmla="*/ 30599 w 1530103"/>
                <a:gd name="connsiteY1-74" fmla="*/ 1071040 h 6104925"/>
                <a:gd name="connsiteX2-75" fmla="*/ 1529950 w 1530103"/>
                <a:gd name="connsiteY2-76" fmla="*/ 3044812 h 6104925"/>
                <a:gd name="connsiteX3-77" fmla="*/ 15299 w 1530103"/>
                <a:gd name="connsiteY3-78" fmla="*/ 5202192 h 6104925"/>
                <a:gd name="connsiteX4-79" fmla="*/ 0 w 1530103"/>
                <a:gd name="connsiteY4-80" fmla="*/ 6104925 h 6104925"/>
                <a:gd name="connsiteX0-81" fmla="*/ 0 w 1514804"/>
                <a:gd name="connsiteY0-82" fmla="*/ 0 h 6104925"/>
                <a:gd name="connsiteX1-83" fmla="*/ 15300 w 1514804"/>
                <a:gd name="connsiteY1-84" fmla="*/ 1071040 h 6104925"/>
                <a:gd name="connsiteX2-85" fmla="*/ 1514651 w 1514804"/>
                <a:gd name="connsiteY2-86" fmla="*/ 3044812 h 6104925"/>
                <a:gd name="connsiteX3-87" fmla="*/ 0 w 1514804"/>
                <a:gd name="connsiteY3-88" fmla="*/ 5202192 h 6104925"/>
                <a:gd name="connsiteX4-89" fmla="*/ 61199 w 1514804"/>
                <a:gd name="connsiteY4-90" fmla="*/ 6104925 h 6104925"/>
                <a:gd name="connsiteX0-91" fmla="*/ 0 w 1514653"/>
                <a:gd name="connsiteY0-92" fmla="*/ 0 h 6104925"/>
                <a:gd name="connsiteX1-93" fmla="*/ 15300 w 1514653"/>
                <a:gd name="connsiteY1-94" fmla="*/ 1071040 h 6104925"/>
                <a:gd name="connsiteX2-95" fmla="*/ 1514651 w 1514653"/>
                <a:gd name="connsiteY2-96" fmla="*/ 3044812 h 6104925"/>
                <a:gd name="connsiteX3-97" fmla="*/ 27021 w 1514653"/>
                <a:gd name="connsiteY3-98" fmla="*/ 5206052 h 6104925"/>
                <a:gd name="connsiteX4-99" fmla="*/ 61199 w 1514653"/>
                <a:gd name="connsiteY4-100" fmla="*/ 6104925 h 6104925"/>
                <a:gd name="connsiteX0-101" fmla="*/ 0 w 1514653"/>
                <a:gd name="connsiteY0-102" fmla="*/ 0 h 6101065"/>
                <a:gd name="connsiteX1-103" fmla="*/ 15300 w 1514653"/>
                <a:gd name="connsiteY1-104" fmla="*/ 1071040 h 6101065"/>
                <a:gd name="connsiteX2-105" fmla="*/ 1514651 w 1514653"/>
                <a:gd name="connsiteY2-106" fmla="*/ 3044812 h 6101065"/>
                <a:gd name="connsiteX3-107" fmla="*/ 27021 w 1514653"/>
                <a:gd name="connsiteY3-108" fmla="*/ 5206052 h 6101065"/>
                <a:gd name="connsiteX4-109" fmla="*/ 41898 w 1514653"/>
                <a:gd name="connsiteY4-110" fmla="*/ 6101065 h 6101065"/>
                <a:gd name="connsiteX0-111" fmla="*/ 0 w 1514653"/>
                <a:gd name="connsiteY0-112" fmla="*/ 0 h 6097204"/>
                <a:gd name="connsiteX1-113" fmla="*/ 15300 w 1514653"/>
                <a:gd name="connsiteY1-114" fmla="*/ 1071040 h 6097204"/>
                <a:gd name="connsiteX2-115" fmla="*/ 1514651 w 1514653"/>
                <a:gd name="connsiteY2-116" fmla="*/ 3044812 h 6097204"/>
                <a:gd name="connsiteX3-117" fmla="*/ 27021 w 1514653"/>
                <a:gd name="connsiteY3-118" fmla="*/ 5206052 h 6097204"/>
                <a:gd name="connsiteX4-119" fmla="*/ 26458 w 1514653"/>
                <a:gd name="connsiteY4-120" fmla="*/ 6097204 h 6097204"/>
                <a:gd name="connsiteX0-121" fmla="*/ 0 w 1506933"/>
                <a:gd name="connsiteY0-122" fmla="*/ 0 h 6062462"/>
                <a:gd name="connsiteX1-123" fmla="*/ 7580 w 1506933"/>
                <a:gd name="connsiteY1-124" fmla="*/ 1036298 h 6062462"/>
                <a:gd name="connsiteX2-125" fmla="*/ 1506931 w 1506933"/>
                <a:gd name="connsiteY2-126" fmla="*/ 3010070 h 6062462"/>
                <a:gd name="connsiteX3-127" fmla="*/ 19301 w 1506933"/>
                <a:gd name="connsiteY3-128" fmla="*/ 5171310 h 6062462"/>
                <a:gd name="connsiteX4-129" fmla="*/ 18738 w 1506933"/>
                <a:gd name="connsiteY4-130" fmla="*/ 6062462 h 6062462"/>
                <a:gd name="connsiteX0-131" fmla="*/ 0 w 1507072"/>
                <a:gd name="connsiteY0-132" fmla="*/ 0 h 6062462"/>
                <a:gd name="connsiteX1-133" fmla="*/ 7580 w 1507072"/>
                <a:gd name="connsiteY1-134" fmla="*/ 1036298 h 6062462"/>
                <a:gd name="connsiteX2-135" fmla="*/ 1506931 w 1507072"/>
                <a:gd name="connsiteY2-136" fmla="*/ 3010070 h 6062462"/>
                <a:gd name="connsiteX3-137" fmla="*/ 19301 w 1507072"/>
                <a:gd name="connsiteY3-138" fmla="*/ 5171310 h 6062462"/>
                <a:gd name="connsiteX4-139" fmla="*/ 18738 w 1507072"/>
                <a:gd name="connsiteY4-140" fmla="*/ 6062462 h 6062462"/>
                <a:gd name="connsiteX0-141" fmla="*/ 0 w 1460039"/>
                <a:gd name="connsiteY0-142" fmla="*/ 0 h 6062462"/>
                <a:gd name="connsiteX1-143" fmla="*/ 7580 w 1460039"/>
                <a:gd name="connsiteY1-144" fmla="*/ 1036298 h 6062462"/>
                <a:gd name="connsiteX2-145" fmla="*/ 1459891 w 1460039"/>
                <a:gd name="connsiteY2-146" fmla="*/ 3010070 h 6062462"/>
                <a:gd name="connsiteX3-147" fmla="*/ 19301 w 1460039"/>
                <a:gd name="connsiteY3-148" fmla="*/ 5171310 h 6062462"/>
                <a:gd name="connsiteX4-149" fmla="*/ 18738 w 1460039"/>
                <a:gd name="connsiteY4-150" fmla="*/ 6062462 h 6062462"/>
                <a:gd name="connsiteX0-151" fmla="*/ 0 w 1460045"/>
                <a:gd name="connsiteY0-152" fmla="*/ 0 h 6062462"/>
                <a:gd name="connsiteX1-153" fmla="*/ 7580 w 1460045"/>
                <a:gd name="connsiteY1-154" fmla="*/ 1036298 h 6062462"/>
                <a:gd name="connsiteX2-155" fmla="*/ 1459891 w 1460045"/>
                <a:gd name="connsiteY2-156" fmla="*/ 3010070 h 6062462"/>
                <a:gd name="connsiteX3-157" fmla="*/ 19301 w 1460045"/>
                <a:gd name="connsiteY3-158" fmla="*/ 5171310 h 6062462"/>
                <a:gd name="connsiteX4-159" fmla="*/ 18738 w 1460045"/>
                <a:gd name="connsiteY4-160" fmla="*/ 6062462 h 6062462"/>
                <a:gd name="connsiteX0-161" fmla="*/ 0 w 1460045"/>
                <a:gd name="connsiteY0-162" fmla="*/ 0 h 6062462"/>
                <a:gd name="connsiteX1-163" fmla="*/ 7580 w 1460045"/>
                <a:gd name="connsiteY1-164" fmla="*/ 1036298 h 6062462"/>
                <a:gd name="connsiteX2-165" fmla="*/ 1459891 w 1460045"/>
                <a:gd name="connsiteY2-166" fmla="*/ 3010070 h 6062462"/>
                <a:gd name="connsiteX3-167" fmla="*/ 19301 w 1460045"/>
                <a:gd name="connsiteY3-168" fmla="*/ 5171310 h 6062462"/>
                <a:gd name="connsiteX4-169" fmla="*/ 18738 w 1460045"/>
                <a:gd name="connsiteY4-170" fmla="*/ 6062462 h 6062462"/>
                <a:gd name="connsiteX0-171" fmla="*/ 0 w 1460045"/>
                <a:gd name="connsiteY0-172" fmla="*/ 0 h 5757662"/>
                <a:gd name="connsiteX1-173" fmla="*/ 7580 w 1460045"/>
                <a:gd name="connsiteY1-174" fmla="*/ 1036298 h 5757662"/>
                <a:gd name="connsiteX2-175" fmla="*/ 1459891 w 1460045"/>
                <a:gd name="connsiteY2-176" fmla="*/ 3010070 h 5757662"/>
                <a:gd name="connsiteX3-177" fmla="*/ 19301 w 1460045"/>
                <a:gd name="connsiteY3-178" fmla="*/ 5171310 h 5757662"/>
                <a:gd name="connsiteX4-179" fmla="*/ 18738 w 1460045"/>
                <a:gd name="connsiteY4-180" fmla="*/ 5757662 h 5757662"/>
                <a:gd name="connsiteX0-181" fmla="*/ 0 w 1460045"/>
                <a:gd name="connsiteY0-182" fmla="*/ 0 h 5211562"/>
                <a:gd name="connsiteX1-183" fmla="*/ 7580 w 1460045"/>
                <a:gd name="connsiteY1-184" fmla="*/ 490198 h 5211562"/>
                <a:gd name="connsiteX2-185" fmla="*/ 1459891 w 1460045"/>
                <a:gd name="connsiteY2-186" fmla="*/ 2463970 h 5211562"/>
                <a:gd name="connsiteX3-187" fmla="*/ 19301 w 1460045"/>
                <a:gd name="connsiteY3-188" fmla="*/ 4625210 h 5211562"/>
                <a:gd name="connsiteX4-189" fmla="*/ 18738 w 1460045"/>
                <a:gd name="connsiteY4-190" fmla="*/ 5211562 h 5211562"/>
                <a:gd name="connsiteX0-191" fmla="*/ 942 w 1460987"/>
                <a:gd name="connsiteY0-192" fmla="*/ 0 h 5211562"/>
                <a:gd name="connsiteX1-193" fmla="*/ 8522 w 1460987"/>
                <a:gd name="connsiteY1-194" fmla="*/ 490198 h 5211562"/>
                <a:gd name="connsiteX2-195" fmla="*/ 1460833 w 1460987"/>
                <a:gd name="connsiteY2-196" fmla="*/ 2463970 h 5211562"/>
                <a:gd name="connsiteX3-197" fmla="*/ 20243 w 1460987"/>
                <a:gd name="connsiteY3-198" fmla="*/ 4625210 h 5211562"/>
                <a:gd name="connsiteX4-199" fmla="*/ 19680 w 1460987"/>
                <a:gd name="connsiteY4-200" fmla="*/ 5211562 h 5211562"/>
                <a:gd name="connsiteX0-201" fmla="*/ 9665 w 1469710"/>
                <a:gd name="connsiteY0-202" fmla="*/ 0 h 5211562"/>
                <a:gd name="connsiteX1-203" fmla="*/ 17245 w 1469710"/>
                <a:gd name="connsiteY1-204" fmla="*/ 490198 h 5211562"/>
                <a:gd name="connsiteX2-205" fmla="*/ 1469556 w 1469710"/>
                <a:gd name="connsiteY2-206" fmla="*/ 2463970 h 5211562"/>
                <a:gd name="connsiteX3-207" fmla="*/ 28966 w 1469710"/>
                <a:gd name="connsiteY3-208" fmla="*/ 4625210 h 5211562"/>
                <a:gd name="connsiteX4-209" fmla="*/ 28403 w 1469710"/>
                <a:gd name="connsiteY4-210" fmla="*/ 5211562 h 5211562"/>
                <a:gd name="connsiteX0-211" fmla="*/ 9665 w 1469710"/>
                <a:gd name="connsiteY0-212" fmla="*/ 0 h 5211562"/>
                <a:gd name="connsiteX1-213" fmla="*/ 17245 w 1469710"/>
                <a:gd name="connsiteY1-214" fmla="*/ 490198 h 5211562"/>
                <a:gd name="connsiteX2-215" fmla="*/ 1469556 w 1469710"/>
                <a:gd name="connsiteY2-216" fmla="*/ 2463970 h 5211562"/>
                <a:gd name="connsiteX3-217" fmla="*/ 28966 w 1469710"/>
                <a:gd name="connsiteY3-218" fmla="*/ 4625210 h 5211562"/>
                <a:gd name="connsiteX4-219" fmla="*/ 28403 w 1469710"/>
                <a:gd name="connsiteY4-220" fmla="*/ 5211562 h 5211562"/>
                <a:gd name="connsiteX0-221" fmla="*/ 13012 w 1473057"/>
                <a:gd name="connsiteY0-222" fmla="*/ 0 h 5030587"/>
                <a:gd name="connsiteX1-223" fmla="*/ 20592 w 1473057"/>
                <a:gd name="connsiteY1-224" fmla="*/ 490198 h 5030587"/>
                <a:gd name="connsiteX2-225" fmla="*/ 1472903 w 1473057"/>
                <a:gd name="connsiteY2-226" fmla="*/ 2463970 h 5030587"/>
                <a:gd name="connsiteX3-227" fmla="*/ 32313 w 1473057"/>
                <a:gd name="connsiteY3-228" fmla="*/ 4625210 h 5030587"/>
                <a:gd name="connsiteX4-229" fmla="*/ 0 w 1473057"/>
                <a:gd name="connsiteY4-230" fmla="*/ 5030587 h 5030587"/>
                <a:gd name="connsiteX0-231" fmla="*/ 13672 w 1473717"/>
                <a:gd name="connsiteY0-232" fmla="*/ 0 h 5030587"/>
                <a:gd name="connsiteX1-233" fmla="*/ 21252 w 1473717"/>
                <a:gd name="connsiteY1-234" fmla="*/ 490198 h 5030587"/>
                <a:gd name="connsiteX2-235" fmla="*/ 1473563 w 1473717"/>
                <a:gd name="connsiteY2-236" fmla="*/ 2463970 h 5030587"/>
                <a:gd name="connsiteX3-237" fmla="*/ 32973 w 1473717"/>
                <a:gd name="connsiteY3-238" fmla="*/ 4625210 h 5030587"/>
                <a:gd name="connsiteX4-239" fmla="*/ 660 w 1473717"/>
                <a:gd name="connsiteY4-240" fmla="*/ 5030587 h 5030587"/>
                <a:gd name="connsiteX0-241" fmla="*/ 16711 w 1476756"/>
                <a:gd name="connsiteY0-242" fmla="*/ 0 h 5030587"/>
                <a:gd name="connsiteX1-243" fmla="*/ 24291 w 1476756"/>
                <a:gd name="connsiteY1-244" fmla="*/ 490198 h 5030587"/>
                <a:gd name="connsiteX2-245" fmla="*/ 1476602 w 1476756"/>
                <a:gd name="connsiteY2-246" fmla="*/ 2463970 h 5030587"/>
                <a:gd name="connsiteX3-247" fmla="*/ 36012 w 1476756"/>
                <a:gd name="connsiteY3-248" fmla="*/ 4625210 h 5030587"/>
                <a:gd name="connsiteX4-249" fmla="*/ 3699 w 1476756"/>
                <a:gd name="connsiteY4-250" fmla="*/ 5030587 h 5030587"/>
                <a:gd name="connsiteX0-251" fmla="*/ 15329 w 1475374"/>
                <a:gd name="connsiteY0-252" fmla="*/ 0 h 5030587"/>
                <a:gd name="connsiteX1-253" fmla="*/ 22909 w 1475374"/>
                <a:gd name="connsiteY1-254" fmla="*/ 490198 h 5030587"/>
                <a:gd name="connsiteX2-255" fmla="*/ 1475220 w 1475374"/>
                <a:gd name="connsiteY2-256" fmla="*/ 2463970 h 5030587"/>
                <a:gd name="connsiteX3-257" fmla="*/ 34630 w 1475374"/>
                <a:gd name="connsiteY3-258" fmla="*/ 4625210 h 5030587"/>
                <a:gd name="connsiteX4-259" fmla="*/ 2317 w 1475374"/>
                <a:gd name="connsiteY4-260" fmla="*/ 5030587 h 503058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75374" h="5030587">
                  <a:moveTo>
                    <a:pt x="15329" y="0"/>
                  </a:moveTo>
                  <a:cubicBezTo>
                    <a:pt x="11506" y="126358"/>
                    <a:pt x="-8193" y="338440"/>
                    <a:pt x="22909" y="490198"/>
                  </a:cubicBezTo>
                  <a:cubicBezTo>
                    <a:pt x="582101" y="1884724"/>
                    <a:pt x="1488947" y="1931578"/>
                    <a:pt x="1475220" y="2463970"/>
                  </a:cubicBezTo>
                  <a:cubicBezTo>
                    <a:pt x="1461493" y="2996362"/>
                    <a:pt x="432418" y="3246650"/>
                    <a:pt x="34630" y="4625210"/>
                  </a:cubicBezTo>
                  <a:cubicBezTo>
                    <a:pt x="-13183" y="4820661"/>
                    <a:pt x="2505" y="4908161"/>
                    <a:pt x="2317" y="5030587"/>
                  </a:cubicBezTo>
                </a:path>
              </a:pathLst>
            </a:custGeom>
            <a:ln w="38100">
              <a:solidFill>
                <a:srgbClr val="000090"/>
              </a:solidFill>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5" name="Freeform 514"/>
            <p:cNvSpPr/>
            <p:nvPr/>
          </p:nvSpPr>
          <p:spPr>
            <a:xfrm flipH="1">
              <a:off x="2208181" y="3968317"/>
              <a:ext cx="848879" cy="2945546"/>
            </a:xfrm>
            <a:custGeom>
              <a:avLst/>
              <a:gdLst>
                <a:gd name="connsiteX0" fmla="*/ 0 w 1575849"/>
                <a:gd name="connsiteY0" fmla="*/ 0 h 6135527"/>
                <a:gd name="connsiteX1" fmla="*/ 76498 w 1575849"/>
                <a:gd name="connsiteY1" fmla="*/ 1086341 h 6135527"/>
                <a:gd name="connsiteX2" fmla="*/ 1575849 w 1575849"/>
                <a:gd name="connsiteY2" fmla="*/ 3060113 h 6135527"/>
                <a:gd name="connsiteX3" fmla="*/ 61198 w 1575849"/>
                <a:gd name="connsiteY3" fmla="*/ 5217493 h 6135527"/>
                <a:gd name="connsiteX4" fmla="*/ 91797 w 1575849"/>
                <a:gd name="connsiteY4" fmla="*/ 6135527 h 6135527"/>
                <a:gd name="connsiteX0-1" fmla="*/ 0 w 1514651"/>
                <a:gd name="connsiteY0-2" fmla="*/ 0 h 6120226"/>
                <a:gd name="connsiteX1-3" fmla="*/ 15300 w 1514651"/>
                <a:gd name="connsiteY1-4" fmla="*/ 1071040 h 6120226"/>
                <a:gd name="connsiteX2-5" fmla="*/ 1514651 w 1514651"/>
                <a:gd name="connsiteY2-6" fmla="*/ 3044812 h 6120226"/>
                <a:gd name="connsiteX3-7" fmla="*/ 0 w 1514651"/>
                <a:gd name="connsiteY3-8" fmla="*/ 5202192 h 6120226"/>
                <a:gd name="connsiteX4-9" fmla="*/ 30599 w 1514651"/>
                <a:gd name="connsiteY4-10" fmla="*/ 6120226 h 6120226"/>
                <a:gd name="connsiteX0-11" fmla="*/ 0 w 1514651"/>
                <a:gd name="connsiteY0-12" fmla="*/ 0 h 6120226"/>
                <a:gd name="connsiteX1-13" fmla="*/ 15300 w 1514651"/>
                <a:gd name="connsiteY1-14" fmla="*/ 1071040 h 6120226"/>
                <a:gd name="connsiteX2-15" fmla="*/ 1514651 w 1514651"/>
                <a:gd name="connsiteY2-16" fmla="*/ 3044812 h 6120226"/>
                <a:gd name="connsiteX3-17" fmla="*/ 0 w 1514651"/>
                <a:gd name="connsiteY3-18" fmla="*/ 5202192 h 6120226"/>
                <a:gd name="connsiteX4-19" fmla="*/ 30599 w 1514651"/>
                <a:gd name="connsiteY4-20" fmla="*/ 6120226 h 6120226"/>
                <a:gd name="connsiteX0-21" fmla="*/ 0 w 1514952"/>
                <a:gd name="connsiteY0-22" fmla="*/ 0 h 6120226"/>
                <a:gd name="connsiteX1-23" fmla="*/ 15300 w 1514952"/>
                <a:gd name="connsiteY1-24" fmla="*/ 1071040 h 6120226"/>
                <a:gd name="connsiteX2-25" fmla="*/ 1514651 w 1514952"/>
                <a:gd name="connsiteY2-26" fmla="*/ 3044812 h 6120226"/>
                <a:gd name="connsiteX3-27" fmla="*/ 0 w 1514952"/>
                <a:gd name="connsiteY3-28" fmla="*/ 5202192 h 6120226"/>
                <a:gd name="connsiteX4-29" fmla="*/ 30599 w 1514952"/>
                <a:gd name="connsiteY4-30" fmla="*/ 6120226 h 6120226"/>
                <a:gd name="connsiteX0-31" fmla="*/ 0 w 1514651"/>
                <a:gd name="connsiteY0-32" fmla="*/ 0 h 6120226"/>
                <a:gd name="connsiteX1-33" fmla="*/ 15300 w 1514651"/>
                <a:gd name="connsiteY1-34" fmla="*/ 1071040 h 6120226"/>
                <a:gd name="connsiteX2-35" fmla="*/ 1514651 w 1514651"/>
                <a:gd name="connsiteY2-36" fmla="*/ 3044812 h 6120226"/>
                <a:gd name="connsiteX3-37" fmla="*/ 0 w 1514651"/>
                <a:gd name="connsiteY3-38" fmla="*/ 5202192 h 6120226"/>
                <a:gd name="connsiteX4-39" fmla="*/ 30599 w 1514651"/>
                <a:gd name="connsiteY4-40" fmla="*/ 6120226 h 6120226"/>
                <a:gd name="connsiteX0-41" fmla="*/ 0 w 1514651"/>
                <a:gd name="connsiteY0-42" fmla="*/ 0 h 6120226"/>
                <a:gd name="connsiteX1-43" fmla="*/ 15300 w 1514651"/>
                <a:gd name="connsiteY1-44" fmla="*/ 1071040 h 6120226"/>
                <a:gd name="connsiteX2-45" fmla="*/ 1514651 w 1514651"/>
                <a:gd name="connsiteY2-46" fmla="*/ 3044812 h 6120226"/>
                <a:gd name="connsiteX3-47" fmla="*/ 0 w 1514651"/>
                <a:gd name="connsiteY3-48" fmla="*/ 5202192 h 6120226"/>
                <a:gd name="connsiteX4-49" fmla="*/ 30599 w 1514651"/>
                <a:gd name="connsiteY4-50" fmla="*/ 6120226 h 6120226"/>
                <a:gd name="connsiteX0-51" fmla="*/ 0 w 1514820"/>
                <a:gd name="connsiteY0-52" fmla="*/ 0 h 6120226"/>
                <a:gd name="connsiteX1-53" fmla="*/ 15300 w 1514820"/>
                <a:gd name="connsiteY1-54" fmla="*/ 1071040 h 6120226"/>
                <a:gd name="connsiteX2-55" fmla="*/ 1514651 w 1514820"/>
                <a:gd name="connsiteY2-56" fmla="*/ 3044812 h 6120226"/>
                <a:gd name="connsiteX3-57" fmla="*/ 0 w 1514820"/>
                <a:gd name="connsiteY3-58" fmla="*/ 5202192 h 6120226"/>
                <a:gd name="connsiteX4-59" fmla="*/ 30599 w 1514820"/>
                <a:gd name="connsiteY4-60" fmla="*/ 6120226 h 6120226"/>
                <a:gd name="connsiteX0-61" fmla="*/ 0 w 1514804"/>
                <a:gd name="connsiteY0-62" fmla="*/ 0 h 6120226"/>
                <a:gd name="connsiteX1-63" fmla="*/ 15300 w 1514804"/>
                <a:gd name="connsiteY1-64" fmla="*/ 1071040 h 6120226"/>
                <a:gd name="connsiteX2-65" fmla="*/ 1514651 w 1514804"/>
                <a:gd name="connsiteY2-66" fmla="*/ 3044812 h 6120226"/>
                <a:gd name="connsiteX3-67" fmla="*/ 0 w 1514804"/>
                <a:gd name="connsiteY3-68" fmla="*/ 5202192 h 6120226"/>
                <a:gd name="connsiteX4-69" fmla="*/ 30599 w 1514804"/>
                <a:gd name="connsiteY4-70" fmla="*/ 6120226 h 6120226"/>
                <a:gd name="connsiteX0-71" fmla="*/ 15299 w 1530103"/>
                <a:gd name="connsiteY0-72" fmla="*/ 0 h 6104925"/>
                <a:gd name="connsiteX1-73" fmla="*/ 30599 w 1530103"/>
                <a:gd name="connsiteY1-74" fmla="*/ 1071040 h 6104925"/>
                <a:gd name="connsiteX2-75" fmla="*/ 1529950 w 1530103"/>
                <a:gd name="connsiteY2-76" fmla="*/ 3044812 h 6104925"/>
                <a:gd name="connsiteX3-77" fmla="*/ 15299 w 1530103"/>
                <a:gd name="connsiteY3-78" fmla="*/ 5202192 h 6104925"/>
                <a:gd name="connsiteX4-79" fmla="*/ 0 w 1530103"/>
                <a:gd name="connsiteY4-80" fmla="*/ 6104925 h 6104925"/>
                <a:gd name="connsiteX0-81" fmla="*/ 0 w 1514804"/>
                <a:gd name="connsiteY0-82" fmla="*/ 0 h 6104925"/>
                <a:gd name="connsiteX1-83" fmla="*/ 15300 w 1514804"/>
                <a:gd name="connsiteY1-84" fmla="*/ 1071040 h 6104925"/>
                <a:gd name="connsiteX2-85" fmla="*/ 1514651 w 1514804"/>
                <a:gd name="connsiteY2-86" fmla="*/ 3044812 h 6104925"/>
                <a:gd name="connsiteX3-87" fmla="*/ 0 w 1514804"/>
                <a:gd name="connsiteY3-88" fmla="*/ 5202192 h 6104925"/>
                <a:gd name="connsiteX4-89" fmla="*/ 61199 w 1514804"/>
                <a:gd name="connsiteY4-90" fmla="*/ 6104925 h 6104925"/>
                <a:gd name="connsiteX0-91" fmla="*/ 0 w 1514653"/>
                <a:gd name="connsiteY0-92" fmla="*/ 0 h 6104925"/>
                <a:gd name="connsiteX1-93" fmla="*/ 15300 w 1514653"/>
                <a:gd name="connsiteY1-94" fmla="*/ 1071040 h 6104925"/>
                <a:gd name="connsiteX2-95" fmla="*/ 1514651 w 1514653"/>
                <a:gd name="connsiteY2-96" fmla="*/ 3044812 h 6104925"/>
                <a:gd name="connsiteX3-97" fmla="*/ 27021 w 1514653"/>
                <a:gd name="connsiteY3-98" fmla="*/ 5206052 h 6104925"/>
                <a:gd name="connsiteX4-99" fmla="*/ 61199 w 1514653"/>
                <a:gd name="connsiteY4-100" fmla="*/ 6104925 h 6104925"/>
                <a:gd name="connsiteX0-101" fmla="*/ 0 w 1514653"/>
                <a:gd name="connsiteY0-102" fmla="*/ 0 h 6101065"/>
                <a:gd name="connsiteX1-103" fmla="*/ 15300 w 1514653"/>
                <a:gd name="connsiteY1-104" fmla="*/ 1071040 h 6101065"/>
                <a:gd name="connsiteX2-105" fmla="*/ 1514651 w 1514653"/>
                <a:gd name="connsiteY2-106" fmla="*/ 3044812 h 6101065"/>
                <a:gd name="connsiteX3-107" fmla="*/ 27021 w 1514653"/>
                <a:gd name="connsiteY3-108" fmla="*/ 5206052 h 6101065"/>
                <a:gd name="connsiteX4-109" fmla="*/ 41898 w 1514653"/>
                <a:gd name="connsiteY4-110" fmla="*/ 6101065 h 6101065"/>
                <a:gd name="connsiteX0-111" fmla="*/ 0 w 1514653"/>
                <a:gd name="connsiteY0-112" fmla="*/ 0 h 6097204"/>
                <a:gd name="connsiteX1-113" fmla="*/ 15300 w 1514653"/>
                <a:gd name="connsiteY1-114" fmla="*/ 1071040 h 6097204"/>
                <a:gd name="connsiteX2-115" fmla="*/ 1514651 w 1514653"/>
                <a:gd name="connsiteY2-116" fmla="*/ 3044812 h 6097204"/>
                <a:gd name="connsiteX3-117" fmla="*/ 27021 w 1514653"/>
                <a:gd name="connsiteY3-118" fmla="*/ 5206052 h 6097204"/>
                <a:gd name="connsiteX4-119" fmla="*/ 26458 w 1514653"/>
                <a:gd name="connsiteY4-120" fmla="*/ 6097204 h 6097204"/>
                <a:gd name="connsiteX0-121" fmla="*/ 0 w 1506933"/>
                <a:gd name="connsiteY0-122" fmla="*/ 0 h 6062462"/>
                <a:gd name="connsiteX1-123" fmla="*/ 7580 w 1506933"/>
                <a:gd name="connsiteY1-124" fmla="*/ 1036298 h 6062462"/>
                <a:gd name="connsiteX2-125" fmla="*/ 1506931 w 1506933"/>
                <a:gd name="connsiteY2-126" fmla="*/ 3010070 h 6062462"/>
                <a:gd name="connsiteX3-127" fmla="*/ 19301 w 1506933"/>
                <a:gd name="connsiteY3-128" fmla="*/ 5171310 h 6062462"/>
                <a:gd name="connsiteX4-129" fmla="*/ 18738 w 1506933"/>
                <a:gd name="connsiteY4-130" fmla="*/ 6062462 h 6062462"/>
                <a:gd name="connsiteX0-131" fmla="*/ 0 w 1507072"/>
                <a:gd name="connsiteY0-132" fmla="*/ 0 h 6062462"/>
                <a:gd name="connsiteX1-133" fmla="*/ 7580 w 1507072"/>
                <a:gd name="connsiteY1-134" fmla="*/ 1036298 h 6062462"/>
                <a:gd name="connsiteX2-135" fmla="*/ 1506931 w 1507072"/>
                <a:gd name="connsiteY2-136" fmla="*/ 3010070 h 6062462"/>
                <a:gd name="connsiteX3-137" fmla="*/ 19301 w 1507072"/>
                <a:gd name="connsiteY3-138" fmla="*/ 5171310 h 6062462"/>
                <a:gd name="connsiteX4-139" fmla="*/ 18738 w 1507072"/>
                <a:gd name="connsiteY4-140" fmla="*/ 6062462 h 6062462"/>
                <a:gd name="connsiteX0-141" fmla="*/ 0 w 1460039"/>
                <a:gd name="connsiteY0-142" fmla="*/ 0 h 6062462"/>
                <a:gd name="connsiteX1-143" fmla="*/ 7580 w 1460039"/>
                <a:gd name="connsiteY1-144" fmla="*/ 1036298 h 6062462"/>
                <a:gd name="connsiteX2-145" fmla="*/ 1459891 w 1460039"/>
                <a:gd name="connsiteY2-146" fmla="*/ 3010070 h 6062462"/>
                <a:gd name="connsiteX3-147" fmla="*/ 19301 w 1460039"/>
                <a:gd name="connsiteY3-148" fmla="*/ 5171310 h 6062462"/>
                <a:gd name="connsiteX4-149" fmla="*/ 18738 w 1460039"/>
                <a:gd name="connsiteY4-150" fmla="*/ 6062462 h 6062462"/>
                <a:gd name="connsiteX0-151" fmla="*/ 0 w 1460045"/>
                <a:gd name="connsiteY0-152" fmla="*/ 0 h 6062462"/>
                <a:gd name="connsiteX1-153" fmla="*/ 7580 w 1460045"/>
                <a:gd name="connsiteY1-154" fmla="*/ 1036298 h 6062462"/>
                <a:gd name="connsiteX2-155" fmla="*/ 1459891 w 1460045"/>
                <a:gd name="connsiteY2-156" fmla="*/ 3010070 h 6062462"/>
                <a:gd name="connsiteX3-157" fmla="*/ 19301 w 1460045"/>
                <a:gd name="connsiteY3-158" fmla="*/ 5171310 h 6062462"/>
                <a:gd name="connsiteX4-159" fmla="*/ 18738 w 1460045"/>
                <a:gd name="connsiteY4-160" fmla="*/ 6062462 h 6062462"/>
                <a:gd name="connsiteX0-161" fmla="*/ 0 w 1460045"/>
                <a:gd name="connsiteY0-162" fmla="*/ 0 h 6062462"/>
                <a:gd name="connsiteX1-163" fmla="*/ 7580 w 1460045"/>
                <a:gd name="connsiteY1-164" fmla="*/ 1036298 h 6062462"/>
                <a:gd name="connsiteX2-165" fmla="*/ 1459891 w 1460045"/>
                <a:gd name="connsiteY2-166" fmla="*/ 3010070 h 6062462"/>
                <a:gd name="connsiteX3-167" fmla="*/ 19301 w 1460045"/>
                <a:gd name="connsiteY3-168" fmla="*/ 5171310 h 6062462"/>
                <a:gd name="connsiteX4-169" fmla="*/ 18738 w 1460045"/>
                <a:gd name="connsiteY4-170" fmla="*/ 6062462 h 6062462"/>
                <a:gd name="connsiteX0-171" fmla="*/ 0 w 1460045"/>
                <a:gd name="connsiteY0-172" fmla="*/ 0 h 5767187"/>
                <a:gd name="connsiteX1-173" fmla="*/ 7580 w 1460045"/>
                <a:gd name="connsiteY1-174" fmla="*/ 1036298 h 5767187"/>
                <a:gd name="connsiteX2-175" fmla="*/ 1459891 w 1460045"/>
                <a:gd name="connsiteY2-176" fmla="*/ 3010070 h 5767187"/>
                <a:gd name="connsiteX3-177" fmla="*/ 19301 w 1460045"/>
                <a:gd name="connsiteY3-178" fmla="*/ 5171310 h 5767187"/>
                <a:gd name="connsiteX4-179" fmla="*/ 21913 w 1460045"/>
                <a:gd name="connsiteY4-180" fmla="*/ 5767187 h 5767187"/>
                <a:gd name="connsiteX0-181" fmla="*/ 0 w 1460045"/>
                <a:gd name="connsiteY0-182" fmla="*/ 0 h 5767187"/>
                <a:gd name="connsiteX1-183" fmla="*/ 7580 w 1460045"/>
                <a:gd name="connsiteY1-184" fmla="*/ 1036298 h 5767187"/>
                <a:gd name="connsiteX2-185" fmla="*/ 1459891 w 1460045"/>
                <a:gd name="connsiteY2-186" fmla="*/ 3010070 h 5767187"/>
                <a:gd name="connsiteX3-187" fmla="*/ 19301 w 1460045"/>
                <a:gd name="connsiteY3-188" fmla="*/ 5171310 h 5767187"/>
                <a:gd name="connsiteX4-189" fmla="*/ 21913 w 1460045"/>
                <a:gd name="connsiteY4-190" fmla="*/ 5767187 h 5767187"/>
                <a:gd name="connsiteX0-191" fmla="*/ 0 w 1466395"/>
                <a:gd name="connsiteY0-192" fmla="*/ 0 h 5217912"/>
                <a:gd name="connsiteX1-193" fmla="*/ 13930 w 1466395"/>
                <a:gd name="connsiteY1-194" fmla="*/ 487023 h 5217912"/>
                <a:gd name="connsiteX2-195" fmla="*/ 1466241 w 1466395"/>
                <a:gd name="connsiteY2-196" fmla="*/ 2460795 h 5217912"/>
                <a:gd name="connsiteX3-197" fmla="*/ 25651 w 1466395"/>
                <a:gd name="connsiteY3-198" fmla="*/ 4622035 h 5217912"/>
                <a:gd name="connsiteX4-199" fmla="*/ 28263 w 1466395"/>
                <a:gd name="connsiteY4-200" fmla="*/ 5217912 h 5217912"/>
                <a:gd name="connsiteX0-201" fmla="*/ 0 w 1466395"/>
                <a:gd name="connsiteY0-202" fmla="*/ 0 h 5217912"/>
                <a:gd name="connsiteX1-203" fmla="*/ 13930 w 1466395"/>
                <a:gd name="connsiteY1-204" fmla="*/ 487023 h 5217912"/>
                <a:gd name="connsiteX2-205" fmla="*/ 1466241 w 1466395"/>
                <a:gd name="connsiteY2-206" fmla="*/ 2460795 h 5217912"/>
                <a:gd name="connsiteX3-207" fmla="*/ 25651 w 1466395"/>
                <a:gd name="connsiteY3-208" fmla="*/ 4622035 h 5217912"/>
                <a:gd name="connsiteX4-209" fmla="*/ 28263 w 1466395"/>
                <a:gd name="connsiteY4-210" fmla="*/ 5217912 h 5217912"/>
                <a:gd name="connsiteX0-211" fmla="*/ 0 w 1466395"/>
                <a:gd name="connsiteY0-212" fmla="*/ 0 h 5217912"/>
                <a:gd name="connsiteX1-213" fmla="*/ 13930 w 1466395"/>
                <a:gd name="connsiteY1-214" fmla="*/ 487023 h 5217912"/>
                <a:gd name="connsiteX2-215" fmla="*/ 1466241 w 1466395"/>
                <a:gd name="connsiteY2-216" fmla="*/ 2460795 h 5217912"/>
                <a:gd name="connsiteX3-217" fmla="*/ 25651 w 1466395"/>
                <a:gd name="connsiteY3-218" fmla="*/ 4622035 h 5217912"/>
                <a:gd name="connsiteX4-219" fmla="*/ 28263 w 1466395"/>
                <a:gd name="connsiteY4-220" fmla="*/ 5217912 h 5217912"/>
                <a:gd name="connsiteX0-221" fmla="*/ 6564 w 1472959"/>
                <a:gd name="connsiteY0-222" fmla="*/ 0 h 5217912"/>
                <a:gd name="connsiteX1-223" fmla="*/ 20494 w 1472959"/>
                <a:gd name="connsiteY1-224" fmla="*/ 487023 h 5217912"/>
                <a:gd name="connsiteX2-225" fmla="*/ 1472805 w 1472959"/>
                <a:gd name="connsiteY2-226" fmla="*/ 2460795 h 5217912"/>
                <a:gd name="connsiteX3-227" fmla="*/ 32215 w 1472959"/>
                <a:gd name="connsiteY3-228" fmla="*/ 4622035 h 5217912"/>
                <a:gd name="connsiteX4-229" fmla="*/ 34827 w 1472959"/>
                <a:gd name="connsiteY4-230" fmla="*/ 5217912 h 5217912"/>
                <a:gd name="connsiteX0-231" fmla="*/ 6564 w 1472959"/>
                <a:gd name="connsiteY0-232" fmla="*/ 0 h 5005187"/>
                <a:gd name="connsiteX1-233" fmla="*/ 20494 w 1472959"/>
                <a:gd name="connsiteY1-234" fmla="*/ 487023 h 5005187"/>
                <a:gd name="connsiteX2-235" fmla="*/ 1472805 w 1472959"/>
                <a:gd name="connsiteY2-236" fmla="*/ 2460795 h 5005187"/>
                <a:gd name="connsiteX3-237" fmla="*/ 32215 w 1472959"/>
                <a:gd name="connsiteY3-238" fmla="*/ 4622035 h 5005187"/>
                <a:gd name="connsiteX4-239" fmla="*/ 28477 w 1472959"/>
                <a:gd name="connsiteY4-240" fmla="*/ 5005187 h 5005187"/>
                <a:gd name="connsiteX0-241" fmla="*/ 6564 w 1472959"/>
                <a:gd name="connsiteY0-242" fmla="*/ 0 h 5005187"/>
                <a:gd name="connsiteX1-243" fmla="*/ 20494 w 1472959"/>
                <a:gd name="connsiteY1-244" fmla="*/ 487023 h 5005187"/>
                <a:gd name="connsiteX2-245" fmla="*/ 1472805 w 1472959"/>
                <a:gd name="connsiteY2-246" fmla="*/ 2460795 h 5005187"/>
                <a:gd name="connsiteX3-247" fmla="*/ 32215 w 1472959"/>
                <a:gd name="connsiteY3-248" fmla="*/ 4622035 h 5005187"/>
                <a:gd name="connsiteX4-249" fmla="*/ 28477 w 1472959"/>
                <a:gd name="connsiteY4-250" fmla="*/ 5005187 h 5005187"/>
                <a:gd name="connsiteX0-251" fmla="*/ 6564 w 1472959"/>
                <a:gd name="connsiteY0-252" fmla="*/ 0 h 5005187"/>
                <a:gd name="connsiteX1-253" fmla="*/ 20494 w 1472959"/>
                <a:gd name="connsiteY1-254" fmla="*/ 487023 h 5005187"/>
                <a:gd name="connsiteX2-255" fmla="*/ 1472805 w 1472959"/>
                <a:gd name="connsiteY2-256" fmla="*/ 2460795 h 5005187"/>
                <a:gd name="connsiteX3-257" fmla="*/ 32215 w 1472959"/>
                <a:gd name="connsiteY3-258" fmla="*/ 4622035 h 5005187"/>
                <a:gd name="connsiteX4-259" fmla="*/ 12602 w 1472959"/>
                <a:gd name="connsiteY4-260" fmla="*/ 5005187 h 500518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72959" h="5005187">
                  <a:moveTo>
                    <a:pt x="6564" y="0"/>
                  </a:moveTo>
                  <a:cubicBezTo>
                    <a:pt x="18616" y="167633"/>
                    <a:pt x="-23308" y="297165"/>
                    <a:pt x="20494" y="487023"/>
                  </a:cubicBezTo>
                  <a:cubicBezTo>
                    <a:pt x="579686" y="1881549"/>
                    <a:pt x="1486532" y="1928403"/>
                    <a:pt x="1472805" y="2460795"/>
                  </a:cubicBezTo>
                  <a:cubicBezTo>
                    <a:pt x="1459078" y="2993187"/>
                    <a:pt x="430003" y="3243475"/>
                    <a:pt x="32215" y="4622035"/>
                  </a:cubicBezTo>
                  <a:cubicBezTo>
                    <a:pt x="6627" y="4811136"/>
                    <a:pt x="-3085" y="4835136"/>
                    <a:pt x="12602" y="5005187"/>
                  </a:cubicBezTo>
                </a:path>
              </a:pathLst>
            </a:custGeom>
            <a:ln w="38100">
              <a:solidFill>
                <a:srgbClr val="000090"/>
              </a:solidFill>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16" name="Group 515"/>
            <p:cNvGrpSpPr/>
            <p:nvPr/>
          </p:nvGrpSpPr>
          <p:grpSpPr>
            <a:xfrm>
              <a:off x="638638" y="3975358"/>
              <a:ext cx="2477214" cy="120420"/>
              <a:chOff x="551293" y="7597774"/>
              <a:chExt cx="4298417" cy="204622"/>
            </a:xfrm>
          </p:grpSpPr>
          <p:sp>
            <p:nvSpPr>
              <p:cNvPr id="553" name="Rectangle 552"/>
              <p:cNvSpPr/>
              <p:nvPr/>
            </p:nvSpPr>
            <p:spPr>
              <a:xfrm>
                <a:off x="669925" y="7597775"/>
                <a:ext cx="4064730" cy="204621"/>
              </a:xfrm>
              <a:prstGeom prst="rect">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554" name="Group 553"/>
              <p:cNvGrpSpPr/>
              <p:nvPr/>
            </p:nvGrpSpPr>
            <p:grpSpPr>
              <a:xfrm>
                <a:off x="551293" y="7597774"/>
                <a:ext cx="360960" cy="204621"/>
                <a:chOff x="551293" y="7597774"/>
                <a:chExt cx="360960" cy="204621"/>
              </a:xfrm>
            </p:grpSpPr>
            <p:sp>
              <p:nvSpPr>
                <p:cNvPr id="558" name="Oval 557"/>
                <p:cNvSpPr/>
                <p:nvPr/>
              </p:nvSpPr>
              <p:spPr>
                <a:xfrm>
                  <a:off x="551293" y="7597774"/>
                  <a:ext cx="201182" cy="204621"/>
                </a:xfrm>
                <a:prstGeom prst="ellipse">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2" name="Rectangle 621"/>
                <p:cNvSpPr/>
                <p:nvPr/>
              </p:nvSpPr>
              <p:spPr>
                <a:xfrm rot="5400000">
                  <a:off x="710751" y="7569338"/>
                  <a:ext cx="142860" cy="260144"/>
                </a:xfrm>
                <a:prstGeom prst="rect">
                  <a:avLst/>
                </a:prstGeom>
                <a:solidFill>
                  <a:schemeClr val="bg1"/>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555" name="Group 554"/>
              <p:cNvGrpSpPr/>
              <p:nvPr/>
            </p:nvGrpSpPr>
            <p:grpSpPr>
              <a:xfrm flipH="1">
                <a:off x="4488749" y="7597775"/>
                <a:ext cx="360961" cy="204621"/>
                <a:chOff x="551293" y="7597774"/>
                <a:chExt cx="360961" cy="204621"/>
              </a:xfrm>
            </p:grpSpPr>
            <p:sp>
              <p:nvSpPr>
                <p:cNvPr id="556" name="Oval 555"/>
                <p:cNvSpPr/>
                <p:nvPr/>
              </p:nvSpPr>
              <p:spPr>
                <a:xfrm>
                  <a:off x="551293" y="7597774"/>
                  <a:ext cx="201182" cy="204621"/>
                </a:xfrm>
                <a:prstGeom prst="ellipse">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7" name="Rectangle 556"/>
                <p:cNvSpPr/>
                <p:nvPr/>
              </p:nvSpPr>
              <p:spPr>
                <a:xfrm rot="5400000">
                  <a:off x="712127" y="7566745"/>
                  <a:ext cx="140106" cy="260149"/>
                </a:xfrm>
                <a:prstGeom prst="rect">
                  <a:avLst/>
                </a:prstGeom>
                <a:solidFill>
                  <a:schemeClr val="bg1"/>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cxnSp>
          <p:nvCxnSpPr>
            <p:cNvPr id="517" name="Straight Connector 516"/>
            <p:cNvCxnSpPr/>
            <p:nvPr/>
          </p:nvCxnSpPr>
          <p:spPr>
            <a:xfrm>
              <a:off x="1363009" y="5119694"/>
              <a:ext cx="1037440" cy="0"/>
            </a:xfrm>
            <a:prstGeom prst="line">
              <a:avLst/>
            </a:prstGeom>
            <a:ln w="38100">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518" name="Straight Connector 517"/>
            <p:cNvCxnSpPr/>
            <p:nvPr/>
          </p:nvCxnSpPr>
          <p:spPr>
            <a:xfrm>
              <a:off x="864736" y="4572767"/>
              <a:ext cx="2029754" cy="0"/>
            </a:xfrm>
            <a:prstGeom prst="line">
              <a:avLst/>
            </a:prstGeom>
            <a:ln w="38100">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519" name="Straight Connector 518"/>
            <p:cNvCxnSpPr/>
            <p:nvPr/>
          </p:nvCxnSpPr>
          <p:spPr>
            <a:xfrm>
              <a:off x="904423" y="6258602"/>
              <a:ext cx="1951641" cy="0"/>
            </a:xfrm>
            <a:prstGeom prst="line">
              <a:avLst/>
            </a:prstGeom>
            <a:ln w="38100">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520" name="Straight Connector 519"/>
            <p:cNvCxnSpPr/>
            <p:nvPr/>
          </p:nvCxnSpPr>
          <p:spPr>
            <a:xfrm>
              <a:off x="1336990" y="5748580"/>
              <a:ext cx="1083587" cy="0"/>
            </a:xfrm>
            <a:prstGeom prst="line">
              <a:avLst/>
            </a:prstGeom>
            <a:ln w="38100">
              <a:solidFill>
                <a:srgbClr val="000090"/>
              </a:solidFill>
            </a:ln>
            <a:effectLst/>
          </p:spPr>
          <p:style>
            <a:lnRef idx="2">
              <a:schemeClr val="accent1"/>
            </a:lnRef>
            <a:fillRef idx="0">
              <a:schemeClr val="accent1"/>
            </a:fillRef>
            <a:effectRef idx="1">
              <a:schemeClr val="accent1"/>
            </a:effectRef>
            <a:fontRef idx="minor">
              <a:schemeClr val="tx1"/>
            </a:fontRef>
          </p:style>
        </p:cxnSp>
        <p:sp>
          <p:nvSpPr>
            <p:cNvPr id="521" name="TextBox 520"/>
            <p:cNvSpPr txBox="1"/>
            <p:nvPr/>
          </p:nvSpPr>
          <p:spPr>
            <a:xfrm>
              <a:off x="1701671" y="5248774"/>
              <a:ext cx="316664" cy="42181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IP</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22" name="TextBox 521"/>
            <p:cNvSpPr txBox="1"/>
            <p:nvPr/>
          </p:nvSpPr>
          <p:spPr>
            <a:xfrm>
              <a:off x="1317827" y="4665231"/>
              <a:ext cx="557470" cy="42181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TCP </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23" name="TextBox 522"/>
            <p:cNvSpPr txBox="1"/>
            <p:nvPr/>
          </p:nvSpPr>
          <p:spPr>
            <a:xfrm>
              <a:off x="1921463" y="4672273"/>
              <a:ext cx="565850" cy="42181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UDP</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24" name="TextBox 523"/>
            <p:cNvSpPr txBox="1"/>
            <p:nvPr/>
          </p:nvSpPr>
          <p:spPr>
            <a:xfrm>
              <a:off x="929163" y="4095202"/>
              <a:ext cx="503223" cy="322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HTTP</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25" name="TextBox 524"/>
            <p:cNvSpPr txBox="1"/>
            <p:nvPr/>
          </p:nvSpPr>
          <p:spPr>
            <a:xfrm>
              <a:off x="1538498" y="4104718"/>
              <a:ext cx="537183" cy="322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SMTP</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26" name="TextBox 525"/>
            <p:cNvSpPr txBox="1"/>
            <p:nvPr/>
          </p:nvSpPr>
          <p:spPr>
            <a:xfrm>
              <a:off x="1222850" y="4267665"/>
              <a:ext cx="497490" cy="322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QUIC</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27" name="TextBox 526"/>
            <p:cNvSpPr txBox="1"/>
            <p:nvPr/>
          </p:nvSpPr>
          <p:spPr>
            <a:xfrm>
              <a:off x="1867426" y="4272536"/>
              <a:ext cx="526863" cy="322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DASH</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36" name="TextBox 535"/>
            <p:cNvSpPr txBox="1"/>
            <p:nvPr/>
          </p:nvSpPr>
          <p:spPr>
            <a:xfrm>
              <a:off x="2165480" y="4095316"/>
              <a:ext cx="398741" cy="322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RTP</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37" name="TextBox 536"/>
            <p:cNvSpPr txBox="1"/>
            <p:nvPr/>
          </p:nvSpPr>
          <p:spPr>
            <a:xfrm>
              <a:off x="2555094" y="4099819"/>
              <a:ext cx="352734" cy="42181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angal" panose="02040503050203030202" pitchFamily="18" charset="0"/>
                </a:rPr>
                <a: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538" name="Group 537"/>
            <p:cNvGrpSpPr/>
            <p:nvPr/>
          </p:nvGrpSpPr>
          <p:grpSpPr>
            <a:xfrm>
              <a:off x="647675" y="6827928"/>
              <a:ext cx="2477214" cy="120420"/>
              <a:chOff x="551293" y="7597774"/>
              <a:chExt cx="4298417" cy="204622"/>
            </a:xfrm>
          </p:grpSpPr>
          <p:sp>
            <p:nvSpPr>
              <p:cNvPr id="546" name="Rectangle 545"/>
              <p:cNvSpPr/>
              <p:nvPr/>
            </p:nvSpPr>
            <p:spPr>
              <a:xfrm>
                <a:off x="669925" y="7597775"/>
                <a:ext cx="4064730" cy="204621"/>
              </a:xfrm>
              <a:prstGeom prst="rect">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547" name="Group 546"/>
              <p:cNvGrpSpPr/>
              <p:nvPr/>
            </p:nvGrpSpPr>
            <p:grpSpPr>
              <a:xfrm>
                <a:off x="551293" y="7597774"/>
                <a:ext cx="360959" cy="204621"/>
                <a:chOff x="551293" y="7597774"/>
                <a:chExt cx="360959" cy="204621"/>
              </a:xfrm>
            </p:grpSpPr>
            <p:sp>
              <p:nvSpPr>
                <p:cNvPr id="551" name="Oval 550"/>
                <p:cNvSpPr/>
                <p:nvPr/>
              </p:nvSpPr>
              <p:spPr>
                <a:xfrm>
                  <a:off x="551293" y="7597774"/>
                  <a:ext cx="201182" cy="204621"/>
                </a:xfrm>
                <a:prstGeom prst="ellipse">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2" name="Rectangle 551"/>
                <p:cNvSpPr/>
                <p:nvPr/>
              </p:nvSpPr>
              <p:spPr>
                <a:xfrm rot="5400000">
                  <a:off x="712127" y="7567955"/>
                  <a:ext cx="140106" cy="260144"/>
                </a:xfrm>
                <a:prstGeom prst="rect">
                  <a:avLst/>
                </a:prstGeom>
                <a:solidFill>
                  <a:schemeClr val="bg1"/>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548" name="Group 547"/>
              <p:cNvGrpSpPr/>
              <p:nvPr/>
            </p:nvGrpSpPr>
            <p:grpSpPr>
              <a:xfrm flipH="1">
                <a:off x="4488749" y="7597775"/>
                <a:ext cx="360961" cy="204621"/>
                <a:chOff x="551293" y="7597774"/>
                <a:chExt cx="360961" cy="204621"/>
              </a:xfrm>
            </p:grpSpPr>
            <p:sp>
              <p:nvSpPr>
                <p:cNvPr id="549" name="Oval 548"/>
                <p:cNvSpPr/>
                <p:nvPr/>
              </p:nvSpPr>
              <p:spPr>
                <a:xfrm>
                  <a:off x="551293" y="7597774"/>
                  <a:ext cx="201182" cy="204621"/>
                </a:xfrm>
                <a:prstGeom prst="ellipse">
                  <a:avLst/>
                </a:prstGeom>
                <a:solidFill>
                  <a:schemeClr val="bg1"/>
                </a:solidFill>
                <a:ln w="38100">
                  <a:solidFill>
                    <a:srgbClr val="00009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0" name="Rectangle 549"/>
                <p:cNvSpPr/>
                <p:nvPr/>
              </p:nvSpPr>
              <p:spPr>
                <a:xfrm rot="5400000">
                  <a:off x="712127" y="7572322"/>
                  <a:ext cx="140106" cy="260149"/>
                </a:xfrm>
                <a:prstGeom prst="rect">
                  <a:avLst/>
                </a:prstGeom>
                <a:solidFill>
                  <a:schemeClr val="bg1"/>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539" name="TextBox 538"/>
            <p:cNvSpPr txBox="1"/>
            <p:nvPr/>
          </p:nvSpPr>
          <p:spPr>
            <a:xfrm>
              <a:off x="1260427" y="5749165"/>
              <a:ext cx="843878" cy="2977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Ethernet</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0" name="TextBox 539"/>
            <p:cNvSpPr txBox="1"/>
            <p:nvPr/>
          </p:nvSpPr>
          <p:spPr>
            <a:xfrm>
              <a:off x="1474067" y="5962529"/>
              <a:ext cx="556746" cy="2977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WiFi</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1" name="TextBox 540"/>
            <p:cNvSpPr txBox="1"/>
            <p:nvPr/>
          </p:nvSpPr>
          <p:spPr>
            <a:xfrm>
              <a:off x="1841467" y="5962479"/>
              <a:ext cx="818760" cy="2977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Bluetooth</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2" name="TextBox 541"/>
            <p:cNvSpPr txBox="1"/>
            <p:nvPr/>
          </p:nvSpPr>
          <p:spPr>
            <a:xfrm>
              <a:off x="1889184" y="5749647"/>
              <a:ext cx="414591" cy="2977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PPP</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3" name="TextBox 542"/>
            <p:cNvSpPr txBox="1"/>
            <p:nvPr/>
          </p:nvSpPr>
          <p:spPr>
            <a:xfrm>
              <a:off x="1065185" y="5963701"/>
              <a:ext cx="526455" cy="2977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PDCP</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4" name="TextBox 543"/>
            <p:cNvSpPr txBox="1"/>
            <p:nvPr/>
          </p:nvSpPr>
          <p:spPr>
            <a:xfrm>
              <a:off x="2174516" y="5708035"/>
              <a:ext cx="352734" cy="42181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angal" panose="02040503050203030202" pitchFamily="18" charset="0"/>
                </a:rPr>
                <a: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5" name="TextBox 544"/>
            <p:cNvSpPr txBox="1"/>
            <p:nvPr/>
          </p:nvSpPr>
          <p:spPr>
            <a:xfrm>
              <a:off x="1050427" y="6388801"/>
              <a:ext cx="1818080" cy="322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copper   radio   fiber</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8" name="Group 47"/>
          <p:cNvGrpSpPr/>
          <p:nvPr/>
        </p:nvGrpSpPr>
        <p:grpSpPr>
          <a:xfrm>
            <a:off x="841747" y="2689811"/>
            <a:ext cx="3722144" cy="1938992"/>
            <a:chOff x="814038" y="2315737"/>
            <a:chExt cx="3722144" cy="1938992"/>
          </a:xfrm>
        </p:grpSpPr>
        <p:sp>
          <p:nvSpPr>
            <p:cNvPr id="623" name="TextBox 622"/>
            <p:cNvSpPr txBox="1"/>
            <p:nvPr/>
          </p:nvSpPr>
          <p:spPr>
            <a:xfrm>
              <a:off x="814038" y="2315737"/>
              <a:ext cx="3300761" cy="193899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rPr>
                <a:t>Internet’s middle age “love handles”? </a:t>
              </a:r>
              <a:endPar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endParaRPr>
            </a:p>
            <a:p>
              <a:pPr marL="342900" marR="0" lvl="0" indent="-342900" algn="l" defTabSz="914400" rtl="0" eaLnBrk="1" fontAlgn="auto" latinLnBrk="0" hangingPunct="1">
                <a:lnSpc>
                  <a:spcPct val="100000"/>
                </a:lnSpc>
                <a:spcBef>
                  <a:spcPts val="0"/>
                </a:spcBef>
                <a:spcAft>
                  <a:spcPts val="0"/>
                </a:spcAft>
                <a:buClr>
                  <a:srgbClr val="0000A8"/>
                </a:buClr>
                <a:buSzTx/>
                <a:buFont typeface="Wingdings" panose="05000000000000000000" pitchFamily="2" charset="2"/>
                <a:buChar char="§"/>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middleboxes, operating inside the network</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2" name="Straight Connector 11"/>
            <p:cNvCxnSpPr/>
            <p:nvPr/>
          </p:nvCxnSpPr>
          <p:spPr>
            <a:xfrm>
              <a:off x="3119977" y="3283528"/>
              <a:ext cx="1416205"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6" name="Rectangle 5"/>
          <p:cNvSpPr/>
          <p:nvPr/>
        </p:nvSpPr>
        <p:spPr>
          <a:xfrm>
            <a:off x="5165725" y="3255382"/>
            <a:ext cx="1473200" cy="10593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Rectangle 55"/>
          <p:cNvSpPr/>
          <p:nvPr/>
        </p:nvSpPr>
        <p:spPr>
          <a:xfrm>
            <a:off x="5149849" y="3890382"/>
            <a:ext cx="1501775" cy="10593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Freeform 53"/>
          <p:cNvSpPr/>
          <p:nvPr/>
        </p:nvSpPr>
        <p:spPr>
          <a:xfrm flipH="1">
            <a:off x="6637380" y="3217837"/>
            <a:ext cx="369715" cy="828053"/>
          </a:xfrm>
          <a:custGeom>
            <a:avLst/>
            <a:gdLst>
              <a:gd name="connsiteX0" fmla="*/ 11723 w 11723"/>
              <a:gd name="connsiteY0" fmla="*/ 0 h 773723"/>
              <a:gd name="connsiteX1" fmla="*/ 0 w 11723"/>
              <a:gd name="connsiteY1" fmla="*/ 773723 h 773723"/>
              <a:gd name="connsiteX0-1" fmla="*/ 11723 w 11723"/>
              <a:gd name="connsiteY0-2" fmla="*/ 0 h 773723"/>
              <a:gd name="connsiteX1-3" fmla="*/ 0 w 11723"/>
              <a:gd name="connsiteY1-4" fmla="*/ 390769 h 773723"/>
              <a:gd name="connsiteX2" fmla="*/ 0 w 11723"/>
              <a:gd name="connsiteY2" fmla="*/ 773723 h 773723"/>
              <a:gd name="connsiteX0-5" fmla="*/ 511908 w 511908"/>
              <a:gd name="connsiteY0-6" fmla="*/ 0 h 773723"/>
              <a:gd name="connsiteX1-7" fmla="*/ 0 w 511908"/>
              <a:gd name="connsiteY1-8" fmla="*/ 398584 h 773723"/>
              <a:gd name="connsiteX2-9" fmla="*/ 500185 w 511908"/>
              <a:gd name="connsiteY2-10" fmla="*/ 773723 h 773723"/>
              <a:gd name="connsiteX0-11" fmla="*/ 511908 w 511908"/>
              <a:gd name="connsiteY0-12" fmla="*/ 0 h 773723"/>
              <a:gd name="connsiteX1-13" fmla="*/ 0 w 511908"/>
              <a:gd name="connsiteY1-14" fmla="*/ 398584 h 773723"/>
              <a:gd name="connsiteX2-15" fmla="*/ 500185 w 511908"/>
              <a:gd name="connsiteY2-16" fmla="*/ 773723 h 773723"/>
              <a:gd name="connsiteX0-17" fmla="*/ 511908 w 511908"/>
              <a:gd name="connsiteY0-18" fmla="*/ 0 h 773723"/>
              <a:gd name="connsiteX1-19" fmla="*/ 0 w 511908"/>
              <a:gd name="connsiteY1-20" fmla="*/ 398584 h 773723"/>
              <a:gd name="connsiteX2-21" fmla="*/ 500185 w 511908"/>
              <a:gd name="connsiteY2-22" fmla="*/ 773723 h 773723"/>
              <a:gd name="connsiteX0-23" fmla="*/ 410308 w 410308"/>
              <a:gd name="connsiteY0-24" fmla="*/ 0 h 773723"/>
              <a:gd name="connsiteX1-25" fmla="*/ 0 w 410308"/>
              <a:gd name="connsiteY1-26" fmla="*/ 355599 h 773723"/>
              <a:gd name="connsiteX2-27" fmla="*/ 398585 w 410308"/>
              <a:gd name="connsiteY2-28" fmla="*/ 773723 h 773723"/>
              <a:gd name="connsiteX0-29" fmla="*/ 411351 w 411351"/>
              <a:gd name="connsiteY0-30" fmla="*/ 0 h 773723"/>
              <a:gd name="connsiteX1-31" fmla="*/ 1043 w 411351"/>
              <a:gd name="connsiteY1-32" fmla="*/ 355599 h 773723"/>
              <a:gd name="connsiteX2-33" fmla="*/ 399628 w 411351"/>
              <a:gd name="connsiteY2-34" fmla="*/ 773723 h 773723"/>
              <a:gd name="connsiteX0-35" fmla="*/ 410419 w 410419"/>
              <a:gd name="connsiteY0-36" fmla="*/ 0 h 773723"/>
              <a:gd name="connsiteX1-37" fmla="*/ 111 w 410419"/>
              <a:gd name="connsiteY1-38" fmla="*/ 355599 h 773723"/>
              <a:gd name="connsiteX2-39" fmla="*/ 398696 w 410419"/>
              <a:gd name="connsiteY2-40" fmla="*/ 773723 h 773723"/>
              <a:gd name="connsiteX0-41" fmla="*/ 410429 w 410429"/>
              <a:gd name="connsiteY0-42" fmla="*/ 0 h 773723"/>
              <a:gd name="connsiteX1-43" fmla="*/ 121 w 410429"/>
              <a:gd name="connsiteY1-44" fmla="*/ 355599 h 773723"/>
              <a:gd name="connsiteX2-45" fmla="*/ 398706 w 410429"/>
              <a:gd name="connsiteY2-46" fmla="*/ 773723 h 773723"/>
              <a:gd name="connsiteX0-47" fmla="*/ 410429 w 410429"/>
              <a:gd name="connsiteY0-48" fmla="*/ 0 h 773723"/>
              <a:gd name="connsiteX1-49" fmla="*/ 121 w 410429"/>
              <a:gd name="connsiteY1-50" fmla="*/ 355599 h 773723"/>
              <a:gd name="connsiteX2-51" fmla="*/ 398706 w 410429"/>
              <a:gd name="connsiteY2-52" fmla="*/ 773723 h 773723"/>
              <a:gd name="connsiteX0-53" fmla="*/ 410429 w 410429"/>
              <a:gd name="connsiteY0-54" fmla="*/ 0 h 773723"/>
              <a:gd name="connsiteX1-55" fmla="*/ 363538 w 410429"/>
              <a:gd name="connsiteY1-56" fmla="*/ 85969 h 773723"/>
              <a:gd name="connsiteX2-57" fmla="*/ 121 w 410429"/>
              <a:gd name="connsiteY2-58" fmla="*/ 355599 h 773723"/>
              <a:gd name="connsiteX3" fmla="*/ 398706 w 410429"/>
              <a:gd name="connsiteY3" fmla="*/ 773723 h 773723"/>
              <a:gd name="connsiteX0-59" fmla="*/ 410308 w 430362"/>
              <a:gd name="connsiteY0-60" fmla="*/ 0 h 773723"/>
              <a:gd name="connsiteX1-61" fmla="*/ 398586 w 430362"/>
              <a:gd name="connsiteY1-62" fmla="*/ 113323 h 773723"/>
              <a:gd name="connsiteX2-63" fmla="*/ 0 w 430362"/>
              <a:gd name="connsiteY2-64" fmla="*/ 355599 h 773723"/>
              <a:gd name="connsiteX3-65" fmla="*/ 398585 w 430362"/>
              <a:gd name="connsiteY3-66" fmla="*/ 773723 h 773723"/>
              <a:gd name="connsiteX0-67" fmla="*/ 386862 w 424801"/>
              <a:gd name="connsiteY0-68" fmla="*/ 0 h 797170"/>
              <a:gd name="connsiteX1-69" fmla="*/ 398586 w 424801"/>
              <a:gd name="connsiteY1-70" fmla="*/ 136770 h 797170"/>
              <a:gd name="connsiteX2-71" fmla="*/ 0 w 424801"/>
              <a:gd name="connsiteY2-72" fmla="*/ 379046 h 797170"/>
              <a:gd name="connsiteX3-73" fmla="*/ 398585 w 424801"/>
              <a:gd name="connsiteY3-74" fmla="*/ 797170 h 797170"/>
              <a:gd name="connsiteX0-75" fmla="*/ 386945 w 424884"/>
              <a:gd name="connsiteY0-76" fmla="*/ 0 h 797170"/>
              <a:gd name="connsiteX1-77" fmla="*/ 398669 w 424884"/>
              <a:gd name="connsiteY1-78" fmla="*/ 136770 h 797170"/>
              <a:gd name="connsiteX2-79" fmla="*/ 83 w 424884"/>
              <a:gd name="connsiteY2-80" fmla="*/ 379046 h 797170"/>
              <a:gd name="connsiteX3-81" fmla="*/ 363500 w 424884"/>
              <a:gd name="connsiteY3-82" fmla="*/ 687755 h 797170"/>
              <a:gd name="connsiteX4" fmla="*/ 398668 w 424884"/>
              <a:gd name="connsiteY4" fmla="*/ 797170 h 797170"/>
              <a:gd name="connsiteX0-83" fmla="*/ 386878 w 424817"/>
              <a:gd name="connsiteY0-84" fmla="*/ 0 h 797170"/>
              <a:gd name="connsiteX1-85" fmla="*/ 398602 w 424817"/>
              <a:gd name="connsiteY1-86" fmla="*/ 136770 h 797170"/>
              <a:gd name="connsiteX2-87" fmla="*/ 16 w 424817"/>
              <a:gd name="connsiteY2-88" fmla="*/ 379046 h 797170"/>
              <a:gd name="connsiteX3-89" fmla="*/ 382972 w 424817"/>
              <a:gd name="connsiteY3-90" fmla="*/ 668217 h 797170"/>
              <a:gd name="connsiteX4-91" fmla="*/ 398601 w 424817"/>
              <a:gd name="connsiteY4-92" fmla="*/ 797170 h 797170"/>
              <a:gd name="connsiteX0-93" fmla="*/ 328267 w 366206"/>
              <a:gd name="connsiteY0-94" fmla="*/ 0 h 797170"/>
              <a:gd name="connsiteX1-95" fmla="*/ 339991 w 366206"/>
              <a:gd name="connsiteY1-96" fmla="*/ 136770 h 797170"/>
              <a:gd name="connsiteX2-97" fmla="*/ 20 w 366206"/>
              <a:gd name="connsiteY2-98" fmla="*/ 402492 h 797170"/>
              <a:gd name="connsiteX3-99" fmla="*/ 324361 w 366206"/>
              <a:gd name="connsiteY3-100" fmla="*/ 668217 h 797170"/>
              <a:gd name="connsiteX4-101" fmla="*/ 339990 w 366206"/>
              <a:gd name="connsiteY4-102" fmla="*/ 797170 h 797170"/>
              <a:gd name="connsiteX0-103" fmla="*/ 328252 w 366191"/>
              <a:gd name="connsiteY0-104" fmla="*/ 0 h 797170"/>
              <a:gd name="connsiteX1-105" fmla="*/ 339976 w 366191"/>
              <a:gd name="connsiteY1-106" fmla="*/ 136770 h 797170"/>
              <a:gd name="connsiteX2-107" fmla="*/ 5 w 366191"/>
              <a:gd name="connsiteY2-108" fmla="*/ 402492 h 797170"/>
              <a:gd name="connsiteX3-109" fmla="*/ 324346 w 366191"/>
              <a:gd name="connsiteY3-110" fmla="*/ 668217 h 797170"/>
              <a:gd name="connsiteX4-111" fmla="*/ 339975 w 366191"/>
              <a:gd name="connsiteY4-112" fmla="*/ 797170 h 797170"/>
              <a:gd name="connsiteX0-113" fmla="*/ 328252 w 366191"/>
              <a:gd name="connsiteY0-114" fmla="*/ 0 h 794102"/>
              <a:gd name="connsiteX1-115" fmla="*/ 339976 w 366191"/>
              <a:gd name="connsiteY1-116" fmla="*/ 136770 h 794102"/>
              <a:gd name="connsiteX2-117" fmla="*/ 5 w 366191"/>
              <a:gd name="connsiteY2-118" fmla="*/ 402492 h 794102"/>
              <a:gd name="connsiteX3-119" fmla="*/ 324346 w 366191"/>
              <a:gd name="connsiteY3-120" fmla="*/ 668217 h 794102"/>
              <a:gd name="connsiteX4-121" fmla="*/ 314575 w 366191"/>
              <a:gd name="connsiteY4-122" fmla="*/ 794102 h 794102"/>
              <a:gd name="connsiteX0-123" fmla="*/ 344127 w 369715"/>
              <a:gd name="connsiteY0-124" fmla="*/ 0 h 800239"/>
              <a:gd name="connsiteX1-125" fmla="*/ 339976 w 369715"/>
              <a:gd name="connsiteY1-126" fmla="*/ 142907 h 800239"/>
              <a:gd name="connsiteX2-127" fmla="*/ 5 w 369715"/>
              <a:gd name="connsiteY2-128" fmla="*/ 408629 h 800239"/>
              <a:gd name="connsiteX3-129" fmla="*/ 324346 w 369715"/>
              <a:gd name="connsiteY3-130" fmla="*/ 674354 h 800239"/>
              <a:gd name="connsiteX4-131" fmla="*/ 314575 w 369715"/>
              <a:gd name="connsiteY4-132" fmla="*/ 800239 h 800239"/>
            </a:gdLst>
            <a:ahLst/>
            <a:cxnLst>
              <a:cxn ang="0">
                <a:pos x="connsiteX0-1" y="connsiteY0-2"/>
              </a:cxn>
              <a:cxn ang="0">
                <a:pos x="connsiteX1-3" y="connsiteY1-4"/>
              </a:cxn>
              <a:cxn ang="0">
                <a:pos x="connsiteX2-9" y="connsiteY2-10"/>
              </a:cxn>
              <a:cxn ang="0">
                <a:pos x="connsiteX3-65" y="connsiteY3-66"/>
              </a:cxn>
              <a:cxn ang="0">
                <a:pos x="connsiteX4-91" y="connsiteY4-92"/>
              </a:cxn>
            </a:cxnLst>
            <a:rect l="l" t="t" r="r" b="b"/>
            <a:pathLst>
              <a:path w="369715" h="800239">
                <a:moveTo>
                  <a:pt x="344127" y="0"/>
                </a:moveTo>
                <a:cubicBezTo>
                  <a:pt x="336312" y="14328"/>
                  <a:pt x="408361" y="83641"/>
                  <a:pt x="339976" y="142907"/>
                </a:cubicBezTo>
                <a:cubicBezTo>
                  <a:pt x="271591" y="202174"/>
                  <a:pt x="-1297" y="210639"/>
                  <a:pt x="5" y="408629"/>
                </a:cubicBezTo>
                <a:cubicBezTo>
                  <a:pt x="1307" y="606619"/>
                  <a:pt x="257915" y="604667"/>
                  <a:pt x="324346" y="674354"/>
                </a:cubicBezTo>
                <a:cubicBezTo>
                  <a:pt x="390777" y="744041"/>
                  <a:pt x="308714" y="782003"/>
                  <a:pt x="314575" y="800239"/>
                </a:cubicBezTo>
              </a:path>
            </a:pathLst>
          </a:custGeom>
          <a:noFill/>
          <a:ln w="34925">
            <a:solidFill>
              <a:srgbClr val="010F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Freeform 2"/>
          <p:cNvSpPr/>
          <p:nvPr/>
        </p:nvSpPr>
        <p:spPr>
          <a:xfrm>
            <a:off x="4783916" y="3219154"/>
            <a:ext cx="366191" cy="818528"/>
          </a:xfrm>
          <a:custGeom>
            <a:avLst/>
            <a:gdLst>
              <a:gd name="connsiteX0" fmla="*/ 11723 w 11723"/>
              <a:gd name="connsiteY0" fmla="*/ 0 h 773723"/>
              <a:gd name="connsiteX1" fmla="*/ 0 w 11723"/>
              <a:gd name="connsiteY1" fmla="*/ 773723 h 773723"/>
              <a:gd name="connsiteX0-1" fmla="*/ 11723 w 11723"/>
              <a:gd name="connsiteY0-2" fmla="*/ 0 h 773723"/>
              <a:gd name="connsiteX1-3" fmla="*/ 0 w 11723"/>
              <a:gd name="connsiteY1-4" fmla="*/ 390769 h 773723"/>
              <a:gd name="connsiteX2" fmla="*/ 0 w 11723"/>
              <a:gd name="connsiteY2" fmla="*/ 773723 h 773723"/>
              <a:gd name="connsiteX0-5" fmla="*/ 511908 w 511908"/>
              <a:gd name="connsiteY0-6" fmla="*/ 0 h 773723"/>
              <a:gd name="connsiteX1-7" fmla="*/ 0 w 511908"/>
              <a:gd name="connsiteY1-8" fmla="*/ 398584 h 773723"/>
              <a:gd name="connsiteX2-9" fmla="*/ 500185 w 511908"/>
              <a:gd name="connsiteY2-10" fmla="*/ 773723 h 773723"/>
              <a:gd name="connsiteX0-11" fmla="*/ 511908 w 511908"/>
              <a:gd name="connsiteY0-12" fmla="*/ 0 h 773723"/>
              <a:gd name="connsiteX1-13" fmla="*/ 0 w 511908"/>
              <a:gd name="connsiteY1-14" fmla="*/ 398584 h 773723"/>
              <a:gd name="connsiteX2-15" fmla="*/ 500185 w 511908"/>
              <a:gd name="connsiteY2-16" fmla="*/ 773723 h 773723"/>
              <a:gd name="connsiteX0-17" fmla="*/ 511908 w 511908"/>
              <a:gd name="connsiteY0-18" fmla="*/ 0 h 773723"/>
              <a:gd name="connsiteX1-19" fmla="*/ 0 w 511908"/>
              <a:gd name="connsiteY1-20" fmla="*/ 398584 h 773723"/>
              <a:gd name="connsiteX2-21" fmla="*/ 500185 w 511908"/>
              <a:gd name="connsiteY2-22" fmla="*/ 773723 h 773723"/>
              <a:gd name="connsiteX0-23" fmla="*/ 410308 w 410308"/>
              <a:gd name="connsiteY0-24" fmla="*/ 0 h 773723"/>
              <a:gd name="connsiteX1-25" fmla="*/ 0 w 410308"/>
              <a:gd name="connsiteY1-26" fmla="*/ 355599 h 773723"/>
              <a:gd name="connsiteX2-27" fmla="*/ 398585 w 410308"/>
              <a:gd name="connsiteY2-28" fmla="*/ 773723 h 773723"/>
              <a:gd name="connsiteX0-29" fmla="*/ 411351 w 411351"/>
              <a:gd name="connsiteY0-30" fmla="*/ 0 h 773723"/>
              <a:gd name="connsiteX1-31" fmla="*/ 1043 w 411351"/>
              <a:gd name="connsiteY1-32" fmla="*/ 355599 h 773723"/>
              <a:gd name="connsiteX2-33" fmla="*/ 399628 w 411351"/>
              <a:gd name="connsiteY2-34" fmla="*/ 773723 h 773723"/>
              <a:gd name="connsiteX0-35" fmla="*/ 410419 w 410419"/>
              <a:gd name="connsiteY0-36" fmla="*/ 0 h 773723"/>
              <a:gd name="connsiteX1-37" fmla="*/ 111 w 410419"/>
              <a:gd name="connsiteY1-38" fmla="*/ 355599 h 773723"/>
              <a:gd name="connsiteX2-39" fmla="*/ 398696 w 410419"/>
              <a:gd name="connsiteY2-40" fmla="*/ 773723 h 773723"/>
              <a:gd name="connsiteX0-41" fmla="*/ 410429 w 410429"/>
              <a:gd name="connsiteY0-42" fmla="*/ 0 h 773723"/>
              <a:gd name="connsiteX1-43" fmla="*/ 121 w 410429"/>
              <a:gd name="connsiteY1-44" fmla="*/ 355599 h 773723"/>
              <a:gd name="connsiteX2-45" fmla="*/ 398706 w 410429"/>
              <a:gd name="connsiteY2-46" fmla="*/ 773723 h 773723"/>
              <a:gd name="connsiteX0-47" fmla="*/ 410429 w 410429"/>
              <a:gd name="connsiteY0-48" fmla="*/ 0 h 773723"/>
              <a:gd name="connsiteX1-49" fmla="*/ 121 w 410429"/>
              <a:gd name="connsiteY1-50" fmla="*/ 355599 h 773723"/>
              <a:gd name="connsiteX2-51" fmla="*/ 398706 w 410429"/>
              <a:gd name="connsiteY2-52" fmla="*/ 773723 h 773723"/>
              <a:gd name="connsiteX0-53" fmla="*/ 410429 w 410429"/>
              <a:gd name="connsiteY0-54" fmla="*/ 0 h 773723"/>
              <a:gd name="connsiteX1-55" fmla="*/ 363538 w 410429"/>
              <a:gd name="connsiteY1-56" fmla="*/ 85969 h 773723"/>
              <a:gd name="connsiteX2-57" fmla="*/ 121 w 410429"/>
              <a:gd name="connsiteY2-58" fmla="*/ 355599 h 773723"/>
              <a:gd name="connsiteX3" fmla="*/ 398706 w 410429"/>
              <a:gd name="connsiteY3" fmla="*/ 773723 h 773723"/>
              <a:gd name="connsiteX0-59" fmla="*/ 410308 w 430362"/>
              <a:gd name="connsiteY0-60" fmla="*/ 0 h 773723"/>
              <a:gd name="connsiteX1-61" fmla="*/ 398586 w 430362"/>
              <a:gd name="connsiteY1-62" fmla="*/ 113323 h 773723"/>
              <a:gd name="connsiteX2-63" fmla="*/ 0 w 430362"/>
              <a:gd name="connsiteY2-64" fmla="*/ 355599 h 773723"/>
              <a:gd name="connsiteX3-65" fmla="*/ 398585 w 430362"/>
              <a:gd name="connsiteY3-66" fmla="*/ 773723 h 773723"/>
              <a:gd name="connsiteX0-67" fmla="*/ 386862 w 424801"/>
              <a:gd name="connsiteY0-68" fmla="*/ 0 h 797170"/>
              <a:gd name="connsiteX1-69" fmla="*/ 398586 w 424801"/>
              <a:gd name="connsiteY1-70" fmla="*/ 136770 h 797170"/>
              <a:gd name="connsiteX2-71" fmla="*/ 0 w 424801"/>
              <a:gd name="connsiteY2-72" fmla="*/ 379046 h 797170"/>
              <a:gd name="connsiteX3-73" fmla="*/ 398585 w 424801"/>
              <a:gd name="connsiteY3-74" fmla="*/ 797170 h 797170"/>
              <a:gd name="connsiteX0-75" fmla="*/ 386945 w 424884"/>
              <a:gd name="connsiteY0-76" fmla="*/ 0 h 797170"/>
              <a:gd name="connsiteX1-77" fmla="*/ 398669 w 424884"/>
              <a:gd name="connsiteY1-78" fmla="*/ 136770 h 797170"/>
              <a:gd name="connsiteX2-79" fmla="*/ 83 w 424884"/>
              <a:gd name="connsiteY2-80" fmla="*/ 379046 h 797170"/>
              <a:gd name="connsiteX3-81" fmla="*/ 363500 w 424884"/>
              <a:gd name="connsiteY3-82" fmla="*/ 687755 h 797170"/>
              <a:gd name="connsiteX4" fmla="*/ 398668 w 424884"/>
              <a:gd name="connsiteY4" fmla="*/ 797170 h 797170"/>
              <a:gd name="connsiteX0-83" fmla="*/ 386878 w 424817"/>
              <a:gd name="connsiteY0-84" fmla="*/ 0 h 797170"/>
              <a:gd name="connsiteX1-85" fmla="*/ 398602 w 424817"/>
              <a:gd name="connsiteY1-86" fmla="*/ 136770 h 797170"/>
              <a:gd name="connsiteX2-87" fmla="*/ 16 w 424817"/>
              <a:gd name="connsiteY2-88" fmla="*/ 379046 h 797170"/>
              <a:gd name="connsiteX3-89" fmla="*/ 382972 w 424817"/>
              <a:gd name="connsiteY3-90" fmla="*/ 668217 h 797170"/>
              <a:gd name="connsiteX4-91" fmla="*/ 398601 w 424817"/>
              <a:gd name="connsiteY4-92" fmla="*/ 797170 h 797170"/>
              <a:gd name="connsiteX0-93" fmla="*/ 328267 w 366206"/>
              <a:gd name="connsiteY0-94" fmla="*/ 0 h 797170"/>
              <a:gd name="connsiteX1-95" fmla="*/ 339991 w 366206"/>
              <a:gd name="connsiteY1-96" fmla="*/ 136770 h 797170"/>
              <a:gd name="connsiteX2-97" fmla="*/ 20 w 366206"/>
              <a:gd name="connsiteY2-98" fmla="*/ 402492 h 797170"/>
              <a:gd name="connsiteX3-99" fmla="*/ 324361 w 366206"/>
              <a:gd name="connsiteY3-100" fmla="*/ 668217 h 797170"/>
              <a:gd name="connsiteX4-101" fmla="*/ 339990 w 366206"/>
              <a:gd name="connsiteY4-102" fmla="*/ 797170 h 797170"/>
              <a:gd name="connsiteX0-103" fmla="*/ 328252 w 366191"/>
              <a:gd name="connsiteY0-104" fmla="*/ 0 h 797170"/>
              <a:gd name="connsiteX1-105" fmla="*/ 339976 w 366191"/>
              <a:gd name="connsiteY1-106" fmla="*/ 136770 h 797170"/>
              <a:gd name="connsiteX2-107" fmla="*/ 5 w 366191"/>
              <a:gd name="connsiteY2-108" fmla="*/ 402492 h 797170"/>
              <a:gd name="connsiteX3-109" fmla="*/ 324346 w 366191"/>
              <a:gd name="connsiteY3-110" fmla="*/ 668217 h 797170"/>
              <a:gd name="connsiteX4-111" fmla="*/ 339975 w 366191"/>
              <a:gd name="connsiteY4-112" fmla="*/ 797170 h 797170"/>
              <a:gd name="connsiteX0-113" fmla="*/ 328252 w 366191"/>
              <a:gd name="connsiteY0-114" fmla="*/ 0 h 791033"/>
              <a:gd name="connsiteX1-115" fmla="*/ 339976 w 366191"/>
              <a:gd name="connsiteY1-116" fmla="*/ 136770 h 791033"/>
              <a:gd name="connsiteX2-117" fmla="*/ 5 w 366191"/>
              <a:gd name="connsiteY2-118" fmla="*/ 402492 h 791033"/>
              <a:gd name="connsiteX3-119" fmla="*/ 324346 w 366191"/>
              <a:gd name="connsiteY3-120" fmla="*/ 668217 h 791033"/>
              <a:gd name="connsiteX4-121" fmla="*/ 317750 w 366191"/>
              <a:gd name="connsiteY4-122" fmla="*/ 791033 h 791033"/>
            </a:gdLst>
            <a:ahLst/>
            <a:cxnLst>
              <a:cxn ang="0">
                <a:pos x="connsiteX0-1" y="connsiteY0-2"/>
              </a:cxn>
              <a:cxn ang="0">
                <a:pos x="connsiteX1-3" y="connsiteY1-4"/>
              </a:cxn>
              <a:cxn ang="0">
                <a:pos x="connsiteX2-9" y="connsiteY2-10"/>
              </a:cxn>
              <a:cxn ang="0">
                <a:pos x="connsiteX3-65" y="connsiteY3-66"/>
              </a:cxn>
              <a:cxn ang="0">
                <a:pos x="connsiteX4-91" y="connsiteY4-92"/>
              </a:cxn>
            </a:cxnLst>
            <a:rect l="l" t="t" r="r" b="b"/>
            <a:pathLst>
              <a:path w="366191" h="791033">
                <a:moveTo>
                  <a:pt x="328252" y="0"/>
                </a:moveTo>
                <a:cubicBezTo>
                  <a:pt x="320437" y="14328"/>
                  <a:pt x="408361" y="77504"/>
                  <a:pt x="339976" y="136770"/>
                </a:cubicBezTo>
                <a:cubicBezTo>
                  <a:pt x="271591" y="196037"/>
                  <a:pt x="-1297" y="204502"/>
                  <a:pt x="5" y="402492"/>
                </a:cubicBezTo>
                <a:cubicBezTo>
                  <a:pt x="1307" y="600482"/>
                  <a:pt x="257915" y="598530"/>
                  <a:pt x="324346" y="668217"/>
                </a:cubicBezTo>
                <a:cubicBezTo>
                  <a:pt x="390777" y="737904"/>
                  <a:pt x="311889" y="772797"/>
                  <a:pt x="317750" y="791033"/>
                </a:cubicBezTo>
              </a:path>
            </a:pathLst>
          </a:custGeom>
          <a:noFill/>
          <a:ln w="34925">
            <a:solidFill>
              <a:srgbClr val="010F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 name="Rectangle 56"/>
          <p:cNvSpPr/>
          <p:nvPr/>
        </p:nvSpPr>
        <p:spPr>
          <a:xfrm>
            <a:off x="6229349" y="3311525"/>
            <a:ext cx="371475" cy="6349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Rectangle 57"/>
          <p:cNvSpPr/>
          <p:nvPr/>
        </p:nvSpPr>
        <p:spPr>
          <a:xfrm>
            <a:off x="5191123" y="3310518"/>
            <a:ext cx="371475" cy="6349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8" name="Group 7"/>
          <p:cNvGrpSpPr/>
          <p:nvPr/>
        </p:nvGrpSpPr>
        <p:grpSpPr>
          <a:xfrm>
            <a:off x="4849091" y="3158838"/>
            <a:ext cx="2120638" cy="926583"/>
            <a:chOff x="4849091" y="3158838"/>
            <a:chExt cx="2120638" cy="926583"/>
          </a:xfrm>
        </p:grpSpPr>
        <p:sp>
          <p:nvSpPr>
            <p:cNvPr id="7" name="TextBox 6"/>
            <p:cNvSpPr txBox="1"/>
            <p:nvPr/>
          </p:nvSpPr>
          <p:spPr>
            <a:xfrm rot="20360941">
              <a:off x="4849091" y="3366655"/>
              <a:ext cx="688009"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NAT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0" name="TextBox 59"/>
            <p:cNvSpPr txBox="1"/>
            <p:nvPr/>
          </p:nvSpPr>
          <p:spPr>
            <a:xfrm rot="2147458">
              <a:off x="6270499" y="3366656"/>
              <a:ext cx="699230"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NFV</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1" name="TextBox 60"/>
            <p:cNvSpPr txBox="1"/>
            <p:nvPr/>
          </p:nvSpPr>
          <p:spPr>
            <a:xfrm>
              <a:off x="5369952" y="3685311"/>
              <a:ext cx="1098827"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Firewalls</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2" name="TextBox 61"/>
            <p:cNvSpPr txBox="1"/>
            <p:nvPr/>
          </p:nvSpPr>
          <p:spPr>
            <a:xfrm>
              <a:off x="5453078" y="3158838"/>
              <a:ext cx="972830"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caching</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dissolve">
                                      <p:cBhvr>
                                        <p:cTn id="7"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p:cNvSpPr>
            <a:spLocks noGrp="1"/>
          </p:cNvSpPr>
          <p:nvPr>
            <p:ph type="title"/>
          </p:nvPr>
        </p:nvSpPr>
        <p:spPr>
          <a:xfrm>
            <a:off x="838200" y="345805"/>
            <a:ext cx="10515600" cy="894622"/>
          </a:xfrm>
        </p:spPr>
        <p:txBody>
          <a:bodyPr>
            <a:normAutofit/>
          </a:bodyPr>
          <a:lstStyle/>
          <a:p>
            <a:r>
              <a:rPr lang="en-US" sz="4800" dirty="0"/>
              <a:t>Architectural Principles of the Internet</a:t>
            </a:r>
            <a:endParaRPr lang="en-US" sz="4800" dirty="0"/>
          </a:p>
        </p:txBody>
      </p:sp>
      <p:sp>
        <p:nvSpPr>
          <p:cNvPr id="2" name="TextBox 1"/>
          <p:cNvSpPr txBox="1"/>
          <p:nvPr/>
        </p:nvSpPr>
        <p:spPr>
          <a:xfrm>
            <a:off x="1111205" y="2084451"/>
            <a:ext cx="10513191" cy="840230"/>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“Many members of the Internet community would argue that there is no architecture, but only a tradition, which was not written down for the first 25 years (or at least not by the IAB).  However, in very general terms, the community believes that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Rectangle 2"/>
          <p:cNvSpPr/>
          <p:nvPr/>
        </p:nvSpPr>
        <p:spPr>
          <a:xfrm>
            <a:off x="941941" y="1923014"/>
            <a:ext cx="10917982" cy="19956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p:cNvSpPr txBox="1"/>
          <p:nvPr/>
        </p:nvSpPr>
        <p:spPr>
          <a:xfrm>
            <a:off x="1366008" y="1671224"/>
            <a:ext cx="1413079" cy="461665"/>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RFC  1958</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TextBox 7"/>
          <p:cNvSpPr txBox="1"/>
          <p:nvPr/>
        </p:nvSpPr>
        <p:spPr>
          <a:xfrm>
            <a:off x="1429860" y="2583215"/>
            <a:ext cx="10513191" cy="1255728"/>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the goal is connectivity, the tool is the Internet Protocol, and the intelligence is end to end rather than hidden in the network.”</a:t>
            </a:r>
            <a:endPar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sp>
        <p:nvSpPr>
          <p:cNvPr id="7" name="TextBox 6"/>
          <p:cNvSpPr txBox="1"/>
          <p:nvPr/>
        </p:nvSpPr>
        <p:spPr>
          <a:xfrm>
            <a:off x="1959984" y="4274126"/>
            <a:ext cx="9084254" cy="233910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10F90"/>
              </a:buClr>
              <a:buSzTx/>
              <a:buFontTx/>
              <a:buNone/>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Three cornerstone beliefs:</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77850" marR="0" lvl="0" indent="-311150" algn="l" defTabSz="914400" rtl="0" eaLnBrk="1" fontAlgn="auto" latinLnBrk="0" hangingPunct="1">
              <a:lnSpc>
                <a:spcPct val="100000"/>
              </a:lnSpc>
              <a:spcBef>
                <a:spcPts val="0"/>
              </a:spcBef>
              <a:spcAft>
                <a:spcPts val="0"/>
              </a:spcAft>
              <a:buClr>
                <a:srgbClr val="010F90"/>
              </a:buClr>
              <a:buSzTx/>
              <a:buFont typeface="Wingdings" panose="05000000000000000000" pitchFamily="2" charset="2"/>
              <a:buChar char="§"/>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simple connectivity</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77850" marR="0" lvl="0" indent="-311150" algn="l" defTabSz="914400" rtl="0" eaLnBrk="1" fontAlgn="auto" latinLnBrk="0" hangingPunct="1">
              <a:lnSpc>
                <a:spcPct val="100000"/>
              </a:lnSpc>
              <a:spcBef>
                <a:spcPts val="0"/>
              </a:spcBef>
              <a:spcAft>
                <a:spcPts val="0"/>
              </a:spcAft>
              <a:buClr>
                <a:srgbClr val="010F90"/>
              </a:buClr>
              <a:buSzTx/>
              <a:buFont typeface="Wingdings" panose="05000000000000000000" pitchFamily="2" charset="2"/>
              <a:buChar char="§"/>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IP protocol: that narrow waist</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77850" marR="0" lvl="0" indent="-311150" algn="l" defTabSz="914400" rtl="0" eaLnBrk="1" fontAlgn="auto" latinLnBrk="0" hangingPunct="1">
              <a:lnSpc>
                <a:spcPct val="100000"/>
              </a:lnSpc>
              <a:spcBef>
                <a:spcPts val="0"/>
              </a:spcBef>
              <a:spcAft>
                <a:spcPts val="0"/>
              </a:spcAft>
              <a:buClr>
                <a:srgbClr val="010F90"/>
              </a:buClr>
              <a:buSzTx/>
              <a:buFont typeface="Wingdings" panose="05000000000000000000" pitchFamily="2" charset="2"/>
              <a:buChar char="§"/>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intelligence, complexity at network edge</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dissolv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dissolve">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dissolve">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dissolve">
                                      <p:cBhvr>
                                        <p:cTn id="22"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p:cNvSpPr>
            <a:spLocks noGrp="1"/>
          </p:cNvSpPr>
          <p:nvPr>
            <p:ph type="title"/>
          </p:nvPr>
        </p:nvSpPr>
        <p:spPr>
          <a:xfrm>
            <a:off x="838200" y="345805"/>
            <a:ext cx="10515600" cy="894622"/>
          </a:xfrm>
        </p:spPr>
        <p:txBody>
          <a:bodyPr>
            <a:normAutofit/>
          </a:bodyPr>
          <a:lstStyle/>
          <a:p>
            <a:r>
              <a:rPr lang="en-US" sz="4800" dirty="0"/>
              <a:t>The end-end argument</a:t>
            </a:r>
            <a:endParaRPr lang="en-US" sz="4800" dirty="0"/>
          </a:p>
        </p:txBody>
      </p:sp>
      <p:sp>
        <p:nvSpPr>
          <p:cNvPr id="7" name="TextBox 6"/>
          <p:cNvSpPr txBox="1"/>
          <p:nvPr/>
        </p:nvSpPr>
        <p:spPr>
          <a:xfrm>
            <a:off x="872836" y="1256363"/>
            <a:ext cx="10474037" cy="954107"/>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010F90"/>
              </a:buClr>
              <a:buSzTx/>
              <a:buFont typeface="Wingdings" panose="05000000000000000000" pitchFamily="2" charset="2"/>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some network f</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unctionality</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(e.g., reliable data transfer, congestion) can be implemented </a:t>
            </a:r>
            <a:r>
              <a:rPr kumimoji="0" lang="en-US" sz="2800" b="0" i="0" u="none" strike="noStrike" kern="1200" cap="none" spc="0" normalizeH="0" baseline="0" noProof="0" dirty="0">
                <a:ln>
                  <a:noFill/>
                </a:ln>
                <a:solidFill>
                  <a:srgbClr val="010F90"/>
                </a:solidFill>
                <a:effectLst/>
                <a:uLnTx/>
                <a:uFillTx/>
                <a:latin typeface="Calibri" panose="020F0502020204030204"/>
                <a:ea typeface="+mn-ea"/>
                <a:cs typeface="+mn-cs"/>
              </a:rPr>
              <a:t>in network</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or at </a:t>
            </a:r>
            <a:r>
              <a:rPr kumimoji="0" lang="en-US" sz="2800" b="0" i="0" u="none" strike="noStrike" kern="1200" cap="none" spc="0" normalizeH="0" baseline="0" noProof="0" dirty="0">
                <a:ln>
                  <a:noFill/>
                </a:ln>
                <a:solidFill>
                  <a:srgbClr val="010F90"/>
                </a:solidFill>
                <a:effectLst/>
                <a:uLnTx/>
                <a:uFillTx/>
                <a:latin typeface="Calibri" panose="020F0502020204030204"/>
                <a:ea typeface="+mn-ea"/>
                <a:cs typeface="+mn-cs"/>
              </a:rPr>
              <a:t>network edge</a:t>
            </a:r>
            <a:endParaRPr kumimoji="0" lang="en-US" sz="2800" b="0" i="0" u="none" strike="noStrike" kern="1200" cap="none" spc="0" normalizeH="0" baseline="0" noProof="0" dirty="0">
              <a:ln>
                <a:noFill/>
              </a:ln>
              <a:solidFill>
                <a:srgbClr val="010F90"/>
              </a:solidFill>
              <a:effectLst/>
              <a:uLnTx/>
              <a:uFillTx/>
              <a:latin typeface="Calibri" panose="020F0502020204030204"/>
              <a:ea typeface="+mn-ea"/>
              <a:cs typeface="+mn-cs"/>
            </a:endParaRPr>
          </a:p>
        </p:txBody>
      </p:sp>
      <p:grpSp>
        <p:nvGrpSpPr>
          <p:cNvPr id="8" name="Group 7"/>
          <p:cNvGrpSpPr/>
          <p:nvPr/>
        </p:nvGrpSpPr>
        <p:grpSpPr>
          <a:xfrm>
            <a:off x="1874509" y="2628915"/>
            <a:ext cx="7991761" cy="1770965"/>
            <a:chOff x="1218293" y="1951181"/>
            <a:chExt cx="7991761" cy="1770965"/>
          </a:xfrm>
        </p:grpSpPr>
        <p:cxnSp>
          <p:nvCxnSpPr>
            <p:cNvPr id="9" name="Straight Arrow Connector 8"/>
            <p:cNvCxnSpPr/>
            <p:nvPr/>
          </p:nvCxnSpPr>
          <p:spPr>
            <a:xfrm>
              <a:off x="2053652" y="2320066"/>
              <a:ext cx="6316843" cy="0"/>
            </a:xfrm>
            <a:prstGeom prst="straightConnector1">
              <a:avLst/>
            </a:prstGeom>
            <a:ln w="4127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228340" y="1951181"/>
              <a:ext cx="425719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end-end implementation of reliable data transfer</a:t>
              </a: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12" name="Group 11"/>
            <p:cNvGrpSpPr/>
            <p:nvPr/>
          </p:nvGrpSpPr>
          <p:grpSpPr>
            <a:xfrm>
              <a:off x="1218293" y="2035635"/>
              <a:ext cx="1045784" cy="954793"/>
              <a:chOff x="1334466" y="2020644"/>
              <a:chExt cx="1045784" cy="954793"/>
            </a:xfrm>
          </p:grpSpPr>
          <p:sp>
            <p:nvSpPr>
              <p:cNvPr id="155" name="Freeform 917"/>
              <p:cNvSpPr/>
              <p:nvPr/>
            </p:nvSpPr>
            <p:spPr bwMode="auto">
              <a:xfrm flipH="1">
                <a:off x="2065300" y="2032462"/>
                <a:ext cx="314950" cy="942975"/>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333"/>
                  <a:gd name="connsiteY0" fmla="*/ 10000 h 10000"/>
                  <a:gd name="connsiteX1" fmla="*/ 10000 w 10333"/>
                  <a:gd name="connsiteY1" fmla="*/ 0 h 10000"/>
                  <a:gd name="connsiteX2" fmla="*/ 10333 w 10333"/>
                  <a:gd name="connsiteY2" fmla="*/ 8347 h 10000"/>
                  <a:gd name="connsiteX3" fmla="*/ 0 w 10333"/>
                  <a:gd name="connsiteY3" fmla="*/ 10000 h 10000"/>
                </a:gdLst>
                <a:ahLst/>
                <a:cxnLst>
                  <a:cxn ang="0">
                    <a:pos x="connsiteX0" y="connsiteY0"/>
                  </a:cxn>
                  <a:cxn ang="0">
                    <a:pos x="connsiteX1" y="connsiteY1"/>
                  </a:cxn>
                  <a:cxn ang="0">
                    <a:pos x="connsiteX2" y="connsiteY2"/>
                  </a:cxn>
                  <a:cxn ang="0">
                    <a:pos x="connsiteX3" y="connsiteY3"/>
                  </a:cxn>
                </a:cxnLst>
                <a:rect l="l" t="t" r="r" b="b"/>
                <a:pathLst>
                  <a:path w="10333" h="10000">
                    <a:moveTo>
                      <a:pt x="0" y="10000"/>
                    </a:moveTo>
                    <a:lnTo>
                      <a:pt x="10000" y="0"/>
                    </a:lnTo>
                    <a:lnTo>
                      <a:pt x="10333" y="8347"/>
                    </a:lnTo>
                    <a:lnTo>
                      <a:pt x="0" y="10000"/>
                    </a:lnTo>
                    <a:close/>
                  </a:path>
                </a:pathLst>
              </a:custGeom>
              <a:gradFill rotWithShape="1">
                <a:gsLst>
                  <a:gs pos="0">
                    <a:schemeClr val="bg1"/>
                  </a:gs>
                  <a:gs pos="100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6" name="Rectangle 228"/>
              <p:cNvSpPr>
                <a:spLocks noChangeArrowheads="1"/>
              </p:cNvSpPr>
              <p:nvPr/>
            </p:nvSpPr>
            <p:spPr bwMode="auto">
              <a:xfrm>
                <a:off x="1435419" y="2060250"/>
                <a:ext cx="618744" cy="779122"/>
              </a:xfrm>
              <a:prstGeom prst="rect">
                <a:avLst/>
              </a:prstGeom>
              <a:solidFill>
                <a:schemeClr val="bg1"/>
              </a:solidFill>
              <a:ln w="12700">
                <a:solidFill>
                  <a:schemeClr val="tx1"/>
                </a:solidFill>
                <a:miter lim="800000"/>
              </a:ln>
              <a:effectLst>
                <a:outerShdw blurRad="50800" dist="38100" dir="18900000" algn="bl" rotWithShape="0">
                  <a:prstClr val="black">
                    <a:alpha val="40000"/>
                  </a:prstClr>
                </a:outerShdw>
              </a:effec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57" name="Rectangle 229"/>
              <p:cNvSpPr>
                <a:spLocks noChangeArrowheads="1"/>
              </p:cNvSpPr>
              <p:nvPr/>
            </p:nvSpPr>
            <p:spPr bwMode="auto">
              <a:xfrm>
                <a:off x="1442562" y="2215173"/>
                <a:ext cx="611601" cy="15345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58" name="Text Box 230"/>
              <p:cNvSpPr txBox="1">
                <a:spLocks noChangeArrowheads="1"/>
              </p:cNvSpPr>
              <p:nvPr/>
            </p:nvSpPr>
            <p:spPr bwMode="auto">
              <a:xfrm>
                <a:off x="1334466" y="2020644"/>
                <a:ext cx="814388"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application</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rPr>
                  <a:t>transport</a:t>
                </a:r>
                <a:endPar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network</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data link</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cxnSp>
            <p:nvCxnSpPr>
              <p:cNvPr id="159" name="Straight Connector 158"/>
              <p:cNvCxnSpPr/>
              <p:nvPr/>
            </p:nvCxnSpPr>
            <p:spPr>
              <a:xfrm>
                <a:off x="1434403" y="2216226"/>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a:off x="1434547" y="2372157"/>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a:off x="1441177" y="2521026"/>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a:off x="1444564" y="2673426"/>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3" name="Group 12"/>
            <p:cNvGrpSpPr/>
            <p:nvPr/>
          </p:nvGrpSpPr>
          <p:grpSpPr>
            <a:xfrm>
              <a:off x="8189615" y="2033344"/>
              <a:ext cx="1020439" cy="962288"/>
              <a:chOff x="1031745" y="1247139"/>
              <a:chExt cx="1020439" cy="962288"/>
            </a:xfrm>
          </p:grpSpPr>
          <p:sp>
            <p:nvSpPr>
              <p:cNvPr id="147" name="Freeform 917"/>
              <p:cNvSpPr/>
              <p:nvPr/>
            </p:nvSpPr>
            <p:spPr bwMode="auto">
              <a:xfrm>
                <a:off x="1031745" y="1266452"/>
                <a:ext cx="314950" cy="942975"/>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333"/>
                  <a:gd name="connsiteY0" fmla="*/ 10000 h 10000"/>
                  <a:gd name="connsiteX1" fmla="*/ 10000 w 10333"/>
                  <a:gd name="connsiteY1" fmla="*/ 0 h 10000"/>
                  <a:gd name="connsiteX2" fmla="*/ 10333 w 10333"/>
                  <a:gd name="connsiteY2" fmla="*/ 8347 h 10000"/>
                  <a:gd name="connsiteX3" fmla="*/ 0 w 10333"/>
                  <a:gd name="connsiteY3" fmla="*/ 10000 h 10000"/>
                </a:gdLst>
                <a:ahLst/>
                <a:cxnLst>
                  <a:cxn ang="0">
                    <a:pos x="connsiteX0" y="connsiteY0"/>
                  </a:cxn>
                  <a:cxn ang="0">
                    <a:pos x="connsiteX1" y="connsiteY1"/>
                  </a:cxn>
                  <a:cxn ang="0">
                    <a:pos x="connsiteX2" y="connsiteY2"/>
                  </a:cxn>
                  <a:cxn ang="0">
                    <a:pos x="connsiteX3" y="connsiteY3"/>
                  </a:cxn>
                </a:cxnLst>
                <a:rect l="l" t="t" r="r" b="b"/>
                <a:pathLst>
                  <a:path w="10333" h="10000">
                    <a:moveTo>
                      <a:pt x="0" y="10000"/>
                    </a:moveTo>
                    <a:lnTo>
                      <a:pt x="10000" y="0"/>
                    </a:lnTo>
                    <a:lnTo>
                      <a:pt x="10333" y="8347"/>
                    </a:lnTo>
                    <a:lnTo>
                      <a:pt x="0" y="10000"/>
                    </a:lnTo>
                    <a:close/>
                  </a:path>
                </a:pathLst>
              </a:custGeom>
              <a:gradFill rotWithShape="1">
                <a:gsLst>
                  <a:gs pos="0">
                    <a:schemeClr val="bg1"/>
                  </a:gs>
                  <a:gs pos="100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8" name="Rectangle 228"/>
              <p:cNvSpPr>
                <a:spLocks noChangeArrowheads="1"/>
              </p:cNvSpPr>
              <p:nvPr/>
            </p:nvSpPr>
            <p:spPr bwMode="auto">
              <a:xfrm>
                <a:off x="1338749" y="1286745"/>
                <a:ext cx="618744" cy="779122"/>
              </a:xfrm>
              <a:prstGeom prst="rect">
                <a:avLst/>
              </a:prstGeom>
              <a:solidFill>
                <a:schemeClr val="bg1"/>
              </a:solidFill>
              <a:ln w="12700">
                <a:solidFill>
                  <a:schemeClr val="tx1"/>
                </a:solidFill>
                <a:miter lim="800000"/>
              </a:ln>
              <a:effectLst>
                <a:outerShdw blurRad="50800" dist="38100" dir="18900000" algn="bl" rotWithShape="0">
                  <a:prstClr val="black">
                    <a:alpha val="40000"/>
                  </a:prstClr>
                </a:outerShdw>
              </a:effec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49" name="Rectangle 229"/>
              <p:cNvSpPr>
                <a:spLocks noChangeArrowheads="1"/>
              </p:cNvSpPr>
              <p:nvPr/>
            </p:nvSpPr>
            <p:spPr bwMode="auto">
              <a:xfrm>
                <a:off x="1345892" y="1441668"/>
                <a:ext cx="611601" cy="15345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150" name="Text Box 230"/>
              <p:cNvSpPr txBox="1">
                <a:spLocks noChangeArrowheads="1"/>
              </p:cNvSpPr>
              <p:nvPr/>
            </p:nvSpPr>
            <p:spPr bwMode="auto">
              <a:xfrm>
                <a:off x="1237796" y="1247139"/>
                <a:ext cx="814388"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application</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rPr>
                  <a:t>transport</a:t>
                </a:r>
                <a:endPar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network</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data link</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cxnSp>
            <p:nvCxnSpPr>
              <p:cNvPr id="151" name="Straight Connector 150"/>
              <p:cNvCxnSpPr/>
              <p:nvPr/>
            </p:nvCxnSpPr>
            <p:spPr>
              <a:xfrm>
                <a:off x="1337733" y="1442721"/>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p:nvCxnSpPr>
            <p:spPr>
              <a:xfrm>
                <a:off x="1337877" y="1598652"/>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p:nvCxnSpPr>
            <p:spPr>
              <a:xfrm>
                <a:off x="1344507" y="1747521"/>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p:cNvCxnSpPr/>
              <p:nvPr/>
            </p:nvCxnSpPr>
            <p:spPr>
              <a:xfrm>
                <a:off x="1347894" y="1899921"/>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 name="Group 13"/>
            <p:cNvGrpSpPr/>
            <p:nvPr/>
          </p:nvGrpSpPr>
          <p:grpSpPr>
            <a:xfrm>
              <a:off x="1749876" y="2642212"/>
              <a:ext cx="7135940" cy="1079934"/>
              <a:chOff x="1749876" y="2642212"/>
              <a:chExt cx="7135940" cy="1079934"/>
            </a:xfrm>
          </p:grpSpPr>
          <p:sp>
            <p:nvSpPr>
              <p:cNvPr id="15" name="Freeform 427"/>
              <p:cNvSpPr/>
              <p:nvPr/>
            </p:nvSpPr>
            <p:spPr bwMode="auto">
              <a:xfrm flipV="1">
                <a:off x="7164592" y="3041210"/>
                <a:ext cx="1721224" cy="680936"/>
              </a:xfrm>
              <a:custGeom>
                <a:avLst/>
                <a:gdLst>
                  <a:gd name="T0" fmla="*/ 2147483646 w 1940"/>
                  <a:gd name="T1" fmla="*/ 2147483646 h 1049"/>
                  <a:gd name="T2" fmla="*/ 2147483646 w 1940"/>
                  <a:gd name="T3" fmla="*/ 2147483646 h 1049"/>
                  <a:gd name="T4" fmla="*/ 2147483646 w 1940"/>
                  <a:gd name="T5" fmla="*/ 2147483646 h 1049"/>
                  <a:gd name="T6" fmla="*/ 2147483646 w 1940"/>
                  <a:gd name="T7" fmla="*/ 2147483646 h 1049"/>
                  <a:gd name="T8" fmla="*/ 2147483646 w 1940"/>
                  <a:gd name="T9" fmla="*/ 2147483646 h 1049"/>
                  <a:gd name="T10" fmla="*/ 2147483646 w 1940"/>
                  <a:gd name="T11" fmla="*/ 2147483646 h 1049"/>
                  <a:gd name="T12" fmla="*/ 2147483646 w 1940"/>
                  <a:gd name="T13" fmla="*/ 2147483646 h 1049"/>
                  <a:gd name="T14" fmla="*/ 2147483646 w 1940"/>
                  <a:gd name="T15" fmla="*/ 2147483646 h 1049"/>
                  <a:gd name="T16" fmla="*/ 2147483646 w 1940"/>
                  <a:gd name="T17" fmla="*/ 2147483646 h 1049"/>
                  <a:gd name="T18" fmla="*/ 2147483646 w 1940"/>
                  <a:gd name="T19" fmla="*/ 2147483646 h 1049"/>
                  <a:gd name="T20" fmla="*/ 2147483646 w 1940"/>
                  <a:gd name="T21" fmla="*/ 2147483646 h 1049"/>
                  <a:gd name="T22" fmla="*/ 2147483646 w 1940"/>
                  <a:gd name="T23" fmla="*/ 2147483646 h 1049"/>
                  <a:gd name="T24" fmla="*/ 2147483646 w 1940"/>
                  <a:gd name="T25" fmla="*/ 2147483646 h 1049"/>
                  <a:gd name="T26" fmla="*/ 2147483646 w 1940"/>
                  <a:gd name="T27" fmla="*/ 2147483646 h 1049"/>
                  <a:gd name="T28" fmla="*/ 2147483646 w 1940"/>
                  <a:gd name="T29" fmla="*/ 2147483646 h 1049"/>
                  <a:gd name="T30" fmla="*/ 2147483646 w 1940"/>
                  <a:gd name="T31" fmla="*/ 2147483646 h 104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940"/>
                  <a:gd name="T49" fmla="*/ 0 h 1049"/>
                  <a:gd name="T50" fmla="*/ 1940 w 1940"/>
                  <a:gd name="T51" fmla="*/ 1049 h 104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940" h="1049">
                    <a:moveTo>
                      <a:pt x="952" y="26"/>
                    </a:moveTo>
                    <a:cubicBezTo>
                      <a:pt x="867" y="45"/>
                      <a:pt x="832" y="118"/>
                      <a:pt x="755" y="125"/>
                    </a:cubicBezTo>
                    <a:cubicBezTo>
                      <a:pt x="678" y="132"/>
                      <a:pt x="587" y="72"/>
                      <a:pt x="488" y="68"/>
                    </a:cubicBezTo>
                    <a:cubicBezTo>
                      <a:pt x="389" y="64"/>
                      <a:pt x="237" y="48"/>
                      <a:pt x="158" y="101"/>
                    </a:cubicBezTo>
                    <a:cubicBezTo>
                      <a:pt x="79" y="154"/>
                      <a:pt x="28" y="298"/>
                      <a:pt x="14" y="389"/>
                    </a:cubicBezTo>
                    <a:cubicBezTo>
                      <a:pt x="0" y="480"/>
                      <a:pt x="25" y="595"/>
                      <a:pt x="71" y="648"/>
                    </a:cubicBezTo>
                    <a:cubicBezTo>
                      <a:pt x="117" y="701"/>
                      <a:pt x="205" y="665"/>
                      <a:pt x="288" y="706"/>
                    </a:cubicBezTo>
                    <a:cubicBezTo>
                      <a:pt x="371" y="747"/>
                      <a:pt x="450" y="842"/>
                      <a:pt x="568" y="893"/>
                    </a:cubicBezTo>
                    <a:cubicBezTo>
                      <a:pt x="686" y="944"/>
                      <a:pt x="852" y="991"/>
                      <a:pt x="996" y="1014"/>
                    </a:cubicBezTo>
                    <a:cubicBezTo>
                      <a:pt x="1140" y="1036"/>
                      <a:pt x="1309" y="1049"/>
                      <a:pt x="1433" y="1031"/>
                    </a:cubicBezTo>
                    <a:cubicBezTo>
                      <a:pt x="1557" y="1012"/>
                      <a:pt x="1657" y="960"/>
                      <a:pt x="1739" y="907"/>
                    </a:cubicBezTo>
                    <a:cubicBezTo>
                      <a:pt x="1821" y="855"/>
                      <a:pt x="1906" y="824"/>
                      <a:pt x="1923" y="714"/>
                    </a:cubicBezTo>
                    <a:cubicBezTo>
                      <a:pt x="1940" y="604"/>
                      <a:pt x="1898" y="350"/>
                      <a:pt x="1839" y="251"/>
                    </a:cubicBezTo>
                    <a:cubicBezTo>
                      <a:pt x="1780" y="151"/>
                      <a:pt x="1662" y="153"/>
                      <a:pt x="1566" y="114"/>
                    </a:cubicBezTo>
                    <a:cubicBezTo>
                      <a:pt x="1470" y="76"/>
                      <a:pt x="1365" y="30"/>
                      <a:pt x="1263" y="15"/>
                    </a:cubicBezTo>
                    <a:cubicBezTo>
                      <a:pt x="1161" y="0"/>
                      <a:pt x="1037" y="8"/>
                      <a:pt x="952" y="26"/>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15"/>
              <p:cNvSpPr/>
              <p:nvPr/>
            </p:nvSpPr>
            <p:spPr>
              <a:xfrm>
                <a:off x="3602816" y="2963532"/>
                <a:ext cx="3498815" cy="627560"/>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1" fmla="*/ 434989 w 1537226"/>
                  <a:gd name="connsiteY0-2" fmla="*/ 253346 h 1763594"/>
                  <a:gd name="connsiteX1-3" fmla="*/ 488 w 1537226"/>
                  <a:gd name="connsiteY1-4" fmla="*/ 921706 h 1763594"/>
                  <a:gd name="connsiteX2-5" fmla="*/ 368142 w 1537226"/>
                  <a:gd name="connsiteY2-6" fmla="*/ 1489812 h 1763594"/>
                  <a:gd name="connsiteX3-7" fmla="*/ 1187008 w 1537226"/>
                  <a:gd name="connsiteY3-8" fmla="*/ 1757156 h 1763594"/>
                  <a:gd name="connsiteX4-9" fmla="*/ 1521239 w 1537226"/>
                  <a:gd name="connsiteY4-10" fmla="*/ 1239177 h 1763594"/>
                  <a:gd name="connsiteX5-11" fmla="*/ 1468998 w 1537226"/>
                  <a:gd name="connsiteY5-12" fmla="*/ 654362 h 1763594"/>
                  <a:gd name="connsiteX6-13" fmla="*/ 1337412 w 1537226"/>
                  <a:gd name="connsiteY6-14" fmla="*/ 136383 h 1763594"/>
                  <a:gd name="connsiteX7-15" fmla="*/ 1086739 w 1537226"/>
                  <a:gd name="connsiteY7-16" fmla="*/ 2711 h 1763594"/>
                  <a:gd name="connsiteX8-17" fmla="*/ 434989 w 1537226"/>
                  <a:gd name="connsiteY8-18" fmla="*/ 253346 h 1763594"/>
                  <a:gd name="connsiteX0-19" fmla="*/ 434989 w 1537226"/>
                  <a:gd name="connsiteY0-20" fmla="*/ 253346 h 1763594"/>
                  <a:gd name="connsiteX1-21" fmla="*/ 488 w 1537226"/>
                  <a:gd name="connsiteY1-22" fmla="*/ 921706 h 1763594"/>
                  <a:gd name="connsiteX2-23" fmla="*/ 368142 w 1537226"/>
                  <a:gd name="connsiteY2-24" fmla="*/ 1489812 h 1763594"/>
                  <a:gd name="connsiteX3-25" fmla="*/ 1187008 w 1537226"/>
                  <a:gd name="connsiteY3-26" fmla="*/ 1757156 h 1763594"/>
                  <a:gd name="connsiteX4-27" fmla="*/ 1521239 w 1537226"/>
                  <a:gd name="connsiteY4-28" fmla="*/ 1239177 h 1763594"/>
                  <a:gd name="connsiteX5-29" fmla="*/ 1468998 w 1537226"/>
                  <a:gd name="connsiteY5-30" fmla="*/ 654362 h 1763594"/>
                  <a:gd name="connsiteX6-31" fmla="*/ 1337412 w 1537226"/>
                  <a:gd name="connsiteY6-32" fmla="*/ 136383 h 1763594"/>
                  <a:gd name="connsiteX7-33" fmla="*/ 839572 w 1537226"/>
                  <a:gd name="connsiteY7-34" fmla="*/ 2711 h 1763594"/>
                  <a:gd name="connsiteX8-35" fmla="*/ 434989 w 1537226"/>
                  <a:gd name="connsiteY8-36" fmla="*/ 253346 h 1763594"/>
                  <a:gd name="connsiteX0-37" fmla="*/ 360357 w 1536743"/>
                  <a:gd name="connsiteY0-38" fmla="*/ 534641 h 1782088"/>
                  <a:gd name="connsiteX1-39" fmla="*/ 5 w 1536743"/>
                  <a:gd name="connsiteY1-40" fmla="*/ 940200 h 1782088"/>
                  <a:gd name="connsiteX2-41" fmla="*/ 367659 w 1536743"/>
                  <a:gd name="connsiteY2-42" fmla="*/ 1508306 h 1782088"/>
                  <a:gd name="connsiteX3-43" fmla="*/ 1186525 w 1536743"/>
                  <a:gd name="connsiteY3-44" fmla="*/ 1775650 h 1782088"/>
                  <a:gd name="connsiteX4-45" fmla="*/ 1520756 w 1536743"/>
                  <a:gd name="connsiteY4-46" fmla="*/ 1257671 h 1782088"/>
                  <a:gd name="connsiteX5-47" fmla="*/ 1468515 w 1536743"/>
                  <a:gd name="connsiteY5-48" fmla="*/ 672856 h 1782088"/>
                  <a:gd name="connsiteX6-49" fmla="*/ 1336929 w 1536743"/>
                  <a:gd name="connsiteY6-50" fmla="*/ 154877 h 1782088"/>
                  <a:gd name="connsiteX7-51" fmla="*/ 839089 w 1536743"/>
                  <a:gd name="connsiteY7-52" fmla="*/ 21205 h 1782088"/>
                  <a:gd name="connsiteX8-53" fmla="*/ 360357 w 1536743"/>
                  <a:gd name="connsiteY8-54" fmla="*/ 534641 h 1782088"/>
                  <a:gd name="connsiteX0-55" fmla="*/ 360355 w 1536741"/>
                  <a:gd name="connsiteY0-56" fmla="*/ 534641 h 1782088"/>
                  <a:gd name="connsiteX1-57" fmla="*/ 3 w 1536741"/>
                  <a:gd name="connsiteY1-58" fmla="*/ 940200 h 1782088"/>
                  <a:gd name="connsiteX2-59" fmla="*/ 367657 w 1536741"/>
                  <a:gd name="connsiteY2-60" fmla="*/ 1508306 h 1782088"/>
                  <a:gd name="connsiteX3-61" fmla="*/ 1186523 w 1536741"/>
                  <a:gd name="connsiteY3-62" fmla="*/ 1775650 h 1782088"/>
                  <a:gd name="connsiteX4-63" fmla="*/ 1520754 w 1536741"/>
                  <a:gd name="connsiteY4-64" fmla="*/ 1257671 h 1782088"/>
                  <a:gd name="connsiteX5-65" fmla="*/ 1468513 w 1536741"/>
                  <a:gd name="connsiteY5-66" fmla="*/ 672856 h 1782088"/>
                  <a:gd name="connsiteX6-67" fmla="*/ 1336927 w 1536741"/>
                  <a:gd name="connsiteY6-68" fmla="*/ 154877 h 1782088"/>
                  <a:gd name="connsiteX7-69" fmla="*/ 839087 w 1536741"/>
                  <a:gd name="connsiteY7-70" fmla="*/ 21205 h 1782088"/>
                  <a:gd name="connsiteX8-71" fmla="*/ 360355 w 1536741"/>
                  <a:gd name="connsiteY8-72" fmla="*/ 534641 h 1782088"/>
                  <a:gd name="connsiteX0-73" fmla="*/ 382604 w 1558990"/>
                  <a:gd name="connsiteY0-74" fmla="*/ 534641 h 1810599"/>
                  <a:gd name="connsiteX1-75" fmla="*/ 22252 w 1558990"/>
                  <a:gd name="connsiteY1-76" fmla="*/ 940200 h 1810599"/>
                  <a:gd name="connsiteX2-77" fmla="*/ 167457 w 1558990"/>
                  <a:gd name="connsiteY2-78" fmla="*/ 1672556 h 1810599"/>
                  <a:gd name="connsiteX3-79" fmla="*/ 1208772 w 1558990"/>
                  <a:gd name="connsiteY3-80" fmla="*/ 1775650 h 1810599"/>
                  <a:gd name="connsiteX4-81" fmla="*/ 1543003 w 1558990"/>
                  <a:gd name="connsiteY4-82" fmla="*/ 1257671 h 1810599"/>
                  <a:gd name="connsiteX5-83" fmla="*/ 1490762 w 1558990"/>
                  <a:gd name="connsiteY5-84" fmla="*/ 672856 h 1810599"/>
                  <a:gd name="connsiteX6-85" fmla="*/ 1359176 w 1558990"/>
                  <a:gd name="connsiteY6-86" fmla="*/ 154877 h 1810599"/>
                  <a:gd name="connsiteX7-87" fmla="*/ 861336 w 1558990"/>
                  <a:gd name="connsiteY7-88" fmla="*/ 21205 h 1810599"/>
                  <a:gd name="connsiteX8-89" fmla="*/ 382604 w 1558990"/>
                  <a:gd name="connsiteY8-90" fmla="*/ 534641 h 1810599"/>
                  <a:gd name="connsiteX0-91" fmla="*/ 393458 w 1593840"/>
                  <a:gd name="connsiteY0-92" fmla="*/ 534641 h 1793264"/>
                  <a:gd name="connsiteX1-93" fmla="*/ 33106 w 1593840"/>
                  <a:gd name="connsiteY1-94" fmla="*/ 940200 h 1793264"/>
                  <a:gd name="connsiteX2-95" fmla="*/ 178311 w 1593840"/>
                  <a:gd name="connsiteY2-96" fmla="*/ 1672556 h 1793264"/>
                  <a:gd name="connsiteX3-97" fmla="*/ 1464139 w 1593840"/>
                  <a:gd name="connsiteY3-98" fmla="*/ 1752440 h 1793264"/>
                  <a:gd name="connsiteX4-99" fmla="*/ 1553857 w 1593840"/>
                  <a:gd name="connsiteY4-100" fmla="*/ 1257671 h 1793264"/>
                  <a:gd name="connsiteX5-101" fmla="*/ 1501616 w 1593840"/>
                  <a:gd name="connsiteY5-102" fmla="*/ 672856 h 1793264"/>
                  <a:gd name="connsiteX6-103" fmla="*/ 1370030 w 1593840"/>
                  <a:gd name="connsiteY6-104" fmla="*/ 154877 h 1793264"/>
                  <a:gd name="connsiteX7-105" fmla="*/ 872190 w 1593840"/>
                  <a:gd name="connsiteY7-106" fmla="*/ 21205 h 1793264"/>
                  <a:gd name="connsiteX8-107" fmla="*/ 393458 w 1593840"/>
                  <a:gd name="connsiteY8-108" fmla="*/ 534641 h 1793264"/>
                  <a:gd name="connsiteX0-109" fmla="*/ 393458 w 1566550"/>
                  <a:gd name="connsiteY0-110" fmla="*/ 534641 h 1840341"/>
                  <a:gd name="connsiteX1-111" fmla="*/ 33106 w 1566550"/>
                  <a:gd name="connsiteY1-112" fmla="*/ 940200 h 1840341"/>
                  <a:gd name="connsiteX2-113" fmla="*/ 178311 w 1566550"/>
                  <a:gd name="connsiteY2-114" fmla="*/ 1672556 h 1840341"/>
                  <a:gd name="connsiteX3-115" fmla="*/ 1464139 w 1566550"/>
                  <a:gd name="connsiteY3-116" fmla="*/ 1752440 h 1840341"/>
                  <a:gd name="connsiteX4-117" fmla="*/ 1553857 w 1566550"/>
                  <a:gd name="connsiteY4-118" fmla="*/ 1257671 h 1840341"/>
                  <a:gd name="connsiteX5-119" fmla="*/ 1501616 w 1566550"/>
                  <a:gd name="connsiteY5-120" fmla="*/ 672856 h 1840341"/>
                  <a:gd name="connsiteX6-121" fmla="*/ 1370030 w 1566550"/>
                  <a:gd name="connsiteY6-122" fmla="*/ 154877 h 1840341"/>
                  <a:gd name="connsiteX7-123" fmla="*/ 872190 w 1566550"/>
                  <a:gd name="connsiteY7-124" fmla="*/ 21205 h 1840341"/>
                  <a:gd name="connsiteX8-125" fmla="*/ 393458 w 1566550"/>
                  <a:gd name="connsiteY8-126" fmla="*/ 534641 h 1840341"/>
                  <a:gd name="connsiteX0-127" fmla="*/ 393458 w 1555557"/>
                  <a:gd name="connsiteY0-128" fmla="*/ 534641 h 1787187"/>
                  <a:gd name="connsiteX1-129" fmla="*/ 33106 w 1555557"/>
                  <a:gd name="connsiteY1-130" fmla="*/ 940200 h 1787187"/>
                  <a:gd name="connsiteX2-131" fmla="*/ 178311 w 1555557"/>
                  <a:gd name="connsiteY2-132" fmla="*/ 1672556 h 1787187"/>
                  <a:gd name="connsiteX3-133" fmla="*/ 1464139 w 1555557"/>
                  <a:gd name="connsiteY3-134" fmla="*/ 1752440 h 1787187"/>
                  <a:gd name="connsiteX4-135" fmla="*/ 1553857 w 1555557"/>
                  <a:gd name="connsiteY4-136" fmla="*/ 1257671 h 1787187"/>
                  <a:gd name="connsiteX5-137" fmla="*/ 1501616 w 1555557"/>
                  <a:gd name="connsiteY5-138" fmla="*/ 672856 h 1787187"/>
                  <a:gd name="connsiteX6-139" fmla="*/ 1370030 w 1555557"/>
                  <a:gd name="connsiteY6-140" fmla="*/ 154877 h 1787187"/>
                  <a:gd name="connsiteX7-141" fmla="*/ 872190 w 1555557"/>
                  <a:gd name="connsiteY7-142" fmla="*/ 21205 h 1787187"/>
                  <a:gd name="connsiteX8-143" fmla="*/ 393458 w 1555557"/>
                  <a:gd name="connsiteY8-144" fmla="*/ 534641 h 1787187"/>
                  <a:gd name="connsiteX0-145" fmla="*/ 401126 w 1664928"/>
                  <a:gd name="connsiteY0-146" fmla="*/ 534641 h 1783934"/>
                  <a:gd name="connsiteX1-147" fmla="*/ 40774 w 1664928"/>
                  <a:gd name="connsiteY1-148" fmla="*/ 940200 h 1783934"/>
                  <a:gd name="connsiteX2-149" fmla="*/ 185979 w 1664928"/>
                  <a:gd name="connsiteY2-150" fmla="*/ 1672556 h 1783934"/>
                  <a:gd name="connsiteX3-151" fmla="*/ 1618513 w 1664928"/>
                  <a:gd name="connsiteY3-152" fmla="*/ 1747798 h 1783934"/>
                  <a:gd name="connsiteX4-153" fmla="*/ 1561525 w 1664928"/>
                  <a:gd name="connsiteY4-154" fmla="*/ 1257671 h 1783934"/>
                  <a:gd name="connsiteX5-155" fmla="*/ 1509284 w 1664928"/>
                  <a:gd name="connsiteY5-156" fmla="*/ 672856 h 1783934"/>
                  <a:gd name="connsiteX6-157" fmla="*/ 1377698 w 1664928"/>
                  <a:gd name="connsiteY6-158" fmla="*/ 154877 h 1783934"/>
                  <a:gd name="connsiteX7-159" fmla="*/ 879858 w 1664928"/>
                  <a:gd name="connsiteY7-160" fmla="*/ 21205 h 1783934"/>
                  <a:gd name="connsiteX8-161" fmla="*/ 401126 w 1664928"/>
                  <a:gd name="connsiteY8-162" fmla="*/ 534641 h 1783934"/>
                  <a:gd name="connsiteX0-163" fmla="*/ 408119 w 1718774"/>
                  <a:gd name="connsiteY0-164" fmla="*/ 534641 h 1826522"/>
                  <a:gd name="connsiteX1-165" fmla="*/ 47767 w 1718774"/>
                  <a:gd name="connsiteY1-166" fmla="*/ 940200 h 1826522"/>
                  <a:gd name="connsiteX2-167" fmla="*/ 179001 w 1718774"/>
                  <a:gd name="connsiteY2-168" fmla="*/ 1742186 h 1826522"/>
                  <a:gd name="connsiteX3-169" fmla="*/ 1625506 w 1718774"/>
                  <a:gd name="connsiteY3-170" fmla="*/ 1747798 h 1826522"/>
                  <a:gd name="connsiteX4-171" fmla="*/ 1568518 w 1718774"/>
                  <a:gd name="connsiteY4-172" fmla="*/ 1257671 h 1826522"/>
                  <a:gd name="connsiteX5-173" fmla="*/ 1516277 w 1718774"/>
                  <a:gd name="connsiteY5-174" fmla="*/ 672856 h 1826522"/>
                  <a:gd name="connsiteX6-175" fmla="*/ 1384691 w 1718774"/>
                  <a:gd name="connsiteY6-176" fmla="*/ 154877 h 1826522"/>
                  <a:gd name="connsiteX7-177" fmla="*/ 886851 w 1718774"/>
                  <a:gd name="connsiteY7-178" fmla="*/ 21205 h 1826522"/>
                  <a:gd name="connsiteX8-179" fmla="*/ 408119 w 1718774"/>
                  <a:gd name="connsiteY8-180" fmla="*/ 534641 h 1826522"/>
                  <a:gd name="connsiteX0-181" fmla="*/ 477759 w 1796623"/>
                  <a:gd name="connsiteY0-182" fmla="*/ 534641 h 1818043"/>
                  <a:gd name="connsiteX1-183" fmla="*/ 117407 w 1796623"/>
                  <a:gd name="connsiteY1-184" fmla="*/ 940200 h 1818043"/>
                  <a:gd name="connsiteX2-185" fmla="*/ 136864 w 1796623"/>
                  <a:gd name="connsiteY2-186" fmla="*/ 1728260 h 1818043"/>
                  <a:gd name="connsiteX3-187" fmla="*/ 1695146 w 1796623"/>
                  <a:gd name="connsiteY3-188" fmla="*/ 1747798 h 1818043"/>
                  <a:gd name="connsiteX4-189" fmla="*/ 1638158 w 1796623"/>
                  <a:gd name="connsiteY4-190" fmla="*/ 1257671 h 1818043"/>
                  <a:gd name="connsiteX5-191" fmla="*/ 1585917 w 1796623"/>
                  <a:gd name="connsiteY5-192" fmla="*/ 672856 h 1818043"/>
                  <a:gd name="connsiteX6-193" fmla="*/ 1454331 w 1796623"/>
                  <a:gd name="connsiteY6-194" fmla="*/ 154877 h 1818043"/>
                  <a:gd name="connsiteX7-195" fmla="*/ 956491 w 1796623"/>
                  <a:gd name="connsiteY7-196" fmla="*/ 21205 h 1818043"/>
                  <a:gd name="connsiteX8-197" fmla="*/ 477759 w 1796623"/>
                  <a:gd name="connsiteY8-198" fmla="*/ 534641 h 1818043"/>
                  <a:gd name="connsiteX0-199" fmla="*/ 396783 w 1688820"/>
                  <a:gd name="connsiteY0-200" fmla="*/ 534641 h 1815615"/>
                  <a:gd name="connsiteX1-201" fmla="*/ 36431 w 1688820"/>
                  <a:gd name="connsiteY1-202" fmla="*/ 940200 h 1815615"/>
                  <a:gd name="connsiteX2-203" fmla="*/ 55888 w 1688820"/>
                  <a:gd name="connsiteY2-204" fmla="*/ 1728260 h 1815615"/>
                  <a:gd name="connsiteX3-205" fmla="*/ 421834 w 1688820"/>
                  <a:gd name="connsiteY3-206" fmla="*/ 1798118 h 1815615"/>
                  <a:gd name="connsiteX4-207" fmla="*/ 1614170 w 1688820"/>
                  <a:gd name="connsiteY4-208" fmla="*/ 1747798 h 1815615"/>
                  <a:gd name="connsiteX5-209" fmla="*/ 1557182 w 1688820"/>
                  <a:gd name="connsiteY5-210" fmla="*/ 1257671 h 1815615"/>
                  <a:gd name="connsiteX6-211" fmla="*/ 1504941 w 1688820"/>
                  <a:gd name="connsiteY6-212" fmla="*/ 672856 h 1815615"/>
                  <a:gd name="connsiteX7-213" fmla="*/ 1373355 w 1688820"/>
                  <a:gd name="connsiteY7-214" fmla="*/ 154877 h 1815615"/>
                  <a:gd name="connsiteX8-215" fmla="*/ 875515 w 1688820"/>
                  <a:gd name="connsiteY8-216" fmla="*/ 21205 h 1815615"/>
                  <a:gd name="connsiteX9" fmla="*/ 396783 w 1688820"/>
                  <a:gd name="connsiteY9" fmla="*/ 534641 h 1815615"/>
                  <a:gd name="connsiteX0-217" fmla="*/ 394951 w 1689541"/>
                  <a:gd name="connsiteY0-218" fmla="*/ 534641 h 1877271"/>
                  <a:gd name="connsiteX1-219" fmla="*/ 34599 w 1689541"/>
                  <a:gd name="connsiteY1-220" fmla="*/ 940200 h 1877271"/>
                  <a:gd name="connsiteX2-221" fmla="*/ 54056 w 1689541"/>
                  <a:gd name="connsiteY2-222" fmla="*/ 1728260 h 1877271"/>
                  <a:gd name="connsiteX3-223" fmla="*/ 385071 w 1689541"/>
                  <a:gd name="connsiteY3-224" fmla="*/ 1877032 h 1877271"/>
                  <a:gd name="connsiteX4-225" fmla="*/ 1612338 w 1689541"/>
                  <a:gd name="connsiteY4-226" fmla="*/ 1747798 h 1877271"/>
                  <a:gd name="connsiteX5-227" fmla="*/ 1555350 w 1689541"/>
                  <a:gd name="connsiteY5-228" fmla="*/ 1257671 h 1877271"/>
                  <a:gd name="connsiteX6-229" fmla="*/ 1503109 w 1689541"/>
                  <a:gd name="connsiteY6-230" fmla="*/ 672856 h 1877271"/>
                  <a:gd name="connsiteX7-231" fmla="*/ 1371523 w 1689541"/>
                  <a:gd name="connsiteY7-232" fmla="*/ 154877 h 1877271"/>
                  <a:gd name="connsiteX8-233" fmla="*/ 873683 w 1689541"/>
                  <a:gd name="connsiteY8-234" fmla="*/ 21205 h 1877271"/>
                  <a:gd name="connsiteX9-235" fmla="*/ 394951 w 1689541"/>
                  <a:gd name="connsiteY9-236" fmla="*/ 534641 h 1877271"/>
                  <a:gd name="connsiteX0-237" fmla="*/ 394949 w 1689541"/>
                  <a:gd name="connsiteY0-238" fmla="*/ 534641 h 1877032"/>
                  <a:gd name="connsiteX1-239" fmla="*/ 34597 w 1689541"/>
                  <a:gd name="connsiteY1-240" fmla="*/ 940200 h 1877032"/>
                  <a:gd name="connsiteX2-241" fmla="*/ 54054 w 1689541"/>
                  <a:gd name="connsiteY2-242" fmla="*/ 1728260 h 1877032"/>
                  <a:gd name="connsiteX3-243" fmla="*/ 385069 w 1689541"/>
                  <a:gd name="connsiteY3-244" fmla="*/ 1877032 h 1877032"/>
                  <a:gd name="connsiteX4-245" fmla="*/ 1612336 w 1689541"/>
                  <a:gd name="connsiteY4-246" fmla="*/ 1747798 h 1877032"/>
                  <a:gd name="connsiteX5-247" fmla="*/ 1555348 w 1689541"/>
                  <a:gd name="connsiteY5-248" fmla="*/ 1257671 h 1877032"/>
                  <a:gd name="connsiteX6-249" fmla="*/ 1503107 w 1689541"/>
                  <a:gd name="connsiteY6-250" fmla="*/ 672856 h 1877032"/>
                  <a:gd name="connsiteX7-251" fmla="*/ 1371521 w 1689541"/>
                  <a:gd name="connsiteY7-252" fmla="*/ 154877 h 1877032"/>
                  <a:gd name="connsiteX8-253" fmla="*/ 873681 w 1689541"/>
                  <a:gd name="connsiteY8-254" fmla="*/ 21205 h 1877032"/>
                  <a:gd name="connsiteX9-255" fmla="*/ 394949 w 1689541"/>
                  <a:gd name="connsiteY9-256" fmla="*/ 534641 h 1877032"/>
                  <a:gd name="connsiteX0-257" fmla="*/ 394949 w 1683795"/>
                  <a:gd name="connsiteY0-258" fmla="*/ 534641 h 1877032"/>
                  <a:gd name="connsiteX1-259" fmla="*/ 34597 w 1683795"/>
                  <a:gd name="connsiteY1-260" fmla="*/ 940200 h 1877032"/>
                  <a:gd name="connsiteX2-261" fmla="*/ 54054 w 1683795"/>
                  <a:gd name="connsiteY2-262" fmla="*/ 1728260 h 1877032"/>
                  <a:gd name="connsiteX3-263" fmla="*/ 385069 w 1683795"/>
                  <a:gd name="connsiteY3-264" fmla="*/ 1877032 h 1877032"/>
                  <a:gd name="connsiteX4-265" fmla="*/ 1605349 w 1683795"/>
                  <a:gd name="connsiteY4-266" fmla="*/ 1798860 h 1877032"/>
                  <a:gd name="connsiteX5-267" fmla="*/ 1555348 w 1683795"/>
                  <a:gd name="connsiteY5-268" fmla="*/ 1257671 h 1877032"/>
                  <a:gd name="connsiteX6-269" fmla="*/ 1503107 w 1683795"/>
                  <a:gd name="connsiteY6-270" fmla="*/ 672856 h 1877032"/>
                  <a:gd name="connsiteX7-271" fmla="*/ 1371521 w 1683795"/>
                  <a:gd name="connsiteY7-272" fmla="*/ 154877 h 1877032"/>
                  <a:gd name="connsiteX8-273" fmla="*/ 873681 w 1683795"/>
                  <a:gd name="connsiteY8-274" fmla="*/ 21205 h 1877032"/>
                  <a:gd name="connsiteX9-275" fmla="*/ 394949 w 1683795"/>
                  <a:gd name="connsiteY9-276" fmla="*/ 534641 h 1877032"/>
                  <a:gd name="connsiteX0-277" fmla="*/ 394949 w 1720794"/>
                  <a:gd name="connsiteY0-278" fmla="*/ 534641 h 1877032"/>
                  <a:gd name="connsiteX1-279" fmla="*/ 34597 w 1720794"/>
                  <a:gd name="connsiteY1-280" fmla="*/ 940200 h 1877032"/>
                  <a:gd name="connsiteX2-281" fmla="*/ 54054 w 1720794"/>
                  <a:gd name="connsiteY2-282" fmla="*/ 1728260 h 1877032"/>
                  <a:gd name="connsiteX3-283" fmla="*/ 385069 w 1720794"/>
                  <a:gd name="connsiteY3-284" fmla="*/ 1877032 h 1877032"/>
                  <a:gd name="connsiteX4-285" fmla="*/ 1605349 w 1720794"/>
                  <a:gd name="connsiteY4-286" fmla="*/ 1798860 h 1877032"/>
                  <a:gd name="connsiteX5-287" fmla="*/ 1555348 w 1720794"/>
                  <a:gd name="connsiteY5-288" fmla="*/ 1257671 h 1877032"/>
                  <a:gd name="connsiteX6-289" fmla="*/ 1503107 w 1720794"/>
                  <a:gd name="connsiteY6-290" fmla="*/ 672856 h 1877032"/>
                  <a:gd name="connsiteX7-291" fmla="*/ 1371521 w 1720794"/>
                  <a:gd name="connsiteY7-292" fmla="*/ 154877 h 1877032"/>
                  <a:gd name="connsiteX8-293" fmla="*/ 873681 w 1720794"/>
                  <a:gd name="connsiteY8-294" fmla="*/ 21205 h 1877032"/>
                  <a:gd name="connsiteX9-295" fmla="*/ 394949 w 1720794"/>
                  <a:gd name="connsiteY9-296" fmla="*/ 534641 h 1877032"/>
                  <a:gd name="connsiteX0-297" fmla="*/ 394949 w 1720794"/>
                  <a:gd name="connsiteY0-298" fmla="*/ 534641 h 1877032"/>
                  <a:gd name="connsiteX1-299" fmla="*/ 34597 w 1720794"/>
                  <a:gd name="connsiteY1-300" fmla="*/ 940200 h 1877032"/>
                  <a:gd name="connsiteX2-301" fmla="*/ 54054 w 1720794"/>
                  <a:gd name="connsiteY2-302" fmla="*/ 1728260 h 1877032"/>
                  <a:gd name="connsiteX3-303" fmla="*/ 385069 w 1720794"/>
                  <a:gd name="connsiteY3-304" fmla="*/ 1877032 h 1877032"/>
                  <a:gd name="connsiteX4-305" fmla="*/ 1605349 w 1720794"/>
                  <a:gd name="connsiteY4-306" fmla="*/ 1798860 h 1877032"/>
                  <a:gd name="connsiteX5-307" fmla="*/ 1555348 w 1720794"/>
                  <a:gd name="connsiteY5-308" fmla="*/ 1257671 h 1877032"/>
                  <a:gd name="connsiteX6-309" fmla="*/ 1503107 w 1720794"/>
                  <a:gd name="connsiteY6-310" fmla="*/ 672856 h 1877032"/>
                  <a:gd name="connsiteX7-311" fmla="*/ 1371521 w 1720794"/>
                  <a:gd name="connsiteY7-312" fmla="*/ 154877 h 1877032"/>
                  <a:gd name="connsiteX8-313" fmla="*/ 873681 w 1720794"/>
                  <a:gd name="connsiteY8-314" fmla="*/ 21205 h 1877032"/>
                  <a:gd name="connsiteX9-315" fmla="*/ 394949 w 1720794"/>
                  <a:gd name="connsiteY9-316" fmla="*/ 534641 h 1877032"/>
                  <a:gd name="connsiteX0-317" fmla="*/ 394949 w 1671512"/>
                  <a:gd name="connsiteY0-318" fmla="*/ 534641 h 1877032"/>
                  <a:gd name="connsiteX1-319" fmla="*/ 34597 w 1671512"/>
                  <a:gd name="connsiteY1-320" fmla="*/ 940200 h 1877032"/>
                  <a:gd name="connsiteX2-321" fmla="*/ 54054 w 1671512"/>
                  <a:gd name="connsiteY2-322" fmla="*/ 1728260 h 1877032"/>
                  <a:gd name="connsiteX3-323" fmla="*/ 385069 w 1671512"/>
                  <a:gd name="connsiteY3-324" fmla="*/ 1877032 h 1877032"/>
                  <a:gd name="connsiteX4-325" fmla="*/ 1605349 w 1671512"/>
                  <a:gd name="connsiteY4-326" fmla="*/ 1798860 h 1877032"/>
                  <a:gd name="connsiteX5-327" fmla="*/ 1555348 w 1671512"/>
                  <a:gd name="connsiteY5-328" fmla="*/ 1257671 h 1877032"/>
                  <a:gd name="connsiteX6-329" fmla="*/ 1503107 w 1671512"/>
                  <a:gd name="connsiteY6-330" fmla="*/ 672856 h 1877032"/>
                  <a:gd name="connsiteX7-331" fmla="*/ 1371521 w 1671512"/>
                  <a:gd name="connsiteY7-332" fmla="*/ 154877 h 1877032"/>
                  <a:gd name="connsiteX8-333" fmla="*/ 873681 w 1671512"/>
                  <a:gd name="connsiteY8-334" fmla="*/ 21205 h 1877032"/>
                  <a:gd name="connsiteX9-335" fmla="*/ 394949 w 1671512"/>
                  <a:gd name="connsiteY9-336" fmla="*/ 534641 h 1877032"/>
                  <a:gd name="connsiteX0-337" fmla="*/ 394949 w 1677296"/>
                  <a:gd name="connsiteY0-338" fmla="*/ 534641 h 1877032"/>
                  <a:gd name="connsiteX1-339" fmla="*/ 34597 w 1677296"/>
                  <a:gd name="connsiteY1-340" fmla="*/ 940200 h 1877032"/>
                  <a:gd name="connsiteX2-341" fmla="*/ 54054 w 1677296"/>
                  <a:gd name="connsiteY2-342" fmla="*/ 1728260 h 1877032"/>
                  <a:gd name="connsiteX3-343" fmla="*/ 385069 w 1677296"/>
                  <a:gd name="connsiteY3-344" fmla="*/ 1877032 h 1877032"/>
                  <a:gd name="connsiteX4-345" fmla="*/ 1612334 w 1677296"/>
                  <a:gd name="connsiteY4-346" fmla="*/ 1840637 h 1877032"/>
                  <a:gd name="connsiteX5-347" fmla="*/ 1555348 w 1677296"/>
                  <a:gd name="connsiteY5-348" fmla="*/ 1257671 h 1877032"/>
                  <a:gd name="connsiteX6-349" fmla="*/ 1503107 w 1677296"/>
                  <a:gd name="connsiteY6-350" fmla="*/ 672856 h 1877032"/>
                  <a:gd name="connsiteX7-351" fmla="*/ 1371521 w 1677296"/>
                  <a:gd name="connsiteY7-352" fmla="*/ 154877 h 1877032"/>
                  <a:gd name="connsiteX8-353" fmla="*/ 873681 w 1677296"/>
                  <a:gd name="connsiteY8-354" fmla="*/ 21205 h 1877032"/>
                  <a:gd name="connsiteX9-355" fmla="*/ 394949 w 1677296"/>
                  <a:gd name="connsiteY9-356" fmla="*/ 534641 h 1877032"/>
                  <a:gd name="connsiteX0-357" fmla="*/ 394949 w 1677298"/>
                  <a:gd name="connsiteY0-358" fmla="*/ 534641 h 1877032"/>
                  <a:gd name="connsiteX1-359" fmla="*/ 34597 w 1677298"/>
                  <a:gd name="connsiteY1-360" fmla="*/ 940200 h 1877032"/>
                  <a:gd name="connsiteX2-361" fmla="*/ 54054 w 1677298"/>
                  <a:gd name="connsiteY2-362" fmla="*/ 1728260 h 1877032"/>
                  <a:gd name="connsiteX3-363" fmla="*/ 385069 w 1677298"/>
                  <a:gd name="connsiteY3-364" fmla="*/ 1877032 h 1877032"/>
                  <a:gd name="connsiteX4-365" fmla="*/ 1612334 w 1677298"/>
                  <a:gd name="connsiteY4-366" fmla="*/ 1840637 h 1877032"/>
                  <a:gd name="connsiteX5-367" fmla="*/ 1555348 w 1677298"/>
                  <a:gd name="connsiteY5-368" fmla="*/ 1257671 h 1877032"/>
                  <a:gd name="connsiteX6-369" fmla="*/ 1503107 w 1677298"/>
                  <a:gd name="connsiteY6-370" fmla="*/ 672856 h 1877032"/>
                  <a:gd name="connsiteX7-371" fmla="*/ 1371521 w 1677298"/>
                  <a:gd name="connsiteY7-372" fmla="*/ 154877 h 1877032"/>
                  <a:gd name="connsiteX8-373" fmla="*/ 873681 w 1677298"/>
                  <a:gd name="connsiteY8-374" fmla="*/ 21205 h 1877032"/>
                  <a:gd name="connsiteX9-375" fmla="*/ 394949 w 1677298"/>
                  <a:gd name="connsiteY9-376" fmla="*/ 534641 h 1877032"/>
                  <a:gd name="connsiteX0-377" fmla="*/ 394949 w 1677296"/>
                  <a:gd name="connsiteY0-378" fmla="*/ 534641 h 1904936"/>
                  <a:gd name="connsiteX1-379" fmla="*/ 34597 w 1677296"/>
                  <a:gd name="connsiteY1-380" fmla="*/ 940200 h 1904936"/>
                  <a:gd name="connsiteX2-381" fmla="*/ 54054 w 1677296"/>
                  <a:gd name="connsiteY2-382" fmla="*/ 1728260 h 1904936"/>
                  <a:gd name="connsiteX3-383" fmla="*/ 385069 w 1677296"/>
                  <a:gd name="connsiteY3-384" fmla="*/ 1877032 h 1904936"/>
                  <a:gd name="connsiteX4-385" fmla="*/ 1612334 w 1677296"/>
                  <a:gd name="connsiteY4-386" fmla="*/ 1840637 h 1904936"/>
                  <a:gd name="connsiteX5-387" fmla="*/ 1555348 w 1677296"/>
                  <a:gd name="connsiteY5-388" fmla="*/ 1257671 h 1904936"/>
                  <a:gd name="connsiteX6-389" fmla="*/ 1503107 w 1677296"/>
                  <a:gd name="connsiteY6-390" fmla="*/ 672856 h 1904936"/>
                  <a:gd name="connsiteX7-391" fmla="*/ 1371521 w 1677296"/>
                  <a:gd name="connsiteY7-392" fmla="*/ 154877 h 1904936"/>
                  <a:gd name="connsiteX8-393" fmla="*/ 873681 w 1677296"/>
                  <a:gd name="connsiteY8-394" fmla="*/ 21205 h 1904936"/>
                  <a:gd name="connsiteX9-395" fmla="*/ 394949 w 1677296"/>
                  <a:gd name="connsiteY9-396" fmla="*/ 534641 h 1904936"/>
                  <a:gd name="connsiteX0-397" fmla="*/ 461539 w 1743887"/>
                  <a:gd name="connsiteY0-398" fmla="*/ 534641 h 1904936"/>
                  <a:gd name="connsiteX1-399" fmla="*/ 101187 w 1743887"/>
                  <a:gd name="connsiteY1-400" fmla="*/ 940200 h 1904936"/>
                  <a:gd name="connsiteX2-401" fmla="*/ 22840 w 1743887"/>
                  <a:gd name="connsiteY2-402" fmla="*/ 1737812 h 1904936"/>
                  <a:gd name="connsiteX3-403" fmla="*/ 451659 w 1743887"/>
                  <a:gd name="connsiteY3-404" fmla="*/ 1877032 h 1904936"/>
                  <a:gd name="connsiteX4-405" fmla="*/ 1678924 w 1743887"/>
                  <a:gd name="connsiteY4-406" fmla="*/ 1840637 h 1904936"/>
                  <a:gd name="connsiteX5-407" fmla="*/ 1621938 w 1743887"/>
                  <a:gd name="connsiteY5-408" fmla="*/ 1257671 h 1904936"/>
                  <a:gd name="connsiteX6-409" fmla="*/ 1569697 w 1743887"/>
                  <a:gd name="connsiteY6-410" fmla="*/ 672856 h 1904936"/>
                  <a:gd name="connsiteX7-411" fmla="*/ 1438111 w 1743887"/>
                  <a:gd name="connsiteY7-412" fmla="*/ 154877 h 1904936"/>
                  <a:gd name="connsiteX8-413" fmla="*/ 940271 w 1743887"/>
                  <a:gd name="connsiteY8-414" fmla="*/ 21205 h 1904936"/>
                  <a:gd name="connsiteX9-415" fmla="*/ 461539 w 1743887"/>
                  <a:gd name="connsiteY9-416" fmla="*/ 534641 h 1904936"/>
                  <a:gd name="connsiteX0-417" fmla="*/ 452050 w 1756359"/>
                  <a:gd name="connsiteY0-418" fmla="*/ 534641 h 1891359"/>
                  <a:gd name="connsiteX1-419" fmla="*/ 91698 w 1756359"/>
                  <a:gd name="connsiteY1-420" fmla="*/ 940200 h 1891359"/>
                  <a:gd name="connsiteX2-421" fmla="*/ 13351 w 1756359"/>
                  <a:gd name="connsiteY2-422" fmla="*/ 1737812 h 1891359"/>
                  <a:gd name="connsiteX3-423" fmla="*/ 309435 w 1756359"/>
                  <a:gd name="connsiteY3-424" fmla="*/ 1891359 h 1891359"/>
                  <a:gd name="connsiteX4-425" fmla="*/ 1669435 w 1756359"/>
                  <a:gd name="connsiteY4-426" fmla="*/ 1840637 h 1891359"/>
                  <a:gd name="connsiteX5-427" fmla="*/ 1612449 w 1756359"/>
                  <a:gd name="connsiteY5-428" fmla="*/ 1257671 h 1891359"/>
                  <a:gd name="connsiteX6-429" fmla="*/ 1560208 w 1756359"/>
                  <a:gd name="connsiteY6-430" fmla="*/ 672856 h 1891359"/>
                  <a:gd name="connsiteX7-431" fmla="*/ 1428622 w 1756359"/>
                  <a:gd name="connsiteY7-432" fmla="*/ 154877 h 1891359"/>
                  <a:gd name="connsiteX8-433" fmla="*/ 930782 w 1756359"/>
                  <a:gd name="connsiteY8-434" fmla="*/ 21205 h 1891359"/>
                  <a:gd name="connsiteX9-435" fmla="*/ 452050 w 1756359"/>
                  <a:gd name="connsiteY9-436" fmla="*/ 534641 h 1891359"/>
                  <a:gd name="connsiteX0-437" fmla="*/ 452050 w 1756257"/>
                  <a:gd name="connsiteY0-438" fmla="*/ 534641 h 1891359"/>
                  <a:gd name="connsiteX1-439" fmla="*/ 91698 w 1756257"/>
                  <a:gd name="connsiteY1-440" fmla="*/ 940200 h 1891359"/>
                  <a:gd name="connsiteX2-441" fmla="*/ 13351 w 1756257"/>
                  <a:gd name="connsiteY2-442" fmla="*/ 1737812 h 1891359"/>
                  <a:gd name="connsiteX3-443" fmla="*/ 309435 w 1756257"/>
                  <a:gd name="connsiteY3-444" fmla="*/ 1891359 h 1891359"/>
                  <a:gd name="connsiteX4-445" fmla="*/ 1669435 w 1756257"/>
                  <a:gd name="connsiteY4-446" fmla="*/ 1840637 h 1891359"/>
                  <a:gd name="connsiteX5-447" fmla="*/ 1612449 w 1756257"/>
                  <a:gd name="connsiteY5-448" fmla="*/ 1257671 h 1891359"/>
                  <a:gd name="connsiteX6-449" fmla="*/ 1563496 w 1756257"/>
                  <a:gd name="connsiteY6-450" fmla="*/ 959631 h 1891359"/>
                  <a:gd name="connsiteX7-451" fmla="*/ 1560208 w 1756257"/>
                  <a:gd name="connsiteY7-452" fmla="*/ 672856 h 1891359"/>
                  <a:gd name="connsiteX8-453" fmla="*/ 1428622 w 1756257"/>
                  <a:gd name="connsiteY8-454" fmla="*/ 154877 h 1891359"/>
                  <a:gd name="connsiteX9-455" fmla="*/ 930782 w 1756257"/>
                  <a:gd name="connsiteY9-456" fmla="*/ 21205 h 1891359"/>
                  <a:gd name="connsiteX10" fmla="*/ 452050 w 1756257"/>
                  <a:gd name="connsiteY10" fmla="*/ 534641 h 1891359"/>
                  <a:gd name="connsiteX0-457" fmla="*/ 452050 w 1764590"/>
                  <a:gd name="connsiteY0-458" fmla="*/ 534641 h 1891359"/>
                  <a:gd name="connsiteX1-459" fmla="*/ 91698 w 1764590"/>
                  <a:gd name="connsiteY1-460" fmla="*/ 940200 h 1891359"/>
                  <a:gd name="connsiteX2-461" fmla="*/ 13351 w 1764590"/>
                  <a:gd name="connsiteY2-462" fmla="*/ 1737812 h 1891359"/>
                  <a:gd name="connsiteX3-463" fmla="*/ 309435 w 1764590"/>
                  <a:gd name="connsiteY3-464" fmla="*/ 1891359 h 1891359"/>
                  <a:gd name="connsiteX4-465" fmla="*/ 1669435 w 1764590"/>
                  <a:gd name="connsiteY4-466" fmla="*/ 1840637 h 1891359"/>
                  <a:gd name="connsiteX5-467" fmla="*/ 1612449 w 1764590"/>
                  <a:gd name="connsiteY5-468" fmla="*/ 1257671 h 1891359"/>
                  <a:gd name="connsiteX6-469" fmla="*/ 1309780 w 1764590"/>
                  <a:gd name="connsiteY6-470" fmla="*/ 1046341 h 1891359"/>
                  <a:gd name="connsiteX7-471" fmla="*/ 1560208 w 1764590"/>
                  <a:gd name="connsiteY7-472" fmla="*/ 672856 h 1891359"/>
                  <a:gd name="connsiteX8-473" fmla="*/ 1428622 w 1764590"/>
                  <a:gd name="connsiteY8-474" fmla="*/ 154877 h 1891359"/>
                  <a:gd name="connsiteX9-475" fmla="*/ 930782 w 1764590"/>
                  <a:gd name="connsiteY9-476" fmla="*/ 21205 h 1891359"/>
                  <a:gd name="connsiteX10-477" fmla="*/ 452050 w 1764590"/>
                  <a:gd name="connsiteY10-478" fmla="*/ 534641 h 1891359"/>
                  <a:gd name="connsiteX0-479" fmla="*/ 452050 w 1764592"/>
                  <a:gd name="connsiteY0-480" fmla="*/ 534641 h 1891359"/>
                  <a:gd name="connsiteX1-481" fmla="*/ 91698 w 1764592"/>
                  <a:gd name="connsiteY1-482" fmla="*/ 940200 h 1891359"/>
                  <a:gd name="connsiteX2-483" fmla="*/ 13351 w 1764592"/>
                  <a:gd name="connsiteY2-484" fmla="*/ 1737812 h 1891359"/>
                  <a:gd name="connsiteX3-485" fmla="*/ 309435 w 1764592"/>
                  <a:gd name="connsiteY3-486" fmla="*/ 1891359 h 1891359"/>
                  <a:gd name="connsiteX4-487" fmla="*/ 1669435 w 1764592"/>
                  <a:gd name="connsiteY4-488" fmla="*/ 1840637 h 1891359"/>
                  <a:gd name="connsiteX5-489" fmla="*/ 1612449 w 1764592"/>
                  <a:gd name="connsiteY5-490" fmla="*/ 1257671 h 1891359"/>
                  <a:gd name="connsiteX6-491" fmla="*/ 1309780 w 1764592"/>
                  <a:gd name="connsiteY6-492" fmla="*/ 1046341 h 1891359"/>
                  <a:gd name="connsiteX7-493" fmla="*/ 1560208 w 1764592"/>
                  <a:gd name="connsiteY7-494" fmla="*/ 672856 h 1891359"/>
                  <a:gd name="connsiteX8-495" fmla="*/ 1428622 w 1764592"/>
                  <a:gd name="connsiteY8-496" fmla="*/ 154877 h 1891359"/>
                  <a:gd name="connsiteX9-497" fmla="*/ 930782 w 1764592"/>
                  <a:gd name="connsiteY9-498" fmla="*/ 21205 h 1891359"/>
                  <a:gd name="connsiteX10-499" fmla="*/ 452050 w 1764592"/>
                  <a:gd name="connsiteY10-500" fmla="*/ 534641 h 1891359"/>
                  <a:gd name="connsiteX0-501" fmla="*/ 452050 w 1764590"/>
                  <a:gd name="connsiteY0-502" fmla="*/ 534641 h 1891359"/>
                  <a:gd name="connsiteX1-503" fmla="*/ 91698 w 1764590"/>
                  <a:gd name="connsiteY1-504" fmla="*/ 940200 h 1891359"/>
                  <a:gd name="connsiteX2-505" fmla="*/ 13351 w 1764590"/>
                  <a:gd name="connsiteY2-506" fmla="*/ 1737812 h 1891359"/>
                  <a:gd name="connsiteX3-507" fmla="*/ 309435 w 1764590"/>
                  <a:gd name="connsiteY3-508" fmla="*/ 1891359 h 1891359"/>
                  <a:gd name="connsiteX4-509" fmla="*/ 1669435 w 1764590"/>
                  <a:gd name="connsiteY4-510" fmla="*/ 1840637 h 1891359"/>
                  <a:gd name="connsiteX5-511" fmla="*/ 1612449 w 1764590"/>
                  <a:gd name="connsiteY5-512" fmla="*/ 1257671 h 1891359"/>
                  <a:gd name="connsiteX6-513" fmla="*/ 1309780 w 1764590"/>
                  <a:gd name="connsiteY6-514" fmla="*/ 1046341 h 1891359"/>
                  <a:gd name="connsiteX7-515" fmla="*/ 1560208 w 1764590"/>
                  <a:gd name="connsiteY7-516" fmla="*/ 672856 h 1891359"/>
                  <a:gd name="connsiteX8-517" fmla="*/ 1428622 w 1764590"/>
                  <a:gd name="connsiteY8-518" fmla="*/ 154877 h 1891359"/>
                  <a:gd name="connsiteX9-519" fmla="*/ 930782 w 1764590"/>
                  <a:gd name="connsiteY9-520" fmla="*/ 21205 h 1891359"/>
                  <a:gd name="connsiteX10-521" fmla="*/ 452050 w 1764590"/>
                  <a:gd name="connsiteY10-522" fmla="*/ 534641 h 1891359"/>
                  <a:gd name="connsiteX0-523" fmla="*/ 452050 w 1792731"/>
                  <a:gd name="connsiteY0-524" fmla="*/ 534641 h 1891359"/>
                  <a:gd name="connsiteX1-525" fmla="*/ 91698 w 1792731"/>
                  <a:gd name="connsiteY1-526" fmla="*/ 940200 h 1891359"/>
                  <a:gd name="connsiteX2-527" fmla="*/ 13351 w 1792731"/>
                  <a:gd name="connsiteY2-528" fmla="*/ 1737812 h 1891359"/>
                  <a:gd name="connsiteX3-529" fmla="*/ 309435 w 1792731"/>
                  <a:gd name="connsiteY3-530" fmla="*/ 1891359 h 1891359"/>
                  <a:gd name="connsiteX4-531" fmla="*/ 1669435 w 1792731"/>
                  <a:gd name="connsiteY4-532" fmla="*/ 1840637 h 1891359"/>
                  <a:gd name="connsiteX5-533" fmla="*/ 1688563 w 1792731"/>
                  <a:gd name="connsiteY5-534" fmla="*/ 1292355 h 1891359"/>
                  <a:gd name="connsiteX6-535" fmla="*/ 1309780 w 1792731"/>
                  <a:gd name="connsiteY6-536" fmla="*/ 1046341 h 1891359"/>
                  <a:gd name="connsiteX7-537" fmla="*/ 1560208 w 1792731"/>
                  <a:gd name="connsiteY7-538" fmla="*/ 672856 h 1891359"/>
                  <a:gd name="connsiteX8-539" fmla="*/ 1428622 w 1792731"/>
                  <a:gd name="connsiteY8-540" fmla="*/ 154877 h 1891359"/>
                  <a:gd name="connsiteX9-541" fmla="*/ 930782 w 1792731"/>
                  <a:gd name="connsiteY9-542" fmla="*/ 21205 h 1891359"/>
                  <a:gd name="connsiteX10-543" fmla="*/ 452050 w 1792731"/>
                  <a:gd name="connsiteY10-544" fmla="*/ 534641 h 1891359"/>
                  <a:gd name="connsiteX0-545" fmla="*/ 452050 w 1814809"/>
                  <a:gd name="connsiteY0-546" fmla="*/ 534641 h 1891359"/>
                  <a:gd name="connsiteX1-547" fmla="*/ 91698 w 1814809"/>
                  <a:gd name="connsiteY1-548" fmla="*/ 940200 h 1891359"/>
                  <a:gd name="connsiteX2-549" fmla="*/ 13351 w 1814809"/>
                  <a:gd name="connsiteY2-550" fmla="*/ 1737812 h 1891359"/>
                  <a:gd name="connsiteX3-551" fmla="*/ 309435 w 1814809"/>
                  <a:gd name="connsiteY3-552" fmla="*/ 1891359 h 1891359"/>
                  <a:gd name="connsiteX4-553" fmla="*/ 1669435 w 1814809"/>
                  <a:gd name="connsiteY4-554" fmla="*/ 1840637 h 1891359"/>
                  <a:gd name="connsiteX5-555" fmla="*/ 1688563 w 1814809"/>
                  <a:gd name="connsiteY5-556" fmla="*/ 1292355 h 1891359"/>
                  <a:gd name="connsiteX6-557" fmla="*/ 1309780 w 1814809"/>
                  <a:gd name="connsiteY6-558" fmla="*/ 1046341 h 1891359"/>
                  <a:gd name="connsiteX7-559" fmla="*/ 1560208 w 1814809"/>
                  <a:gd name="connsiteY7-560" fmla="*/ 672856 h 1891359"/>
                  <a:gd name="connsiteX8-561" fmla="*/ 1428622 w 1814809"/>
                  <a:gd name="connsiteY8-562" fmla="*/ 154877 h 1891359"/>
                  <a:gd name="connsiteX9-563" fmla="*/ 930782 w 1814809"/>
                  <a:gd name="connsiteY9-564" fmla="*/ 21205 h 1891359"/>
                  <a:gd name="connsiteX10-565" fmla="*/ 452050 w 1814809"/>
                  <a:gd name="connsiteY10-566" fmla="*/ 534641 h 1891359"/>
                  <a:gd name="connsiteX0-567" fmla="*/ 452050 w 1814809"/>
                  <a:gd name="connsiteY0-568" fmla="*/ 534641 h 1891359"/>
                  <a:gd name="connsiteX1-569" fmla="*/ 91698 w 1814809"/>
                  <a:gd name="connsiteY1-570" fmla="*/ 940200 h 1891359"/>
                  <a:gd name="connsiteX2-571" fmla="*/ 13351 w 1814809"/>
                  <a:gd name="connsiteY2-572" fmla="*/ 1737812 h 1891359"/>
                  <a:gd name="connsiteX3-573" fmla="*/ 309435 w 1814809"/>
                  <a:gd name="connsiteY3-574" fmla="*/ 1891359 h 1891359"/>
                  <a:gd name="connsiteX4-575" fmla="*/ 1669435 w 1814809"/>
                  <a:gd name="connsiteY4-576" fmla="*/ 1840637 h 1891359"/>
                  <a:gd name="connsiteX5-577" fmla="*/ 1688563 w 1814809"/>
                  <a:gd name="connsiteY5-578" fmla="*/ 1292355 h 1891359"/>
                  <a:gd name="connsiteX6-579" fmla="*/ 1309780 w 1814809"/>
                  <a:gd name="connsiteY6-580" fmla="*/ 1046341 h 1891359"/>
                  <a:gd name="connsiteX7-581" fmla="*/ 1619996 w 1814809"/>
                  <a:gd name="connsiteY7-582" fmla="*/ 526399 h 1891359"/>
                  <a:gd name="connsiteX8-583" fmla="*/ 1428622 w 1814809"/>
                  <a:gd name="connsiteY8-584" fmla="*/ 154877 h 1891359"/>
                  <a:gd name="connsiteX9-585" fmla="*/ 930782 w 1814809"/>
                  <a:gd name="connsiteY9-586" fmla="*/ 21205 h 1891359"/>
                  <a:gd name="connsiteX10-587" fmla="*/ 452050 w 1814809"/>
                  <a:gd name="connsiteY10-588" fmla="*/ 534641 h 1891359"/>
                  <a:gd name="connsiteX0-589" fmla="*/ 452050 w 1814809"/>
                  <a:gd name="connsiteY0-590" fmla="*/ 542872 h 1899590"/>
                  <a:gd name="connsiteX1-591" fmla="*/ 91698 w 1814809"/>
                  <a:gd name="connsiteY1-592" fmla="*/ 948431 h 1899590"/>
                  <a:gd name="connsiteX2-593" fmla="*/ 13351 w 1814809"/>
                  <a:gd name="connsiteY2-594" fmla="*/ 1746043 h 1899590"/>
                  <a:gd name="connsiteX3-595" fmla="*/ 309435 w 1814809"/>
                  <a:gd name="connsiteY3-596" fmla="*/ 1899590 h 1899590"/>
                  <a:gd name="connsiteX4-597" fmla="*/ 1669435 w 1814809"/>
                  <a:gd name="connsiteY4-598" fmla="*/ 1848868 h 1899590"/>
                  <a:gd name="connsiteX5-599" fmla="*/ 1688563 w 1814809"/>
                  <a:gd name="connsiteY5-600" fmla="*/ 1300586 h 1899590"/>
                  <a:gd name="connsiteX6-601" fmla="*/ 1309780 w 1814809"/>
                  <a:gd name="connsiteY6-602" fmla="*/ 1054572 h 1899590"/>
                  <a:gd name="connsiteX7-603" fmla="*/ 1619996 w 1814809"/>
                  <a:gd name="connsiteY7-604" fmla="*/ 534630 h 1899590"/>
                  <a:gd name="connsiteX8-605" fmla="*/ 1488411 w 1814809"/>
                  <a:gd name="connsiteY8-606" fmla="*/ 129049 h 1899590"/>
                  <a:gd name="connsiteX9-607" fmla="*/ 930782 w 1814809"/>
                  <a:gd name="connsiteY9-608" fmla="*/ 29436 h 1899590"/>
                  <a:gd name="connsiteX10-609" fmla="*/ 452050 w 1814809"/>
                  <a:gd name="connsiteY10-610" fmla="*/ 542872 h 1899590"/>
                  <a:gd name="connsiteX0-611" fmla="*/ 452050 w 1814809"/>
                  <a:gd name="connsiteY0-612" fmla="*/ 540513 h 1897231"/>
                  <a:gd name="connsiteX1-613" fmla="*/ 91698 w 1814809"/>
                  <a:gd name="connsiteY1-614" fmla="*/ 946072 h 1897231"/>
                  <a:gd name="connsiteX2-615" fmla="*/ 13351 w 1814809"/>
                  <a:gd name="connsiteY2-616" fmla="*/ 1743684 h 1897231"/>
                  <a:gd name="connsiteX3-617" fmla="*/ 309435 w 1814809"/>
                  <a:gd name="connsiteY3-618" fmla="*/ 1897231 h 1897231"/>
                  <a:gd name="connsiteX4-619" fmla="*/ 1669435 w 1814809"/>
                  <a:gd name="connsiteY4-620" fmla="*/ 1846509 h 1897231"/>
                  <a:gd name="connsiteX5-621" fmla="*/ 1688563 w 1814809"/>
                  <a:gd name="connsiteY5-622" fmla="*/ 1298227 h 1897231"/>
                  <a:gd name="connsiteX6-623" fmla="*/ 1309780 w 1814809"/>
                  <a:gd name="connsiteY6-624" fmla="*/ 1052213 h 1897231"/>
                  <a:gd name="connsiteX7-625" fmla="*/ 1619996 w 1814809"/>
                  <a:gd name="connsiteY7-626" fmla="*/ 532271 h 1897231"/>
                  <a:gd name="connsiteX8-627" fmla="*/ 1488411 w 1814809"/>
                  <a:gd name="connsiteY8-628" fmla="*/ 126690 h 1897231"/>
                  <a:gd name="connsiteX9-629" fmla="*/ 930782 w 1814809"/>
                  <a:gd name="connsiteY9-630" fmla="*/ 27077 h 1897231"/>
                  <a:gd name="connsiteX10-631" fmla="*/ 452050 w 1814809"/>
                  <a:gd name="connsiteY10-632" fmla="*/ 540513 h 1897231"/>
                  <a:gd name="connsiteX0-633" fmla="*/ 452050 w 1814809"/>
                  <a:gd name="connsiteY0-634" fmla="*/ 540513 h 1897231"/>
                  <a:gd name="connsiteX1-635" fmla="*/ 91698 w 1814809"/>
                  <a:gd name="connsiteY1-636" fmla="*/ 946072 h 1897231"/>
                  <a:gd name="connsiteX2-637" fmla="*/ 13351 w 1814809"/>
                  <a:gd name="connsiteY2-638" fmla="*/ 1743684 h 1897231"/>
                  <a:gd name="connsiteX3-639" fmla="*/ 309435 w 1814809"/>
                  <a:gd name="connsiteY3-640" fmla="*/ 1897231 h 1897231"/>
                  <a:gd name="connsiteX4-641" fmla="*/ 1669435 w 1814809"/>
                  <a:gd name="connsiteY4-642" fmla="*/ 1846509 h 1897231"/>
                  <a:gd name="connsiteX5-643" fmla="*/ 1688563 w 1814809"/>
                  <a:gd name="connsiteY5-644" fmla="*/ 1298227 h 1897231"/>
                  <a:gd name="connsiteX6-645" fmla="*/ 1309780 w 1814809"/>
                  <a:gd name="connsiteY6-646" fmla="*/ 1052213 h 1897231"/>
                  <a:gd name="connsiteX7-647" fmla="*/ 1619996 w 1814809"/>
                  <a:gd name="connsiteY7-648" fmla="*/ 532271 h 1897231"/>
                  <a:gd name="connsiteX8-649" fmla="*/ 1488411 w 1814809"/>
                  <a:gd name="connsiteY8-650" fmla="*/ 126690 h 1897231"/>
                  <a:gd name="connsiteX9-651" fmla="*/ 930782 w 1814809"/>
                  <a:gd name="connsiteY9-652" fmla="*/ 27077 h 1897231"/>
                  <a:gd name="connsiteX10-653" fmla="*/ 452050 w 1814809"/>
                  <a:gd name="connsiteY10-654" fmla="*/ 540513 h 1897231"/>
                  <a:gd name="connsiteX0-655" fmla="*/ 288567 w 1811701"/>
                  <a:gd name="connsiteY0-656" fmla="*/ 555674 h 1898251"/>
                  <a:gd name="connsiteX1-657" fmla="*/ 88590 w 1811701"/>
                  <a:gd name="connsiteY1-658" fmla="*/ 947092 h 1898251"/>
                  <a:gd name="connsiteX2-659" fmla="*/ 10243 w 1811701"/>
                  <a:gd name="connsiteY2-660" fmla="*/ 1744704 h 1898251"/>
                  <a:gd name="connsiteX3-661" fmla="*/ 306327 w 1811701"/>
                  <a:gd name="connsiteY3-662" fmla="*/ 1898251 h 1898251"/>
                  <a:gd name="connsiteX4-663" fmla="*/ 1666327 w 1811701"/>
                  <a:gd name="connsiteY4-664" fmla="*/ 1847529 h 1898251"/>
                  <a:gd name="connsiteX5-665" fmla="*/ 1685455 w 1811701"/>
                  <a:gd name="connsiteY5-666" fmla="*/ 1299247 h 1898251"/>
                  <a:gd name="connsiteX6-667" fmla="*/ 1306672 w 1811701"/>
                  <a:gd name="connsiteY6-668" fmla="*/ 1053233 h 1898251"/>
                  <a:gd name="connsiteX7-669" fmla="*/ 1616888 w 1811701"/>
                  <a:gd name="connsiteY7-670" fmla="*/ 533291 h 1898251"/>
                  <a:gd name="connsiteX8-671" fmla="*/ 1485303 w 1811701"/>
                  <a:gd name="connsiteY8-672" fmla="*/ 127710 h 1898251"/>
                  <a:gd name="connsiteX9-673" fmla="*/ 927674 w 1811701"/>
                  <a:gd name="connsiteY9-674" fmla="*/ 28097 h 1898251"/>
                  <a:gd name="connsiteX10-675" fmla="*/ 288567 w 1811701"/>
                  <a:gd name="connsiteY10-676" fmla="*/ 555674 h 1898251"/>
                  <a:gd name="connsiteX0-677" fmla="*/ 288567 w 1811701"/>
                  <a:gd name="connsiteY0-678" fmla="*/ 479828 h 1822405"/>
                  <a:gd name="connsiteX1-679" fmla="*/ 88590 w 1811701"/>
                  <a:gd name="connsiteY1-680" fmla="*/ 871246 h 1822405"/>
                  <a:gd name="connsiteX2-681" fmla="*/ 10243 w 1811701"/>
                  <a:gd name="connsiteY2-682" fmla="*/ 1668858 h 1822405"/>
                  <a:gd name="connsiteX3-683" fmla="*/ 306327 w 1811701"/>
                  <a:gd name="connsiteY3-684" fmla="*/ 1822405 h 1822405"/>
                  <a:gd name="connsiteX4-685" fmla="*/ 1666327 w 1811701"/>
                  <a:gd name="connsiteY4-686" fmla="*/ 1771683 h 1822405"/>
                  <a:gd name="connsiteX5-687" fmla="*/ 1685455 w 1811701"/>
                  <a:gd name="connsiteY5-688" fmla="*/ 1223401 h 1822405"/>
                  <a:gd name="connsiteX6-689" fmla="*/ 1306672 w 1811701"/>
                  <a:gd name="connsiteY6-690" fmla="*/ 977387 h 1822405"/>
                  <a:gd name="connsiteX7-691" fmla="*/ 1616888 w 1811701"/>
                  <a:gd name="connsiteY7-692" fmla="*/ 457445 h 1822405"/>
                  <a:gd name="connsiteX8-693" fmla="*/ 1485303 w 1811701"/>
                  <a:gd name="connsiteY8-694" fmla="*/ 51864 h 1822405"/>
                  <a:gd name="connsiteX9-695" fmla="*/ 895599 w 1811701"/>
                  <a:gd name="connsiteY9-696" fmla="*/ 79530 h 1822405"/>
                  <a:gd name="connsiteX10-697" fmla="*/ 288567 w 1811701"/>
                  <a:gd name="connsiteY10-698" fmla="*/ 479828 h 1822405"/>
                  <a:gd name="connsiteX0-699" fmla="*/ 288567 w 1811701"/>
                  <a:gd name="connsiteY0-700" fmla="*/ 419258 h 1761835"/>
                  <a:gd name="connsiteX1-701" fmla="*/ 88590 w 1811701"/>
                  <a:gd name="connsiteY1-702" fmla="*/ 810676 h 1761835"/>
                  <a:gd name="connsiteX2-703" fmla="*/ 10243 w 1811701"/>
                  <a:gd name="connsiteY2-704" fmla="*/ 1608288 h 1761835"/>
                  <a:gd name="connsiteX3-705" fmla="*/ 306327 w 1811701"/>
                  <a:gd name="connsiteY3-706" fmla="*/ 1761835 h 1761835"/>
                  <a:gd name="connsiteX4-707" fmla="*/ 1666327 w 1811701"/>
                  <a:gd name="connsiteY4-708" fmla="*/ 1711113 h 1761835"/>
                  <a:gd name="connsiteX5-709" fmla="*/ 1685455 w 1811701"/>
                  <a:gd name="connsiteY5-710" fmla="*/ 1162831 h 1761835"/>
                  <a:gd name="connsiteX6-711" fmla="*/ 1306672 w 1811701"/>
                  <a:gd name="connsiteY6-712" fmla="*/ 916817 h 1761835"/>
                  <a:gd name="connsiteX7-713" fmla="*/ 1616888 w 1811701"/>
                  <a:gd name="connsiteY7-714" fmla="*/ 396875 h 1761835"/>
                  <a:gd name="connsiteX8-715" fmla="*/ 1373040 w 1811701"/>
                  <a:gd name="connsiteY8-716" fmla="*/ 118574 h 1761835"/>
                  <a:gd name="connsiteX9-717" fmla="*/ 895599 w 1811701"/>
                  <a:gd name="connsiteY9-718" fmla="*/ 18960 h 1761835"/>
                  <a:gd name="connsiteX10-719" fmla="*/ 288567 w 1811701"/>
                  <a:gd name="connsiteY10-720" fmla="*/ 419258 h 1761835"/>
                  <a:gd name="connsiteX0-721" fmla="*/ 288567 w 1811701"/>
                  <a:gd name="connsiteY0-722" fmla="*/ 419258 h 1761835"/>
                  <a:gd name="connsiteX1-723" fmla="*/ 88590 w 1811701"/>
                  <a:gd name="connsiteY1-724" fmla="*/ 810676 h 1761835"/>
                  <a:gd name="connsiteX2-725" fmla="*/ 10243 w 1811701"/>
                  <a:gd name="connsiteY2-726" fmla="*/ 1608288 h 1761835"/>
                  <a:gd name="connsiteX3-727" fmla="*/ 306327 w 1811701"/>
                  <a:gd name="connsiteY3-728" fmla="*/ 1761835 h 1761835"/>
                  <a:gd name="connsiteX4-729" fmla="*/ 1666327 w 1811701"/>
                  <a:gd name="connsiteY4-730" fmla="*/ 1711113 h 1761835"/>
                  <a:gd name="connsiteX5-731" fmla="*/ 1685455 w 1811701"/>
                  <a:gd name="connsiteY5-732" fmla="*/ 1162831 h 1761835"/>
                  <a:gd name="connsiteX6-733" fmla="*/ 1306672 w 1811701"/>
                  <a:gd name="connsiteY6-734" fmla="*/ 916817 h 1761835"/>
                  <a:gd name="connsiteX7-735" fmla="*/ 1584814 w 1811701"/>
                  <a:gd name="connsiteY7-736" fmla="*/ 510012 h 1761835"/>
                  <a:gd name="connsiteX8-737" fmla="*/ 1373040 w 1811701"/>
                  <a:gd name="connsiteY8-738" fmla="*/ 118574 h 1761835"/>
                  <a:gd name="connsiteX9-739" fmla="*/ 895599 w 1811701"/>
                  <a:gd name="connsiteY9-740" fmla="*/ 18960 h 1761835"/>
                  <a:gd name="connsiteX10-741" fmla="*/ 288567 w 1811701"/>
                  <a:gd name="connsiteY10-742" fmla="*/ 419258 h 1761835"/>
                  <a:gd name="connsiteX0-743" fmla="*/ 288567 w 1770444"/>
                  <a:gd name="connsiteY0-744" fmla="*/ 419258 h 1761835"/>
                  <a:gd name="connsiteX1-745" fmla="*/ 88590 w 1770444"/>
                  <a:gd name="connsiteY1-746" fmla="*/ 810676 h 1761835"/>
                  <a:gd name="connsiteX2-747" fmla="*/ 10243 w 1770444"/>
                  <a:gd name="connsiteY2-748" fmla="*/ 1608288 h 1761835"/>
                  <a:gd name="connsiteX3-749" fmla="*/ 306327 w 1770444"/>
                  <a:gd name="connsiteY3-750" fmla="*/ 1761835 h 1761835"/>
                  <a:gd name="connsiteX4-751" fmla="*/ 1666327 w 1770444"/>
                  <a:gd name="connsiteY4-752" fmla="*/ 1711113 h 1761835"/>
                  <a:gd name="connsiteX5-753" fmla="*/ 1589229 w 1770444"/>
                  <a:gd name="connsiteY5-754" fmla="*/ 1176973 h 1761835"/>
                  <a:gd name="connsiteX6-755" fmla="*/ 1306672 w 1770444"/>
                  <a:gd name="connsiteY6-756" fmla="*/ 916817 h 1761835"/>
                  <a:gd name="connsiteX7-757" fmla="*/ 1584814 w 1770444"/>
                  <a:gd name="connsiteY7-758" fmla="*/ 510012 h 1761835"/>
                  <a:gd name="connsiteX8-759" fmla="*/ 1373040 w 1770444"/>
                  <a:gd name="connsiteY8-760" fmla="*/ 118574 h 1761835"/>
                  <a:gd name="connsiteX9-761" fmla="*/ 895599 w 1770444"/>
                  <a:gd name="connsiteY9-762" fmla="*/ 18960 h 1761835"/>
                  <a:gd name="connsiteX10-763" fmla="*/ 288567 w 1770444"/>
                  <a:gd name="connsiteY10-764" fmla="*/ 419258 h 1761835"/>
                  <a:gd name="connsiteX0-765" fmla="*/ 288567 w 1592514"/>
                  <a:gd name="connsiteY0-766" fmla="*/ 419258 h 1863058"/>
                  <a:gd name="connsiteX1-767" fmla="*/ 88590 w 1592514"/>
                  <a:gd name="connsiteY1-768" fmla="*/ 810676 h 1863058"/>
                  <a:gd name="connsiteX2-769" fmla="*/ 10243 w 1592514"/>
                  <a:gd name="connsiteY2-770" fmla="*/ 1608288 h 1863058"/>
                  <a:gd name="connsiteX3-771" fmla="*/ 306327 w 1592514"/>
                  <a:gd name="connsiteY3-772" fmla="*/ 1761835 h 1863058"/>
                  <a:gd name="connsiteX4-773" fmla="*/ 1377650 w 1592514"/>
                  <a:gd name="connsiteY4-774" fmla="*/ 1838393 h 1863058"/>
                  <a:gd name="connsiteX5-775" fmla="*/ 1589229 w 1592514"/>
                  <a:gd name="connsiteY5-776" fmla="*/ 1176973 h 1863058"/>
                  <a:gd name="connsiteX6-777" fmla="*/ 1306672 w 1592514"/>
                  <a:gd name="connsiteY6-778" fmla="*/ 916817 h 1863058"/>
                  <a:gd name="connsiteX7-779" fmla="*/ 1584814 w 1592514"/>
                  <a:gd name="connsiteY7-780" fmla="*/ 510012 h 1863058"/>
                  <a:gd name="connsiteX8-781" fmla="*/ 1373040 w 1592514"/>
                  <a:gd name="connsiteY8-782" fmla="*/ 118574 h 1863058"/>
                  <a:gd name="connsiteX9-783" fmla="*/ 895599 w 1592514"/>
                  <a:gd name="connsiteY9-784" fmla="*/ 18960 h 1863058"/>
                  <a:gd name="connsiteX10-785" fmla="*/ 288567 w 1592514"/>
                  <a:gd name="connsiteY10-786" fmla="*/ 419258 h 1863058"/>
                  <a:gd name="connsiteX0-787" fmla="*/ 421322 w 1594935"/>
                  <a:gd name="connsiteY0-788" fmla="*/ 616342 h 1876292"/>
                  <a:gd name="connsiteX1-789" fmla="*/ 91011 w 1594935"/>
                  <a:gd name="connsiteY1-790" fmla="*/ 823910 h 1876292"/>
                  <a:gd name="connsiteX2-791" fmla="*/ 12664 w 1594935"/>
                  <a:gd name="connsiteY2-792" fmla="*/ 1621522 h 1876292"/>
                  <a:gd name="connsiteX3-793" fmla="*/ 308748 w 1594935"/>
                  <a:gd name="connsiteY3-794" fmla="*/ 1775069 h 1876292"/>
                  <a:gd name="connsiteX4-795" fmla="*/ 1380071 w 1594935"/>
                  <a:gd name="connsiteY4-796" fmla="*/ 1851627 h 1876292"/>
                  <a:gd name="connsiteX5-797" fmla="*/ 1591650 w 1594935"/>
                  <a:gd name="connsiteY5-798" fmla="*/ 1190207 h 1876292"/>
                  <a:gd name="connsiteX6-799" fmla="*/ 1309093 w 1594935"/>
                  <a:gd name="connsiteY6-800" fmla="*/ 930051 h 1876292"/>
                  <a:gd name="connsiteX7-801" fmla="*/ 1587235 w 1594935"/>
                  <a:gd name="connsiteY7-802" fmla="*/ 523246 h 1876292"/>
                  <a:gd name="connsiteX8-803" fmla="*/ 1375461 w 1594935"/>
                  <a:gd name="connsiteY8-804" fmla="*/ 131808 h 1876292"/>
                  <a:gd name="connsiteX9-805" fmla="*/ 898020 w 1594935"/>
                  <a:gd name="connsiteY9-806" fmla="*/ 32194 h 1876292"/>
                  <a:gd name="connsiteX10-807" fmla="*/ 421322 w 1594935"/>
                  <a:gd name="connsiteY10-808" fmla="*/ 616342 h 1876292"/>
                  <a:gd name="connsiteX0-809" fmla="*/ 413257 w 1586870"/>
                  <a:gd name="connsiteY0-810" fmla="*/ 616342 h 1876292"/>
                  <a:gd name="connsiteX1-811" fmla="*/ 140873 w 1586870"/>
                  <a:gd name="connsiteY1-812" fmla="*/ 993617 h 1876292"/>
                  <a:gd name="connsiteX2-813" fmla="*/ 4599 w 1586870"/>
                  <a:gd name="connsiteY2-814" fmla="*/ 1621522 h 1876292"/>
                  <a:gd name="connsiteX3-815" fmla="*/ 300683 w 1586870"/>
                  <a:gd name="connsiteY3-816" fmla="*/ 1775069 h 1876292"/>
                  <a:gd name="connsiteX4-817" fmla="*/ 1372006 w 1586870"/>
                  <a:gd name="connsiteY4-818" fmla="*/ 1851627 h 1876292"/>
                  <a:gd name="connsiteX5-819" fmla="*/ 1583585 w 1586870"/>
                  <a:gd name="connsiteY5-820" fmla="*/ 1190207 h 1876292"/>
                  <a:gd name="connsiteX6-821" fmla="*/ 1301028 w 1586870"/>
                  <a:gd name="connsiteY6-822" fmla="*/ 930051 h 1876292"/>
                  <a:gd name="connsiteX7-823" fmla="*/ 1579170 w 1586870"/>
                  <a:gd name="connsiteY7-824" fmla="*/ 523246 h 1876292"/>
                  <a:gd name="connsiteX8-825" fmla="*/ 1367396 w 1586870"/>
                  <a:gd name="connsiteY8-826" fmla="*/ 131808 h 1876292"/>
                  <a:gd name="connsiteX9-827" fmla="*/ 889955 w 1586870"/>
                  <a:gd name="connsiteY9-828" fmla="*/ 32194 h 1876292"/>
                  <a:gd name="connsiteX10-829" fmla="*/ 413257 w 1586870"/>
                  <a:gd name="connsiteY10-830" fmla="*/ 616342 h 1876292"/>
                  <a:gd name="connsiteX0-831" fmla="*/ 284962 w 1458575"/>
                  <a:gd name="connsiteY0-832" fmla="*/ 616342 h 1908017"/>
                  <a:gd name="connsiteX1-833" fmla="*/ 12578 w 1458575"/>
                  <a:gd name="connsiteY1-834" fmla="*/ 993617 h 1908017"/>
                  <a:gd name="connsiteX2-835" fmla="*/ 172388 w 1458575"/>
                  <a:gd name="connsiteY2-836" fmla="*/ 1775069 h 1908017"/>
                  <a:gd name="connsiteX3-837" fmla="*/ 1243711 w 1458575"/>
                  <a:gd name="connsiteY3-838" fmla="*/ 1851627 h 1908017"/>
                  <a:gd name="connsiteX4-839" fmla="*/ 1455290 w 1458575"/>
                  <a:gd name="connsiteY4-840" fmla="*/ 1190207 h 1908017"/>
                  <a:gd name="connsiteX5-841" fmla="*/ 1172733 w 1458575"/>
                  <a:gd name="connsiteY5-842" fmla="*/ 930051 h 1908017"/>
                  <a:gd name="connsiteX6-843" fmla="*/ 1450875 w 1458575"/>
                  <a:gd name="connsiteY6-844" fmla="*/ 523246 h 1908017"/>
                  <a:gd name="connsiteX7-845" fmla="*/ 1239101 w 1458575"/>
                  <a:gd name="connsiteY7-846" fmla="*/ 131808 h 1908017"/>
                  <a:gd name="connsiteX8-847" fmla="*/ 761660 w 1458575"/>
                  <a:gd name="connsiteY8-848" fmla="*/ 32194 h 1908017"/>
                  <a:gd name="connsiteX9-849" fmla="*/ 284962 w 1458575"/>
                  <a:gd name="connsiteY9-850" fmla="*/ 616342 h 1908017"/>
                  <a:gd name="connsiteX0-851" fmla="*/ 343858 w 1519131"/>
                  <a:gd name="connsiteY0-852" fmla="*/ 616342 h 1885036"/>
                  <a:gd name="connsiteX1-853" fmla="*/ 71474 w 1519131"/>
                  <a:gd name="connsiteY1-854" fmla="*/ 993617 h 1885036"/>
                  <a:gd name="connsiteX2-855" fmla="*/ 115432 w 1519131"/>
                  <a:gd name="connsiteY2-856" fmla="*/ 1704358 h 1885036"/>
                  <a:gd name="connsiteX3-857" fmla="*/ 1302607 w 1519131"/>
                  <a:gd name="connsiteY3-858" fmla="*/ 1851627 h 1885036"/>
                  <a:gd name="connsiteX4-859" fmla="*/ 1514186 w 1519131"/>
                  <a:gd name="connsiteY4-860" fmla="*/ 1190207 h 1885036"/>
                  <a:gd name="connsiteX5-861" fmla="*/ 1231629 w 1519131"/>
                  <a:gd name="connsiteY5-862" fmla="*/ 930051 h 1885036"/>
                  <a:gd name="connsiteX6-863" fmla="*/ 1509771 w 1519131"/>
                  <a:gd name="connsiteY6-864" fmla="*/ 523246 h 1885036"/>
                  <a:gd name="connsiteX7-865" fmla="*/ 1297997 w 1519131"/>
                  <a:gd name="connsiteY7-866" fmla="*/ 131808 h 1885036"/>
                  <a:gd name="connsiteX8-867" fmla="*/ 820556 w 1519131"/>
                  <a:gd name="connsiteY8-868" fmla="*/ 32194 h 1885036"/>
                  <a:gd name="connsiteX9-869" fmla="*/ 343858 w 1519131"/>
                  <a:gd name="connsiteY9-870" fmla="*/ 616342 h 1885036"/>
                  <a:gd name="connsiteX0-871" fmla="*/ 343858 w 1549812"/>
                  <a:gd name="connsiteY0-872" fmla="*/ 616342 h 1800235"/>
                  <a:gd name="connsiteX1-873" fmla="*/ 71474 w 1549812"/>
                  <a:gd name="connsiteY1-874" fmla="*/ 993617 h 1800235"/>
                  <a:gd name="connsiteX2-875" fmla="*/ 115432 w 1549812"/>
                  <a:gd name="connsiteY2-876" fmla="*/ 1704358 h 1800235"/>
                  <a:gd name="connsiteX3-877" fmla="*/ 1389496 w 1549812"/>
                  <a:gd name="connsiteY3-878" fmla="*/ 1724347 h 1800235"/>
                  <a:gd name="connsiteX4-879" fmla="*/ 1514186 w 1549812"/>
                  <a:gd name="connsiteY4-880" fmla="*/ 1190207 h 1800235"/>
                  <a:gd name="connsiteX5-881" fmla="*/ 1231629 w 1549812"/>
                  <a:gd name="connsiteY5-882" fmla="*/ 930051 h 1800235"/>
                  <a:gd name="connsiteX6-883" fmla="*/ 1509771 w 1549812"/>
                  <a:gd name="connsiteY6-884" fmla="*/ 523246 h 1800235"/>
                  <a:gd name="connsiteX7-885" fmla="*/ 1297997 w 1549812"/>
                  <a:gd name="connsiteY7-886" fmla="*/ 131808 h 1800235"/>
                  <a:gd name="connsiteX8-887" fmla="*/ 820556 w 1549812"/>
                  <a:gd name="connsiteY8-888" fmla="*/ 32194 h 1800235"/>
                  <a:gd name="connsiteX9-889" fmla="*/ 343858 w 1549812"/>
                  <a:gd name="connsiteY9-890" fmla="*/ 616342 h 1800235"/>
                  <a:gd name="connsiteX0-891" fmla="*/ 343858 w 1539552"/>
                  <a:gd name="connsiteY0-892" fmla="*/ 616342 h 1800235"/>
                  <a:gd name="connsiteX1-893" fmla="*/ 71474 w 1539552"/>
                  <a:gd name="connsiteY1-894" fmla="*/ 993617 h 1800235"/>
                  <a:gd name="connsiteX2-895" fmla="*/ 115432 w 1539552"/>
                  <a:gd name="connsiteY2-896" fmla="*/ 1704358 h 1800235"/>
                  <a:gd name="connsiteX3-897" fmla="*/ 1389496 w 1539552"/>
                  <a:gd name="connsiteY3-898" fmla="*/ 1724347 h 1800235"/>
                  <a:gd name="connsiteX4-899" fmla="*/ 1514186 w 1539552"/>
                  <a:gd name="connsiteY4-900" fmla="*/ 1190207 h 1800235"/>
                  <a:gd name="connsiteX5-901" fmla="*/ 1386703 w 1539552"/>
                  <a:gd name="connsiteY5-902" fmla="*/ 889068 h 1800235"/>
                  <a:gd name="connsiteX6-903" fmla="*/ 1509771 w 1539552"/>
                  <a:gd name="connsiteY6-904" fmla="*/ 523246 h 1800235"/>
                  <a:gd name="connsiteX7-905" fmla="*/ 1297997 w 1539552"/>
                  <a:gd name="connsiteY7-906" fmla="*/ 131808 h 1800235"/>
                  <a:gd name="connsiteX8-907" fmla="*/ 820556 w 1539552"/>
                  <a:gd name="connsiteY8-908" fmla="*/ 32194 h 1800235"/>
                  <a:gd name="connsiteX9-909" fmla="*/ 343858 w 1539552"/>
                  <a:gd name="connsiteY9-910" fmla="*/ 616342 h 180023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235" y="connsiteY9-236"/>
                  </a:cxn>
                </a:cxnLst>
                <a:rect l="l" t="t" r="r" b="b"/>
                <a:pathLst>
                  <a:path w="1539552" h="1800235">
                    <a:moveTo>
                      <a:pt x="343858" y="616342"/>
                    </a:moveTo>
                    <a:cubicBezTo>
                      <a:pt x="219011" y="776579"/>
                      <a:pt x="109545" y="812281"/>
                      <a:pt x="71474" y="993617"/>
                    </a:cubicBezTo>
                    <a:cubicBezTo>
                      <a:pt x="33403" y="1174953"/>
                      <a:pt x="-89757" y="1561356"/>
                      <a:pt x="115432" y="1704358"/>
                    </a:cubicBezTo>
                    <a:cubicBezTo>
                      <a:pt x="320621" y="1847360"/>
                      <a:pt x="1156371" y="1810039"/>
                      <a:pt x="1389496" y="1724347"/>
                    </a:cubicBezTo>
                    <a:cubicBezTo>
                      <a:pt x="1622621" y="1638655"/>
                      <a:pt x="1514651" y="1329420"/>
                      <a:pt x="1514186" y="1190207"/>
                    </a:cubicBezTo>
                    <a:cubicBezTo>
                      <a:pt x="1513721" y="1050994"/>
                      <a:pt x="1395410" y="1107931"/>
                      <a:pt x="1386703" y="889068"/>
                    </a:cubicBezTo>
                    <a:cubicBezTo>
                      <a:pt x="1403366" y="652864"/>
                      <a:pt x="1524555" y="649456"/>
                      <a:pt x="1509771" y="523246"/>
                    </a:cubicBezTo>
                    <a:cubicBezTo>
                      <a:pt x="1494987" y="397036"/>
                      <a:pt x="1431655" y="305130"/>
                      <a:pt x="1297997" y="131808"/>
                    </a:cubicBezTo>
                    <a:cubicBezTo>
                      <a:pt x="1189251" y="36824"/>
                      <a:pt x="979579" y="-48562"/>
                      <a:pt x="820556" y="32194"/>
                    </a:cubicBezTo>
                    <a:cubicBezTo>
                      <a:pt x="661533" y="112950"/>
                      <a:pt x="468705" y="456105"/>
                      <a:pt x="343858" y="616342"/>
                    </a:cubicBezTo>
                    <a:close/>
                  </a:path>
                </a:pathLst>
              </a:custGeom>
              <a:solidFill>
                <a:srgbClr val="9CDFF9"/>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419"/>
              <p:cNvSpPr>
                <a:spLocks noChangeArrowheads="1"/>
              </p:cNvSpPr>
              <p:nvPr/>
            </p:nvSpPr>
            <p:spPr bwMode="auto">
              <a:xfrm>
                <a:off x="1983600" y="2906040"/>
                <a:ext cx="986999" cy="669622"/>
              </a:xfrm>
              <a:prstGeom prst="rect">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1"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8" name="AutoShape 420"/>
              <p:cNvSpPr>
                <a:spLocks noChangeArrowheads="1"/>
              </p:cNvSpPr>
              <p:nvPr/>
            </p:nvSpPr>
            <p:spPr bwMode="auto">
              <a:xfrm>
                <a:off x="1749876" y="2642212"/>
                <a:ext cx="1458912" cy="317850"/>
              </a:xfrm>
              <a:prstGeom prst="triangle">
                <a:avLst>
                  <a:gd name="adj" fmla="val 50000"/>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srgbClr val="00CCFF"/>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pic>
            <p:nvPicPr>
              <p:cNvPr id="19" name="Picture 778" descr="antenna_radiation_stylized"/>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2126484" y="3177185"/>
                <a:ext cx="506412" cy="106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Line 443"/>
              <p:cNvSpPr>
                <a:spLocks noChangeShapeType="1"/>
              </p:cNvSpPr>
              <p:nvPr/>
            </p:nvSpPr>
            <p:spPr bwMode="auto">
              <a:xfrm>
                <a:off x="2807672" y="3216792"/>
                <a:ext cx="0" cy="131762"/>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 name="Line 449"/>
              <p:cNvSpPr>
                <a:spLocks noChangeShapeType="1"/>
              </p:cNvSpPr>
              <p:nvPr/>
            </p:nvSpPr>
            <p:spPr bwMode="auto">
              <a:xfrm flipV="1">
                <a:off x="2417147" y="3427929"/>
                <a:ext cx="168275" cy="317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2" name="Group 1139"/>
              <p:cNvGrpSpPr/>
              <p:nvPr/>
            </p:nvGrpSpPr>
            <p:grpSpPr bwMode="auto">
              <a:xfrm flipH="1">
                <a:off x="2536522" y="2920104"/>
                <a:ext cx="359261" cy="342045"/>
                <a:chOff x="2839" y="3501"/>
                <a:chExt cx="755" cy="803"/>
              </a:xfrm>
            </p:grpSpPr>
            <p:pic>
              <p:nvPicPr>
                <p:cNvPr id="145" name="Picture 1140" descr="desktop_computer_stylized_mediu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6" name="Freeform 1141"/>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3" name="Group 22"/>
              <p:cNvGrpSpPr/>
              <p:nvPr/>
            </p:nvGrpSpPr>
            <p:grpSpPr>
              <a:xfrm>
                <a:off x="2347961" y="2678385"/>
                <a:ext cx="347997" cy="396620"/>
                <a:chOff x="7797061" y="3296104"/>
                <a:chExt cx="347997" cy="396620"/>
              </a:xfrm>
            </p:grpSpPr>
            <p:pic>
              <p:nvPicPr>
                <p:cNvPr id="143" name="Picture 571" descr="fridge2.png"/>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896825" y="3355697"/>
                  <a:ext cx="189578" cy="337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4" name="Picture 1115" descr="antenna_stylize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97061" y="3296104"/>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4" name="Group 23"/>
              <p:cNvGrpSpPr/>
              <p:nvPr/>
            </p:nvGrpSpPr>
            <p:grpSpPr>
              <a:xfrm>
                <a:off x="2594596" y="3318955"/>
                <a:ext cx="354986" cy="175668"/>
                <a:chOff x="7493876" y="2774731"/>
                <a:chExt cx="1481958" cy="894622"/>
              </a:xfrm>
            </p:grpSpPr>
            <p:sp>
              <p:nvSpPr>
                <p:cNvPr id="136" name="Freeform 13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7" name="Oval 136"/>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38" name="Group 137"/>
                <p:cNvGrpSpPr/>
                <p:nvPr/>
              </p:nvGrpSpPr>
              <p:grpSpPr>
                <a:xfrm>
                  <a:off x="7713663" y="2848339"/>
                  <a:ext cx="1042107" cy="425543"/>
                  <a:chOff x="7786941" y="2884917"/>
                  <a:chExt cx="897649" cy="353919"/>
                </a:xfrm>
              </p:grpSpPr>
              <p:sp>
                <p:nvSpPr>
                  <p:cNvPr id="139" name="Freeform 13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0" name="Freeform 13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1" name="Freeform 140"/>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2" name="Freeform 141"/>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pic>
            <p:nvPicPr>
              <p:cNvPr id="25" name="Picture 777" descr="access_point_stylized_small"/>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58408" y="3214860"/>
                <a:ext cx="370169" cy="306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6" name="Straight Connector 25"/>
              <p:cNvCxnSpPr/>
              <p:nvPr/>
            </p:nvCxnSpPr>
            <p:spPr>
              <a:xfrm>
                <a:off x="2942945" y="3429728"/>
                <a:ext cx="5562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7" name="Group 26"/>
              <p:cNvGrpSpPr/>
              <p:nvPr/>
            </p:nvGrpSpPr>
            <p:grpSpPr>
              <a:xfrm>
                <a:off x="5931972" y="3301911"/>
                <a:ext cx="397110" cy="220011"/>
                <a:chOff x="7493876" y="2774731"/>
                <a:chExt cx="1481958" cy="894622"/>
              </a:xfrm>
            </p:grpSpPr>
            <p:sp>
              <p:nvSpPr>
                <p:cNvPr id="129" name="Freeform 128"/>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0" name="Oval 129"/>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31" name="Group 130"/>
                <p:cNvGrpSpPr/>
                <p:nvPr/>
              </p:nvGrpSpPr>
              <p:grpSpPr>
                <a:xfrm>
                  <a:off x="7713663" y="2848339"/>
                  <a:ext cx="1042107" cy="425543"/>
                  <a:chOff x="7786941" y="2884917"/>
                  <a:chExt cx="897649" cy="353919"/>
                </a:xfrm>
              </p:grpSpPr>
              <p:sp>
                <p:nvSpPr>
                  <p:cNvPr id="132" name="Freeform 131"/>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3" name="Freeform 132"/>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4" name="Freeform 133"/>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5" name="Freeform 134"/>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8" name="Line 431"/>
              <p:cNvSpPr>
                <a:spLocks noChangeShapeType="1"/>
              </p:cNvSpPr>
              <p:nvPr/>
            </p:nvSpPr>
            <p:spPr bwMode="auto">
              <a:xfrm>
                <a:off x="8002192" y="3160324"/>
                <a:ext cx="524483" cy="261537"/>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Line 432"/>
              <p:cNvSpPr>
                <a:spLocks noChangeShapeType="1"/>
              </p:cNvSpPr>
              <p:nvPr/>
            </p:nvSpPr>
            <p:spPr bwMode="auto">
              <a:xfrm flipV="1">
                <a:off x="7419299" y="3160324"/>
                <a:ext cx="569255" cy="246266"/>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0" name="Line 433"/>
              <p:cNvSpPr>
                <a:spLocks noChangeShapeType="1"/>
              </p:cNvSpPr>
              <p:nvPr/>
            </p:nvSpPr>
            <p:spPr bwMode="auto">
              <a:xfrm flipV="1">
                <a:off x="7390977" y="3430683"/>
                <a:ext cx="1030502" cy="0"/>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1" name="Group 30"/>
              <p:cNvGrpSpPr/>
              <p:nvPr/>
            </p:nvGrpSpPr>
            <p:grpSpPr>
              <a:xfrm>
                <a:off x="4827559" y="3298669"/>
                <a:ext cx="397110" cy="220011"/>
                <a:chOff x="7493876" y="2774731"/>
                <a:chExt cx="1481958" cy="894622"/>
              </a:xfrm>
            </p:grpSpPr>
            <p:sp>
              <p:nvSpPr>
                <p:cNvPr id="122" name="Freeform 121"/>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3" name="Oval 122"/>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24" name="Group 123"/>
                <p:cNvGrpSpPr/>
                <p:nvPr/>
              </p:nvGrpSpPr>
              <p:grpSpPr>
                <a:xfrm>
                  <a:off x="7713663" y="2848339"/>
                  <a:ext cx="1042107" cy="425543"/>
                  <a:chOff x="7786941" y="2884917"/>
                  <a:chExt cx="897649" cy="353919"/>
                </a:xfrm>
              </p:grpSpPr>
              <p:sp>
                <p:nvSpPr>
                  <p:cNvPr id="125" name="Freeform 124"/>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6" name="Freeform 125"/>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7" name="Freeform 126"/>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8" name="Freeform 127"/>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2" name="Group 31"/>
              <p:cNvGrpSpPr/>
              <p:nvPr/>
            </p:nvGrpSpPr>
            <p:grpSpPr>
              <a:xfrm>
                <a:off x="3863224" y="3299318"/>
                <a:ext cx="397110" cy="220011"/>
                <a:chOff x="7493876" y="2774731"/>
                <a:chExt cx="1481958" cy="894622"/>
              </a:xfrm>
            </p:grpSpPr>
            <p:sp>
              <p:nvSpPr>
                <p:cNvPr id="115" name="Freeform 114"/>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6" name="Oval 115"/>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17" name="Group 116"/>
                <p:cNvGrpSpPr/>
                <p:nvPr/>
              </p:nvGrpSpPr>
              <p:grpSpPr>
                <a:xfrm>
                  <a:off x="7713663" y="2848339"/>
                  <a:ext cx="1042107" cy="425543"/>
                  <a:chOff x="7786941" y="2884917"/>
                  <a:chExt cx="897649" cy="353919"/>
                </a:xfrm>
              </p:grpSpPr>
              <p:sp>
                <p:nvSpPr>
                  <p:cNvPr id="118" name="Freeform 117"/>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9" name="Freeform 118"/>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0" name="Freeform 119"/>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1" name="Freeform 120"/>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3" name="Group 32"/>
              <p:cNvGrpSpPr/>
              <p:nvPr/>
            </p:nvGrpSpPr>
            <p:grpSpPr>
              <a:xfrm>
                <a:off x="7232235" y="3290887"/>
                <a:ext cx="397110" cy="220011"/>
                <a:chOff x="7493876" y="2774731"/>
                <a:chExt cx="1481958" cy="894622"/>
              </a:xfrm>
            </p:grpSpPr>
            <p:sp>
              <p:nvSpPr>
                <p:cNvPr id="108" name="Freeform 107"/>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9" name="Oval 108"/>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10" name="Group 109"/>
                <p:cNvGrpSpPr/>
                <p:nvPr/>
              </p:nvGrpSpPr>
              <p:grpSpPr>
                <a:xfrm>
                  <a:off x="7713663" y="2848339"/>
                  <a:ext cx="1042107" cy="425543"/>
                  <a:chOff x="7786941" y="2884917"/>
                  <a:chExt cx="897649" cy="353919"/>
                </a:xfrm>
              </p:grpSpPr>
              <p:sp>
                <p:nvSpPr>
                  <p:cNvPr id="111" name="Freeform 110"/>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2" name="Freeform 111"/>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3" name="Freeform 112"/>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4" name="Freeform 113"/>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4" name="Group 33"/>
              <p:cNvGrpSpPr/>
              <p:nvPr/>
            </p:nvGrpSpPr>
            <p:grpSpPr>
              <a:xfrm>
                <a:off x="8279579" y="3291536"/>
                <a:ext cx="397110" cy="220011"/>
                <a:chOff x="7493876" y="2774731"/>
                <a:chExt cx="1481958" cy="894622"/>
              </a:xfrm>
            </p:grpSpPr>
            <p:sp>
              <p:nvSpPr>
                <p:cNvPr id="101" name="Freeform 100"/>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2" name="Oval 101"/>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03" name="Group 102"/>
                <p:cNvGrpSpPr/>
                <p:nvPr/>
              </p:nvGrpSpPr>
              <p:grpSpPr>
                <a:xfrm>
                  <a:off x="7713663" y="2848339"/>
                  <a:ext cx="1042107" cy="425543"/>
                  <a:chOff x="7786941" y="2884917"/>
                  <a:chExt cx="897649" cy="353919"/>
                </a:xfrm>
              </p:grpSpPr>
              <p:sp>
                <p:nvSpPr>
                  <p:cNvPr id="104" name="Freeform 103"/>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5" name="Freeform 104"/>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6" name="Freeform 105"/>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7" name="Freeform 106"/>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5" name="Group 34"/>
              <p:cNvGrpSpPr/>
              <p:nvPr/>
            </p:nvGrpSpPr>
            <p:grpSpPr>
              <a:xfrm>
                <a:off x="7821081" y="3120979"/>
                <a:ext cx="397110" cy="220011"/>
                <a:chOff x="7493876" y="2774731"/>
                <a:chExt cx="1481958" cy="894622"/>
              </a:xfrm>
            </p:grpSpPr>
            <p:sp>
              <p:nvSpPr>
                <p:cNvPr id="94" name="Freeform 93"/>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5" name="Oval 94"/>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96" name="Group 95"/>
                <p:cNvGrpSpPr/>
                <p:nvPr/>
              </p:nvGrpSpPr>
              <p:grpSpPr>
                <a:xfrm>
                  <a:off x="7713663" y="2848339"/>
                  <a:ext cx="1042107" cy="425543"/>
                  <a:chOff x="7786941" y="2884917"/>
                  <a:chExt cx="897649" cy="353919"/>
                </a:xfrm>
              </p:grpSpPr>
              <p:sp>
                <p:nvSpPr>
                  <p:cNvPr id="97" name="Freeform 96"/>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8" name="Freeform 97"/>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9" name="Freeform 98"/>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0" name="Freeform 99"/>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6" name="Group 950"/>
              <p:cNvGrpSpPr/>
              <p:nvPr/>
            </p:nvGrpSpPr>
            <p:grpSpPr bwMode="auto">
              <a:xfrm>
                <a:off x="8090784" y="2648336"/>
                <a:ext cx="214974" cy="403920"/>
                <a:chOff x="4140" y="429"/>
                <a:chExt cx="1425" cy="2396"/>
              </a:xfrm>
            </p:grpSpPr>
            <p:sp>
              <p:nvSpPr>
                <p:cNvPr id="62" name="Freeform 951"/>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 name="Rectangle 952"/>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4" name="Freeform 953"/>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Freeform 954"/>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Rectangle 955"/>
                <p:cNvSpPr>
                  <a:spLocks noChangeArrowheads="1"/>
                </p:cNvSpPr>
                <p:nvPr/>
              </p:nvSpPr>
              <p:spPr bwMode="auto">
                <a:xfrm>
                  <a:off x="4210" y="690"/>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7" name="Group 956"/>
                <p:cNvGrpSpPr/>
                <p:nvPr/>
              </p:nvGrpSpPr>
              <p:grpSpPr bwMode="auto">
                <a:xfrm>
                  <a:off x="4749" y="668"/>
                  <a:ext cx="581" cy="145"/>
                  <a:chOff x="614" y="2568"/>
                  <a:chExt cx="725" cy="139"/>
                </a:xfrm>
              </p:grpSpPr>
              <p:sp>
                <p:nvSpPr>
                  <p:cNvPr id="92" name="AutoShape 957"/>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93" name="AutoShape 958"/>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8" name="Rectangle 959"/>
                <p:cNvSpPr>
                  <a:spLocks noChangeArrowheads="1"/>
                </p:cNvSpPr>
                <p:nvPr/>
              </p:nvSpPr>
              <p:spPr bwMode="auto">
                <a:xfrm>
                  <a:off x="4220" y="1022"/>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9" name="Group 960"/>
                <p:cNvGrpSpPr/>
                <p:nvPr/>
              </p:nvGrpSpPr>
              <p:grpSpPr bwMode="auto">
                <a:xfrm>
                  <a:off x="4747" y="994"/>
                  <a:ext cx="581" cy="134"/>
                  <a:chOff x="614" y="2568"/>
                  <a:chExt cx="725" cy="139"/>
                </a:xfrm>
              </p:grpSpPr>
              <p:sp>
                <p:nvSpPr>
                  <p:cNvPr id="90" name="AutoShape 961"/>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91" name="AutoShape 962"/>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70" name="Rectangle 963"/>
                <p:cNvSpPr>
                  <a:spLocks noChangeArrowheads="1"/>
                </p:cNvSpPr>
                <p:nvPr/>
              </p:nvSpPr>
              <p:spPr bwMode="auto">
                <a:xfrm>
                  <a:off x="4220" y="1354"/>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71" name="Rectangle 964"/>
                <p:cNvSpPr>
                  <a:spLocks noChangeArrowheads="1"/>
                </p:cNvSpPr>
                <p:nvPr/>
              </p:nvSpPr>
              <p:spPr bwMode="auto">
                <a:xfrm>
                  <a:off x="4230" y="1655"/>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72" name="Group 965"/>
                <p:cNvGrpSpPr/>
                <p:nvPr/>
              </p:nvGrpSpPr>
              <p:grpSpPr bwMode="auto">
                <a:xfrm>
                  <a:off x="4735" y="1627"/>
                  <a:ext cx="582" cy="151"/>
                  <a:chOff x="614" y="2568"/>
                  <a:chExt cx="725" cy="139"/>
                </a:xfrm>
              </p:grpSpPr>
              <p:sp>
                <p:nvSpPr>
                  <p:cNvPr id="88" name="AutoShape 966"/>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89" name="AutoShape 967"/>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73" name="Freeform 968"/>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4" name="Group 969"/>
                <p:cNvGrpSpPr/>
                <p:nvPr/>
              </p:nvGrpSpPr>
              <p:grpSpPr bwMode="auto">
                <a:xfrm>
                  <a:off x="4739" y="1327"/>
                  <a:ext cx="582" cy="139"/>
                  <a:chOff x="614" y="2568"/>
                  <a:chExt cx="725" cy="139"/>
                </a:xfrm>
              </p:grpSpPr>
              <p:sp>
                <p:nvSpPr>
                  <p:cNvPr id="86" name="AutoShape 970"/>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87" name="AutoShape 971"/>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75" name="Rectangle 972"/>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76" name="Freeform 973"/>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7" name="Freeform 974"/>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 name="Oval 975"/>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79" name="Freeform 976"/>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 name="AutoShape 977"/>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81" name="AutoShape 978"/>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82" name="Oval 979"/>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83" name="Oval 980"/>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84" name="Oval 981"/>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85" name="Rectangle 982"/>
                <p:cNvSpPr>
                  <a:spLocks noChangeArrowheads="1"/>
                </p:cNvSpPr>
                <p:nvPr/>
              </p:nvSpPr>
              <p:spPr bwMode="auto">
                <a:xfrm>
                  <a:off x="5067" y="1837"/>
                  <a:ext cx="80" cy="759"/>
                </a:xfrm>
                <a:prstGeom prst="rect">
                  <a:avLst/>
                </a:prstGeom>
                <a:solidFill>
                  <a:srgbClr val="292929"/>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37" name="Group 36"/>
              <p:cNvGrpSpPr/>
              <p:nvPr/>
            </p:nvGrpSpPr>
            <p:grpSpPr>
              <a:xfrm>
                <a:off x="2038044" y="2772101"/>
                <a:ext cx="350807" cy="305517"/>
                <a:chOff x="7487144" y="3389820"/>
                <a:chExt cx="350807" cy="305517"/>
              </a:xfrm>
            </p:grpSpPr>
            <p:pic>
              <p:nvPicPr>
                <p:cNvPr id="39" name="Picture 1115" descr="antenna_stylize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87144" y="3389820"/>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 name="Picture 1116" descr="laptop_keyboard"/>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rot="109064" flipH="1">
                  <a:off x="7504001" y="3575889"/>
                  <a:ext cx="286699" cy="119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 name="Freeform 1117"/>
                <p:cNvSpPr/>
                <p:nvPr/>
              </p:nvSpPr>
              <p:spPr bwMode="auto">
                <a:xfrm>
                  <a:off x="7599014" y="3459979"/>
                  <a:ext cx="230764" cy="155883"/>
                </a:xfrm>
                <a:custGeom>
                  <a:avLst/>
                  <a:gdLst>
                    <a:gd name="T0" fmla="*/ 143665061 w 2982"/>
                    <a:gd name="T1" fmla="*/ 0 h 2442"/>
                    <a:gd name="T2" fmla="*/ 0 w 2982"/>
                    <a:gd name="T3" fmla="*/ 66329557 h 2442"/>
                    <a:gd name="T4" fmla="*/ 573719931 w 2982"/>
                    <a:gd name="T5" fmla="*/ 82975142 h 2442"/>
                    <a:gd name="T6" fmla="*/ 717384993 w 2982"/>
                    <a:gd name="T7" fmla="*/ 16645585 h 2442"/>
                    <a:gd name="T8" fmla="*/ 14366506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 name="Freeform 1119"/>
                <p:cNvSpPr/>
                <p:nvPr/>
              </p:nvSpPr>
              <p:spPr bwMode="auto">
                <a:xfrm>
                  <a:off x="7641029" y="3455381"/>
                  <a:ext cx="195517" cy="29007"/>
                </a:xfrm>
                <a:custGeom>
                  <a:avLst/>
                  <a:gdLst>
                    <a:gd name="T0" fmla="*/ 35620212 w 2528"/>
                    <a:gd name="T1" fmla="*/ 0 h 455"/>
                    <a:gd name="T2" fmla="*/ 608343257 w 2528"/>
                    <a:gd name="T3" fmla="*/ 16582250 h 455"/>
                    <a:gd name="T4" fmla="*/ 572256449 w 2528"/>
                    <a:gd name="T5" fmla="*/ 16582250 h 455"/>
                    <a:gd name="T6" fmla="*/ 0 w 2528"/>
                    <a:gd name="T7" fmla="*/ 16582250 h 455"/>
                    <a:gd name="T8" fmla="*/ 35620212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Freeform 1120"/>
                <p:cNvSpPr/>
                <p:nvPr/>
              </p:nvSpPr>
              <p:spPr bwMode="auto">
                <a:xfrm>
                  <a:off x="7596971" y="3455145"/>
                  <a:ext cx="54275" cy="120745"/>
                </a:xfrm>
                <a:custGeom>
                  <a:avLst/>
                  <a:gdLst>
                    <a:gd name="T0" fmla="*/ 142804406 w 702"/>
                    <a:gd name="T1" fmla="*/ 0 h 1893"/>
                    <a:gd name="T2" fmla="*/ 0 w 702"/>
                    <a:gd name="T3" fmla="*/ 66174575 h 1893"/>
                    <a:gd name="T4" fmla="*/ 35584530 w 702"/>
                    <a:gd name="T5" fmla="*/ 66174575 h 1893"/>
                    <a:gd name="T6" fmla="*/ 178855222 w 702"/>
                    <a:gd name="T7" fmla="*/ 16607700 h 1893"/>
                    <a:gd name="T8" fmla="*/ 142804406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Freeform 1121"/>
                <p:cNvSpPr/>
                <p:nvPr/>
              </p:nvSpPr>
              <p:spPr bwMode="auto">
                <a:xfrm>
                  <a:off x="7776652" y="3476723"/>
                  <a:ext cx="58489" cy="139375"/>
                </a:xfrm>
                <a:custGeom>
                  <a:avLst/>
                  <a:gdLst>
                    <a:gd name="T0" fmla="*/ 179213623 w 756"/>
                    <a:gd name="T1" fmla="*/ 0 h 2184"/>
                    <a:gd name="T2" fmla="*/ 35656008 w 756"/>
                    <a:gd name="T3" fmla="*/ 82904513 h 2184"/>
                    <a:gd name="T4" fmla="*/ 0 w 756"/>
                    <a:gd name="T5" fmla="*/ 82904513 h 2184"/>
                    <a:gd name="T6" fmla="*/ 143090785 w 756"/>
                    <a:gd name="T7" fmla="*/ 16632211 h 2184"/>
                    <a:gd name="T8" fmla="*/ 179213623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1122"/>
                <p:cNvSpPr/>
                <p:nvPr/>
              </p:nvSpPr>
              <p:spPr bwMode="auto">
                <a:xfrm>
                  <a:off x="7596332" y="3569758"/>
                  <a:ext cx="214545" cy="47048"/>
                </a:xfrm>
                <a:custGeom>
                  <a:avLst/>
                  <a:gdLst>
                    <a:gd name="T0" fmla="*/ 35658648 w 2773"/>
                    <a:gd name="T1" fmla="*/ 0 h 738"/>
                    <a:gd name="T2" fmla="*/ 0 w 2773"/>
                    <a:gd name="T3" fmla="*/ 16581742 h 738"/>
                    <a:gd name="T4" fmla="*/ 573357470 w 2773"/>
                    <a:gd name="T5" fmla="*/ 33163485 h 738"/>
                    <a:gd name="T6" fmla="*/ 573357470 w 2773"/>
                    <a:gd name="T7" fmla="*/ 16581742 h 738"/>
                    <a:gd name="T8" fmla="*/ 35658648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Freeform 1123"/>
                <p:cNvSpPr/>
                <p:nvPr/>
              </p:nvSpPr>
              <p:spPr bwMode="auto">
                <a:xfrm>
                  <a:off x="7783165" y="3477902"/>
                  <a:ext cx="54786" cy="139965"/>
                </a:xfrm>
                <a:custGeom>
                  <a:avLst/>
                  <a:gdLst>
                    <a:gd name="T0" fmla="*/ 656550006 w 637"/>
                    <a:gd name="T1" fmla="*/ 0 h 1659"/>
                    <a:gd name="T2" fmla="*/ 656550006 w 637"/>
                    <a:gd name="T3" fmla="*/ 0 h 1659"/>
                    <a:gd name="T4" fmla="*/ 54716163 w 637"/>
                    <a:gd name="T5" fmla="*/ 2147483646 h 1659"/>
                    <a:gd name="T6" fmla="*/ 0 w 637"/>
                    <a:gd name="T7" fmla="*/ 2147483646 h 1659"/>
                    <a:gd name="T8" fmla="*/ 65655000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Freeform 1124"/>
                <p:cNvSpPr/>
                <p:nvPr/>
              </p:nvSpPr>
              <p:spPr bwMode="auto">
                <a:xfrm>
                  <a:off x="7596588" y="3576007"/>
                  <a:ext cx="190792" cy="46458"/>
                </a:xfrm>
                <a:custGeom>
                  <a:avLst/>
                  <a:gdLst>
                    <a:gd name="T0" fmla="*/ 0 w 2216"/>
                    <a:gd name="T1" fmla="*/ 0 h 550"/>
                    <a:gd name="T2" fmla="*/ 54884212 w 2216"/>
                    <a:gd name="T3" fmla="*/ 101852492 h 550"/>
                    <a:gd name="T4" fmla="*/ 2147483646 w 2216"/>
                    <a:gd name="T5" fmla="*/ 1017940055 h 550"/>
                    <a:gd name="T6" fmla="*/ 2147483646 w 2216"/>
                    <a:gd name="T7" fmla="*/ 865464562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8" name="Group 1125"/>
                <p:cNvGrpSpPr/>
                <p:nvPr/>
              </p:nvGrpSpPr>
              <p:grpSpPr bwMode="auto">
                <a:xfrm>
                  <a:off x="7593395" y="3625649"/>
                  <a:ext cx="64747" cy="27592"/>
                  <a:chOff x="1740" y="2642"/>
                  <a:chExt cx="752" cy="327"/>
                </a:xfrm>
              </p:grpSpPr>
              <p:sp>
                <p:nvSpPr>
                  <p:cNvPr id="56" name="Freeform 1126"/>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 name="Freeform 1127"/>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 name="Freeform 1128"/>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 name="Freeform 1129"/>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Freeform 1130"/>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 name="Freeform 1131"/>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9" name="Freeform 1132"/>
                <p:cNvSpPr/>
                <p:nvPr/>
              </p:nvSpPr>
              <p:spPr bwMode="auto">
                <a:xfrm>
                  <a:off x="7704243" y="3629776"/>
                  <a:ext cx="78411" cy="60608"/>
                </a:xfrm>
                <a:custGeom>
                  <a:avLst/>
                  <a:gdLst>
                    <a:gd name="T0" fmla="*/ 39250883 w 990"/>
                    <a:gd name="T1" fmla="*/ 342828616 h 792"/>
                    <a:gd name="T2" fmla="*/ 354255671 w 990"/>
                    <a:gd name="T3" fmla="*/ 0 h 792"/>
                    <a:gd name="T4" fmla="*/ 354255671 w 990"/>
                    <a:gd name="T5" fmla="*/ 34504242 h 792"/>
                    <a:gd name="T6" fmla="*/ 0 w 990"/>
                    <a:gd name="T7" fmla="*/ 342828616 h 792"/>
                    <a:gd name="T8" fmla="*/ 39250883 w 990"/>
                    <a:gd name="T9" fmla="*/ 342828616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Freeform 1133"/>
                <p:cNvSpPr/>
                <p:nvPr/>
              </p:nvSpPr>
              <p:spPr bwMode="auto">
                <a:xfrm>
                  <a:off x="7504129" y="3634611"/>
                  <a:ext cx="200625" cy="55302"/>
                </a:xfrm>
                <a:custGeom>
                  <a:avLst/>
                  <a:gdLst>
                    <a:gd name="T0" fmla="*/ 39302216 w 2532"/>
                    <a:gd name="T1" fmla="*/ 0 h 723"/>
                    <a:gd name="T2" fmla="*/ 39302216 w 2532"/>
                    <a:gd name="T3" fmla="*/ 0 h 723"/>
                    <a:gd name="T4" fmla="*/ 867084690 w 2532"/>
                    <a:gd name="T5" fmla="*/ 307891170 h 723"/>
                    <a:gd name="T6" fmla="*/ 867084690 w 2532"/>
                    <a:gd name="T7" fmla="*/ 342351506 h 723"/>
                    <a:gd name="T8" fmla="*/ 0 w 2532"/>
                    <a:gd name="T9" fmla="*/ 34009889 h 723"/>
                    <a:gd name="T10" fmla="*/ 39302216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 name="Freeform 1134"/>
                <p:cNvSpPr/>
                <p:nvPr/>
              </p:nvSpPr>
              <p:spPr bwMode="auto">
                <a:xfrm>
                  <a:off x="7504257" y="3624470"/>
                  <a:ext cx="2171" cy="11202"/>
                </a:xfrm>
                <a:custGeom>
                  <a:avLst/>
                  <a:gdLst>
                    <a:gd name="T0" fmla="*/ 48903362 w 26"/>
                    <a:gd name="T1" fmla="*/ 33634500 h 147"/>
                    <a:gd name="T2" fmla="*/ 48903362 w 26"/>
                    <a:gd name="T3" fmla="*/ 67263209 h 147"/>
                    <a:gd name="T4" fmla="*/ 0 w 26"/>
                    <a:gd name="T5" fmla="*/ 67263209 h 147"/>
                    <a:gd name="T6" fmla="*/ 48903362 w 26"/>
                    <a:gd name="T7" fmla="*/ 0 h 147"/>
                    <a:gd name="T8" fmla="*/ 48903362 w 26"/>
                    <a:gd name="T9" fmla="*/ 3363450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 name="Freeform 1135"/>
                <p:cNvSpPr/>
                <p:nvPr/>
              </p:nvSpPr>
              <p:spPr bwMode="auto">
                <a:xfrm>
                  <a:off x="7504384" y="3578837"/>
                  <a:ext cx="93225" cy="46340"/>
                </a:xfrm>
                <a:custGeom>
                  <a:avLst/>
                  <a:gdLst>
                    <a:gd name="T0" fmla="*/ 395043791 w 1176"/>
                    <a:gd name="T1" fmla="*/ 0 h 606"/>
                    <a:gd name="T2" fmla="*/ 0 w 1176"/>
                    <a:gd name="T3" fmla="*/ 273654982 h 606"/>
                    <a:gd name="T4" fmla="*/ 39357994 w 1176"/>
                    <a:gd name="T5" fmla="*/ 273654982 h 606"/>
                    <a:gd name="T6" fmla="*/ 395043791 w 1176"/>
                    <a:gd name="T7" fmla="*/ 33985420 h 606"/>
                    <a:gd name="T8" fmla="*/ 39504379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Freeform 1136"/>
                <p:cNvSpPr/>
                <p:nvPr/>
              </p:nvSpPr>
              <p:spPr bwMode="auto">
                <a:xfrm>
                  <a:off x="7510642" y="3626829"/>
                  <a:ext cx="190281" cy="53180"/>
                </a:xfrm>
                <a:custGeom>
                  <a:avLst/>
                  <a:gdLst>
                    <a:gd name="T0" fmla="*/ 31829833 w 2532"/>
                    <a:gd name="T1" fmla="*/ 0 h 723"/>
                    <a:gd name="T2" fmla="*/ 31829833 w 2532"/>
                    <a:gd name="T3" fmla="*/ 0 h 723"/>
                    <a:gd name="T4" fmla="*/ 382827787 w 2532"/>
                    <a:gd name="T5" fmla="*/ 175498781 h 723"/>
                    <a:gd name="T6" fmla="*/ 382827787 w 2532"/>
                    <a:gd name="T7" fmla="*/ 175498781 h 723"/>
                    <a:gd name="T8" fmla="*/ 0 w 2532"/>
                    <a:gd name="T9" fmla="*/ 29448186 h 723"/>
                    <a:gd name="T10" fmla="*/ 31829833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 name="Freeform 1137"/>
                <p:cNvSpPr/>
                <p:nvPr/>
              </p:nvSpPr>
              <p:spPr bwMode="auto">
                <a:xfrm flipV="1">
                  <a:off x="7700668" y="3623055"/>
                  <a:ext cx="77645" cy="55066"/>
                </a:xfrm>
                <a:custGeom>
                  <a:avLst/>
                  <a:gdLst>
                    <a:gd name="T0" fmla="*/ 0 w 2532"/>
                    <a:gd name="T1" fmla="*/ 0 h 723"/>
                    <a:gd name="T2" fmla="*/ 0 w 2532"/>
                    <a:gd name="T3" fmla="*/ 0 h 723"/>
                    <a:gd name="T4" fmla="*/ 0 w 2532"/>
                    <a:gd name="T5" fmla="*/ 302641137 h 723"/>
                    <a:gd name="T6" fmla="*/ 0 w 2532"/>
                    <a:gd name="T7" fmla="*/ 302641137 h 723"/>
                    <a:gd name="T8" fmla="*/ 0 w 2532"/>
                    <a:gd name="T9" fmla="*/ 33575256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55" name="Picture 1118" descr="screen"/>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610380" y="3463988"/>
                  <a:ext cx="209692" cy="141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8" name="Line 432"/>
              <p:cNvSpPr>
                <a:spLocks noChangeShapeType="1"/>
              </p:cNvSpPr>
              <p:nvPr/>
            </p:nvSpPr>
            <p:spPr bwMode="auto">
              <a:xfrm flipV="1">
                <a:off x="8093653" y="3049307"/>
                <a:ext cx="69231" cy="77991"/>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grpSp>
        <p:nvGrpSpPr>
          <p:cNvPr id="163" name="Group 162"/>
          <p:cNvGrpSpPr/>
          <p:nvPr/>
        </p:nvGrpSpPr>
        <p:grpSpPr>
          <a:xfrm>
            <a:off x="1893346" y="4744519"/>
            <a:ext cx="7964014" cy="1722627"/>
            <a:chOff x="1247888" y="3937689"/>
            <a:chExt cx="7964014" cy="1722627"/>
          </a:xfrm>
        </p:grpSpPr>
        <p:sp>
          <p:nvSpPr>
            <p:cNvPr id="164" name="Freeform 427"/>
            <p:cNvSpPr/>
            <p:nvPr/>
          </p:nvSpPr>
          <p:spPr bwMode="auto">
            <a:xfrm flipV="1">
              <a:off x="7166385" y="4979380"/>
              <a:ext cx="1721224" cy="680936"/>
            </a:xfrm>
            <a:custGeom>
              <a:avLst/>
              <a:gdLst>
                <a:gd name="T0" fmla="*/ 2147483646 w 1940"/>
                <a:gd name="T1" fmla="*/ 2147483646 h 1049"/>
                <a:gd name="T2" fmla="*/ 2147483646 w 1940"/>
                <a:gd name="T3" fmla="*/ 2147483646 h 1049"/>
                <a:gd name="T4" fmla="*/ 2147483646 w 1940"/>
                <a:gd name="T5" fmla="*/ 2147483646 h 1049"/>
                <a:gd name="T6" fmla="*/ 2147483646 w 1940"/>
                <a:gd name="T7" fmla="*/ 2147483646 h 1049"/>
                <a:gd name="T8" fmla="*/ 2147483646 w 1940"/>
                <a:gd name="T9" fmla="*/ 2147483646 h 1049"/>
                <a:gd name="T10" fmla="*/ 2147483646 w 1940"/>
                <a:gd name="T11" fmla="*/ 2147483646 h 1049"/>
                <a:gd name="T12" fmla="*/ 2147483646 w 1940"/>
                <a:gd name="T13" fmla="*/ 2147483646 h 1049"/>
                <a:gd name="T14" fmla="*/ 2147483646 w 1940"/>
                <a:gd name="T15" fmla="*/ 2147483646 h 1049"/>
                <a:gd name="T16" fmla="*/ 2147483646 w 1940"/>
                <a:gd name="T17" fmla="*/ 2147483646 h 1049"/>
                <a:gd name="T18" fmla="*/ 2147483646 w 1940"/>
                <a:gd name="T19" fmla="*/ 2147483646 h 1049"/>
                <a:gd name="T20" fmla="*/ 2147483646 w 1940"/>
                <a:gd name="T21" fmla="*/ 2147483646 h 1049"/>
                <a:gd name="T22" fmla="*/ 2147483646 w 1940"/>
                <a:gd name="T23" fmla="*/ 2147483646 h 1049"/>
                <a:gd name="T24" fmla="*/ 2147483646 w 1940"/>
                <a:gd name="T25" fmla="*/ 2147483646 h 1049"/>
                <a:gd name="T26" fmla="*/ 2147483646 w 1940"/>
                <a:gd name="T27" fmla="*/ 2147483646 h 1049"/>
                <a:gd name="T28" fmla="*/ 2147483646 w 1940"/>
                <a:gd name="T29" fmla="*/ 2147483646 h 1049"/>
                <a:gd name="T30" fmla="*/ 2147483646 w 1940"/>
                <a:gd name="T31" fmla="*/ 2147483646 h 104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940"/>
                <a:gd name="T49" fmla="*/ 0 h 1049"/>
                <a:gd name="T50" fmla="*/ 1940 w 1940"/>
                <a:gd name="T51" fmla="*/ 1049 h 104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940" h="1049">
                  <a:moveTo>
                    <a:pt x="952" y="26"/>
                  </a:moveTo>
                  <a:cubicBezTo>
                    <a:pt x="867" y="45"/>
                    <a:pt x="832" y="118"/>
                    <a:pt x="755" y="125"/>
                  </a:cubicBezTo>
                  <a:cubicBezTo>
                    <a:pt x="678" y="132"/>
                    <a:pt x="587" y="72"/>
                    <a:pt x="488" y="68"/>
                  </a:cubicBezTo>
                  <a:cubicBezTo>
                    <a:pt x="389" y="64"/>
                    <a:pt x="237" y="48"/>
                    <a:pt x="158" y="101"/>
                  </a:cubicBezTo>
                  <a:cubicBezTo>
                    <a:pt x="79" y="154"/>
                    <a:pt x="28" y="298"/>
                    <a:pt x="14" y="389"/>
                  </a:cubicBezTo>
                  <a:cubicBezTo>
                    <a:pt x="0" y="480"/>
                    <a:pt x="25" y="595"/>
                    <a:pt x="71" y="648"/>
                  </a:cubicBezTo>
                  <a:cubicBezTo>
                    <a:pt x="117" y="701"/>
                    <a:pt x="205" y="665"/>
                    <a:pt x="288" y="706"/>
                  </a:cubicBezTo>
                  <a:cubicBezTo>
                    <a:pt x="371" y="747"/>
                    <a:pt x="450" y="842"/>
                    <a:pt x="568" y="893"/>
                  </a:cubicBezTo>
                  <a:cubicBezTo>
                    <a:pt x="686" y="944"/>
                    <a:pt x="852" y="991"/>
                    <a:pt x="996" y="1014"/>
                  </a:cubicBezTo>
                  <a:cubicBezTo>
                    <a:pt x="1140" y="1036"/>
                    <a:pt x="1309" y="1049"/>
                    <a:pt x="1433" y="1031"/>
                  </a:cubicBezTo>
                  <a:cubicBezTo>
                    <a:pt x="1557" y="1012"/>
                    <a:pt x="1657" y="960"/>
                    <a:pt x="1739" y="907"/>
                  </a:cubicBezTo>
                  <a:cubicBezTo>
                    <a:pt x="1821" y="855"/>
                    <a:pt x="1906" y="824"/>
                    <a:pt x="1923" y="714"/>
                  </a:cubicBezTo>
                  <a:cubicBezTo>
                    <a:pt x="1940" y="604"/>
                    <a:pt x="1898" y="350"/>
                    <a:pt x="1839" y="251"/>
                  </a:cubicBezTo>
                  <a:cubicBezTo>
                    <a:pt x="1780" y="151"/>
                    <a:pt x="1662" y="153"/>
                    <a:pt x="1566" y="114"/>
                  </a:cubicBezTo>
                  <a:cubicBezTo>
                    <a:pt x="1470" y="76"/>
                    <a:pt x="1365" y="30"/>
                    <a:pt x="1263" y="15"/>
                  </a:cubicBezTo>
                  <a:cubicBezTo>
                    <a:pt x="1161" y="0"/>
                    <a:pt x="1037" y="8"/>
                    <a:pt x="952" y="26"/>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5" name="Freeform 164"/>
            <p:cNvSpPr/>
            <p:nvPr/>
          </p:nvSpPr>
          <p:spPr>
            <a:xfrm>
              <a:off x="3604609" y="4901702"/>
              <a:ext cx="3498815" cy="627560"/>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1" fmla="*/ 434989 w 1537226"/>
                <a:gd name="connsiteY0-2" fmla="*/ 253346 h 1763594"/>
                <a:gd name="connsiteX1-3" fmla="*/ 488 w 1537226"/>
                <a:gd name="connsiteY1-4" fmla="*/ 921706 h 1763594"/>
                <a:gd name="connsiteX2-5" fmla="*/ 368142 w 1537226"/>
                <a:gd name="connsiteY2-6" fmla="*/ 1489812 h 1763594"/>
                <a:gd name="connsiteX3-7" fmla="*/ 1187008 w 1537226"/>
                <a:gd name="connsiteY3-8" fmla="*/ 1757156 h 1763594"/>
                <a:gd name="connsiteX4-9" fmla="*/ 1521239 w 1537226"/>
                <a:gd name="connsiteY4-10" fmla="*/ 1239177 h 1763594"/>
                <a:gd name="connsiteX5-11" fmla="*/ 1468998 w 1537226"/>
                <a:gd name="connsiteY5-12" fmla="*/ 654362 h 1763594"/>
                <a:gd name="connsiteX6-13" fmla="*/ 1337412 w 1537226"/>
                <a:gd name="connsiteY6-14" fmla="*/ 136383 h 1763594"/>
                <a:gd name="connsiteX7-15" fmla="*/ 1086739 w 1537226"/>
                <a:gd name="connsiteY7-16" fmla="*/ 2711 h 1763594"/>
                <a:gd name="connsiteX8-17" fmla="*/ 434989 w 1537226"/>
                <a:gd name="connsiteY8-18" fmla="*/ 253346 h 1763594"/>
                <a:gd name="connsiteX0-19" fmla="*/ 434989 w 1537226"/>
                <a:gd name="connsiteY0-20" fmla="*/ 253346 h 1763594"/>
                <a:gd name="connsiteX1-21" fmla="*/ 488 w 1537226"/>
                <a:gd name="connsiteY1-22" fmla="*/ 921706 h 1763594"/>
                <a:gd name="connsiteX2-23" fmla="*/ 368142 w 1537226"/>
                <a:gd name="connsiteY2-24" fmla="*/ 1489812 h 1763594"/>
                <a:gd name="connsiteX3-25" fmla="*/ 1187008 w 1537226"/>
                <a:gd name="connsiteY3-26" fmla="*/ 1757156 h 1763594"/>
                <a:gd name="connsiteX4-27" fmla="*/ 1521239 w 1537226"/>
                <a:gd name="connsiteY4-28" fmla="*/ 1239177 h 1763594"/>
                <a:gd name="connsiteX5-29" fmla="*/ 1468998 w 1537226"/>
                <a:gd name="connsiteY5-30" fmla="*/ 654362 h 1763594"/>
                <a:gd name="connsiteX6-31" fmla="*/ 1337412 w 1537226"/>
                <a:gd name="connsiteY6-32" fmla="*/ 136383 h 1763594"/>
                <a:gd name="connsiteX7-33" fmla="*/ 839572 w 1537226"/>
                <a:gd name="connsiteY7-34" fmla="*/ 2711 h 1763594"/>
                <a:gd name="connsiteX8-35" fmla="*/ 434989 w 1537226"/>
                <a:gd name="connsiteY8-36" fmla="*/ 253346 h 1763594"/>
                <a:gd name="connsiteX0-37" fmla="*/ 360357 w 1536743"/>
                <a:gd name="connsiteY0-38" fmla="*/ 534641 h 1782088"/>
                <a:gd name="connsiteX1-39" fmla="*/ 5 w 1536743"/>
                <a:gd name="connsiteY1-40" fmla="*/ 940200 h 1782088"/>
                <a:gd name="connsiteX2-41" fmla="*/ 367659 w 1536743"/>
                <a:gd name="connsiteY2-42" fmla="*/ 1508306 h 1782088"/>
                <a:gd name="connsiteX3-43" fmla="*/ 1186525 w 1536743"/>
                <a:gd name="connsiteY3-44" fmla="*/ 1775650 h 1782088"/>
                <a:gd name="connsiteX4-45" fmla="*/ 1520756 w 1536743"/>
                <a:gd name="connsiteY4-46" fmla="*/ 1257671 h 1782088"/>
                <a:gd name="connsiteX5-47" fmla="*/ 1468515 w 1536743"/>
                <a:gd name="connsiteY5-48" fmla="*/ 672856 h 1782088"/>
                <a:gd name="connsiteX6-49" fmla="*/ 1336929 w 1536743"/>
                <a:gd name="connsiteY6-50" fmla="*/ 154877 h 1782088"/>
                <a:gd name="connsiteX7-51" fmla="*/ 839089 w 1536743"/>
                <a:gd name="connsiteY7-52" fmla="*/ 21205 h 1782088"/>
                <a:gd name="connsiteX8-53" fmla="*/ 360357 w 1536743"/>
                <a:gd name="connsiteY8-54" fmla="*/ 534641 h 1782088"/>
                <a:gd name="connsiteX0-55" fmla="*/ 360355 w 1536741"/>
                <a:gd name="connsiteY0-56" fmla="*/ 534641 h 1782088"/>
                <a:gd name="connsiteX1-57" fmla="*/ 3 w 1536741"/>
                <a:gd name="connsiteY1-58" fmla="*/ 940200 h 1782088"/>
                <a:gd name="connsiteX2-59" fmla="*/ 367657 w 1536741"/>
                <a:gd name="connsiteY2-60" fmla="*/ 1508306 h 1782088"/>
                <a:gd name="connsiteX3-61" fmla="*/ 1186523 w 1536741"/>
                <a:gd name="connsiteY3-62" fmla="*/ 1775650 h 1782088"/>
                <a:gd name="connsiteX4-63" fmla="*/ 1520754 w 1536741"/>
                <a:gd name="connsiteY4-64" fmla="*/ 1257671 h 1782088"/>
                <a:gd name="connsiteX5-65" fmla="*/ 1468513 w 1536741"/>
                <a:gd name="connsiteY5-66" fmla="*/ 672856 h 1782088"/>
                <a:gd name="connsiteX6-67" fmla="*/ 1336927 w 1536741"/>
                <a:gd name="connsiteY6-68" fmla="*/ 154877 h 1782088"/>
                <a:gd name="connsiteX7-69" fmla="*/ 839087 w 1536741"/>
                <a:gd name="connsiteY7-70" fmla="*/ 21205 h 1782088"/>
                <a:gd name="connsiteX8-71" fmla="*/ 360355 w 1536741"/>
                <a:gd name="connsiteY8-72" fmla="*/ 534641 h 1782088"/>
                <a:gd name="connsiteX0-73" fmla="*/ 382604 w 1558990"/>
                <a:gd name="connsiteY0-74" fmla="*/ 534641 h 1810599"/>
                <a:gd name="connsiteX1-75" fmla="*/ 22252 w 1558990"/>
                <a:gd name="connsiteY1-76" fmla="*/ 940200 h 1810599"/>
                <a:gd name="connsiteX2-77" fmla="*/ 167457 w 1558990"/>
                <a:gd name="connsiteY2-78" fmla="*/ 1672556 h 1810599"/>
                <a:gd name="connsiteX3-79" fmla="*/ 1208772 w 1558990"/>
                <a:gd name="connsiteY3-80" fmla="*/ 1775650 h 1810599"/>
                <a:gd name="connsiteX4-81" fmla="*/ 1543003 w 1558990"/>
                <a:gd name="connsiteY4-82" fmla="*/ 1257671 h 1810599"/>
                <a:gd name="connsiteX5-83" fmla="*/ 1490762 w 1558990"/>
                <a:gd name="connsiteY5-84" fmla="*/ 672856 h 1810599"/>
                <a:gd name="connsiteX6-85" fmla="*/ 1359176 w 1558990"/>
                <a:gd name="connsiteY6-86" fmla="*/ 154877 h 1810599"/>
                <a:gd name="connsiteX7-87" fmla="*/ 861336 w 1558990"/>
                <a:gd name="connsiteY7-88" fmla="*/ 21205 h 1810599"/>
                <a:gd name="connsiteX8-89" fmla="*/ 382604 w 1558990"/>
                <a:gd name="connsiteY8-90" fmla="*/ 534641 h 1810599"/>
                <a:gd name="connsiteX0-91" fmla="*/ 393458 w 1593840"/>
                <a:gd name="connsiteY0-92" fmla="*/ 534641 h 1793264"/>
                <a:gd name="connsiteX1-93" fmla="*/ 33106 w 1593840"/>
                <a:gd name="connsiteY1-94" fmla="*/ 940200 h 1793264"/>
                <a:gd name="connsiteX2-95" fmla="*/ 178311 w 1593840"/>
                <a:gd name="connsiteY2-96" fmla="*/ 1672556 h 1793264"/>
                <a:gd name="connsiteX3-97" fmla="*/ 1464139 w 1593840"/>
                <a:gd name="connsiteY3-98" fmla="*/ 1752440 h 1793264"/>
                <a:gd name="connsiteX4-99" fmla="*/ 1553857 w 1593840"/>
                <a:gd name="connsiteY4-100" fmla="*/ 1257671 h 1793264"/>
                <a:gd name="connsiteX5-101" fmla="*/ 1501616 w 1593840"/>
                <a:gd name="connsiteY5-102" fmla="*/ 672856 h 1793264"/>
                <a:gd name="connsiteX6-103" fmla="*/ 1370030 w 1593840"/>
                <a:gd name="connsiteY6-104" fmla="*/ 154877 h 1793264"/>
                <a:gd name="connsiteX7-105" fmla="*/ 872190 w 1593840"/>
                <a:gd name="connsiteY7-106" fmla="*/ 21205 h 1793264"/>
                <a:gd name="connsiteX8-107" fmla="*/ 393458 w 1593840"/>
                <a:gd name="connsiteY8-108" fmla="*/ 534641 h 1793264"/>
                <a:gd name="connsiteX0-109" fmla="*/ 393458 w 1566550"/>
                <a:gd name="connsiteY0-110" fmla="*/ 534641 h 1840341"/>
                <a:gd name="connsiteX1-111" fmla="*/ 33106 w 1566550"/>
                <a:gd name="connsiteY1-112" fmla="*/ 940200 h 1840341"/>
                <a:gd name="connsiteX2-113" fmla="*/ 178311 w 1566550"/>
                <a:gd name="connsiteY2-114" fmla="*/ 1672556 h 1840341"/>
                <a:gd name="connsiteX3-115" fmla="*/ 1464139 w 1566550"/>
                <a:gd name="connsiteY3-116" fmla="*/ 1752440 h 1840341"/>
                <a:gd name="connsiteX4-117" fmla="*/ 1553857 w 1566550"/>
                <a:gd name="connsiteY4-118" fmla="*/ 1257671 h 1840341"/>
                <a:gd name="connsiteX5-119" fmla="*/ 1501616 w 1566550"/>
                <a:gd name="connsiteY5-120" fmla="*/ 672856 h 1840341"/>
                <a:gd name="connsiteX6-121" fmla="*/ 1370030 w 1566550"/>
                <a:gd name="connsiteY6-122" fmla="*/ 154877 h 1840341"/>
                <a:gd name="connsiteX7-123" fmla="*/ 872190 w 1566550"/>
                <a:gd name="connsiteY7-124" fmla="*/ 21205 h 1840341"/>
                <a:gd name="connsiteX8-125" fmla="*/ 393458 w 1566550"/>
                <a:gd name="connsiteY8-126" fmla="*/ 534641 h 1840341"/>
                <a:gd name="connsiteX0-127" fmla="*/ 393458 w 1555557"/>
                <a:gd name="connsiteY0-128" fmla="*/ 534641 h 1787187"/>
                <a:gd name="connsiteX1-129" fmla="*/ 33106 w 1555557"/>
                <a:gd name="connsiteY1-130" fmla="*/ 940200 h 1787187"/>
                <a:gd name="connsiteX2-131" fmla="*/ 178311 w 1555557"/>
                <a:gd name="connsiteY2-132" fmla="*/ 1672556 h 1787187"/>
                <a:gd name="connsiteX3-133" fmla="*/ 1464139 w 1555557"/>
                <a:gd name="connsiteY3-134" fmla="*/ 1752440 h 1787187"/>
                <a:gd name="connsiteX4-135" fmla="*/ 1553857 w 1555557"/>
                <a:gd name="connsiteY4-136" fmla="*/ 1257671 h 1787187"/>
                <a:gd name="connsiteX5-137" fmla="*/ 1501616 w 1555557"/>
                <a:gd name="connsiteY5-138" fmla="*/ 672856 h 1787187"/>
                <a:gd name="connsiteX6-139" fmla="*/ 1370030 w 1555557"/>
                <a:gd name="connsiteY6-140" fmla="*/ 154877 h 1787187"/>
                <a:gd name="connsiteX7-141" fmla="*/ 872190 w 1555557"/>
                <a:gd name="connsiteY7-142" fmla="*/ 21205 h 1787187"/>
                <a:gd name="connsiteX8-143" fmla="*/ 393458 w 1555557"/>
                <a:gd name="connsiteY8-144" fmla="*/ 534641 h 1787187"/>
                <a:gd name="connsiteX0-145" fmla="*/ 401126 w 1664928"/>
                <a:gd name="connsiteY0-146" fmla="*/ 534641 h 1783934"/>
                <a:gd name="connsiteX1-147" fmla="*/ 40774 w 1664928"/>
                <a:gd name="connsiteY1-148" fmla="*/ 940200 h 1783934"/>
                <a:gd name="connsiteX2-149" fmla="*/ 185979 w 1664928"/>
                <a:gd name="connsiteY2-150" fmla="*/ 1672556 h 1783934"/>
                <a:gd name="connsiteX3-151" fmla="*/ 1618513 w 1664928"/>
                <a:gd name="connsiteY3-152" fmla="*/ 1747798 h 1783934"/>
                <a:gd name="connsiteX4-153" fmla="*/ 1561525 w 1664928"/>
                <a:gd name="connsiteY4-154" fmla="*/ 1257671 h 1783934"/>
                <a:gd name="connsiteX5-155" fmla="*/ 1509284 w 1664928"/>
                <a:gd name="connsiteY5-156" fmla="*/ 672856 h 1783934"/>
                <a:gd name="connsiteX6-157" fmla="*/ 1377698 w 1664928"/>
                <a:gd name="connsiteY6-158" fmla="*/ 154877 h 1783934"/>
                <a:gd name="connsiteX7-159" fmla="*/ 879858 w 1664928"/>
                <a:gd name="connsiteY7-160" fmla="*/ 21205 h 1783934"/>
                <a:gd name="connsiteX8-161" fmla="*/ 401126 w 1664928"/>
                <a:gd name="connsiteY8-162" fmla="*/ 534641 h 1783934"/>
                <a:gd name="connsiteX0-163" fmla="*/ 408119 w 1718774"/>
                <a:gd name="connsiteY0-164" fmla="*/ 534641 h 1826522"/>
                <a:gd name="connsiteX1-165" fmla="*/ 47767 w 1718774"/>
                <a:gd name="connsiteY1-166" fmla="*/ 940200 h 1826522"/>
                <a:gd name="connsiteX2-167" fmla="*/ 179001 w 1718774"/>
                <a:gd name="connsiteY2-168" fmla="*/ 1742186 h 1826522"/>
                <a:gd name="connsiteX3-169" fmla="*/ 1625506 w 1718774"/>
                <a:gd name="connsiteY3-170" fmla="*/ 1747798 h 1826522"/>
                <a:gd name="connsiteX4-171" fmla="*/ 1568518 w 1718774"/>
                <a:gd name="connsiteY4-172" fmla="*/ 1257671 h 1826522"/>
                <a:gd name="connsiteX5-173" fmla="*/ 1516277 w 1718774"/>
                <a:gd name="connsiteY5-174" fmla="*/ 672856 h 1826522"/>
                <a:gd name="connsiteX6-175" fmla="*/ 1384691 w 1718774"/>
                <a:gd name="connsiteY6-176" fmla="*/ 154877 h 1826522"/>
                <a:gd name="connsiteX7-177" fmla="*/ 886851 w 1718774"/>
                <a:gd name="connsiteY7-178" fmla="*/ 21205 h 1826522"/>
                <a:gd name="connsiteX8-179" fmla="*/ 408119 w 1718774"/>
                <a:gd name="connsiteY8-180" fmla="*/ 534641 h 1826522"/>
                <a:gd name="connsiteX0-181" fmla="*/ 477759 w 1796623"/>
                <a:gd name="connsiteY0-182" fmla="*/ 534641 h 1818043"/>
                <a:gd name="connsiteX1-183" fmla="*/ 117407 w 1796623"/>
                <a:gd name="connsiteY1-184" fmla="*/ 940200 h 1818043"/>
                <a:gd name="connsiteX2-185" fmla="*/ 136864 w 1796623"/>
                <a:gd name="connsiteY2-186" fmla="*/ 1728260 h 1818043"/>
                <a:gd name="connsiteX3-187" fmla="*/ 1695146 w 1796623"/>
                <a:gd name="connsiteY3-188" fmla="*/ 1747798 h 1818043"/>
                <a:gd name="connsiteX4-189" fmla="*/ 1638158 w 1796623"/>
                <a:gd name="connsiteY4-190" fmla="*/ 1257671 h 1818043"/>
                <a:gd name="connsiteX5-191" fmla="*/ 1585917 w 1796623"/>
                <a:gd name="connsiteY5-192" fmla="*/ 672856 h 1818043"/>
                <a:gd name="connsiteX6-193" fmla="*/ 1454331 w 1796623"/>
                <a:gd name="connsiteY6-194" fmla="*/ 154877 h 1818043"/>
                <a:gd name="connsiteX7-195" fmla="*/ 956491 w 1796623"/>
                <a:gd name="connsiteY7-196" fmla="*/ 21205 h 1818043"/>
                <a:gd name="connsiteX8-197" fmla="*/ 477759 w 1796623"/>
                <a:gd name="connsiteY8-198" fmla="*/ 534641 h 1818043"/>
                <a:gd name="connsiteX0-199" fmla="*/ 396783 w 1688820"/>
                <a:gd name="connsiteY0-200" fmla="*/ 534641 h 1815615"/>
                <a:gd name="connsiteX1-201" fmla="*/ 36431 w 1688820"/>
                <a:gd name="connsiteY1-202" fmla="*/ 940200 h 1815615"/>
                <a:gd name="connsiteX2-203" fmla="*/ 55888 w 1688820"/>
                <a:gd name="connsiteY2-204" fmla="*/ 1728260 h 1815615"/>
                <a:gd name="connsiteX3-205" fmla="*/ 421834 w 1688820"/>
                <a:gd name="connsiteY3-206" fmla="*/ 1798118 h 1815615"/>
                <a:gd name="connsiteX4-207" fmla="*/ 1614170 w 1688820"/>
                <a:gd name="connsiteY4-208" fmla="*/ 1747798 h 1815615"/>
                <a:gd name="connsiteX5-209" fmla="*/ 1557182 w 1688820"/>
                <a:gd name="connsiteY5-210" fmla="*/ 1257671 h 1815615"/>
                <a:gd name="connsiteX6-211" fmla="*/ 1504941 w 1688820"/>
                <a:gd name="connsiteY6-212" fmla="*/ 672856 h 1815615"/>
                <a:gd name="connsiteX7-213" fmla="*/ 1373355 w 1688820"/>
                <a:gd name="connsiteY7-214" fmla="*/ 154877 h 1815615"/>
                <a:gd name="connsiteX8-215" fmla="*/ 875515 w 1688820"/>
                <a:gd name="connsiteY8-216" fmla="*/ 21205 h 1815615"/>
                <a:gd name="connsiteX9" fmla="*/ 396783 w 1688820"/>
                <a:gd name="connsiteY9" fmla="*/ 534641 h 1815615"/>
                <a:gd name="connsiteX0-217" fmla="*/ 394951 w 1689541"/>
                <a:gd name="connsiteY0-218" fmla="*/ 534641 h 1877271"/>
                <a:gd name="connsiteX1-219" fmla="*/ 34599 w 1689541"/>
                <a:gd name="connsiteY1-220" fmla="*/ 940200 h 1877271"/>
                <a:gd name="connsiteX2-221" fmla="*/ 54056 w 1689541"/>
                <a:gd name="connsiteY2-222" fmla="*/ 1728260 h 1877271"/>
                <a:gd name="connsiteX3-223" fmla="*/ 385071 w 1689541"/>
                <a:gd name="connsiteY3-224" fmla="*/ 1877032 h 1877271"/>
                <a:gd name="connsiteX4-225" fmla="*/ 1612338 w 1689541"/>
                <a:gd name="connsiteY4-226" fmla="*/ 1747798 h 1877271"/>
                <a:gd name="connsiteX5-227" fmla="*/ 1555350 w 1689541"/>
                <a:gd name="connsiteY5-228" fmla="*/ 1257671 h 1877271"/>
                <a:gd name="connsiteX6-229" fmla="*/ 1503109 w 1689541"/>
                <a:gd name="connsiteY6-230" fmla="*/ 672856 h 1877271"/>
                <a:gd name="connsiteX7-231" fmla="*/ 1371523 w 1689541"/>
                <a:gd name="connsiteY7-232" fmla="*/ 154877 h 1877271"/>
                <a:gd name="connsiteX8-233" fmla="*/ 873683 w 1689541"/>
                <a:gd name="connsiteY8-234" fmla="*/ 21205 h 1877271"/>
                <a:gd name="connsiteX9-235" fmla="*/ 394951 w 1689541"/>
                <a:gd name="connsiteY9-236" fmla="*/ 534641 h 1877271"/>
                <a:gd name="connsiteX0-237" fmla="*/ 394949 w 1689541"/>
                <a:gd name="connsiteY0-238" fmla="*/ 534641 h 1877032"/>
                <a:gd name="connsiteX1-239" fmla="*/ 34597 w 1689541"/>
                <a:gd name="connsiteY1-240" fmla="*/ 940200 h 1877032"/>
                <a:gd name="connsiteX2-241" fmla="*/ 54054 w 1689541"/>
                <a:gd name="connsiteY2-242" fmla="*/ 1728260 h 1877032"/>
                <a:gd name="connsiteX3-243" fmla="*/ 385069 w 1689541"/>
                <a:gd name="connsiteY3-244" fmla="*/ 1877032 h 1877032"/>
                <a:gd name="connsiteX4-245" fmla="*/ 1612336 w 1689541"/>
                <a:gd name="connsiteY4-246" fmla="*/ 1747798 h 1877032"/>
                <a:gd name="connsiteX5-247" fmla="*/ 1555348 w 1689541"/>
                <a:gd name="connsiteY5-248" fmla="*/ 1257671 h 1877032"/>
                <a:gd name="connsiteX6-249" fmla="*/ 1503107 w 1689541"/>
                <a:gd name="connsiteY6-250" fmla="*/ 672856 h 1877032"/>
                <a:gd name="connsiteX7-251" fmla="*/ 1371521 w 1689541"/>
                <a:gd name="connsiteY7-252" fmla="*/ 154877 h 1877032"/>
                <a:gd name="connsiteX8-253" fmla="*/ 873681 w 1689541"/>
                <a:gd name="connsiteY8-254" fmla="*/ 21205 h 1877032"/>
                <a:gd name="connsiteX9-255" fmla="*/ 394949 w 1689541"/>
                <a:gd name="connsiteY9-256" fmla="*/ 534641 h 1877032"/>
                <a:gd name="connsiteX0-257" fmla="*/ 394949 w 1683795"/>
                <a:gd name="connsiteY0-258" fmla="*/ 534641 h 1877032"/>
                <a:gd name="connsiteX1-259" fmla="*/ 34597 w 1683795"/>
                <a:gd name="connsiteY1-260" fmla="*/ 940200 h 1877032"/>
                <a:gd name="connsiteX2-261" fmla="*/ 54054 w 1683795"/>
                <a:gd name="connsiteY2-262" fmla="*/ 1728260 h 1877032"/>
                <a:gd name="connsiteX3-263" fmla="*/ 385069 w 1683795"/>
                <a:gd name="connsiteY3-264" fmla="*/ 1877032 h 1877032"/>
                <a:gd name="connsiteX4-265" fmla="*/ 1605349 w 1683795"/>
                <a:gd name="connsiteY4-266" fmla="*/ 1798860 h 1877032"/>
                <a:gd name="connsiteX5-267" fmla="*/ 1555348 w 1683795"/>
                <a:gd name="connsiteY5-268" fmla="*/ 1257671 h 1877032"/>
                <a:gd name="connsiteX6-269" fmla="*/ 1503107 w 1683795"/>
                <a:gd name="connsiteY6-270" fmla="*/ 672856 h 1877032"/>
                <a:gd name="connsiteX7-271" fmla="*/ 1371521 w 1683795"/>
                <a:gd name="connsiteY7-272" fmla="*/ 154877 h 1877032"/>
                <a:gd name="connsiteX8-273" fmla="*/ 873681 w 1683795"/>
                <a:gd name="connsiteY8-274" fmla="*/ 21205 h 1877032"/>
                <a:gd name="connsiteX9-275" fmla="*/ 394949 w 1683795"/>
                <a:gd name="connsiteY9-276" fmla="*/ 534641 h 1877032"/>
                <a:gd name="connsiteX0-277" fmla="*/ 394949 w 1720794"/>
                <a:gd name="connsiteY0-278" fmla="*/ 534641 h 1877032"/>
                <a:gd name="connsiteX1-279" fmla="*/ 34597 w 1720794"/>
                <a:gd name="connsiteY1-280" fmla="*/ 940200 h 1877032"/>
                <a:gd name="connsiteX2-281" fmla="*/ 54054 w 1720794"/>
                <a:gd name="connsiteY2-282" fmla="*/ 1728260 h 1877032"/>
                <a:gd name="connsiteX3-283" fmla="*/ 385069 w 1720794"/>
                <a:gd name="connsiteY3-284" fmla="*/ 1877032 h 1877032"/>
                <a:gd name="connsiteX4-285" fmla="*/ 1605349 w 1720794"/>
                <a:gd name="connsiteY4-286" fmla="*/ 1798860 h 1877032"/>
                <a:gd name="connsiteX5-287" fmla="*/ 1555348 w 1720794"/>
                <a:gd name="connsiteY5-288" fmla="*/ 1257671 h 1877032"/>
                <a:gd name="connsiteX6-289" fmla="*/ 1503107 w 1720794"/>
                <a:gd name="connsiteY6-290" fmla="*/ 672856 h 1877032"/>
                <a:gd name="connsiteX7-291" fmla="*/ 1371521 w 1720794"/>
                <a:gd name="connsiteY7-292" fmla="*/ 154877 h 1877032"/>
                <a:gd name="connsiteX8-293" fmla="*/ 873681 w 1720794"/>
                <a:gd name="connsiteY8-294" fmla="*/ 21205 h 1877032"/>
                <a:gd name="connsiteX9-295" fmla="*/ 394949 w 1720794"/>
                <a:gd name="connsiteY9-296" fmla="*/ 534641 h 1877032"/>
                <a:gd name="connsiteX0-297" fmla="*/ 394949 w 1720794"/>
                <a:gd name="connsiteY0-298" fmla="*/ 534641 h 1877032"/>
                <a:gd name="connsiteX1-299" fmla="*/ 34597 w 1720794"/>
                <a:gd name="connsiteY1-300" fmla="*/ 940200 h 1877032"/>
                <a:gd name="connsiteX2-301" fmla="*/ 54054 w 1720794"/>
                <a:gd name="connsiteY2-302" fmla="*/ 1728260 h 1877032"/>
                <a:gd name="connsiteX3-303" fmla="*/ 385069 w 1720794"/>
                <a:gd name="connsiteY3-304" fmla="*/ 1877032 h 1877032"/>
                <a:gd name="connsiteX4-305" fmla="*/ 1605349 w 1720794"/>
                <a:gd name="connsiteY4-306" fmla="*/ 1798860 h 1877032"/>
                <a:gd name="connsiteX5-307" fmla="*/ 1555348 w 1720794"/>
                <a:gd name="connsiteY5-308" fmla="*/ 1257671 h 1877032"/>
                <a:gd name="connsiteX6-309" fmla="*/ 1503107 w 1720794"/>
                <a:gd name="connsiteY6-310" fmla="*/ 672856 h 1877032"/>
                <a:gd name="connsiteX7-311" fmla="*/ 1371521 w 1720794"/>
                <a:gd name="connsiteY7-312" fmla="*/ 154877 h 1877032"/>
                <a:gd name="connsiteX8-313" fmla="*/ 873681 w 1720794"/>
                <a:gd name="connsiteY8-314" fmla="*/ 21205 h 1877032"/>
                <a:gd name="connsiteX9-315" fmla="*/ 394949 w 1720794"/>
                <a:gd name="connsiteY9-316" fmla="*/ 534641 h 1877032"/>
                <a:gd name="connsiteX0-317" fmla="*/ 394949 w 1671512"/>
                <a:gd name="connsiteY0-318" fmla="*/ 534641 h 1877032"/>
                <a:gd name="connsiteX1-319" fmla="*/ 34597 w 1671512"/>
                <a:gd name="connsiteY1-320" fmla="*/ 940200 h 1877032"/>
                <a:gd name="connsiteX2-321" fmla="*/ 54054 w 1671512"/>
                <a:gd name="connsiteY2-322" fmla="*/ 1728260 h 1877032"/>
                <a:gd name="connsiteX3-323" fmla="*/ 385069 w 1671512"/>
                <a:gd name="connsiteY3-324" fmla="*/ 1877032 h 1877032"/>
                <a:gd name="connsiteX4-325" fmla="*/ 1605349 w 1671512"/>
                <a:gd name="connsiteY4-326" fmla="*/ 1798860 h 1877032"/>
                <a:gd name="connsiteX5-327" fmla="*/ 1555348 w 1671512"/>
                <a:gd name="connsiteY5-328" fmla="*/ 1257671 h 1877032"/>
                <a:gd name="connsiteX6-329" fmla="*/ 1503107 w 1671512"/>
                <a:gd name="connsiteY6-330" fmla="*/ 672856 h 1877032"/>
                <a:gd name="connsiteX7-331" fmla="*/ 1371521 w 1671512"/>
                <a:gd name="connsiteY7-332" fmla="*/ 154877 h 1877032"/>
                <a:gd name="connsiteX8-333" fmla="*/ 873681 w 1671512"/>
                <a:gd name="connsiteY8-334" fmla="*/ 21205 h 1877032"/>
                <a:gd name="connsiteX9-335" fmla="*/ 394949 w 1671512"/>
                <a:gd name="connsiteY9-336" fmla="*/ 534641 h 1877032"/>
                <a:gd name="connsiteX0-337" fmla="*/ 394949 w 1677296"/>
                <a:gd name="connsiteY0-338" fmla="*/ 534641 h 1877032"/>
                <a:gd name="connsiteX1-339" fmla="*/ 34597 w 1677296"/>
                <a:gd name="connsiteY1-340" fmla="*/ 940200 h 1877032"/>
                <a:gd name="connsiteX2-341" fmla="*/ 54054 w 1677296"/>
                <a:gd name="connsiteY2-342" fmla="*/ 1728260 h 1877032"/>
                <a:gd name="connsiteX3-343" fmla="*/ 385069 w 1677296"/>
                <a:gd name="connsiteY3-344" fmla="*/ 1877032 h 1877032"/>
                <a:gd name="connsiteX4-345" fmla="*/ 1612334 w 1677296"/>
                <a:gd name="connsiteY4-346" fmla="*/ 1840637 h 1877032"/>
                <a:gd name="connsiteX5-347" fmla="*/ 1555348 w 1677296"/>
                <a:gd name="connsiteY5-348" fmla="*/ 1257671 h 1877032"/>
                <a:gd name="connsiteX6-349" fmla="*/ 1503107 w 1677296"/>
                <a:gd name="connsiteY6-350" fmla="*/ 672856 h 1877032"/>
                <a:gd name="connsiteX7-351" fmla="*/ 1371521 w 1677296"/>
                <a:gd name="connsiteY7-352" fmla="*/ 154877 h 1877032"/>
                <a:gd name="connsiteX8-353" fmla="*/ 873681 w 1677296"/>
                <a:gd name="connsiteY8-354" fmla="*/ 21205 h 1877032"/>
                <a:gd name="connsiteX9-355" fmla="*/ 394949 w 1677296"/>
                <a:gd name="connsiteY9-356" fmla="*/ 534641 h 1877032"/>
                <a:gd name="connsiteX0-357" fmla="*/ 394949 w 1677298"/>
                <a:gd name="connsiteY0-358" fmla="*/ 534641 h 1877032"/>
                <a:gd name="connsiteX1-359" fmla="*/ 34597 w 1677298"/>
                <a:gd name="connsiteY1-360" fmla="*/ 940200 h 1877032"/>
                <a:gd name="connsiteX2-361" fmla="*/ 54054 w 1677298"/>
                <a:gd name="connsiteY2-362" fmla="*/ 1728260 h 1877032"/>
                <a:gd name="connsiteX3-363" fmla="*/ 385069 w 1677298"/>
                <a:gd name="connsiteY3-364" fmla="*/ 1877032 h 1877032"/>
                <a:gd name="connsiteX4-365" fmla="*/ 1612334 w 1677298"/>
                <a:gd name="connsiteY4-366" fmla="*/ 1840637 h 1877032"/>
                <a:gd name="connsiteX5-367" fmla="*/ 1555348 w 1677298"/>
                <a:gd name="connsiteY5-368" fmla="*/ 1257671 h 1877032"/>
                <a:gd name="connsiteX6-369" fmla="*/ 1503107 w 1677298"/>
                <a:gd name="connsiteY6-370" fmla="*/ 672856 h 1877032"/>
                <a:gd name="connsiteX7-371" fmla="*/ 1371521 w 1677298"/>
                <a:gd name="connsiteY7-372" fmla="*/ 154877 h 1877032"/>
                <a:gd name="connsiteX8-373" fmla="*/ 873681 w 1677298"/>
                <a:gd name="connsiteY8-374" fmla="*/ 21205 h 1877032"/>
                <a:gd name="connsiteX9-375" fmla="*/ 394949 w 1677298"/>
                <a:gd name="connsiteY9-376" fmla="*/ 534641 h 1877032"/>
                <a:gd name="connsiteX0-377" fmla="*/ 394949 w 1677296"/>
                <a:gd name="connsiteY0-378" fmla="*/ 534641 h 1904936"/>
                <a:gd name="connsiteX1-379" fmla="*/ 34597 w 1677296"/>
                <a:gd name="connsiteY1-380" fmla="*/ 940200 h 1904936"/>
                <a:gd name="connsiteX2-381" fmla="*/ 54054 w 1677296"/>
                <a:gd name="connsiteY2-382" fmla="*/ 1728260 h 1904936"/>
                <a:gd name="connsiteX3-383" fmla="*/ 385069 w 1677296"/>
                <a:gd name="connsiteY3-384" fmla="*/ 1877032 h 1904936"/>
                <a:gd name="connsiteX4-385" fmla="*/ 1612334 w 1677296"/>
                <a:gd name="connsiteY4-386" fmla="*/ 1840637 h 1904936"/>
                <a:gd name="connsiteX5-387" fmla="*/ 1555348 w 1677296"/>
                <a:gd name="connsiteY5-388" fmla="*/ 1257671 h 1904936"/>
                <a:gd name="connsiteX6-389" fmla="*/ 1503107 w 1677296"/>
                <a:gd name="connsiteY6-390" fmla="*/ 672856 h 1904936"/>
                <a:gd name="connsiteX7-391" fmla="*/ 1371521 w 1677296"/>
                <a:gd name="connsiteY7-392" fmla="*/ 154877 h 1904936"/>
                <a:gd name="connsiteX8-393" fmla="*/ 873681 w 1677296"/>
                <a:gd name="connsiteY8-394" fmla="*/ 21205 h 1904936"/>
                <a:gd name="connsiteX9-395" fmla="*/ 394949 w 1677296"/>
                <a:gd name="connsiteY9-396" fmla="*/ 534641 h 1904936"/>
                <a:gd name="connsiteX0-397" fmla="*/ 461539 w 1743887"/>
                <a:gd name="connsiteY0-398" fmla="*/ 534641 h 1904936"/>
                <a:gd name="connsiteX1-399" fmla="*/ 101187 w 1743887"/>
                <a:gd name="connsiteY1-400" fmla="*/ 940200 h 1904936"/>
                <a:gd name="connsiteX2-401" fmla="*/ 22840 w 1743887"/>
                <a:gd name="connsiteY2-402" fmla="*/ 1737812 h 1904936"/>
                <a:gd name="connsiteX3-403" fmla="*/ 451659 w 1743887"/>
                <a:gd name="connsiteY3-404" fmla="*/ 1877032 h 1904936"/>
                <a:gd name="connsiteX4-405" fmla="*/ 1678924 w 1743887"/>
                <a:gd name="connsiteY4-406" fmla="*/ 1840637 h 1904936"/>
                <a:gd name="connsiteX5-407" fmla="*/ 1621938 w 1743887"/>
                <a:gd name="connsiteY5-408" fmla="*/ 1257671 h 1904936"/>
                <a:gd name="connsiteX6-409" fmla="*/ 1569697 w 1743887"/>
                <a:gd name="connsiteY6-410" fmla="*/ 672856 h 1904936"/>
                <a:gd name="connsiteX7-411" fmla="*/ 1438111 w 1743887"/>
                <a:gd name="connsiteY7-412" fmla="*/ 154877 h 1904936"/>
                <a:gd name="connsiteX8-413" fmla="*/ 940271 w 1743887"/>
                <a:gd name="connsiteY8-414" fmla="*/ 21205 h 1904936"/>
                <a:gd name="connsiteX9-415" fmla="*/ 461539 w 1743887"/>
                <a:gd name="connsiteY9-416" fmla="*/ 534641 h 1904936"/>
                <a:gd name="connsiteX0-417" fmla="*/ 452050 w 1756359"/>
                <a:gd name="connsiteY0-418" fmla="*/ 534641 h 1891359"/>
                <a:gd name="connsiteX1-419" fmla="*/ 91698 w 1756359"/>
                <a:gd name="connsiteY1-420" fmla="*/ 940200 h 1891359"/>
                <a:gd name="connsiteX2-421" fmla="*/ 13351 w 1756359"/>
                <a:gd name="connsiteY2-422" fmla="*/ 1737812 h 1891359"/>
                <a:gd name="connsiteX3-423" fmla="*/ 309435 w 1756359"/>
                <a:gd name="connsiteY3-424" fmla="*/ 1891359 h 1891359"/>
                <a:gd name="connsiteX4-425" fmla="*/ 1669435 w 1756359"/>
                <a:gd name="connsiteY4-426" fmla="*/ 1840637 h 1891359"/>
                <a:gd name="connsiteX5-427" fmla="*/ 1612449 w 1756359"/>
                <a:gd name="connsiteY5-428" fmla="*/ 1257671 h 1891359"/>
                <a:gd name="connsiteX6-429" fmla="*/ 1560208 w 1756359"/>
                <a:gd name="connsiteY6-430" fmla="*/ 672856 h 1891359"/>
                <a:gd name="connsiteX7-431" fmla="*/ 1428622 w 1756359"/>
                <a:gd name="connsiteY7-432" fmla="*/ 154877 h 1891359"/>
                <a:gd name="connsiteX8-433" fmla="*/ 930782 w 1756359"/>
                <a:gd name="connsiteY8-434" fmla="*/ 21205 h 1891359"/>
                <a:gd name="connsiteX9-435" fmla="*/ 452050 w 1756359"/>
                <a:gd name="connsiteY9-436" fmla="*/ 534641 h 1891359"/>
                <a:gd name="connsiteX0-437" fmla="*/ 452050 w 1756257"/>
                <a:gd name="connsiteY0-438" fmla="*/ 534641 h 1891359"/>
                <a:gd name="connsiteX1-439" fmla="*/ 91698 w 1756257"/>
                <a:gd name="connsiteY1-440" fmla="*/ 940200 h 1891359"/>
                <a:gd name="connsiteX2-441" fmla="*/ 13351 w 1756257"/>
                <a:gd name="connsiteY2-442" fmla="*/ 1737812 h 1891359"/>
                <a:gd name="connsiteX3-443" fmla="*/ 309435 w 1756257"/>
                <a:gd name="connsiteY3-444" fmla="*/ 1891359 h 1891359"/>
                <a:gd name="connsiteX4-445" fmla="*/ 1669435 w 1756257"/>
                <a:gd name="connsiteY4-446" fmla="*/ 1840637 h 1891359"/>
                <a:gd name="connsiteX5-447" fmla="*/ 1612449 w 1756257"/>
                <a:gd name="connsiteY5-448" fmla="*/ 1257671 h 1891359"/>
                <a:gd name="connsiteX6-449" fmla="*/ 1563496 w 1756257"/>
                <a:gd name="connsiteY6-450" fmla="*/ 959631 h 1891359"/>
                <a:gd name="connsiteX7-451" fmla="*/ 1560208 w 1756257"/>
                <a:gd name="connsiteY7-452" fmla="*/ 672856 h 1891359"/>
                <a:gd name="connsiteX8-453" fmla="*/ 1428622 w 1756257"/>
                <a:gd name="connsiteY8-454" fmla="*/ 154877 h 1891359"/>
                <a:gd name="connsiteX9-455" fmla="*/ 930782 w 1756257"/>
                <a:gd name="connsiteY9-456" fmla="*/ 21205 h 1891359"/>
                <a:gd name="connsiteX10" fmla="*/ 452050 w 1756257"/>
                <a:gd name="connsiteY10" fmla="*/ 534641 h 1891359"/>
                <a:gd name="connsiteX0-457" fmla="*/ 452050 w 1764590"/>
                <a:gd name="connsiteY0-458" fmla="*/ 534641 h 1891359"/>
                <a:gd name="connsiteX1-459" fmla="*/ 91698 w 1764590"/>
                <a:gd name="connsiteY1-460" fmla="*/ 940200 h 1891359"/>
                <a:gd name="connsiteX2-461" fmla="*/ 13351 w 1764590"/>
                <a:gd name="connsiteY2-462" fmla="*/ 1737812 h 1891359"/>
                <a:gd name="connsiteX3-463" fmla="*/ 309435 w 1764590"/>
                <a:gd name="connsiteY3-464" fmla="*/ 1891359 h 1891359"/>
                <a:gd name="connsiteX4-465" fmla="*/ 1669435 w 1764590"/>
                <a:gd name="connsiteY4-466" fmla="*/ 1840637 h 1891359"/>
                <a:gd name="connsiteX5-467" fmla="*/ 1612449 w 1764590"/>
                <a:gd name="connsiteY5-468" fmla="*/ 1257671 h 1891359"/>
                <a:gd name="connsiteX6-469" fmla="*/ 1309780 w 1764590"/>
                <a:gd name="connsiteY6-470" fmla="*/ 1046341 h 1891359"/>
                <a:gd name="connsiteX7-471" fmla="*/ 1560208 w 1764590"/>
                <a:gd name="connsiteY7-472" fmla="*/ 672856 h 1891359"/>
                <a:gd name="connsiteX8-473" fmla="*/ 1428622 w 1764590"/>
                <a:gd name="connsiteY8-474" fmla="*/ 154877 h 1891359"/>
                <a:gd name="connsiteX9-475" fmla="*/ 930782 w 1764590"/>
                <a:gd name="connsiteY9-476" fmla="*/ 21205 h 1891359"/>
                <a:gd name="connsiteX10-477" fmla="*/ 452050 w 1764590"/>
                <a:gd name="connsiteY10-478" fmla="*/ 534641 h 1891359"/>
                <a:gd name="connsiteX0-479" fmla="*/ 452050 w 1764592"/>
                <a:gd name="connsiteY0-480" fmla="*/ 534641 h 1891359"/>
                <a:gd name="connsiteX1-481" fmla="*/ 91698 w 1764592"/>
                <a:gd name="connsiteY1-482" fmla="*/ 940200 h 1891359"/>
                <a:gd name="connsiteX2-483" fmla="*/ 13351 w 1764592"/>
                <a:gd name="connsiteY2-484" fmla="*/ 1737812 h 1891359"/>
                <a:gd name="connsiteX3-485" fmla="*/ 309435 w 1764592"/>
                <a:gd name="connsiteY3-486" fmla="*/ 1891359 h 1891359"/>
                <a:gd name="connsiteX4-487" fmla="*/ 1669435 w 1764592"/>
                <a:gd name="connsiteY4-488" fmla="*/ 1840637 h 1891359"/>
                <a:gd name="connsiteX5-489" fmla="*/ 1612449 w 1764592"/>
                <a:gd name="connsiteY5-490" fmla="*/ 1257671 h 1891359"/>
                <a:gd name="connsiteX6-491" fmla="*/ 1309780 w 1764592"/>
                <a:gd name="connsiteY6-492" fmla="*/ 1046341 h 1891359"/>
                <a:gd name="connsiteX7-493" fmla="*/ 1560208 w 1764592"/>
                <a:gd name="connsiteY7-494" fmla="*/ 672856 h 1891359"/>
                <a:gd name="connsiteX8-495" fmla="*/ 1428622 w 1764592"/>
                <a:gd name="connsiteY8-496" fmla="*/ 154877 h 1891359"/>
                <a:gd name="connsiteX9-497" fmla="*/ 930782 w 1764592"/>
                <a:gd name="connsiteY9-498" fmla="*/ 21205 h 1891359"/>
                <a:gd name="connsiteX10-499" fmla="*/ 452050 w 1764592"/>
                <a:gd name="connsiteY10-500" fmla="*/ 534641 h 1891359"/>
                <a:gd name="connsiteX0-501" fmla="*/ 452050 w 1764590"/>
                <a:gd name="connsiteY0-502" fmla="*/ 534641 h 1891359"/>
                <a:gd name="connsiteX1-503" fmla="*/ 91698 w 1764590"/>
                <a:gd name="connsiteY1-504" fmla="*/ 940200 h 1891359"/>
                <a:gd name="connsiteX2-505" fmla="*/ 13351 w 1764590"/>
                <a:gd name="connsiteY2-506" fmla="*/ 1737812 h 1891359"/>
                <a:gd name="connsiteX3-507" fmla="*/ 309435 w 1764590"/>
                <a:gd name="connsiteY3-508" fmla="*/ 1891359 h 1891359"/>
                <a:gd name="connsiteX4-509" fmla="*/ 1669435 w 1764590"/>
                <a:gd name="connsiteY4-510" fmla="*/ 1840637 h 1891359"/>
                <a:gd name="connsiteX5-511" fmla="*/ 1612449 w 1764590"/>
                <a:gd name="connsiteY5-512" fmla="*/ 1257671 h 1891359"/>
                <a:gd name="connsiteX6-513" fmla="*/ 1309780 w 1764590"/>
                <a:gd name="connsiteY6-514" fmla="*/ 1046341 h 1891359"/>
                <a:gd name="connsiteX7-515" fmla="*/ 1560208 w 1764590"/>
                <a:gd name="connsiteY7-516" fmla="*/ 672856 h 1891359"/>
                <a:gd name="connsiteX8-517" fmla="*/ 1428622 w 1764590"/>
                <a:gd name="connsiteY8-518" fmla="*/ 154877 h 1891359"/>
                <a:gd name="connsiteX9-519" fmla="*/ 930782 w 1764590"/>
                <a:gd name="connsiteY9-520" fmla="*/ 21205 h 1891359"/>
                <a:gd name="connsiteX10-521" fmla="*/ 452050 w 1764590"/>
                <a:gd name="connsiteY10-522" fmla="*/ 534641 h 1891359"/>
                <a:gd name="connsiteX0-523" fmla="*/ 452050 w 1792731"/>
                <a:gd name="connsiteY0-524" fmla="*/ 534641 h 1891359"/>
                <a:gd name="connsiteX1-525" fmla="*/ 91698 w 1792731"/>
                <a:gd name="connsiteY1-526" fmla="*/ 940200 h 1891359"/>
                <a:gd name="connsiteX2-527" fmla="*/ 13351 w 1792731"/>
                <a:gd name="connsiteY2-528" fmla="*/ 1737812 h 1891359"/>
                <a:gd name="connsiteX3-529" fmla="*/ 309435 w 1792731"/>
                <a:gd name="connsiteY3-530" fmla="*/ 1891359 h 1891359"/>
                <a:gd name="connsiteX4-531" fmla="*/ 1669435 w 1792731"/>
                <a:gd name="connsiteY4-532" fmla="*/ 1840637 h 1891359"/>
                <a:gd name="connsiteX5-533" fmla="*/ 1688563 w 1792731"/>
                <a:gd name="connsiteY5-534" fmla="*/ 1292355 h 1891359"/>
                <a:gd name="connsiteX6-535" fmla="*/ 1309780 w 1792731"/>
                <a:gd name="connsiteY6-536" fmla="*/ 1046341 h 1891359"/>
                <a:gd name="connsiteX7-537" fmla="*/ 1560208 w 1792731"/>
                <a:gd name="connsiteY7-538" fmla="*/ 672856 h 1891359"/>
                <a:gd name="connsiteX8-539" fmla="*/ 1428622 w 1792731"/>
                <a:gd name="connsiteY8-540" fmla="*/ 154877 h 1891359"/>
                <a:gd name="connsiteX9-541" fmla="*/ 930782 w 1792731"/>
                <a:gd name="connsiteY9-542" fmla="*/ 21205 h 1891359"/>
                <a:gd name="connsiteX10-543" fmla="*/ 452050 w 1792731"/>
                <a:gd name="connsiteY10-544" fmla="*/ 534641 h 1891359"/>
                <a:gd name="connsiteX0-545" fmla="*/ 452050 w 1814809"/>
                <a:gd name="connsiteY0-546" fmla="*/ 534641 h 1891359"/>
                <a:gd name="connsiteX1-547" fmla="*/ 91698 w 1814809"/>
                <a:gd name="connsiteY1-548" fmla="*/ 940200 h 1891359"/>
                <a:gd name="connsiteX2-549" fmla="*/ 13351 w 1814809"/>
                <a:gd name="connsiteY2-550" fmla="*/ 1737812 h 1891359"/>
                <a:gd name="connsiteX3-551" fmla="*/ 309435 w 1814809"/>
                <a:gd name="connsiteY3-552" fmla="*/ 1891359 h 1891359"/>
                <a:gd name="connsiteX4-553" fmla="*/ 1669435 w 1814809"/>
                <a:gd name="connsiteY4-554" fmla="*/ 1840637 h 1891359"/>
                <a:gd name="connsiteX5-555" fmla="*/ 1688563 w 1814809"/>
                <a:gd name="connsiteY5-556" fmla="*/ 1292355 h 1891359"/>
                <a:gd name="connsiteX6-557" fmla="*/ 1309780 w 1814809"/>
                <a:gd name="connsiteY6-558" fmla="*/ 1046341 h 1891359"/>
                <a:gd name="connsiteX7-559" fmla="*/ 1560208 w 1814809"/>
                <a:gd name="connsiteY7-560" fmla="*/ 672856 h 1891359"/>
                <a:gd name="connsiteX8-561" fmla="*/ 1428622 w 1814809"/>
                <a:gd name="connsiteY8-562" fmla="*/ 154877 h 1891359"/>
                <a:gd name="connsiteX9-563" fmla="*/ 930782 w 1814809"/>
                <a:gd name="connsiteY9-564" fmla="*/ 21205 h 1891359"/>
                <a:gd name="connsiteX10-565" fmla="*/ 452050 w 1814809"/>
                <a:gd name="connsiteY10-566" fmla="*/ 534641 h 1891359"/>
                <a:gd name="connsiteX0-567" fmla="*/ 452050 w 1814809"/>
                <a:gd name="connsiteY0-568" fmla="*/ 534641 h 1891359"/>
                <a:gd name="connsiteX1-569" fmla="*/ 91698 w 1814809"/>
                <a:gd name="connsiteY1-570" fmla="*/ 940200 h 1891359"/>
                <a:gd name="connsiteX2-571" fmla="*/ 13351 w 1814809"/>
                <a:gd name="connsiteY2-572" fmla="*/ 1737812 h 1891359"/>
                <a:gd name="connsiteX3-573" fmla="*/ 309435 w 1814809"/>
                <a:gd name="connsiteY3-574" fmla="*/ 1891359 h 1891359"/>
                <a:gd name="connsiteX4-575" fmla="*/ 1669435 w 1814809"/>
                <a:gd name="connsiteY4-576" fmla="*/ 1840637 h 1891359"/>
                <a:gd name="connsiteX5-577" fmla="*/ 1688563 w 1814809"/>
                <a:gd name="connsiteY5-578" fmla="*/ 1292355 h 1891359"/>
                <a:gd name="connsiteX6-579" fmla="*/ 1309780 w 1814809"/>
                <a:gd name="connsiteY6-580" fmla="*/ 1046341 h 1891359"/>
                <a:gd name="connsiteX7-581" fmla="*/ 1619996 w 1814809"/>
                <a:gd name="connsiteY7-582" fmla="*/ 526399 h 1891359"/>
                <a:gd name="connsiteX8-583" fmla="*/ 1428622 w 1814809"/>
                <a:gd name="connsiteY8-584" fmla="*/ 154877 h 1891359"/>
                <a:gd name="connsiteX9-585" fmla="*/ 930782 w 1814809"/>
                <a:gd name="connsiteY9-586" fmla="*/ 21205 h 1891359"/>
                <a:gd name="connsiteX10-587" fmla="*/ 452050 w 1814809"/>
                <a:gd name="connsiteY10-588" fmla="*/ 534641 h 1891359"/>
                <a:gd name="connsiteX0-589" fmla="*/ 452050 w 1814809"/>
                <a:gd name="connsiteY0-590" fmla="*/ 542872 h 1899590"/>
                <a:gd name="connsiteX1-591" fmla="*/ 91698 w 1814809"/>
                <a:gd name="connsiteY1-592" fmla="*/ 948431 h 1899590"/>
                <a:gd name="connsiteX2-593" fmla="*/ 13351 w 1814809"/>
                <a:gd name="connsiteY2-594" fmla="*/ 1746043 h 1899590"/>
                <a:gd name="connsiteX3-595" fmla="*/ 309435 w 1814809"/>
                <a:gd name="connsiteY3-596" fmla="*/ 1899590 h 1899590"/>
                <a:gd name="connsiteX4-597" fmla="*/ 1669435 w 1814809"/>
                <a:gd name="connsiteY4-598" fmla="*/ 1848868 h 1899590"/>
                <a:gd name="connsiteX5-599" fmla="*/ 1688563 w 1814809"/>
                <a:gd name="connsiteY5-600" fmla="*/ 1300586 h 1899590"/>
                <a:gd name="connsiteX6-601" fmla="*/ 1309780 w 1814809"/>
                <a:gd name="connsiteY6-602" fmla="*/ 1054572 h 1899590"/>
                <a:gd name="connsiteX7-603" fmla="*/ 1619996 w 1814809"/>
                <a:gd name="connsiteY7-604" fmla="*/ 534630 h 1899590"/>
                <a:gd name="connsiteX8-605" fmla="*/ 1488411 w 1814809"/>
                <a:gd name="connsiteY8-606" fmla="*/ 129049 h 1899590"/>
                <a:gd name="connsiteX9-607" fmla="*/ 930782 w 1814809"/>
                <a:gd name="connsiteY9-608" fmla="*/ 29436 h 1899590"/>
                <a:gd name="connsiteX10-609" fmla="*/ 452050 w 1814809"/>
                <a:gd name="connsiteY10-610" fmla="*/ 542872 h 1899590"/>
                <a:gd name="connsiteX0-611" fmla="*/ 452050 w 1814809"/>
                <a:gd name="connsiteY0-612" fmla="*/ 540513 h 1897231"/>
                <a:gd name="connsiteX1-613" fmla="*/ 91698 w 1814809"/>
                <a:gd name="connsiteY1-614" fmla="*/ 946072 h 1897231"/>
                <a:gd name="connsiteX2-615" fmla="*/ 13351 w 1814809"/>
                <a:gd name="connsiteY2-616" fmla="*/ 1743684 h 1897231"/>
                <a:gd name="connsiteX3-617" fmla="*/ 309435 w 1814809"/>
                <a:gd name="connsiteY3-618" fmla="*/ 1897231 h 1897231"/>
                <a:gd name="connsiteX4-619" fmla="*/ 1669435 w 1814809"/>
                <a:gd name="connsiteY4-620" fmla="*/ 1846509 h 1897231"/>
                <a:gd name="connsiteX5-621" fmla="*/ 1688563 w 1814809"/>
                <a:gd name="connsiteY5-622" fmla="*/ 1298227 h 1897231"/>
                <a:gd name="connsiteX6-623" fmla="*/ 1309780 w 1814809"/>
                <a:gd name="connsiteY6-624" fmla="*/ 1052213 h 1897231"/>
                <a:gd name="connsiteX7-625" fmla="*/ 1619996 w 1814809"/>
                <a:gd name="connsiteY7-626" fmla="*/ 532271 h 1897231"/>
                <a:gd name="connsiteX8-627" fmla="*/ 1488411 w 1814809"/>
                <a:gd name="connsiteY8-628" fmla="*/ 126690 h 1897231"/>
                <a:gd name="connsiteX9-629" fmla="*/ 930782 w 1814809"/>
                <a:gd name="connsiteY9-630" fmla="*/ 27077 h 1897231"/>
                <a:gd name="connsiteX10-631" fmla="*/ 452050 w 1814809"/>
                <a:gd name="connsiteY10-632" fmla="*/ 540513 h 1897231"/>
                <a:gd name="connsiteX0-633" fmla="*/ 452050 w 1814809"/>
                <a:gd name="connsiteY0-634" fmla="*/ 540513 h 1897231"/>
                <a:gd name="connsiteX1-635" fmla="*/ 91698 w 1814809"/>
                <a:gd name="connsiteY1-636" fmla="*/ 946072 h 1897231"/>
                <a:gd name="connsiteX2-637" fmla="*/ 13351 w 1814809"/>
                <a:gd name="connsiteY2-638" fmla="*/ 1743684 h 1897231"/>
                <a:gd name="connsiteX3-639" fmla="*/ 309435 w 1814809"/>
                <a:gd name="connsiteY3-640" fmla="*/ 1897231 h 1897231"/>
                <a:gd name="connsiteX4-641" fmla="*/ 1669435 w 1814809"/>
                <a:gd name="connsiteY4-642" fmla="*/ 1846509 h 1897231"/>
                <a:gd name="connsiteX5-643" fmla="*/ 1688563 w 1814809"/>
                <a:gd name="connsiteY5-644" fmla="*/ 1298227 h 1897231"/>
                <a:gd name="connsiteX6-645" fmla="*/ 1309780 w 1814809"/>
                <a:gd name="connsiteY6-646" fmla="*/ 1052213 h 1897231"/>
                <a:gd name="connsiteX7-647" fmla="*/ 1619996 w 1814809"/>
                <a:gd name="connsiteY7-648" fmla="*/ 532271 h 1897231"/>
                <a:gd name="connsiteX8-649" fmla="*/ 1488411 w 1814809"/>
                <a:gd name="connsiteY8-650" fmla="*/ 126690 h 1897231"/>
                <a:gd name="connsiteX9-651" fmla="*/ 930782 w 1814809"/>
                <a:gd name="connsiteY9-652" fmla="*/ 27077 h 1897231"/>
                <a:gd name="connsiteX10-653" fmla="*/ 452050 w 1814809"/>
                <a:gd name="connsiteY10-654" fmla="*/ 540513 h 1897231"/>
                <a:gd name="connsiteX0-655" fmla="*/ 288567 w 1811701"/>
                <a:gd name="connsiteY0-656" fmla="*/ 555674 h 1898251"/>
                <a:gd name="connsiteX1-657" fmla="*/ 88590 w 1811701"/>
                <a:gd name="connsiteY1-658" fmla="*/ 947092 h 1898251"/>
                <a:gd name="connsiteX2-659" fmla="*/ 10243 w 1811701"/>
                <a:gd name="connsiteY2-660" fmla="*/ 1744704 h 1898251"/>
                <a:gd name="connsiteX3-661" fmla="*/ 306327 w 1811701"/>
                <a:gd name="connsiteY3-662" fmla="*/ 1898251 h 1898251"/>
                <a:gd name="connsiteX4-663" fmla="*/ 1666327 w 1811701"/>
                <a:gd name="connsiteY4-664" fmla="*/ 1847529 h 1898251"/>
                <a:gd name="connsiteX5-665" fmla="*/ 1685455 w 1811701"/>
                <a:gd name="connsiteY5-666" fmla="*/ 1299247 h 1898251"/>
                <a:gd name="connsiteX6-667" fmla="*/ 1306672 w 1811701"/>
                <a:gd name="connsiteY6-668" fmla="*/ 1053233 h 1898251"/>
                <a:gd name="connsiteX7-669" fmla="*/ 1616888 w 1811701"/>
                <a:gd name="connsiteY7-670" fmla="*/ 533291 h 1898251"/>
                <a:gd name="connsiteX8-671" fmla="*/ 1485303 w 1811701"/>
                <a:gd name="connsiteY8-672" fmla="*/ 127710 h 1898251"/>
                <a:gd name="connsiteX9-673" fmla="*/ 927674 w 1811701"/>
                <a:gd name="connsiteY9-674" fmla="*/ 28097 h 1898251"/>
                <a:gd name="connsiteX10-675" fmla="*/ 288567 w 1811701"/>
                <a:gd name="connsiteY10-676" fmla="*/ 555674 h 1898251"/>
                <a:gd name="connsiteX0-677" fmla="*/ 288567 w 1811701"/>
                <a:gd name="connsiteY0-678" fmla="*/ 479828 h 1822405"/>
                <a:gd name="connsiteX1-679" fmla="*/ 88590 w 1811701"/>
                <a:gd name="connsiteY1-680" fmla="*/ 871246 h 1822405"/>
                <a:gd name="connsiteX2-681" fmla="*/ 10243 w 1811701"/>
                <a:gd name="connsiteY2-682" fmla="*/ 1668858 h 1822405"/>
                <a:gd name="connsiteX3-683" fmla="*/ 306327 w 1811701"/>
                <a:gd name="connsiteY3-684" fmla="*/ 1822405 h 1822405"/>
                <a:gd name="connsiteX4-685" fmla="*/ 1666327 w 1811701"/>
                <a:gd name="connsiteY4-686" fmla="*/ 1771683 h 1822405"/>
                <a:gd name="connsiteX5-687" fmla="*/ 1685455 w 1811701"/>
                <a:gd name="connsiteY5-688" fmla="*/ 1223401 h 1822405"/>
                <a:gd name="connsiteX6-689" fmla="*/ 1306672 w 1811701"/>
                <a:gd name="connsiteY6-690" fmla="*/ 977387 h 1822405"/>
                <a:gd name="connsiteX7-691" fmla="*/ 1616888 w 1811701"/>
                <a:gd name="connsiteY7-692" fmla="*/ 457445 h 1822405"/>
                <a:gd name="connsiteX8-693" fmla="*/ 1485303 w 1811701"/>
                <a:gd name="connsiteY8-694" fmla="*/ 51864 h 1822405"/>
                <a:gd name="connsiteX9-695" fmla="*/ 895599 w 1811701"/>
                <a:gd name="connsiteY9-696" fmla="*/ 79530 h 1822405"/>
                <a:gd name="connsiteX10-697" fmla="*/ 288567 w 1811701"/>
                <a:gd name="connsiteY10-698" fmla="*/ 479828 h 1822405"/>
                <a:gd name="connsiteX0-699" fmla="*/ 288567 w 1811701"/>
                <a:gd name="connsiteY0-700" fmla="*/ 419258 h 1761835"/>
                <a:gd name="connsiteX1-701" fmla="*/ 88590 w 1811701"/>
                <a:gd name="connsiteY1-702" fmla="*/ 810676 h 1761835"/>
                <a:gd name="connsiteX2-703" fmla="*/ 10243 w 1811701"/>
                <a:gd name="connsiteY2-704" fmla="*/ 1608288 h 1761835"/>
                <a:gd name="connsiteX3-705" fmla="*/ 306327 w 1811701"/>
                <a:gd name="connsiteY3-706" fmla="*/ 1761835 h 1761835"/>
                <a:gd name="connsiteX4-707" fmla="*/ 1666327 w 1811701"/>
                <a:gd name="connsiteY4-708" fmla="*/ 1711113 h 1761835"/>
                <a:gd name="connsiteX5-709" fmla="*/ 1685455 w 1811701"/>
                <a:gd name="connsiteY5-710" fmla="*/ 1162831 h 1761835"/>
                <a:gd name="connsiteX6-711" fmla="*/ 1306672 w 1811701"/>
                <a:gd name="connsiteY6-712" fmla="*/ 916817 h 1761835"/>
                <a:gd name="connsiteX7-713" fmla="*/ 1616888 w 1811701"/>
                <a:gd name="connsiteY7-714" fmla="*/ 396875 h 1761835"/>
                <a:gd name="connsiteX8-715" fmla="*/ 1373040 w 1811701"/>
                <a:gd name="connsiteY8-716" fmla="*/ 118574 h 1761835"/>
                <a:gd name="connsiteX9-717" fmla="*/ 895599 w 1811701"/>
                <a:gd name="connsiteY9-718" fmla="*/ 18960 h 1761835"/>
                <a:gd name="connsiteX10-719" fmla="*/ 288567 w 1811701"/>
                <a:gd name="connsiteY10-720" fmla="*/ 419258 h 1761835"/>
                <a:gd name="connsiteX0-721" fmla="*/ 288567 w 1811701"/>
                <a:gd name="connsiteY0-722" fmla="*/ 419258 h 1761835"/>
                <a:gd name="connsiteX1-723" fmla="*/ 88590 w 1811701"/>
                <a:gd name="connsiteY1-724" fmla="*/ 810676 h 1761835"/>
                <a:gd name="connsiteX2-725" fmla="*/ 10243 w 1811701"/>
                <a:gd name="connsiteY2-726" fmla="*/ 1608288 h 1761835"/>
                <a:gd name="connsiteX3-727" fmla="*/ 306327 w 1811701"/>
                <a:gd name="connsiteY3-728" fmla="*/ 1761835 h 1761835"/>
                <a:gd name="connsiteX4-729" fmla="*/ 1666327 w 1811701"/>
                <a:gd name="connsiteY4-730" fmla="*/ 1711113 h 1761835"/>
                <a:gd name="connsiteX5-731" fmla="*/ 1685455 w 1811701"/>
                <a:gd name="connsiteY5-732" fmla="*/ 1162831 h 1761835"/>
                <a:gd name="connsiteX6-733" fmla="*/ 1306672 w 1811701"/>
                <a:gd name="connsiteY6-734" fmla="*/ 916817 h 1761835"/>
                <a:gd name="connsiteX7-735" fmla="*/ 1584814 w 1811701"/>
                <a:gd name="connsiteY7-736" fmla="*/ 510012 h 1761835"/>
                <a:gd name="connsiteX8-737" fmla="*/ 1373040 w 1811701"/>
                <a:gd name="connsiteY8-738" fmla="*/ 118574 h 1761835"/>
                <a:gd name="connsiteX9-739" fmla="*/ 895599 w 1811701"/>
                <a:gd name="connsiteY9-740" fmla="*/ 18960 h 1761835"/>
                <a:gd name="connsiteX10-741" fmla="*/ 288567 w 1811701"/>
                <a:gd name="connsiteY10-742" fmla="*/ 419258 h 1761835"/>
                <a:gd name="connsiteX0-743" fmla="*/ 288567 w 1770444"/>
                <a:gd name="connsiteY0-744" fmla="*/ 419258 h 1761835"/>
                <a:gd name="connsiteX1-745" fmla="*/ 88590 w 1770444"/>
                <a:gd name="connsiteY1-746" fmla="*/ 810676 h 1761835"/>
                <a:gd name="connsiteX2-747" fmla="*/ 10243 w 1770444"/>
                <a:gd name="connsiteY2-748" fmla="*/ 1608288 h 1761835"/>
                <a:gd name="connsiteX3-749" fmla="*/ 306327 w 1770444"/>
                <a:gd name="connsiteY3-750" fmla="*/ 1761835 h 1761835"/>
                <a:gd name="connsiteX4-751" fmla="*/ 1666327 w 1770444"/>
                <a:gd name="connsiteY4-752" fmla="*/ 1711113 h 1761835"/>
                <a:gd name="connsiteX5-753" fmla="*/ 1589229 w 1770444"/>
                <a:gd name="connsiteY5-754" fmla="*/ 1176973 h 1761835"/>
                <a:gd name="connsiteX6-755" fmla="*/ 1306672 w 1770444"/>
                <a:gd name="connsiteY6-756" fmla="*/ 916817 h 1761835"/>
                <a:gd name="connsiteX7-757" fmla="*/ 1584814 w 1770444"/>
                <a:gd name="connsiteY7-758" fmla="*/ 510012 h 1761835"/>
                <a:gd name="connsiteX8-759" fmla="*/ 1373040 w 1770444"/>
                <a:gd name="connsiteY8-760" fmla="*/ 118574 h 1761835"/>
                <a:gd name="connsiteX9-761" fmla="*/ 895599 w 1770444"/>
                <a:gd name="connsiteY9-762" fmla="*/ 18960 h 1761835"/>
                <a:gd name="connsiteX10-763" fmla="*/ 288567 w 1770444"/>
                <a:gd name="connsiteY10-764" fmla="*/ 419258 h 1761835"/>
                <a:gd name="connsiteX0-765" fmla="*/ 288567 w 1592514"/>
                <a:gd name="connsiteY0-766" fmla="*/ 419258 h 1863058"/>
                <a:gd name="connsiteX1-767" fmla="*/ 88590 w 1592514"/>
                <a:gd name="connsiteY1-768" fmla="*/ 810676 h 1863058"/>
                <a:gd name="connsiteX2-769" fmla="*/ 10243 w 1592514"/>
                <a:gd name="connsiteY2-770" fmla="*/ 1608288 h 1863058"/>
                <a:gd name="connsiteX3-771" fmla="*/ 306327 w 1592514"/>
                <a:gd name="connsiteY3-772" fmla="*/ 1761835 h 1863058"/>
                <a:gd name="connsiteX4-773" fmla="*/ 1377650 w 1592514"/>
                <a:gd name="connsiteY4-774" fmla="*/ 1838393 h 1863058"/>
                <a:gd name="connsiteX5-775" fmla="*/ 1589229 w 1592514"/>
                <a:gd name="connsiteY5-776" fmla="*/ 1176973 h 1863058"/>
                <a:gd name="connsiteX6-777" fmla="*/ 1306672 w 1592514"/>
                <a:gd name="connsiteY6-778" fmla="*/ 916817 h 1863058"/>
                <a:gd name="connsiteX7-779" fmla="*/ 1584814 w 1592514"/>
                <a:gd name="connsiteY7-780" fmla="*/ 510012 h 1863058"/>
                <a:gd name="connsiteX8-781" fmla="*/ 1373040 w 1592514"/>
                <a:gd name="connsiteY8-782" fmla="*/ 118574 h 1863058"/>
                <a:gd name="connsiteX9-783" fmla="*/ 895599 w 1592514"/>
                <a:gd name="connsiteY9-784" fmla="*/ 18960 h 1863058"/>
                <a:gd name="connsiteX10-785" fmla="*/ 288567 w 1592514"/>
                <a:gd name="connsiteY10-786" fmla="*/ 419258 h 1863058"/>
                <a:gd name="connsiteX0-787" fmla="*/ 421322 w 1594935"/>
                <a:gd name="connsiteY0-788" fmla="*/ 616342 h 1876292"/>
                <a:gd name="connsiteX1-789" fmla="*/ 91011 w 1594935"/>
                <a:gd name="connsiteY1-790" fmla="*/ 823910 h 1876292"/>
                <a:gd name="connsiteX2-791" fmla="*/ 12664 w 1594935"/>
                <a:gd name="connsiteY2-792" fmla="*/ 1621522 h 1876292"/>
                <a:gd name="connsiteX3-793" fmla="*/ 308748 w 1594935"/>
                <a:gd name="connsiteY3-794" fmla="*/ 1775069 h 1876292"/>
                <a:gd name="connsiteX4-795" fmla="*/ 1380071 w 1594935"/>
                <a:gd name="connsiteY4-796" fmla="*/ 1851627 h 1876292"/>
                <a:gd name="connsiteX5-797" fmla="*/ 1591650 w 1594935"/>
                <a:gd name="connsiteY5-798" fmla="*/ 1190207 h 1876292"/>
                <a:gd name="connsiteX6-799" fmla="*/ 1309093 w 1594935"/>
                <a:gd name="connsiteY6-800" fmla="*/ 930051 h 1876292"/>
                <a:gd name="connsiteX7-801" fmla="*/ 1587235 w 1594935"/>
                <a:gd name="connsiteY7-802" fmla="*/ 523246 h 1876292"/>
                <a:gd name="connsiteX8-803" fmla="*/ 1375461 w 1594935"/>
                <a:gd name="connsiteY8-804" fmla="*/ 131808 h 1876292"/>
                <a:gd name="connsiteX9-805" fmla="*/ 898020 w 1594935"/>
                <a:gd name="connsiteY9-806" fmla="*/ 32194 h 1876292"/>
                <a:gd name="connsiteX10-807" fmla="*/ 421322 w 1594935"/>
                <a:gd name="connsiteY10-808" fmla="*/ 616342 h 1876292"/>
                <a:gd name="connsiteX0-809" fmla="*/ 413257 w 1586870"/>
                <a:gd name="connsiteY0-810" fmla="*/ 616342 h 1876292"/>
                <a:gd name="connsiteX1-811" fmla="*/ 140873 w 1586870"/>
                <a:gd name="connsiteY1-812" fmla="*/ 993617 h 1876292"/>
                <a:gd name="connsiteX2-813" fmla="*/ 4599 w 1586870"/>
                <a:gd name="connsiteY2-814" fmla="*/ 1621522 h 1876292"/>
                <a:gd name="connsiteX3-815" fmla="*/ 300683 w 1586870"/>
                <a:gd name="connsiteY3-816" fmla="*/ 1775069 h 1876292"/>
                <a:gd name="connsiteX4-817" fmla="*/ 1372006 w 1586870"/>
                <a:gd name="connsiteY4-818" fmla="*/ 1851627 h 1876292"/>
                <a:gd name="connsiteX5-819" fmla="*/ 1583585 w 1586870"/>
                <a:gd name="connsiteY5-820" fmla="*/ 1190207 h 1876292"/>
                <a:gd name="connsiteX6-821" fmla="*/ 1301028 w 1586870"/>
                <a:gd name="connsiteY6-822" fmla="*/ 930051 h 1876292"/>
                <a:gd name="connsiteX7-823" fmla="*/ 1579170 w 1586870"/>
                <a:gd name="connsiteY7-824" fmla="*/ 523246 h 1876292"/>
                <a:gd name="connsiteX8-825" fmla="*/ 1367396 w 1586870"/>
                <a:gd name="connsiteY8-826" fmla="*/ 131808 h 1876292"/>
                <a:gd name="connsiteX9-827" fmla="*/ 889955 w 1586870"/>
                <a:gd name="connsiteY9-828" fmla="*/ 32194 h 1876292"/>
                <a:gd name="connsiteX10-829" fmla="*/ 413257 w 1586870"/>
                <a:gd name="connsiteY10-830" fmla="*/ 616342 h 1876292"/>
                <a:gd name="connsiteX0-831" fmla="*/ 284962 w 1458575"/>
                <a:gd name="connsiteY0-832" fmla="*/ 616342 h 1908017"/>
                <a:gd name="connsiteX1-833" fmla="*/ 12578 w 1458575"/>
                <a:gd name="connsiteY1-834" fmla="*/ 993617 h 1908017"/>
                <a:gd name="connsiteX2-835" fmla="*/ 172388 w 1458575"/>
                <a:gd name="connsiteY2-836" fmla="*/ 1775069 h 1908017"/>
                <a:gd name="connsiteX3-837" fmla="*/ 1243711 w 1458575"/>
                <a:gd name="connsiteY3-838" fmla="*/ 1851627 h 1908017"/>
                <a:gd name="connsiteX4-839" fmla="*/ 1455290 w 1458575"/>
                <a:gd name="connsiteY4-840" fmla="*/ 1190207 h 1908017"/>
                <a:gd name="connsiteX5-841" fmla="*/ 1172733 w 1458575"/>
                <a:gd name="connsiteY5-842" fmla="*/ 930051 h 1908017"/>
                <a:gd name="connsiteX6-843" fmla="*/ 1450875 w 1458575"/>
                <a:gd name="connsiteY6-844" fmla="*/ 523246 h 1908017"/>
                <a:gd name="connsiteX7-845" fmla="*/ 1239101 w 1458575"/>
                <a:gd name="connsiteY7-846" fmla="*/ 131808 h 1908017"/>
                <a:gd name="connsiteX8-847" fmla="*/ 761660 w 1458575"/>
                <a:gd name="connsiteY8-848" fmla="*/ 32194 h 1908017"/>
                <a:gd name="connsiteX9-849" fmla="*/ 284962 w 1458575"/>
                <a:gd name="connsiteY9-850" fmla="*/ 616342 h 1908017"/>
                <a:gd name="connsiteX0-851" fmla="*/ 343858 w 1519131"/>
                <a:gd name="connsiteY0-852" fmla="*/ 616342 h 1885036"/>
                <a:gd name="connsiteX1-853" fmla="*/ 71474 w 1519131"/>
                <a:gd name="connsiteY1-854" fmla="*/ 993617 h 1885036"/>
                <a:gd name="connsiteX2-855" fmla="*/ 115432 w 1519131"/>
                <a:gd name="connsiteY2-856" fmla="*/ 1704358 h 1885036"/>
                <a:gd name="connsiteX3-857" fmla="*/ 1302607 w 1519131"/>
                <a:gd name="connsiteY3-858" fmla="*/ 1851627 h 1885036"/>
                <a:gd name="connsiteX4-859" fmla="*/ 1514186 w 1519131"/>
                <a:gd name="connsiteY4-860" fmla="*/ 1190207 h 1885036"/>
                <a:gd name="connsiteX5-861" fmla="*/ 1231629 w 1519131"/>
                <a:gd name="connsiteY5-862" fmla="*/ 930051 h 1885036"/>
                <a:gd name="connsiteX6-863" fmla="*/ 1509771 w 1519131"/>
                <a:gd name="connsiteY6-864" fmla="*/ 523246 h 1885036"/>
                <a:gd name="connsiteX7-865" fmla="*/ 1297997 w 1519131"/>
                <a:gd name="connsiteY7-866" fmla="*/ 131808 h 1885036"/>
                <a:gd name="connsiteX8-867" fmla="*/ 820556 w 1519131"/>
                <a:gd name="connsiteY8-868" fmla="*/ 32194 h 1885036"/>
                <a:gd name="connsiteX9-869" fmla="*/ 343858 w 1519131"/>
                <a:gd name="connsiteY9-870" fmla="*/ 616342 h 1885036"/>
                <a:gd name="connsiteX0-871" fmla="*/ 343858 w 1549812"/>
                <a:gd name="connsiteY0-872" fmla="*/ 616342 h 1800235"/>
                <a:gd name="connsiteX1-873" fmla="*/ 71474 w 1549812"/>
                <a:gd name="connsiteY1-874" fmla="*/ 993617 h 1800235"/>
                <a:gd name="connsiteX2-875" fmla="*/ 115432 w 1549812"/>
                <a:gd name="connsiteY2-876" fmla="*/ 1704358 h 1800235"/>
                <a:gd name="connsiteX3-877" fmla="*/ 1389496 w 1549812"/>
                <a:gd name="connsiteY3-878" fmla="*/ 1724347 h 1800235"/>
                <a:gd name="connsiteX4-879" fmla="*/ 1514186 w 1549812"/>
                <a:gd name="connsiteY4-880" fmla="*/ 1190207 h 1800235"/>
                <a:gd name="connsiteX5-881" fmla="*/ 1231629 w 1549812"/>
                <a:gd name="connsiteY5-882" fmla="*/ 930051 h 1800235"/>
                <a:gd name="connsiteX6-883" fmla="*/ 1509771 w 1549812"/>
                <a:gd name="connsiteY6-884" fmla="*/ 523246 h 1800235"/>
                <a:gd name="connsiteX7-885" fmla="*/ 1297997 w 1549812"/>
                <a:gd name="connsiteY7-886" fmla="*/ 131808 h 1800235"/>
                <a:gd name="connsiteX8-887" fmla="*/ 820556 w 1549812"/>
                <a:gd name="connsiteY8-888" fmla="*/ 32194 h 1800235"/>
                <a:gd name="connsiteX9-889" fmla="*/ 343858 w 1549812"/>
                <a:gd name="connsiteY9-890" fmla="*/ 616342 h 1800235"/>
                <a:gd name="connsiteX0-891" fmla="*/ 343858 w 1539552"/>
                <a:gd name="connsiteY0-892" fmla="*/ 616342 h 1800235"/>
                <a:gd name="connsiteX1-893" fmla="*/ 71474 w 1539552"/>
                <a:gd name="connsiteY1-894" fmla="*/ 993617 h 1800235"/>
                <a:gd name="connsiteX2-895" fmla="*/ 115432 w 1539552"/>
                <a:gd name="connsiteY2-896" fmla="*/ 1704358 h 1800235"/>
                <a:gd name="connsiteX3-897" fmla="*/ 1389496 w 1539552"/>
                <a:gd name="connsiteY3-898" fmla="*/ 1724347 h 1800235"/>
                <a:gd name="connsiteX4-899" fmla="*/ 1514186 w 1539552"/>
                <a:gd name="connsiteY4-900" fmla="*/ 1190207 h 1800235"/>
                <a:gd name="connsiteX5-901" fmla="*/ 1386703 w 1539552"/>
                <a:gd name="connsiteY5-902" fmla="*/ 889068 h 1800235"/>
                <a:gd name="connsiteX6-903" fmla="*/ 1509771 w 1539552"/>
                <a:gd name="connsiteY6-904" fmla="*/ 523246 h 1800235"/>
                <a:gd name="connsiteX7-905" fmla="*/ 1297997 w 1539552"/>
                <a:gd name="connsiteY7-906" fmla="*/ 131808 h 1800235"/>
                <a:gd name="connsiteX8-907" fmla="*/ 820556 w 1539552"/>
                <a:gd name="connsiteY8-908" fmla="*/ 32194 h 1800235"/>
                <a:gd name="connsiteX9-909" fmla="*/ 343858 w 1539552"/>
                <a:gd name="connsiteY9-910" fmla="*/ 616342 h 180023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235" y="connsiteY9-236"/>
                </a:cxn>
              </a:cxnLst>
              <a:rect l="l" t="t" r="r" b="b"/>
              <a:pathLst>
                <a:path w="1539552" h="1800235">
                  <a:moveTo>
                    <a:pt x="343858" y="616342"/>
                  </a:moveTo>
                  <a:cubicBezTo>
                    <a:pt x="219011" y="776579"/>
                    <a:pt x="109545" y="812281"/>
                    <a:pt x="71474" y="993617"/>
                  </a:cubicBezTo>
                  <a:cubicBezTo>
                    <a:pt x="33403" y="1174953"/>
                    <a:pt x="-89757" y="1561356"/>
                    <a:pt x="115432" y="1704358"/>
                  </a:cubicBezTo>
                  <a:cubicBezTo>
                    <a:pt x="320621" y="1847360"/>
                    <a:pt x="1156371" y="1810039"/>
                    <a:pt x="1389496" y="1724347"/>
                  </a:cubicBezTo>
                  <a:cubicBezTo>
                    <a:pt x="1622621" y="1638655"/>
                    <a:pt x="1514651" y="1329420"/>
                    <a:pt x="1514186" y="1190207"/>
                  </a:cubicBezTo>
                  <a:cubicBezTo>
                    <a:pt x="1513721" y="1050994"/>
                    <a:pt x="1395410" y="1107931"/>
                    <a:pt x="1386703" y="889068"/>
                  </a:cubicBezTo>
                  <a:cubicBezTo>
                    <a:pt x="1403366" y="652864"/>
                    <a:pt x="1524555" y="649456"/>
                    <a:pt x="1509771" y="523246"/>
                  </a:cubicBezTo>
                  <a:cubicBezTo>
                    <a:pt x="1494987" y="397036"/>
                    <a:pt x="1431655" y="305130"/>
                    <a:pt x="1297997" y="131808"/>
                  </a:cubicBezTo>
                  <a:cubicBezTo>
                    <a:pt x="1189251" y="36824"/>
                    <a:pt x="979579" y="-48562"/>
                    <a:pt x="820556" y="32194"/>
                  </a:cubicBezTo>
                  <a:cubicBezTo>
                    <a:pt x="661533" y="112950"/>
                    <a:pt x="468705" y="456105"/>
                    <a:pt x="343858" y="616342"/>
                  </a:cubicBezTo>
                  <a:close/>
                </a:path>
              </a:pathLst>
            </a:custGeom>
            <a:solidFill>
              <a:srgbClr val="9CDFF9"/>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6" name="Rectangle 419"/>
            <p:cNvSpPr>
              <a:spLocks noChangeArrowheads="1"/>
            </p:cNvSpPr>
            <p:nvPr/>
          </p:nvSpPr>
          <p:spPr bwMode="auto">
            <a:xfrm>
              <a:off x="1985393" y="4844210"/>
              <a:ext cx="986999" cy="669622"/>
            </a:xfrm>
            <a:prstGeom prst="rect">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1" i="0" u="none" strike="noStrike" kern="1200" cap="none" spc="0" normalizeH="0" baseline="0" noProof="0" dirty="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67" name="AutoShape 420"/>
            <p:cNvSpPr>
              <a:spLocks noChangeArrowheads="1"/>
            </p:cNvSpPr>
            <p:nvPr/>
          </p:nvSpPr>
          <p:spPr bwMode="auto">
            <a:xfrm>
              <a:off x="1751669" y="4580382"/>
              <a:ext cx="1458912" cy="317850"/>
            </a:xfrm>
            <a:prstGeom prst="triangle">
              <a:avLst>
                <a:gd name="adj" fmla="val 50000"/>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srgbClr val="00CCFF"/>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pic>
          <p:nvPicPr>
            <p:cNvPr id="168" name="Picture 778" descr="antenna_radiation_stylized"/>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2128277" y="5115355"/>
              <a:ext cx="506412" cy="106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9" name="Line 443"/>
            <p:cNvSpPr>
              <a:spLocks noChangeShapeType="1"/>
            </p:cNvSpPr>
            <p:nvPr/>
          </p:nvSpPr>
          <p:spPr bwMode="auto">
            <a:xfrm>
              <a:off x="2809465" y="5154962"/>
              <a:ext cx="0" cy="131762"/>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0" name="Line 449"/>
            <p:cNvSpPr>
              <a:spLocks noChangeShapeType="1"/>
            </p:cNvSpPr>
            <p:nvPr/>
          </p:nvSpPr>
          <p:spPr bwMode="auto">
            <a:xfrm flipV="1">
              <a:off x="2418940" y="5366099"/>
              <a:ext cx="168275" cy="3175"/>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71" name="Group 1139"/>
            <p:cNvGrpSpPr/>
            <p:nvPr/>
          </p:nvGrpSpPr>
          <p:grpSpPr bwMode="auto">
            <a:xfrm flipH="1">
              <a:off x="2538315" y="4858274"/>
              <a:ext cx="359261" cy="342045"/>
              <a:chOff x="2839" y="3501"/>
              <a:chExt cx="755" cy="803"/>
            </a:xfrm>
          </p:grpSpPr>
          <p:pic>
            <p:nvPicPr>
              <p:cNvPr id="360" name="Picture 1140" descr="desktop_computer_stylized_mediu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 name="Freeform 1141"/>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2" name="Group 171"/>
            <p:cNvGrpSpPr/>
            <p:nvPr/>
          </p:nvGrpSpPr>
          <p:grpSpPr>
            <a:xfrm>
              <a:off x="2349754" y="4616555"/>
              <a:ext cx="347997" cy="396620"/>
              <a:chOff x="7797061" y="3296104"/>
              <a:chExt cx="347997" cy="396620"/>
            </a:xfrm>
          </p:grpSpPr>
          <p:pic>
            <p:nvPicPr>
              <p:cNvPr id="358" name="Picture 571" descr="fridge2.png"/>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896825" y="3355697"/>
                <a:ext cx="189578" cy="337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9" name="Picture 1115" descr="antenna_stylize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97061" y="3296104"/>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73" name="Group 172"/>
            <p:cNvGrpSpPr/>
            <p:nvPr/>
          </p:nvGrpSpPr>
          <p:grpSpPr>
            <a:xfrm>
              <a:off x="2596389" y="5257125"/>
              <a:ext cx="354986" cy="175668"/>
              <a:chOff x="7493876" y="2774731"/>
              <a:chExt cx="1481958" cy="894622"/>
            </a:xfrm>
          </p:grpSpPr>
          <p:sp>
            <p:nvSpPr>
              <p:cNvPr id="351" name="Freeform 350"/>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52" name="Oval 351"/>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53" name="Group 352"/>
              <p:cNvGrpSpPr/>
              <p:nvPr/>
            </p:nvGrpSpPr>
            <p:grpSpPr>
              <a:xfrm>
                <a:off x="7713663" y="2848339"/>
                <a:ext cx="1042107" cy="425543"/>
                <a:chOff x="7786941" y="2884917"/>
                <a:chExt cx="897649" cy="353919"/>
              </a:xfrm>
            </p:grpSpPr>
            <p:sp>
              <p:nvSpPr>
                <p:cNvPr id="354" name="Freeform 353"/>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5" name="Freeform 354"/>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6" name="Freeform 355"/>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7" name="Freeform 356"/>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pic>
          <p:nvPicPr>
            <p:cNvPr id="174" name="Picture 777" descr="access_point_stylized_small"/>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60201" y="5153030"/>
              <a:ext cx="370169" cy="306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75" name="Straight Connector 174"/>
            <p:cNvCxnSpPr/>
            <p:nvPr/>
          </p:nvCxnSpPr>
          <p:spPr>
            <a:xfrm>
              <a:off x="2944738" y="5367898"/>
              <a:ext cx="5562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176" name="Line 431"/>
            <p:cNvSpPr>
              <a:spLocks noChangeShapeType="1"/>
            </p:cNvSpPr>
            <p:nvPr/>
          </p:nvSpPr>
          <p:spPr bwMode="auto">
            <a:xfrm>
              <a:off x="8003985" y="5098494"/>
              <a:ext cx="524483" cy="261537"/>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 name="Line 432"/>
            <p:cNvSpPr>
              <a:spLocks noChangeShapeType="1"/>
            </p:cNvSpPr>
            <p:nvPr/>
          </p:nvSpPr>
          <p:spPr bwMode="auto">
            <a:xfrm flipV="1">
              <a:off x="7421092" y="5098494"/>
              <a:ext cx="569255" cy="246266"/>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 name="Line 433"/>
            <p:cNvSpPr>
              <a:spLocks noChangeShapeType="1"/>
            </p:cNvSpPr>
            <p:nvPr/>
          </p:nvSpPr>
          <p:spPr bwMode="auto">
            <a:xfrm flipV="1">
              <a:off x="7392770" y="5368853"/>
              <a:ext cx="1030502" cy="0"/>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79" name="Group 178"/>
            <p:cNvGrpSpPr/>
            <p:nvPr/>
          </p:nvGrpSpPr>
          <p:grpSpPr>
            <a:xfrm>
              <a:off x="8281372" y="5229706"/>
              <a:ext cx="397110" cy="220011"/>
              <a:chOff x="7493876" y="2774731"/>
              <a:chExt cx="1481958" cy="894622"/>
            </a:xfrm>
          </p:grpSpPr>
          <p:sp>
            <p:nvSpPr>
              <p:cNvPr id="344" name="Freeform 343"/>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45" name="Oval 344"/>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46" name="Group 345"/>
              <p:cNvGrpSpPr/>
              <p:nvPr/>
            </p:nvGrpSpPr>
            <p:grpSpPr>
              <a:xfrm>
                <a:off x="7713663" y="2848339"/>
                <a:ext cx="1042107" cy="425543"/>
                <a:chOff x="7786941" y="2884917"/>
                <a:chExt cx="897649" cy="353919"/>
              </a:xfrm>
            </p:grpSpPr>
            <p:sp>
              <p:nvSpPr>
                <p:cNvPr id="347" name="Freeform 346"/>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8" name="Freeform 347"/>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9" name="Freeform 348"/>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0" name="Freeform 349"/>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80" name="Group 179"/>
            <p:cNvGrpSpPr/>
            <p:nvPr/>
          </p:nvGrpSpPr>
          <p:grpSpPr>
            <a:xfrm>
              <a:off x="1247888" y="3937689"/>
              <a:ext cx="1045784" cy="958635"/>
              <a:chOff x="1334466" y="2016802"/>
              <a:chExt cx="1045784" cy="958635"/>
            </a:xfrm>
          </p:grpSpPr>
          <p:sp>
            <p:nvSpPr>
              <p:cNvPr id="336" name="Freeform 917"/>
              <p:cNvSpPr/>
              <p:nvPr/>
            </p:nvSpPr>
            <p:spPr bwMode="auto">
              <a:xfrm flipH="1">
                <a:off x="2065300" y="2032462"/>
                <a:ext cx="314950" cy="942975"/>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333"/>
                  <a:gd name="connsiteY0" fmla="*/ 10000 h 10000"/>
                  <a:gd name="connsiteX1" fmla="*/ 10000 w 10333"/>
                  <a:gd name="connsiteY1" fmla="*/ 0 h 10000"/>
                  <a:gd name="connsiteX2" fmla="*/ 10333 w 10333"/>
                  <a:gd name="connsiteY2" fmla="*/ 8347 h 10000"/>
                  <a:gd name="connsiteX3" fmla="*/ 0 w 10333"/>
                  <a:gd name="connsiteY3" fmla="*/ 10000 h 10000"/>
                </a:gdLst>
                <a:ahLst/>
                <a:cxnLst>
                  <a:cxn ang="0">
                    <a:pos x="connsiteX0" y="connsiteY0"/>
                  </a:cxn>
                  <a:cxn ang="0">
                    <a:pos x="connsiteX1" y="connsiteY1"/>
                  </a:cxn>
                  <a:cxn ang="0">
                    <a:pos x="connsiteX2" y="connsiteY2"/>
                  </a:cxn>
                  <a:cxn ang="0">
                    <a:pos x="connsiteX3" y="connsiteY3"/>
                  </a:cxn>
                </a:cxnLst>
                <a:rect l="l" t="t" r="r" b="b"/>
                <a:pathLst>
                  <a:path w="10333" h="10000">
                    <a:moveTo>
                      <a:pt x="0" y="10000"/>
                    </a:moveTo>
                    <a:lnTo>
                      <a:pt x="10000" y="0"/>
                    </a:lnTo>
                    <a:lnTo>
                      <a:pt x="10333" y="8347"/>
                    </a:lnTo>
                    <a:lnTo>
                      <a:pt x="0" y="10000"/>
                    </a:lnTo>
                    <a:close/>
                  </a:path>
                </a:pathLst>
              </a:custGeom>
              <a:gradFill rotWithShape="1">
                <a:gsLst>
                  <a:gs pos="0">
                    <a:schemeClr val="bg1"/>
                  </a:gs>
                  <a:gs pos="100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7" name="Rectangle 228"/>
              <p:cNvSpPr>
                <a:spLocks noChangeArrowheads="1"/>
              </p:cNvSpPr>
              <p:nvPr/>
            </p:nvSpPr>
            <p:spPr bwMode="auto">
              <a:xfrm>
                <a:off x="1435419" y="2060250"/>
                <a:ext cx="618744" cy="779122"/>
              </a:xfrm>
              <a:prstGeom prst="rect">
                <a:avLst/>
              </a:prstGeom>
              <a:solidFill>
                <a:schemeClr val="bg1"/>
              </a:solidFill>
              <a:ln w="12700">
                <a:solidFill>
                  <a:schemeClr val="tx1"/>
                </a:solidFill>
                <a:miter lim="800000"/>
              </a:ln>
              <a:effectLst>
                <a:outerShdw blurRad="50800" dist="38100" dir="18900000" algn="bl" rotWithShape="0">
                  <a:prstClr val="black">
                    <a:alpha val="40000"/>
                  </a:prstClr>
                </a:outerShdw>
              </a:effec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38" name="Rectangle 229"/>
              <p:cNvSpPr>
                <a:spLocks noChangeArrowheads="1"/>
              </p:cNvSpPr>
              <p:nvPr/>
            </p:nvSpPr>
            <p:spPr bwMode="auto">
              <a:xfrm>
                <a:off x="1438720" y="2372695"/>
                <a:ext cx="611601" cy="15345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39" name="Text Box 230"/>
              <p:cNvSpPr txBox="1">
                <a:spLocks noChangeArrowheads="1"/>
              </p:cNvSpPr>
              <p:nvPr/>
            </p:nvSpPr>
            <p:spPr bwMode="auto">
              <a:xfrm>
                <a:off x="1334466" y="2016802"/>
                <a:ext cx="814388"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application</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transport</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rPr>
                  <a:t>network</a:t>
                </a:r>
                <a:endPar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data link</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cxnSp>
            <p:nvCxnSpPr>
              <p:cNvPr id="340" name="Straight Connector 339"/>
              <p:cNvCxnSpPr/>
              <p:nvPr/>
            </p:nvCxnSpPr>
            <p:spPr>
              <a:xfrm>
                <a:off x="1434403" y="2216226"/>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p:cNvCxnSpPr/>
              <p:nvPr/>
            </p:nvCxnSpPr>
            <p:spPr>
              <a:xfrm>
                <a:off x="1434547" y="2372157"/>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2" name="Straight Connector 341"/>
              <p:cNvCxnSpPr/>
              <p:nvPr/>
            </p:nvCxnSpPr>
            <p:spPr>
              <a:xfrm>
                <a:off x="1433493" y="2521026"/>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3" name="Straight Connector 342"/>
              <p:cNvCxnSpPr/>
              <p:nvPr/>
            </p:nvCxnSpPr>
            <p:spPr>
              <a:xfrm>
                <a:off x="1433038" y="2673426"/>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p:nvGrpSpPr>
          <p:grpSpPr>
            <a:xfrm>
              <a:off x="2039837" y="4710271"/>
              <a:ext cx="350807" cy="305517"/>
              <a:chOff x="7487144" y="3389820"/>
              <a:chExt cx="350807" cy="305517"/>
            </a:xfrm>
          </p:grpSpPr>
          <p:pic>
            <p:nvPicPr>
              <p:cNvPr id="313" name="Picture 1115" descr="antenna_stylize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87144" y="3389820"/>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4" name="Picture 1116" descr="laptop_keyboard"/>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rot="109064" flipH="1">
                <a:off x="7504001" y="3575889"/>
                <a:ext cx="286699" cy="119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5" name="Freeform 1117"/>
              <p:cNvSpPr/>
              <p:nvPr/>
            </p:nvSpPr>
            <p:spPr bwMode="auto">
              <a:xfrm>
                <a:off x="7599014" y="3459979"/>
                <a:ext cx="230764" cy="155883"/>
              </a:xfrm>
              <a:custGeom>
                <a:avLst/>
                <a:gdLst>
                  <a:gd name="T0" fmla="*/ 143665061 w 2982"/>
                  <a:gd name="T1" fmla="*/ 0 h 2442"/>
                  <a:gd name="T2" fmla="*/ 0 w 2982"/>
                  <a:gd name="T3" fmla="*/ 66329557 h 2442"/>
                  <a:gd name="T4" fmla="*/ 573719931 w 2982"/>
                  <a:gd name="T5" fmla="*/ 82975142 h 2442"/>
                  <a:gd name="T6" fmla="*/ 717384993 w 2982"/>
                  <a:gd name="T7" fmla="*/ 16645585 h 2442"/>
                  <a:gd name="T8" fmla="*/ 14366506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6" name="Freeform 1119"/>
              <p:cNvSpPr/>
              <p:nvPr/>
            </p:nvSpPr>
            <p:spPr bwMode="auto">
              <a:xfrm>
                <a:off x="7641029" y="3455381"/>
                <a:ext cx="195517" cy="29007"/>
              </a:xfrm>
              <a:custGeom>
                <a:avLst/>
                <a:gdLst>
                  <a:gd name="T0" fmla="*/ 35620212 w 2528"/>
                  <a:gd name="T1" fmla="*/ 0 h 455"/>
                  <a:gd name="T2" fmla="*/ 608343257 w 2528"/>
                  <a:gd name="T3" fmla="*/ 16582250 h 455"/>
                  <a:gd name="T4" fmla="*/ 572256449 w 2528"/>
                  <a:gd name="T5" fmla="*/ 16582250 h 455"/>
                  <a:gd name="T6" fmla="*/ 0 w 2528"/>
                  <a:gd name="T7" fmla="*/ 16582250 h 455"/>
                  <a:gd name="T8" fmla="*/ 35620212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7" name="Freeform 1120"/>
              <p:cNvSpPr/>
              <p:nvPr/>
            </p:nvSpPr>
            <p:spPr bwMode="auto">
              <a:xfrm>
                <a:off x="7596971" y="3455145"/>
                <a:ext cx="54275" cy="120745"/>
              </a:xfrm>
              <a:custGeom>
                <a:avLst/>
                <a:gdLst>
                  <a:gd name="T0" fmla="*/ 142804406 w 702"/>
                  <a:gd name="T1" fmla="*/ 0 h 1893"/>
                  <a:gd name="T2" fmla="*/ 0 w 702"/>
                  <a:gd name="T3" fmla="*/ 66174575 h 1893"/>
                  <a:gd name="T4" fmla="*/ 35584530 w 702"/>
                  <a:gd name="T5" fmla="*/ 66174575 h 1893"/>
                  <a:gd name="T6" fmla="*/ 178855222 w 702"/>
                  <a:gd name="T7" fmla="*/ 16607700 h 1893"/>
                  <a:gd name="T8" fmla="*/ 142804406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8" name="Freeform 1121"/>
              <p:cNvSpPr/>
              <p:nvPr/>
            </p:nvSpPr>
            <p:spPr bwMode="auto">
              <a:xfrm>
                <a:off x="7776652" y="3476723"/>
                <a:ext cx="58489" cy="139375"/>
              </a:xfrm>
              <a:custGeom>
                <a:avLst/>
                <a:gdLst>
                  <a:gd name="T0" fmla="*/ 179213623 w 756"/>
                  <a:gd name="T1" fmla="*/ 0 h 2184"/>
                  <a:gd name="T2" fmla="*/ 35656008 w 756"/>
                  <a:gd name="T3" fmla="*/ 82904513 h 2184"/>
                  <a:gd name="T4" fmla="*/ 0 w 756"/>
                  <a:gd name="T5" fmla="*/ 82904513 h 2184"/>
                  <a:gd name="T6" fmla="*/ 143090785 w 756"/>
                  <a:gd name="T7" fmla="*/ 16632211 h 2184"/>
                  <a:gd name="T8" fmla="*/ 179213623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9" name="Freeform 1122"/>
              <p:cNvSpPr/>
              <p:nvPr/>
            </p:nvSpPr>
            <p:spPr bwMode="auto">
              <a:xfrm>
                <a:off x="7596332" y="3569758"/>
                <a:ext cx="214545" cy="47048"/>
              </a:xfrm>
              <a:custGeom>
                <a:avLst/>
                <a:gdLst>
                  <a:gd name="T0" fmla="*/ 35658648 w 2773"/>
                  <a:gd name="T1" fmla="*/ 0 h 738"/>
                  <a:gd name="T2" fmla="*/ 0 w 2773"/>
                  <a:gd name="T3" fmla="*/ 16581742 h 738"/>
                  <a:gd name="T4" fmla="*/ 573357470 w 2773"/>
                  <a:gd name="T5" fmla="*/ 33163485 h 738"/>
                  <a:gd name="T6" fmla="*/ 573357470 w 2773"/>
                  <a:gd name="T7" fmla="*/ 16581742 h 738"/>
                  <a:gd name="T8" fmla="*/ 35658648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0" name="Freeform 1123"/>
              <p:cNvSpPr/>
              <p:nvPr/>
            </p:nvSpPr>
            <p:spPr bwMode="auto">
              <a:xfrm>
                <a:off x="7783165" y="3477902"/>
                <a:ext cx="54786" cy="139965"/>
              </a:xfrm>
              <a:custGeom>
                <a:avLst/>
                <a:gdLst>
                  <a:gd name="T0" fmla="*/ 656550006 w 637"/>
                  <a:gd name="T1" fmla="*/ 0 h 1659"/>
                  <a:gd name="T2" fmla="*/ 656550006 w 637"/>
                  <a:gd name="T3" fmla="*/ 0 h 1659"/>
                  <a:gd name="T4" fmla="*/ 54716163 w 637"/>
                  <a:gd name="T5" fmla="*/ 2147483646 h 1659"/>
                  <a:gd name="T6" fmla="*/ 0 w 637"/>
                  <a:gd name="T7" fmla="*/ 2147483646 h 1659"/>
                  <a:gd name="T8" fmla="*/ 65655000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1" name="Freeform 1124"/>
              <p:cNvSpPr/>
              <p:nvPr/>
            </p:nvSpPr>
            <p:spPr bwMode="auto">
              <a:xfrm>
                <a:off x="7596588" y="3576007"/>
                <a:ext cx="190792" cy="46458"/>
              </a:xfrm>
              <a:custGeom>
                <a:avLst/>
                <a:gdLst>
                  <a:gd name="T0" fmla="*/ 0 w 2216"/>
                  <a:gd name="T1" fmla="*/ 0 h 550"/>
                  <a:gd name="T2" fmla="*/ 54884212 w 2216"/>
                  <a:gd name="T3" fmla="*/ 101852492 h 550"/>
                  <a:gd name="T4" fmla="*/ 2147483646 w 2216"/>
                  <a:gd name="T5" fmla="*/ 1017940055 h 550"/>
                  <a:gd name="T6" fmla="*/ 2147483646 w 2216"/>
                  <a:gd name="T7" fmla="*/ 865464562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22" name="Group 1125"/>
              <p:cNvGrpSpPr/>
              <p:nvPr/>
            </p:nvGrpSpPr>
            <p:grpSpPr bwMode="auto">
              <a:xfrm>
                <a:off x="7593395" y="3625649"/>
                <a:ext cx="64747" cy="27592"/>
                <a:chOff x="1740" y="2642"/>
                <a:chExt cx="752" cy="327"/>
              </a:xfrm>
            </p:grpSpPr>
            <p:sp>
              <p:nvSpPr>
                <p:cNvPr id="330" name="Freeform 1126"/>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1" name="Freeform 1127"/>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2" name="Freeform 1128"/>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3" name="Freeform 1129"/>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4" name="Freeform 1130"/>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5" name="Freeform 1131"/>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323" name="Freeform 1132"/>
              <p:cNvSpPr/>
              <p:nvPr/>
            </p:nvSpPr>
            <p:spPr bwMode="auto">
              <a:xfrm>
                <a:off x="7704243" y="3629776"/>
                <a:ext cx="78411" cy="60608"/>
              </a:xfrm>
              <a:custGeom>
                <a:avLst/>
                <a:gdLst>
                  <a:gd name="T0" fmla="*/ 39250883 w 990"/>
                  <a:gd name="T1" fmla="*/ 342828616 h 792"/>
                  <a:gd name="T2" fmla="*/ 354255671 w 990"/>
                  <a:gd name="T3" fmla="*/ 0 h 792"/>
                  <a:gd name="T4" fmla="*/ 354255671 w 990"/>
                  <a:gd name="T5" fmla="*/ 34504242 h 792"/>
                  <a:gd name="T6" fmla="*/ 0 w 990"/>
                  <a:gd name="T7" fmla="*/ 342828616 h 792"/>
                  <a:gd name="T8" fmla="*/ 39250883 w 990"/>
                  <a:gd name="T9" fmla="*/ 342828616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4" name="Freeform 1133"/>
              <p:cNvSpPr/>
              <p:nvPr/>
            </p:nvSpPr>
            <p:spPr bwMode="auto">
              <a:xfrm>
                <a:off x="7504129" y="3634611"/>
                <a:ext cx="200625" cy="55302"/>
              </a:xfrm>
              <a:custGeom>
                <a:avLst/>
                <a:gdLst>
                  <a:gd name="T0" fmla="*/ 39302216 w 2532"/>
                  <a:gd name="T1" fmla="*/ 0 h 723"/>
                  <a:gd name="T2" fmla="*/ 39302216 w 2532"/>
                  <a:gd name="T3" fmla="*/ 0 h 723"/>
                  <a:gd name="T4" fmla="*/ 867084690 w 2532"/>
                  <a:gd name="T5" fmla="*/ 307891170 h 723"/>
                  <a:gd name="T6" fmla="*/ 867084690 w 2532"/>
                  <a:gd name="T7" fmla="*/ 342351506 h 723"/>
                  <a:gd name="T8" fmla="*/ 0 w 2532"/>
                  <a:gd name="T9" fmla="*/ 34009889 h 723"/>
                  <a:gd name="T10" fmla="*/ 39302216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5" name="Freeform 1134"/>
              <p:cNvSpPr/>
              <p:nvPr/>
            </p:nvSpPr>
            <p:spPr bwMode="auto">
              <a:xfrm>
                <a:off x="7504257" y="3624470"/>
                <a:ext cx="2171" cy="11202"/>
              </a:xfrm>
              <a:custGeom>
                <a:avLst/>
                <a:gdLst>
                  <a:gd name="T0" fmla="*/ 48903362 w 26"/>
                  <a:gd name="T1" fmla="*/ 33634500 h 147"/>
                  <a:gd name="T2" fmla="*/ 48903362 w 26"/>
                  <a:gd name="T3" fmla="*/ 67263209 h 147"/>
                  <a:gd name="T4" fmla="*/ 0 w 26"/>
                  <a:gd name="T5" fmla="*/ 67263209 h 147"/>
                  <a:gd name="T6" fmla="*/ 48903362 w 26"/>
                  <a:gd name="T7" fmla="*/ 0 h 147"/>
                  <a:gd name="T8" fmla="*/ 48903362 w 26"/>
                  <a:gd name="T9" fmla="*/ 3363450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6" name="Freeform 1135"/>
              <p:cNvSpPr/>
              <p:nvPr/>
            </p:nvSpPr>
            <p:spPr bwMode="auto">
              <a:xfrm>
                <a:off x="7504384" y="3578837"/>
                <a:ext cx="93225" cy="46340"/>
              </a:xfrm>
              <a:custGeom>
                <a:avLst/>
                <a:gdLst>
                  <a:gd name="T0" fmla="*/ 395043791 w 1176"/>
                  <a:gd name="T1" fmla="*/ 0 h 606"/>
                  <a:gd name="T2" fmla="*/ 0 w 1176"/>
                  <a:gd name="T3" fmla="*/ 273654982 h 606"/>
                  <a:gd name="T4" fmla="*/ 39357994 w 1176"/>
                  <a:gd name="T5" fmla="*/ 273654982 h 606"/>
                  <a:gd name="T6" fmla="*/ 395043791 w 1176"/>
                  <a:gd name="T7" fmla="*/ 33985420 h 606"/>
                  <a:gd name="T8" fmla="*/ 39504379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7" name="Freeform 1136"/>
              <p:cNvSpPr/>
              <p:nvPr/>
            </p:nvSpPr>
            <p:spPr bwMode="auto">
              <a:xfrm>
                <a:off x="7510642" y="3626829"/>
                <a:ext cx="190281" cy="53180"/>
              </a:xfrm>
              <a:custGeom>
                <a:avLst/>
                <a:gdLst>
                  <a:gd name="T0" fmla="*/ 31829833 w 2532"/>
                  <a:gd name="T1" fmla="*/ 0 h 723"/>
                  <a:gd name="T2" fmla="*/ 31829833 w 2532"/>
                  <a:gd name="T3" fmla="*/ 0 h 723"/>
                  <a:gd name="T4" fmla="*/ 382827787 w 2532"/>
                  <a:gd name="T5" fmla="*/ 175498781 h 723"/>
                  <a:gd name="T6" fmla="*/ 382827787 w 2532"/>
                  <a:gd name="T7" fmla="*/ 175498781 h 723"/>
                  <a:gd name="T8" fmla="*/ 0 w 2532"/>
                  <a:gd name="T9" fmla="*/ 29448186 h 723"/>
                  <a:gd name="T10" fmla="*/ 31829833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8" name="Freeform 1137"/>
              <p:cNvSpPr/>
              <p:nvPr/>
            </p:nvSpPr>
            <p:spPr bwMode="auto">
              <a:xfrm flipV="1">
                <a:off x="7700668" y="3623055"/>
                <a:ext cx="77645" cy="55066"/>
              </a:xfrm>
              <a:custGeom>
                <a:avLst/>
                <a:gdLst>
                  <a:gd name="T0" fmla="*/ 0 w 2532"/>
                  <a:gd name="T1" fmla="*/ 0 h 723"/>
                  <a:gd name="T2" fmla="*/ 0 w 2532"/>
                  <a:gd name="T3" fmla="*/ 0 h 723"/>
                  <a:gd name="T4" fmla="*/ 0 w 2532"/>
                  <a:gd name="T5" fmla="*/ 302641137 h 723"/>
                  <a:gd name="T6" fmla="*/ 0 w 2532"/>
                  <a:gd name="T7" fmla="*/ 302641137 h 723"/>
                  <a:gd name="T8" fmla="*/ 0 w 2532"/>
                  <a:gd name="T9" fmla="*/ 33575256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329" name="Picture 1118" descr="screen"/>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610380" y="3463988"/>
                <a:ext cx="209692" cy="141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82" name="Group 181"/>
            <p:cNvGrpSpPr/>
            <p:nvPr/>
          </p:nvGrpSpPr>
          <p:grpSpPr>
            <a:xfrm>
              <a:off x="8203190" y="4015802"/>
              <a:ext cx="1008712" cy="969393"/>
              <a:chOff x="8854651" y="4004028"/>
              <a:chExt cx="1008712" cy="969393"/>
            </a:xfrm>
          </p:grpSpPr>
          <p:sp>
            <p:nvSpPr>
              <p:cNvPr id="305" name="Freeform 917"/>
              <p:cNvSpPr/>
              <p:nvPr/>
            </p:nvSpPr>
            <p:spPr bwMode="auto">
              <a:xfrm>
                <a:off x="8854651" y="4030446"/>
                <a:ext cx="314950" cy="942975"/>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333"/>
                  <a:gd name="connsiteY0" fmla="*/ 10000 h 10000"/>
                  <a:gd name="connsiteX1" fmla="*/ 10000 w 10333"/>
                  <a:gd name="connsiteY1" fmla="*/ 0 h 10000"/>
                  <a:gd name="connsiteX2" fmla="*/ 10333 w 10333"/>
                  <a:gd name="connsiteY2" fmla="*/ 8347 h 10000"/>
                  <a:gd name="connsiteX3" fmla="*/ 0 w 10333"/>
                  <a:gd name="connsiteY3" fmla="*/ 10000 h 10000"/>
                </a:gdLst>
                <a:ahLst/>
                <a:cxnLst>
                  <a:cxn ang="0">
                    <a:pos x="connsiteX0" y="connsiteY0"/>
                  </a:cxn>
                  <a:cxn ang="0">
                    <a:pos x="connsiteX1" y="connsiteY1"/>
                  </a:cxn>
                  <a:cxn ang="0">
                    <a:pos x="connsiteX2" y="connsiteY2"/>
                  </a:cxn>
                  <a:cxn ang="0">
                    <a:pos x="connsiteX3" y="connsiteY3"/>
                  </a:cxn>
                </a:cxnLst>
                <a:rect l="l" t="t" r="r" b="b"/>
                <a:pathLst>
                  <a:path w="10333" h="10000">
                    <a:moveTo>
                      <a:pt x="0" y="10000"/>
                    </a:moveTo>
                    <a:lnTo>
                      <a:pt x="10000" y="0"/>
                    </a:lnTo>
                    <a:lnTo>
                      <a:pt x="10333" y="8347"/>
                    </a:lnTo>
                    <a:lnTo>
                      <a:pt x="0" y="10000"/>
                    </a:lnTo>
                    <a:close/>
                  </a:path>
                </a:pathLst>
              </a:custGeom>
              <a:gradFill rotWithShape="1">
                <a:gsLst>
                  <a:gs pos="0">
                    <a:schemeClr val="bg1"/>
                  </a:gs>
                  <a:gs pos="100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6" name="Rectangle 228"/>
              <p:cNvSpPr>
                <a:spLocks noChangeArrowheads="1"/>
              </p:cNvSpPr>
              <p:nvPr/>
            </p:nvSpPr>
            <p:spPr bwMode="auto">
              <a:xfrm>
                <a:off x="9149928" y="4047476"/>
                <a:ext cx="618744" cy="779122"/>
              </a:xfrm>
              <a:prstGeom prst="rect">
                <a:avLst/>
              </a:prstGeom>
              <a:solidFill>
                <a:schemeClr val="bg1"/>
              </a:solidFill>
              <a:ln w="12700">
                <a:solidFill>
                  <a:schemeClr val="tx1"/>
                </a:solidFill>
                <a:miter lim="800000"/>
              </a:ln>
              <a:effectLst>
                <a:outerShdw blurRad="50800" dist="38100" dir="18900000" algn="bl" rotWithShape="0">
                  <a:prstClr val="black">
                    <a:alpha val="40000"/>
                  </a:prstClr>
                </a:outerShdw>
              </a:effec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07" name="Rectangle 229"/>
              <p:cNvSpPr>
                <a:spLocks noChangeArrowheads="1"/>
              </p:cNvSpPr>
              <p:nvPr/>
            </p:nvSpPr>
            <p:spPr bwMode="auto">
              <a:xfrm>
                <a:off x="9153229" y="4359921"/>
                <a:ext cx="611601" cy="15345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308" name="Text Box 230"/>
              <p:cNvSpPr txBox="1">
                <a:spLocks noChangeArrowheads="1"/>
              </p:cNvSpPr>
              <p:nvPr/>
            </p:nvSpPr>
            <p:spPr bwMode="auto">
              <a:xfrm>
                <a:off x="9048975" y="4004028"/>
                <a:ext cx="814388"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application</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transport</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rPr>
                  <a:t>network</a:t>
                </a:r>
                <a:endPar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data link</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cxnSp>
            <p:nvCxnSpPr>
              <p:cNvPr id="309" name="Straight Connector 308"/>
              <p:cNvCxnSpPr/>
              <p:nvPr/>
            </p:nvCxnSpPr>
            <p:spPr>
              <a:xfrm>
                <a:off x="9148912" y="4203452"/>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p:nvCxnSpPr>
            <p:spPr>
              <a:xfrm>
                <a:off x="9149056" y="4359383"/>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p:nvCxnSpPr>
            <p:spPr>
              <a:xfrm>
                <a:off x="9148002" y="4508252"/>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p:cNvCxnSpPr/>
              <p:nvPr/>
            </p:nvCxnSpPr>
            <p:spPr>
              <a:xfrm>
                <a:off x="9147547" y="4660652"/>
                <a:ext cx="6197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83" name="Group 950"/>
            <p:cNvGrpSpPr/>
            <p:nvPr/>
          </p:nvGrpSpPr>
          <p:grpSpPr bwMode="auto">
            <a:xfrm>
              <a:off x="8092577" y="4586506"/>
              <a:ext cx="214974" cy="403920"/>
              <a:chOff x="4140" y="429"/>
              <a:chExt cx="1425" cy="2396"/>
            </a:xfrm>
          </p:grpSpPr>
          <p:sp>
            <p:nvSpPr>
              <p:cNvPr id="273" name="Freeform 951"/>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4" name="Rectangle 952"/>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75" name="Freeform 953"/>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6" name="Freeform 954"/>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7" name="Rectangle 955"/>
              <p:cNvSpPr>
                <a:spLocks noChangeArrowheads="1"/>
              </p:cNvSpPr>
              <p:nvPr/>
            </p:nvSpPr>
            <p:spPr bwMode="auto">
              <a:xfrm>
                <a:off x="4210" y="690"/>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78" name="Group 956"/>
              <p:cNvGrpSpPr/>
              <p:nvPr/>
            </p:nvGrpSpPr>
            <p:grpSpPr bwMode="auto">
              <a:xfrm>
                <a:off x="4749" y="668"/>
                <a:ext cx="581" cy="145"/>
                <a:chOff x="614" y="2568"/>
                <a:chExt cx="725" cy="139"/>
              </a:xfrm>
            </p:grpSpPr>
            <p:sp>
              <p:nvSpPr>
                <p:cNvPr id="303" name="AutoShape 957"/>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4" name="AutoShape 958"/>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79" name="Rectangle 959"/>
              <p:cNvSpPr>
                <a:spLocks noChangeArrowheads="1"/>
              </p:cNvSpPr>
              <p:nvPr/>
            </p:nvSpPr>
            <p:spPr bwMode="auto">
              <a:xfrm>
                <a:off x="4220" y="1022"/>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80" name="Group 960"/>
              <p:cNvGrpSpPr/>
              <p:nvPr/>
            </p:nvGrpSpPr>
            <p:grpSpPr bwMode="auto">
              <a:xfrm>
                <a:off x="4747" y="994"/>
                <a:ext cx="581" cy="134"/>
                <a:chOff x="614" y="2568"/>
                <a:chExt cx="725" cy="139"/>
              </a:xfrm>
            </p:grpSpPr>
            <p:sp>
              <p:nvSpPr>
                <p:cNvPr id="301" name="AutoShape 961"/>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2" name="AutoShape 962"/>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81" name="Rectangle 963"/>
              <p:cNvSpPr>
                <a:spLocks noChangeArrowheads="1"/>
              </p:cNvSpPr>
              <p:nvPr/>
            </p:nvSpPr>
            <p:spPr bwMode="auto">
              <a:xfrm>
                <a:off x="4220" y="1354"/>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82" name="Rectangle 964"/>
              <p:cNvSpPr>
                <a:spLocks noChangeArrowheads="1"/>
              </p:cNvSpPr>
              <p:nvPr/>
            </p:nvSpPr>
            <p:spPr bwMode="auto">
              <a:xfrm>
                <a:off x="4230" y="1655"/>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83" name="Group 965"/>
              <p:cNvGrpSpPr/>
              <p:nvPr/>
            </p:nvGrpSpPr>
            <p:grpSpPr bwMode="auto">
              <a:xfrm>
                <a:off x="4735" y="1627"/>
                <a:ext cx="582" cy="151"/>
                <a:chOff x="614" y="2568"/>
                <a:chExt cx="725" cy="139"/>
              </a:xfrm>
            </p:grpSpPr>
            <p:sp>
              <p:nvSpPr>
                <p:cNvPr id="299" name="AutoShape 966"/>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0" name="AutoShape 967"/>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84" name="Freeform 968"/>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85" name="Group 969"/>
              <p:cNvGrpSpPr/>
              <p:nvPr/>
            </p:nvGrpSpPr>
            <p:grpSpPr bwMode="auto">
              <a:xfrm>
                <a:off x="4739" y="1327"/>
                <a:ext cx="582" cy="139"/>
                <a:chOff x="614" y="2568"/>
                <a:chExt cx="725" cy="139"/>
              </a:xfrm>
            </p:grpSpPr>
            <p:sp>
              <p:nvSpPr>
                <p:cNvPr id="297" name="AutoShape 970"/>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98" name="AutoShape 971"/>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86" name="Rectangle 972"/>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87" name="Freeform 973"/>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8" name="Freeform 974"/>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9" name="Oval 975"/>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90" name="Freeform 976"/>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1" name="AutoShape 977"/>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92" name="AutoShape 978"/>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93" name="Oval 979"/>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94" name="Oval 980"/>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95" name="Oval 981"/>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96" name="Rectangle 982"/>
              <p:cNvSpPr>
                <a:spLocks noChangeArrowheads="1"/>
              </p:cNvSpPr>
              <p:nvPr/>
            </p:nvSpPr>
            <p:spPr bwMode="auto">
              <a:xfrm>
                <a:off x="5067" y="1837"/>
                <a:ext cx="80" cy="759"/>
              </a:xfrm>
              <a:prstGeom prst="rect">
                <a:avLst/>
              </a:prstGeom>
              <a:solidFill>
                <a:srgbClr val="292929"/>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cxnSp>
          <p:nvCxnSpPr>
            <p:cNvPr id="184" name="Straight Connector 183"/>
            <p:cNvCxnSpPr>
              <a:endCxn id="292" idx="0"/>
            </p:cNvCxnSpPr>
            <p:nvPr/>
          </p:nvCxnSpPr>
          <p:spPr>
            <a:xfrm flipV="1">
              <a:off x="8100093" y="4971714"/>
              <a:ext cx="83452" cy="9476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85" name="Group 184"/>
            <p:cNvGrpSpPr/>
            <p:nvPr/>
          </p:nvGrpSpPr>
          <p:grpSpPr>
            <a:xfrm>
              <a:off x="2821259" y="4737483"/>
              <a:ext cx="806605" cy="606348"/>
              <a:chOff x="2821259" y="5835340"/>
              <a:chExt cx="806605" cy="606348"/>
            </a:xfrm>
          </p:grpSpPr>
          <p:sp>
            <p:nvSpPr>
              <p:cNvPr id="267" name="Freeform 917"/>
              <p:cNvSpPr/>
              <p:nvPr/>
            </p:nvSpPr>
            <p:spPr bwMode="auto">
              <a:xfrm>
                <a:off x="2821259" y="5861824"/>
                <a:ext cx="227300" cy="579864"/>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333"/>
                  <a:gd name="connsiteY0" fmla="*/ 10000 h 10000"/>
                  <a:gd name="connsiteX1" fmla="*/ 10000 w 10333"/>
                  <a:gd name="connsiteY1" fmla="*/ 0 h 10000"/>
                  <a:gd name="connsiteX2" fmla="*/ 10333 w 10333"/>
                  <a:gd name="connsiteY2" fmla="*/ 8347 h 10000"/>
                  <a:gd name="connsiteX3" fmla="*/ 0 w 10333"/>
                  <a:gd name="connsiteY3" fmla="*/ 10000 h 10000"/>
                </a:gdLst>
                <a:ahLst/>
                <a:cxnLst>
                  <a:cxn ang="0">
                    <a:pos x="connsiteX0" y="connsiteY0"/>
                  </a:cxn>
                  <a:cxn ang="0">
                    <a:pos x="connsiteX1" y="connsiteY1"/>
                  </a:cxn>
                  <a:cxn ang="0">
                    <a:pos x="connsiteX2" y="connsiteY2"/>
                  </a:cxn>
                  <a:cxn ang="0">
                    <a:pos x="connsiteX3" y="connsiteY3"/>
                  </a:cxn>
                </a:cxnLst>
                <a:rect l="l" t="t" r="r" b="b"/>
                <a:pathLst>
                  <a:path w="10333" h="10000">
                    <a:moveTo>
                      <a:pt x="0" y="10000"/>
                    </a:moveTo>
                    <a:lnTo>
                      <a:pt x="10000" y="0"/>
                    </a:lnTo>
                    <a:lnTo>
                      <a:pt x="10333" y="8347"/>
                    </a:lnTo>
                    <a:lnTo>
                      <a:pt x="0" y="10000"/>
                    </a:lnTo>
                    <a:close/>
                  </a:path>
                </a:pathLst>
              </a:custGeom>
              <a:gradFill rotWithShape="1">
                <a:gsLst>
                  <a:gs pos="0">
                    <a:schemeClr val="bg1"/>
                  </a:gs>
                  <a:gs pos="100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8" name="Rectangle 228"/>
              <p:cNvSpPr>
                <a:spLocks noChangeArrowheads="1"/>
              </p:cNvSpPr>
              <p:nvPr/>
            </p:nvSpPr>
            <p:spPr bwMode="auto">
              <a:xfrm>
                <a:off x="3028886" y="5876693"/>
                <a:ext cx="502333" cy="472699"/>
              </a:xfrm>
              <a:prstGeom prst="rect">
                <a:avLst/>
              </a:prstGeom>
              <a:solidFill>
                <a:schemeClr val="bg1"/>
              </a:solidFill>
              <a:ln w="12700">
                <a:solidFill>
                  <a:schemeClr val="tx1"/>
                </a:solidFill>
                <a:miter lim="800000"/>
              </a:ln>
              <a:effectLst>
                <a:outerShdw blurRad="50800" dist="38100" dir="18900000" algn="bl" rotWithShape="0">
                  <a:prstClr val="black">
                    <a:alpha val="40000"/>
                  </a:prstClr>
                </a:outerShdw>
              </a:effec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69" name="Rectangle 229"/>
              <p:cNvSpPr>
                <a:spLocks noChangeArrowheads="1"/>
              </p:cNvSpPr>
              <p:nvPr/>
            </p:nvSpPr>
            <p:spPr bwMode="auto">
              <a:xfrm>
                <a:off x="3032188" y="5882716"/>
                <a:ext cx="502750" cy="15345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70" name="Text Box 230"/>
              <p:cNvSpPr txBox="1">
                <a:spLocks noChangeArrowheads="1"/>
              </p:cNvSpPr>
              <p:nvPr/>
            </p:nvSpPr>
            <p:spPr bwMode="auto">
              <a:xfrm>
                <a:off x="2950236" y="5835340"/>
                <a:ext cx="67762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rPr>
                  <a:t>network</a:t>
                </a:r>
                <a:endPar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link</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cxnSp>
            <p:nvCxnSpPr>
              <p:cNvPr id="271" name="Straight Connector 270"/>
              <p:cNvCxnSpPr/>
              <p:nvPr/>
            </p:nvCxnSpPr>
            <p:spPr>
              <a:xfrm>
                <a:off x="3034394" y="6034764"/>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p:nvCxnSpPr>
            <p:spPr>
              <a:xfrm>
                <a:off x="3034394" y="6187164"/>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86" name="Group 185"/>
            <p:cNvGrpSpPr/>
            <p:nvPr/>
          </p:nvGrpSpPr>
          <p:grpSpPr>
            <a:xfrm>
              <a:off x="3977268" y="4735086"/>
              <a:ext cx="806605" cy="606348"/>
              <a:chOff x="2821259" y="5835340"/>
              <a:chExt cx="806605" cy="606348"/>
            </a:xfrm>
          </p:grpSpPr>
          <p:sp>
            <p:nvSpPr>
              <p:cNvPr id="261" name="Freeform 917"/>
              <p:cNvSpPr/>
              <p:nvPr/>
            </p:nvSpPr>
            <p:spPr bwMode="auto">
              <a:xfrm>
                <a:off x="2821259" y="5861824"/>
                <a:ext cx="227300" cy="579864"/>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333"/>
                  <a:gd name="connsiteY0" fmla="*/ 10000 h 10000"/>
                  <a:gd name="connsiteX1" fmla="*/ 10000 w 10333"/>
                  <a:gd name="connsiteY1" fmla="*/ 0 h 10000"/>
                  <a:gd name="connsiteX2" fmla="*/ 10333 w 10333"/>
                  <a:gd name="connsiteY2" fmla="*/ 8347 h 10000"/>
                  <a:gd name="connsiteX3" fmla="*/ 0 w 10333"/>
                  <a:gd name="connsiteY3" fmla="*/ 10000 h 10000"/>
                </a:gdLst>
                <a:ahLst/>
                <a:cxnLst>
                  <a:cxn ang="0">
                    <a:pos x="connsiteX0" y="connsiteY0"/>
                  </a:cxn>
                  <a:cxn ang="0">
                    <a:pos x="connsiteX1" y="connsiteY1"/>
                  </a:cxn>
                  <a:cxn ang="0">
                    <a:pos x="connsiteX2" y="connsiteY2"/>
                  </a:cxn>
                  <a:cxn ang="0">
                    <a:pos x="connsiteX3" y="connsiteY3"/>
                  </a:cxn>
                </a:cxnLst>
                <a:rect l="l" t="t" r="r" b="b"/>
                <a:pathLst>
                  <a:path w="10333" h="10000">
                    <a:moveTo>
                      <a:pt x="0" y="10000"/>
                    </a:moveTo>
                    <a:lnTo>
                      <a:pt x="10000" y="0"/>
                    </a:lnTo>
                    <a:lnTo>
                      <a:pt x="10333" y="8347"/>
                    </a:lnTo>
                    <a:lnTo>
                      <a:pt x="0" y="10000"/>
                    </a:lnTo>
                    <a:close/>
                  </a:path>
                </a:pathLst>
              </a:custGeom>
              <a:gradFill rotWithShape="1">
                <a:gsLst>
                  <a:gs pos="0">
                    <a:schemeClr val="bg1"/>
                  </a:gs>
                  <a:gs pos="100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2" name="Rectangle 228"/>
              <p:cNvSpPr>
                <a:spLocks noChangeArrowheads="1"/>
              </p:cNvSpPr>
              <p:nvPr/>
            </p:nvSpPr>
            <p:spPr bwMode="auto">
              <a:xfrm>
                <a:off x="3028886" y="5876693"/>
                <a:ext cx="502333" cy="472699"/>
              </a:xfrm>
              <a:prstGeom prst="rect">
                <a:avLst/>
              </a:prstGeom>
              <a:solidFill>
                <a:schemeClr val="bg1"/>
              </a:solidFill>
              <a:ln w="12700">
                <a:solidFill>
                  <a:schemeClr val="tx1"/>
                </a:solidFill>
                <a:miter lim="800000"/>
              </a:ln>
              <a:effectLst>
                <a:outerShdw blurRad="50800" dist="38100" dir="18900000" algn="bl" rotWithShape="0">
                  <a:prstClr val="black">
                    <a:alpha val="40000"/>
                  </a:prstClr>
                </a:outerShdw>
              </a:effec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63" name="Rectangle 229"/>
              <p:cNvSpPr>
                <a:spLocks noChangeArrowheads="1"/>
              </p:cNvSpPr>
              <p:nvPr/>
            </p:nvSpPr>
            <p:spPr bwMode="auto">
              <a:xfrm>
                <a:off x="3032188" y="5882716"/>
                <a:ext cx="502750" cy="15345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64" name="Text Box 230"/>
              <p:cNvSpPr txBox="1">
                <a:spLocks noChangeArrowheads="1"/>
              </p:cNvSpPr>
              <p:nvPr/>
            </p:nvSpPr>
            <p:spPr bwMode="auto">
              <a:xfrm>
                <a:off x="2950236" y="5835340"/>
                <a:ext cx="67762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rPr>
                  <a:t>network</a:t>
                </a:r>
                <a:endPar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link</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cxnSp>
            <p:nvCxnSpPr>
              <p:cNvPr id="265" name="Straight Connector 264"/>
              <p:cNvCxnSpPr/>
              <p:nvPr/>
            </p:nvCxnSpPr>
            <p:spPr>
              <a:xfrm>
                <a:off x="3034394" y="6034764"/>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p:nvCxnSpPr>
            <p:spPr>
              <a:xfrm>
                <a:off x="3034394" y="6187164"/>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87" name="Group 186"/>
            <p:cNvGrpSpPr/>
            <p:nvPr/>
          </p:nvGrpSpPr>
          <p:grpSpPr>
            <a:xfrm>
              <a:off x="4943707" y="4739525"/>
              <a:ext cx="806605" cy="606348"/>
              <a:chOff x="2821259" y="5835340"/>
              <a:chExt cx="806605" cy="606348"/>
            </a:xfrm>
          </p:grpSpPr>
          <p:sp>
            <p:nvSpPr>
              <p:cNvPr id="255" name="Freeform 917"/>
              <p:cNvSpPr/>
              <p:nvPr/>
            </p:nvSpPr>
            <p:spPr bwMode="auto">
              <a:xfrm>
                <a:off x="2821259" y="5861824"/>
                <a:ext cx="227300" cy="579864"/>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333"/>
                  <a:gd name="connsiteY0" fmla="*/ 10000 h 10000"/>
                  <a:gd name="connsiteX1" fmla="*/ 10000 w 10333"/>
                  <a:gd name="connsiteY1" fmla="*/ 0 h 10000"/>
                  <a:gd name="connsiteX2" fmla="*/ 10333 w 10333"/>
                  <a:gd name="connsiteY2" fmla="*/ 8347 h 10000"/>
                  <a:gd name="connsiteX3" fmla="*/ 0 w 10333"/>
                  <a:gd name="connsiteY3" fmla="*/ 10000 h 10000"/>
                </a:gdLst>
                <a:ahLst/>
                <a:cxnLst>
                  <a:cxn ang="0">
                    <a:pos x="connsiteX0" y="connsiteY0"/>
                  </a:cxn>
                  <a:cxn ang="0">
                    <a:pos x="connsiteX1" y="connsiteY1"/>
                  </a:cxn>
                  <a:cxn ang="0">
                    <a:pos x="connsiteX2" y="connsiteY2"/>
                  </a:cxn>
                  <a:cxn ang="0">
                    <a:pos x="connsiteX3" y="connsiteY3"/>
                  </a:cxn>
                </a:cxnLst>
                <a:rect l="l" t="t" r="r" b="b"/>
                <a:pathLst>
                  <a:path w="10333" h="10000">
                    <a:moveTo>
                      <a:pt x="0" y="10000"/>
                    </a:moveTo>
                    <a:lnTo>
                      <a:pt x="10000" y="0"/>
                    </a:lnTo>
                    <a:lnTo>
                      <a:pt x="10333" y="8347"/>
                    </a:lnTo>
                    <a:lnTo>
                      <a:pt x="0" y="10000"/>
                    </a:lnTo>
                    <a:close/>
                  </a:path>
                </a:pathLst>
              </a:custGeom>
              <a:gradFill rotWithShape="1">
                <a:gsLst>
                  <a:gs pos="0">
                    <a:schemeClr val="bg1"/>
                  </a:gs>
                  <a:gs pos="100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6" name="Rectangle 228"/>
              <p:cNvSpPr>
                <a:spLocks noChangeArrowheads="1"/>
              </p:cNvSpPr>
              <p:nvPr/>
            </p:nvSpPr>
            <p:spPr bwMode="auto">
              <a:xfrm>
                <a:off x="3028886" y="5876693"/>
                <a:ext cx="502333" cy="472699"/>
              </a:xfrm>
              <a:prstGeom prst="rect">
                <a:avLst/>
              </a:prstGeom>
              <a:solidFill>
                <a:schemeClr val="bg1"/>
              </a:solidFill>
              <a:ln w="12700">
                <a:solidFill>
                  <a:schemeClr val="tx1"/>
                </a:solidFill>
                <a:miter lim="800000"/>
              </a:ln>
              <a:effectLst>
                <a:outerShdw blurRad="50800" dist="38100" dir="18900000" algn="bl" rotWithShape="0">
                  <a:prstClr val="black">
                    <a:alpha val="40000"/>
                  </a:prstClr>
                </a:outerShdw>
              </a:effec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57" name="Rectangle 229"/>
              <p:cNvSpPr>
                <a:spLocks noChangeArrowheads="1"/>
              </p:cNvSpPr>
              <p:nvPr/>
            </p:nvSpPr>
            <p:spPr bwMode="auto">
              <a:xfrm>
                <a:off x="3032188" y="5882716"/>
                <a:ext cx="502750" cy="15345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58" name="Text Box 230"/>
              <p:cNvSpPr txBox="1">
                <a:spLocks noChangeArrowheads="1"/>
              </p:cNvSpPr>
              <p:nvPr/>
            </p:nvSpPr>
            <p:spPr bwMode="auto">
              <a:xfrm>
                <a:off x="2950236" y="5835340"/>
                <a:ext cx="67762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rPr>
                  <a:t>network</a:t>
                </a:r>
                <a:endPar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link</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cxnSp>
            <p:nvCxnSpPr>
              <p:cNvPr id="259" name="Straight Connector 258"/>
              <p:cNvCxnSpPr/>
              <p:nvPr/>
            </p:nvCxnSpPr>
            <p:spPr>
              <a:xfrm>
                <a:off x="3034394" y="6034764"/>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p:nvCxnSpPr>
            <p:spPr>
              <a:xfrm>
                <a:off x="3034394" y="6187164"/>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88" name="Group 187"/>
            <p:cNvGrpSpPr/>
            <p:nvPr/>
          </p:nvGrpSpPr>
          <p:grpSpPr>
            <a:xfrm>
              <a:off x="5820935" y="4737036"/>
              <a:ext cx="806605" cy="606348"/>
              <a:chOff x="2821259" y="5835340"/>
              <a:chExt cx="806605" cy="606348"/>
            </a:xfrm>
          </p:grpSpPr>
          <p:sp>
            <p:nvSpPr>
              <p:cNvPr id="249" name="Freeform 917"/>
              <p:cNvSpPr/>
              <p:nvPr/>
            </p:nvSpPr>
            <p:spPr bwMode="auto">
              <a:xfrm>
                <a:off x="2821259" y="5861824"/>
                <a:ext cx="227300" cy="579864"/>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 name="connsiteX0" fmla="*/ 0 w 10333"/>
                  <a:gd name="connsiteY0" fmla="*/ 10000 h 10000"/>
                  <a:gd name="connsiteX1" fmla="*/ 10000 w 10333"/>
                  <a:gd name="connsiteY1" fmla="*/ 0 h 10000"/>
                  <a:gd name="connsiteX2" fmla="*/ 10333 w 10333"/>
                  <a:gd name="connsiteY2" fmla="*/ 8347 h 10000"/>
                  <a:gd name="connsiteX3" fmla="*/ 0 w 10333"/>
                  <a:gd name="connsiteY3" fmla="*/ 10000 h 10000"/>
                </a:gdLst>
                <a:ahLst/>
                <a:cxnLst>
                  <a:cxn ang="0">
                    <a:pos x="connsiteX0" y="connsiteY0"/>
                  </a:cxn>
                  <a:cxn ang="0">
                    <a:pos x="connsiteX1" y="connsiteY1"/>
                  </a:cxn>
                  <a:cxn ang="0">
                    <a:pos x="connsiteX2" y="connsiteY2"/>
                  </a:cxn>
                  <a:cxn ang="0">
                    <a:pos x="connsiteX3" y="connsiteY3"/>
                  </a:cxn>
                </a:cxnLst>
                <a:rect l="l" t="t" r="r" b="b"/>
                <a:pathLst>
                  <a:path w="10333" h="10000">
                    <a:moveTo>
                      <a:pt x="0" y="10000"/>
                    </a:moveTo>
                    <a:lnTo>
                      <a:pt x="10000" y="0"/>
                    </a:lnTo>
                    <a:lnTo>
                      <a:pt x="10333" y="8347"/>
                    </a:lnTo>
                    <a:lnTo>
                      <a:pt x="0" y="10000"/>
                    </a:lnTo>
                    <a:close/>
                  </a:path>
                </a:pathLst>
              </a:custGeom>
              <a:gradFill rotWithShape="1">
                <a:gsLst>
                  <a:gs pos="0">
                    <a:schemeClr val="bg1"/>
                  </a:gs>
                  <a:gs pos="100000">
                    <a:schemeClr val="bg1">
                      <a:lumMod val="75000"/>
                    </a:scheme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0" name="Rectangle 228"/>
              <p:cNvSpPr>
                <a:spLocks noChangeArrowheads="1"/>
              </p:cNvSpPr>
              <p:nvPr/>
            </p:nvSpPr>
            <p:spPr bwMode="auto">
              <a:xfrm>
                <a:off x="3028886" y="5876693"/>
                <a:ext cx="502333" cy="472699"/>
              </a:xfrm>
              <a:prstGeom prst="rect">
                <a:avLst/>
              </a:prstGeom>
              <a:solidFill>
                <a:schemeClr val="bg1"/>
              </a:solidFill>
              <a:ln w="12700">
                <a:solidFill>
                  <a:schemeClr val="tx1"/>
                </a:solidFill>
                <a:miter lim="800000"/>
              </a:ln>
              <a:effectLst>
                <a:outerShdw blurRad="50800" dist="38100" dir="18900000" algn="bl" rotWithShape="0">
                  <a:prstClr val="black">
                    <a:alpha val="40000"/>
                  </a:prstClr>
                </a:outerShdw>
              </a:effec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51" name="Rectangle 229"/>
              <p:cNvSpPr>
                <a:spLocks noChangeArrowheads="1"/>
              </p:cNvSpPr>
              <p:nvPr/>
            </p:nvSpPr>
            <p:spPr bwMode="auto">
              <a:xfrm>
                <a:off x="3032188" y="5882716"/>
                <a:ext cx="502750" cy="15345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52" name="Text Box 230"/>
              <p:cNvSpPr txBox="1">
                <a:spLocks noChangeArrowheads="1"/>
              </p:cNvSpPr>
              <p:nvPr/>
            </p:nvSpPr>
            <p:spPr bwMode="auto">
              <a:xfrm>
                <a:off x="2950236" y="5835340"/>
                <a:ext cx="67762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rPr>
                  <a:t>network</a:t>
                </a:r>
                <a:endPar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link</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cxnSp>
            <p:nvCxnSpPr>
              <p:cNvPr id="253" name="Straight Connector 252"/>
              <p:cNvCxnSpPr/>
              <p:nvPr/>
            </p:nvCxnSpPr>
            <p:spPr>
              <a:xfrm>
                <a:off x="3034394" y="6034764"/>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p:nvCxnSpPr>
            <p:spPr>
              <a:xfrm>
                <a:off x="3034394" y="6187164"/>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89" name="Group 188"/>
            <p:cNvGrpSpPr/>
            <p:nvPr/>
          </p:nvGrpSpPr>
          <p:grpSpPr>
            <a:xfrm>
              <a:off x="6790401" y="4730432"/>
              <a:ext cx="677628" cy="553998"/>
              <a:chOff x="6839228" y="4734871"/>
              <a:chExt cx="677628" cy="553998"/>
            </a:xfrm>
          </p:grpSpPr>
          <p:sp>
            <p:nvSpPr>
              <p:cNvPr id="244" name="Rectangle 228"/>
              <p:cNvSpPr>
                <a:spLocks noChangeArrowheads="1"/>
              </p:cNvSpPr>
              <p:nvPr/>
            </p:nvSpPr>
            <p:spPr bwMode="auto">
              <a:xfrm>
                <a:off x="6917878" y="4776224"/>
                <a:ext cx="502333" cy="472699"/>
              </a:xfrm>
              <a:prstGeom prst="rect">
                <a:avLst/>
              </a:prstGeom>
              <a:solidFill>
                <a:schemeClr val="bg1"/>
              </a:solidFill>
              <a:ln w="12700">
                <a:solidFill>
                  <a:schemeClr val="tx1"/>
                </a:solidFill>
                <a:miter lim="800000"/>
              </a:ln>
              <a:effectLst>
                <a:outerShdw blurRad="50800" dist="38100" dir="18900000" algn="bl" rotWithShape="0">
                  <a:prstClr val="black">
                    <a:alpha val="40000"/>
                  </a:prstClr>
                </a:outerShdw>
              </a:effec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45" name="Rectangle 229"/>
              <p:cNvSpPr>
                <a:spLocks noChangeArrowheads="1"/>
              </p:cNvSpPr>
              <p:nvPr/>
            </p:nvSpPr>
            <p:spPr bwMode="auto">
              <a:xfrm>
                <a:off x="6921180" y="4782247"/>
                <a:ext cx="502750" cy="15345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46" name="Text Box 230"/>
              <p:cNvSpPr txBox="1">
                <a:spLocks noChangeArrowheads="1"/>
              </p:cNvSpPr>
              <p:nvPr/>
            </p:nvSpPr>
            <p:spPr bwMode="auto">
              <a:xfrm>
                <a:off x="6839228" y="4734871"/>
                <a:ext cx="67762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rPr>
                  <a:t>network</a:t>
                </a:r>
                <a:endPar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link</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cxnSp>
            <p:nvCxnSpPr>
              <p:cNvPr id="247" name="Straight Connector 246"/>
              <p:cNvCxnSpPr/>
              <p:nvPr/>
            </p:nvCxnSpPr>
            <p:spPr>
              <a:xfrm>
                <a:off x="6923386" y="4934295"/>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p:nvCxnSpPr>
            <p:spPr>
              <a:xfrm>
                <a:off x="6923386" y="5086695"/>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90" name="Group 189"/>
            <p:cNvGrpSpPr/>
            <p:nvPr/>
          </p:nvGrpSpPr>
          <p:grpSpPr>
            <a:xfrm>
              <a:off x="3865017" y="5237488"/>
              <a:ext cx="397110" cy="220011"/>
              <a:chOff x="7493876" y="2774731"/>
              <a:chExt cx="1481958" cy="894622"/>
            </a:xfrm>
          </p:grpSpPr>
          <p:sp>
            <p:nvSpPr>
              <p:cNvPr id="237" name="Freeform 236"/>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8" name="Oval 237"/>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39" name="Group 238"/>
              <p:cNvGrpSpPr/>
              <p:nvPr/>
            </p:nvGrpSpPr>
            <p:grpSpPr>
              <a:xfrm>
                <a:off x="7713663" y="2848339"/>
                <a:ext cx="1042107" cy="425543"/>
                <a:chOff x="7786941" y="2884917"/>
                <a:chExt cx="897649" cy="353919"/>
              </a:xfrm>
            </p:grpSpPr>
            <p:sp>
              <p:nvSpPr>
                <p:cNvPr id="240" name="Freeform 239"/>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1" name="Freeform 240"/>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2" name="Freeform 241"/>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3" name="Freeform 242"/>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91" name="Group 190"/>
            <p:cNvGrpSpPr/>
            <p:nvPr/>
          </p:nvGrpSpPr>
          <p:grpSpPr>
            <a:xfrm>
              <a:off x="4829352" y="5236839"/>
              <a:ext cx="397110" cy="220011"/>
              <a:chOff x="7493876" y="2774731"/>
              <a:chExt cx="1481958" cy="894622"/>
            </a:xfrm>
          </p:grpSpPr>
          <p:sp>
            <p:nvSpPr>
              <p:cNvPr id="230" name="Freeform 229"/>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1" name="Oval 230"/>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32" name="Group 231"/>
              <p:cNvGrpSpPr/>
              <p:nvPr/>
            </p:nvGrpSpPr>
            <p:grpSpPr>
              <a:xfrm>
                <a:off x="7713663" y="2848339"/>
                <a:ext cx="1042107" cy="425543"/>
                <a:chOff x="7786941" y="2884917"/>
                <a:chExt cx="897649" cy="353919"/>
              </a:xfrm>
            </p:grpSpPr>
            <p:sp>
              <p:nvSpPr>
                <p:cNvPr id="233" name="Freeform 232"/>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4" name="Freeform 233"/>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5" name="Freeform 234"/>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6" name="Freeform 235"/>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92" name="Group 191"/>
            <p:cNvGrpSpPr/>
            <p:nvPr/>
          </p:nvGrpSpPr>
          <p:grpSpPr>
            <a:xfrm>
              <a:off x="5769528" y="5235642"/>
              <a:ext cx="397110" cy="220011"/>
              <a:chOff x="7493876" y="2774731"/>
              <a:chExt cx="1481958" cy="894622"/>
            </a:xfrm>
          </p:grpSpPr>
          <p:sp>
            <p:nvSpPr>
              <p:cNvPr id="223" name="Freeform 222"/>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4" name="Oval 223"/>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25" name="Group 224"/>
              <p:cNvGrpSpPr/>
              <p:nvPr/>
            </p:nvGrpSpPr>
            <p:grpSpPr>
              <a:xfrm>
                <a:off x="7713663" y="2848339"/>
                <a:ext cx="1042107" cy="425543"/>
                <a:chOff x="7786941" y="2884917"/>
                <a:chExt cx="897649" cy="353919"/>
              </a:xfrm>
            </p:grpSpPr>
            <p:sp>
              <p:nvSpPr>
                <p:cNvPr id="226" name="Freeform 225"/>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Freeform 226"/>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Freeform 227"/>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Freeform 228"/>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93" name="Group 192"/>
            <p:cNvGrpSpPr/>
            <p:nvPr/>
          </p:nvGrpSpPr>
          <p:grpSpPr>
            <a:xfrm>
              <a:off x="7234028" y="5229057"/>
              <a:ext cx="397110" cy="220011"/>
              <a:chOff x="7493876" y="2774731"/>
              <a:chExt cx="1481958" cy="894622"/>
            </a:xfrm>
          </p:grpSpPr>
          <p:sp>
            <p:nvSpPr>
              <p:cNvPr id="216" name="Freeform 215"/>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7" name="Oval 216"/>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18" name="Group 217"/>
              <p:cNvGrpSpPr/>
              <p:nvPr/>
            </p:nvGrpSpPr>
            <p:grpSpPr>
              <a:xfrm>
                <a:off x="7713663" y="2848339"/>
                <a:ext cx="1042107" cy="425543"/>
                <a:chOff x="7786941" y="2884917"/>
                <a:chExt cx="897649" cy="353919"/>
              </a:xfrm>
            </p:grpSpPr>
            <p:sp>
              <p:nvSpPr>
                <p:cNvPr id="219" name="Freeform 218"/>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0" name="Freeform 219"/>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1" name="Freeform 220"/>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2" name="Freeform 221"/>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94" name="Group 193"/>
            <p:cNvGrpSpPr/>
            <p:nvPr/>
          </p:nvGrpSpPr>
          <p:grpSpPr>
            <a:xfrm>
              <a:off x="7453267" y="4541042"/>
              <a:ext cx="677628" cy="553998"/>
              <a:chOff x="6839228" y="4734871"/>
              <a:chExt cx="677628" cy="553998"/>
            </a:xfrm>
          </p:grpSpPr>
          <p:sp>
            <p:nvSpPr>
              <p:cNvPr id="211" name="Rectangle 228"/>
              <p:cNvSpPr>
                <a:spLocks noChangeArrowheads="1"/>
              </p:cNvSpPr>
              <p:nvPr/>
            </p:nvSpPr>
            <p:spPr bwMode="auto">
              <a:xfrm>
                <a:off x="6917878" y="4776224"/>
                <a:ext cx="502333" cy="472699"/>
              </a:xfrm>
              <a:prstGeom prst="rect">
                <a:avLst/>
              </a:prstGeom>
              <a:solidFill>
                <a:schemeClr val="bg1"/>
              </a:solidFill>
              <a:ln w="12700">
                <a:solidFill>
                  <a:schemeClr val="tx1"/>
                </a:solidFill>
                <a:miter lim="800000"/>
              </a:ln>
              <a:effectLst>
                <a:outerShdw blurRad="50800" dist="38100" dir="18900000" algn="bl" rotWithShape="0">
                  <a:prstClr val="black">
                    <a:alpha val="40000"/>
                  </a:prstClr>
                </a:outerShdw>
              </a:effec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12" name="Rectangle 229"/>
              <p:cNvSpPr>
                <a:spLocks noChangeArrowheads="1"/>
              </p:cNvSpPr>
              <p:nvPr/>
            </p:nvSpPr>
            <p:spPr bwMode="auto">
              <a:xfrm>
                <a:off x="6921180" y="4782247"/>
                <a:ext cx="502750" cy="153452"/>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mn-cs"/>
                </a:endParaRPr>
              </a:p>
            </p:txBody>
          </p:sp>
          <p:sp>
            <p:nvSpPr>
              <p:cNvPr id="213" name="Text Box 230"/>
              <p:cNvSpPr txBox="1">
                <a:spLocks noChangeArrowheads="1"/>
              </p:cNvSpPr>
              <p:nvPr/>
            </p:nvSpPr>
            <p:spPr bwMode="auto">
              <a:xfrm>
                <a:off x="6839228" y="4734871"/>
                <a:ext cx="67762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MS PGothic" panose="020B0600070205080204" pitchFamily="34" charset="-128"/>
                  </a:defRPr>
                </a:lvl1pPr>
                <a:lvl2pPr marL="742950" indent="-285750">
                  <a:defRPr sz="2000">
                    <a:solidFill>
                      <a:schemeClr val="tx1"/>
                    </a:solidFill>
                    <a:latin typeface="Arial" panose="020B0604020202020204" pitchFamily="34" charset="0"/>
                    <a:ea typeface="MS PGothic" panose="020B0600070205080204" pitchFamily="34" charset="-128"/>
                  </a:defRPr>
                </a:lvl2pPr>
                <a:lvl3pPr marL="1143000" indent="-228600">
                  <a:defRPr sz="2000">
                    <a:solidFill>
                      <a:schemeClr val="tx1"/>
                    </a:solidFill>
                    <a:latin typeface="Arial" panose="020B0604020202020204" pitchFamily="34" charset="0"/>
                    <a:ea typeface="MS PGothic" panose="020B0600070205080204" pitchFamily="34" charset="-128"/>
                  </a:defRPr>
                </a:lvl3pPr>
                <a:lvl4pPr marL="1600200" indent="-228600">
                  <a:defRPr sz="2000">
                    <a:solidFill>
                      <a:schemeClr val="tx1"/>
                    </a:solidFill>
                    <a:latin typeface="Arial" panose="020B0604020202020204" pitchFamily="34" charset="0"/>
                    <a:ea typeface="MS PGothic" panose="020B0600070205080204" pitchFamily="34" charset="-128"/>
                  </a:defRPr>
                </a:lvl4pPr>
                <a:lvl5pPr marL="2057400" indent="-228600">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MS PGothic"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rPr>
                  <a:t>network</a:t>
                </a:r>
                <a:endParaRPr kumimoji="0" lang="en-US" altLang="en-US" sz="1000" b="0" i="0" u="none" strike="noStrike" kern="1200" cap="none" spc="0" normalizeH="0" baseline="0" noProof="0" dirty="0">
                  <a:ln>
                    <a:noFill/>
                  </a:ln>
                  <a:solidFill>
                    <a:prstClr val="white"/>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link</a:t>
                </a:r>
                <a:endPar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p:txBody>
          </p:sp>
          <p:cxnSp>
            <p:nvCxnSpPr>
              <p:cNvPr id="214" name="Straight Connector 213"/>
              <p:cNvCxnSpPr/>
              <p:nvPr/>
            </p:nvCxnSpPr>
            <p:spPr>
              <a:xfrm>
                <a:off x="6923386" y="4934295"/>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p:nvCxnSpPr>
            <p:spPr>
              <a:xfrm>
                <a:off x="6923386" y="5086695"/>
                <a:ext cx="49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95" name="Group 194"/>
            <p:cNvGrpSpPr/>
            <p:nvPr/>
          </p:nvGrpSpPr>
          <p:grpSpPr>
            <a:xfrm>
              <a:off x="7804288" y="5036846"/>
              <a:ext cx="397110" cy="220011"/>
              <a:chOff x="7493876" y="2774731"/>
              <a:chExt cx="1481958" cy="894622"/>
            </a:xfrm>
          </p:grpSpPr>
          <p:sp>
            <p:nvSpPr>
              <p:cNvPr id="204" name="Freeform 203"/>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1" fmla="*/ 8187558 w 8187558"/>
                  <a:gd name="connsiteY0-2" fmla="*/ 0 h 2617076"/>
                  <a:gd name="connsiteX1-3" fmla="*/ 8187558 w 8187558"/>
                  <a:gd name="connsiteY1-4" fmla="*/ 1271752 h 2617076"/>
                  <a:gd name="connsiteX2-5" fmla="*/ 4025462 w 8187558"/>
                  <a:gd name="connsiteY2-6" fmla="*/ 2617076 h 2617076"/>
                  <a:gd name="connsiteX3-7" fmla="*/ 0 w 8187558"/>
                  <a:gd name="connsiteY3-8" fmla="*/ 1229711 h 2617076"/>
                  <a:gd name="connsiteX4-9" fmla="*/ 31531 w 8187558"/>
                  <a:gd name="connsiteY4-10" fmla="*/ 147145 h 2617076"/>
                  <a:gd name="connsiteX5-11" fmla="*/ 4046482 w 8187558"/>
                  <a:gd name="connsiteY5-12" fmla="*/ 1576552 h 2617076"/>
                  <a:gd name="connsiteX6-13" fmla="*/ 8187558 w 8187558"/>
                  <a:gd name="connsiteY6-14" fmla="*/ 0 h 2617076"/>
                  <a:gd name="connsiteX0-15" fmla="*/ 8187558 w 8187558"/>
                  <a:gd name="connsiteY0-16" fmla="*/ 0 h 2617076"/>
                  <a:gd name="connsiteX1-17" fmla="*/ 8187558 w 8187558"/>
                  <a:gd name="connsiteY1-18" fmla="*/ 1271752 h 2617076"/>
                  <a:gd name="connsiteX2-19" fmla="*/ 4025462 w 8187558"/>
                  <a:gd name="connsiteY2-20" fmla="*/ 2617076 h 2617076"/>
                  <a:gd name="connsiteX3-21" fmla="*/ 0 w 8187558"/>
                  <a:gd name="connsiteY3-22" fmla="*/ 1229711 h 2617076"/>
                  <a:gd name="connsiteX4-23" fmla="*/ 31531 w 8187558"/>
                  <a:gd name="connsiteY4-24" fmla="*/ 147145 h 2617076"/>
                  <a:gd name="connsiteX5-25" fmla="*/ 4046482 w 8187558"/>
                  <a:gd name="connsiteY5-26" fmla="*/ 1576552 h 2617076"/>
                  <a:gd name="connsiteX6-27" fmla="*/ 8187558 w 8187558"/>
                  <a:gd name="connsiteY6-28" fmla="*/ 0 h 2617076"/>
                  <a:gd name="connsiteX0-29" fmla="*/ 8187558 w 8187558"/>
                  <a:gd name="connsiteY0-30" fmla="*/ 0 h 2617076"/>
                  <a:gd name="connsiteX1-31" fmla="*/ 8187558 w 8187558"/>
                  <a:gd name="connsiteY1-32" fmla="*/ 1271752 h 2617076"/>
                  <a:gd name="connsiteX2-33" fmla="*/ 4025462 w 8187558"/>
                  <a:gd name="connsiteY2-34" fmla="*/ 2617076 h 2617076"/>
                  <a:gd name="connsiteX3-35" fmla="*/ 0 w 8187558"/>
                  <a:gd name="connsiteY3-36" fmla="*/ 1229711 h 2617076"/>
                  <a:gd name="connsiteX4-37" fmla="*/ 31531 w 8187558"/>
                  <a:gd name="connsiteY4-38" fmla="*/ 147145 h 2617076"/>
                  <a:gd name="connsiteX5-39" fmla="*/ 4046482 w 8187558"/>
                  <a:gd name="connsiteY5-40" fmla="*/ 1576552 h 2617076"/>
                  <a:gd name="connsiteX6-41" fmla="*/ 8187558 w 8187558"/>
                  <a:gd name="connsiteY6-42" fmla="*/ 0 h 2617076"/>
                  <a:gd name="connsiteX0-43" fmla="*/ 8187558 w 8187558"/>
                  <a:gd name="connsiteY0-44" fmla="*/ 0 h 2617076"/>
                  <a:gd name="connsiteX1-45" fmla="*/ 8187558 w 8187558"/>
                  <a:gd name="connsiteY1-46" fmla="*/ 1271752 h 2617076"/>
                  <a:gd name="connsiteX2-47" fmla="*/ 4025462 w 8187558"/>
                  <a:gd name="connsiteY2-48" fmla="*/ 2617076 h 2617076"/>
                  <a:gd name="connsiteX3-49" fmla="*/ 0 w 8187558"/>
                  <a:gd name="connsiteY3-50" fmla="*/ 1229711 h 2617076"/>
                  <a:gd name="connsiteX4-51" fmla="*/ 31531 w 8187558"/>
                  <a:gd name="connsiteY4-52" fmla="*/ 147145 h 2617076"/>
                  <a:gd name="connsiteX5-53" fmla="*/ 4046482 w 8187558"/>
                  <a:gd name="connsiteY5-54" fmla="*/ 1576552 h 2617076"/>
                  <a:gd name="connsiteX6-55" fmla="*/ 8187558 w 8187558"/>
                  <a:gd name="connsiteY6-56" fmla="*/ 0 h 2617076"/>
                  <a:gd name="connsiteX0-57" fmla="*/ 8187558 w 8187558"/>
                  <a:gd name="connsiteY0-58" fmla="*/ 0 h 2617076"/>
                  <a:gd name="connsiteX1-59" fmla="*/ 8187558 w 8187558"/>
                  <a:gd name="connsiteY1-60" fmla="*/ 1271752 h 2617076"/>
                  <a:gd name="connsiteX2-61" fmla="*/ 4025462 w 8187558"/>
                  <a:gd name="connsiteY2-62" fmla="*/ 2617076 h 2617076"/>
                  <a:gd name="connsiteX3-63" fmla="*/ 0 w 8187558"/>
                  <a:gd name="connsiteY3-64" fmla="*/ 1229711 h 2617076"/>
                  <a:gd name="connsiteX4-65" fmla="*/ 31531 w 8187558"/>
                  <a:gd name="connsiteY4-66" fmla="*/ 147145 h 2617076"/>
                  <a:gd name="connsiteX5-67" fmla="*/ 4046482 w 8187558"/>
                  <a:gd name="connsiteY5-68" fmla="*/ 1576552 h 2617076"/>
                  <a:gd name="connsiteX6-69" fmla="*/ 8187558 w 8187558"/>
                  <a:gd name="connsiteY6-70" fmla="*/ 0 h 2617076"/>
                  <a:gd name="connsiteX0-71" fmla="*/ 8187558 w 8187558"/>
                  <a:gd name="connsiteY0-72" fmla="*/ 0 h 2617076"/>
                  <a:gd name="connsiteX1-73" fmla="*/ 8187558 w 8187558"/>
                  <a:gd name="connsiteY1-74" fmla="*/ 1271752 h 2617076"/>
                  <a:gd name="connsiteX2-75" fmla="*/ 4025462 w 8187558"/>
                  <a:gd name="connsiteY2-76" fmla="*/ 2617076 h 2617076"/>
                  <a:gd name="connsiteX3-77" fmla="*/ 0 w 8187558"/>
                  <a:gd name="connsiteY3-78" fmla="*/ 1229711 h 2617076"/>
                  <a:gd name="connsiteX4-79" fmla="*/ 31531 w 8187558"/>
                  <a:gd name="connsiteY4-80" fmla="*/ 147145 h 2617076"/>
                  <a:gd name="connsiteX5-81" fmla="*/ 4046482 w 8187558"/>
                  <a:gd name="connsiteY5-82" fmla="*/ 1576552 h 2617076"/>
                  <a:gd name="connsiteX6-83" fmla="*/ 8187558 w 8187558"/>
                  <a:gd name="connsiteY6-84" fmla="*/ 0 h 2617076"/>
                  <a:gd name="connsiteX0-85" fmla="*/ 8187558 w 8187558"/>
                  <a:gd name="connsiteY0-86" fmla="*/ 0 h 2638097"/>
                  <a:gd name="connsiteX1-87" fmla="*/ 8187558 w 8187558"/>
                  <a:gd name="connsiteY1-88" fmla="*/ 1271752 h 2638097"/>
                  <a:gd name="connsiteX2-89" fmla="*/ 4099035 w 8187558"/>
                  <a:gd name="connsiteY2-90" fmla="*/ 2638097 h 2638097"/>
                  <a:gd name="connsiteX3-91" fmla="*/ 0 w 8187558"/>
                  <a:gd name="connsiteY3-92" fmla="*/ 1229711 h 2638097"/>
                  <a:gd name="connsiteX4-93" fmla="*/ 31531 w 8187558"/>
                  <a:gd name="connsiteY4-94" fmla="*/ 147145 h 2638097"/>
                  <a:gd name="connsiteX5-95" fmla="*/ 4046482 w 8187558"/>
                  <a:gd name="connsiteY5-96" fmla="*/ 1576552 h 2638097"/>
                  <a:gd name="connsiteX6-97" fmla="*/ 8187558 w 8187558"/>
                  <a:gd name="connsiteY6-98" fmla="*/ 0 h 2638097"/>
                  <a:gd name="connsiteX0-99" fmla="*/ 8187558 w 8187558"/>
                  <a:gd name="connsiteY0-100" fmla="*/ 0 h 2638097"/>
                  <a:gd name="connsiteX1-101" fmla="*/ 8187558 w 8187558"/>
                  <a:gd name="connsiteY1-102" fmla="*/ 1271752 h 2638097"/>
                  <a:gd name="connsiteX2-103" fmla="*/ 4099035 w 8187558"/>
                  <a:gd name="connsiteY2-104" fmla="*/ 2638097 h 2638097"/>
                  <a:gd name="connsiteX3-105" fmla="*/ 0 w 8187558"/>
                  <a:gd name="connsiteY3-106" fmla="*/ 1229711 h 2638097"/>
                  <a:gd name="connsiteX4-107" fmla="*/ 31531 w 8187558"/>
                  <a:gd name="connsiteY4-108" fmla="*/ 147145 h 2638097"/>
                  <a:gd name="connsiteX5-109" fmla="*/ 4046482 w 8187558"/>
                  <a:gd name="connsiteY5-110" fmla="*/ 1576552 h 2638097"/>
                  <a:gd name="connsiteX6-111" fmla="*/ 8187558 w 8187558"/>
                  <a:gd name="connsiteY6-112" fmla="*/ 0 h 2638097"/>
                  <a:gd name="connsiteX0-113" fmla="*/ 8187558 w 8187558"/>
                  <a:gd name="connsiteY0-114" fmla="*/ 0 h 2638097"/>
                  <a:gd name="connsiteX1-115" fmla="*/ 8187558 w 8187558"/>
                  <a:gd name="connsiteY1-116" fmla="*/ 1271752 h 2638097"/>
                  <a:gd name="connsiteX2-117" fmla="*/ 4099035 w 8187558"/>
                  <a:gd name="connsiteY2-118" fmla="*/ 2638097 h 2638097"/>
                  <a:gd name="connsiteX3-119" fmla="*/ 0 w 8187558"/>
                  <a:gd name="connsiteY3-120" fmla="*/ 1229711 h 2638097"/>
                  <a:gd name="connsiteX4-121" fmla="*/ 31531 w 8187558"/>
                  <a:gd name="connsiteY4-122" fmla="*/ 147145 h 2638097"/>
                  <a:gd name="connsiteX5-123" fmla="*/ 4046482 w 8187558"/>
                  <a:gd name="connsiteY5-124" fmla="*/ 1576552 h 2638097"/>
                  <a:gd name="connsiteX6-125" fmla="*/ 8187558 w 8187558"/>
                  <a:gd name="connsiteY6-126" fmla="*/ 0 h 2638097"/>
                  <a:gd name="connsiteX0-127" fmla="*/ 8187558 w 8187558"/>
                  <a:gd name="connsiteY0-128" fmla="*/ 0 h 2638097"/>
                  <a:gd name="connsiteX1-129" fmla="*/ 8187558 w 8187558"/>
                  <a:gd name="connsiteY1-130" fmla="*/ 1271752 h 2638097"/>
                  <a:gd name="connsiteX2-131" fmla="*/ 4099035 w 8187558"/>
                  <a:gd name="connsiteY2-132" fmla="*/ 2638097 h 2638097"/>
                  <a:gd name="connsiteX3-133" fmla="*/ 0 w 8187558"/>
                  <a:gd name="connsiteY3-134" fmla="*/ 1229711 h 2638097"/>
                  <a:gd name="connsiteX4-135" fmla="*/ 31531 w 8187558"/>
                  <a:gd name="connsiteY4-136" fmla="*/ 147145 h 2638097"/>
                  <a:gd name="connsiteX5-137" fmla="*/ 4046482 w 8187558"/>
                  <a:gd name="connsiteY5-138" fmla="*/ 1576552 h 2638097"/>
                  <a:gd name="connsiteX6-139" fmla="*/ 8187558 w 8187558"/>
                  <a:gd name="connsiteY6-140" fmla="*/ 0 h 2638097"/>
                  <a:gd name="connsiteX0-141" fmla="*/ 8187558 w 8187558"/>
                  <a:gd name="connsiteY0-142" fmla="*/ 0 h 2638097"/>
                  <a:gd name="connsiteX1-143" fmla="*/ 8187558 w 8187558"/>
                  <a:gd name="connsiteY1-144" fmla="*/ 1271752 h 2638097"/>
                  <a:gd name="connsiteX2-145" fmla="*/ 4099035 w 8187558"/>
                  <a:gd name="connsiteY2-146" fmla="*/ 2638097 h 2638097"/>
                  <a:gd name="connsiteX3-147" fmla="*/ 0 w 8187558"/>
                  <a:gd name="connsiteY3-148" fmla="*/ 1229711 h 2638097"/>
                  <a:gd name="connsiteX4-149" fmla="*/ 31531 w 8187558"/>
                  <a:gd name="connsiteY4-150" fmla="*/ 147145 h 2638097"/>
                  <a:gd name="connsiteX5-151" fmla="*/ 4088524 w 8187558"/>
                  <a:gd name="connsiteY5-152" fmla="*/ 1597573 h 2638097"/>
                  <a:gd name="connsiteX6-153" fmla="*/ 8187558 w 8187558"/>
                  <a:gd name="connsiteY6-154" fmla="*/ 0 h 2638097"/>
                  <a:gd name="connsiteX0-155" fmla="*/ 8187558 w 8187558"/>
                  <a:gd name="connsiteY0-156" fmla="*/ 0 h 2638097"/>
                  <a:gd name="connsiteX1-157" fmla="*/ 8187558 w 8187558"/>
                  <a:gd name="connsiteY1-158" fmla="*/ 1271752 h 2638097"/>
                  <a:gd name="connsiteX2-159" fmla="*/ 4099035 w 8187558"/>
                  <a:gd name="connsiteY2-160" fmla="*/ 2638097 h 2638097"/>
                  <a:gd name="connsiteX3-161" fmla="*/ 0 w 8187558"/>
                  <a:gd name="connsiteY3-162" fmla="*/ 1229711 h 2638097"/>
                  <a:gd name="connsiteX4-163" fmla="*/ 31531 w 8187558"/>
                  <a:gd name="connsiteY4-164" fmla="*/ 147145 h 2638097"/>
                  <a:gd name="connsiteX5-165" fmla="*/ 4088524 w 8187558"/>
                  <a:gd name="connsiteY5-166" fmla="*/ 1597573 h 2638097"/>
                  <a:gd name="connsiteX6-167" fmla="*/ 8187558 w 8187558"/>
                  <a:gd name="connsiteY6-168" fmla="*/ 0 h 2638097"/>
                  <a:gd name="connsiteX0-169" fmla="*/ 8187558 w 8187558"/>
                  <a:gd name="connsiteY0-170" fmla="*/ 0 h 2638097"/>
                  <a:gd name="connsiteX1-171" fmla="*/ 8187558 w 8187558"/>
                  <a:gd name="connsiteY1-172" fmla="*/ 1271752 h 2638097"/>
                  <a:gd name="connsiteX2-173" fmla="*/ 4099035 w 8187558"/>
                  <a:gd name="connsiteY2-174" fmla="*/ 2638097 h 2638097"/>
                  <a:gd name="connsiteX3-175" fmla="*/ 0 w 8187558"/>
                  <a:gd name="connsiteY3-176" fmla="*/ 1229711 h 2638097"/>
                  <a:gd name="connsiteX4-177" fmla="*/ 31531 w 8187558"/>
                  <a:gd name="connsiteY4-178" fmla="*/ 147145 h 2638097"/>
                  <a:gd name="connsiteX5-179" fmla="*/ 4099035 w 8187558"/>
                  <a:gd name="connsiteY5-180" fmla="*/ 1566042 h 2638097"/>
                  <a:gd name="connsiteX6-181" fmla="*/ 8187558 w 8187558"/>
                  <a:gd name="connsiteY6-182" fmla="*/ 0 h 2638097"/>
                  <a:gd name="connsiteX0-183" fmla="*/ 8187558 w 8187558"/>
                  <a:gd name="connsiteY0-184" fmla="*/ 0 h 2638097"/>
                  <a:gd name="connsiteX1-185" fmla="*/ 8187558 w 8187558"/>
                  <a:gd name="connsiteY1-186" fmla="*/ 1271752 h 2638097"/>
                  <a:gd name="connsiteX2-187" fmla="*/ 4099035 w 8187558"/>
                  <a:gd name="connsiteY2-188" fmla="*/ 2638097 h 2638097"/>
                  <a:gd name="connsiteX3-189" fmla="*/ 0 w 8187558"/>
                  <a:gd name="connsiteY3-190" fmla="*/ 1229711 h 2638097"/>
                  <a:gd name="connsiteX4-191" fmla="*/ 31531 w 8187558"/>
                  <a:gd name="connsiteY4-192" fmla="*/ 147145 h 2638097"/>
                  <a:gd name="connsiteX5-193" fmla="*/ 4099035 w 8187558"/>
                  <a:gd name="connsiteY5-194" fmla="*/ 1566042 h 2638097"/>
                  <a:gd name="connsiteX6-195" fmla="*/ 8187558 w 8187558"/>
                  <a:gd name="connsiteY6-196" fmla="*/ 0 h 2638097"/>
                  <a:gd name="connsiteX0-197" fmla="*/ 8187558 w 8187558"/>
                  <a:gd name="connsiteY0-198" fmla="*/ 0 h 2638097"/>
                  <a:gd name="connsiteX1-199" fmla="*/ 8187558 w 8187558"/>
                  <a:gd name="connsiteY1-200" fmla="*/ 1271752 h 2638097"/>
                  <a:gd name="connsiteX2-201" fmla="*/ 4099035 w 8187558"/>
                  <a:gd name="connsiteY2-202" fmla="*/ 2638097 h 2638097"/>
                  <a:gd name="connsiteX3-203" fmla="*/ 0 w 8187558"/>
                  <a:gd name="connsiteY3-204" fmla="*/ 1229711 h 2638097"/>
                  <a:gd name="connsiteX4-205" fmla="*/ 31531 w 8187558"/>
                  <a:gd name="connsiteY4-206" fmla="*/ 147145 h 2638097"/>
                  <a:gd name="connsiteX5-207" fmla="*/ 4099035 w 8187558"/>
                  <a:gd name="connsiteY5-208" fmla="*/ 1566042 h 2638097"/>
                  <a:gd name="connsiteX6-209" fmla="*/ 8187558 w 8187558"/>
                  <a:gd name="connsiteY6-210" fmla="*/ 0 h 2638097"/>
                  <a:gd name="connsiteX0-211" fmla="*/ 8187558 w 8187558"/>
                  <a:gd name="connsiteY0-212" fmla="*/ 0 h 2638097"/>
                  <a:gd name="connsiteX1-213" fmla="*/ 8187558 w 8187558"/>
                  <a:gd name="connsiteY1-214" fmla="*/ 1271752 h 2638097"/>
                  <a:gd name="connsiteX2-215" fmla="*/ 4099035 w 8187558"/>
                  <a:gd name="connsiteY2-216" fmla="*/ 2638097 h 2638097"/>
                  <a:gd name="connsiteX3-217" fmla="*/ 0 w 8187558"/>
                  <a:gd name="connsiteY3-218" fmla="*/ 1229711 h 2638097"/>
                  <a:gd name="connsiteX4-219" fmla="*/ 31531 w 8187558"/>
                  <a:gd name="connsiteY4-220" fmla="*/ 147145 h 2638097"/>
                  <a:gd name="connsiteX5-221" fmla="*/ 4099035 w 8187558"/>
                  <a:gd name="connsiteY5-222" fmla="*/ 1566042 h 2638097"/>
                  <a:gd name="connsiteX6-223" fmla="*/ 8187558 w 8187558"/>
                  <a:gd name="connsiteY6-224" fmla="*/ 0 h 2638097"/>
                  <a:gd name="connsiteX0-225" fmla="*/ 8187558 w 8187558"/>
                  <a:gd name="connsiteY0-226" fmla="*/ 0 h 2638097"/>
                  <a:gd name="connsiteX1-227" fmla="*/ 8187558 w 8187558"/>
                  <a:gd name="connsiteY1-228" fmla="*/ 1271752 h 2638097"/>
                  <a:gd name="connsiteX2-229" fmla="*/ 4099035 w 8187558"/>
                  <a:gd name="connsiteY2-230" fmla="*/ 2638097 h 2638097"/>
                  <a:gd name="connsiteX3-231" fmla="*/ 0 w 8187558"/>
                  <a:gd name="connsiteY3-232" fmla="*/ 1229711 h 2638097"/>
                  <a:gd name="connsiteX4-233" fmla="*/ 31531 w 8187558"/>
                  <a:gd name="connsiteY4-234" fmla="*/ 147145 h 2638097"/>
                  <a:gd name="connsiteX5-235" fmla="*/ 4099035 w 8187558"/>
                  <a:gd name="connsiteY5-236" fmla="*/ 1566042 h 2638097"/>
                  <a:gd name="connsiteX6-237" fmla="*/ 8187558 w 8187558"/>
                  <a:gd name="connsiteY6-238" fmla="*/ 0 h 2638097"/>
                  <a:gd name="connsiteX0-239" fmla="*/ 8187558 w 8187558"/>
                  <a:gd name="connsiteY0-240" fmla="*/ 0 h 2638097"/>
                  <a:gd name="connsiteX1-241" fmla="*/ 8187558 w 8187558"/>
                  <a:gd name="connsiteY1-242" fmla="*/ 1271752 h 2638097"/>
                  <a:gd name="connsiteX2-243" fmla="*/ 4099035 w 8187558"/>
                  <a:gd name="connsiteY2-244" fmla="*/ 2638097 h 2638097"/>
                  <a:gd name="connsiteX3-245" fmla="*/ 0 w 8187558"/>
                  <a:gd name="connsiteY3-246" fmla="*/ 1229711 h 2638097"/>
                  <a:gd name="connsiteX4-247" fmla="*/ 31531 w 8187558"/>
                  <a:gd name="connsiteY4-248" fmla="*/ 147145 h 2638097"/>
                  <a:gd name="connsiteX5-249" fmla="*/ 4099035 w 8187558"/>
                  <a:gd name="connsiteY5-250" fmla="*/ 1566042 h 2638097"/>
                  <a:gd name="connsiteX6-251" fmla="*/ 8187558 w 8187558"/>
                  <a:gd name="connsiteY6-252" fmla="*/ 0 h 2638097"/>
                  <a:gd name="connsiteX0-253" fmla="*/ 8187558 w 8187558"/>
                  <a:gd name="connsiteY0-254" fmla="*/ 0 h 2638097"/>
                  <a:gd name="connsiteX1-255" fmla="*/ 8187558 w 8187558"/>
                  <a:gd name="connsiteY1-256" fmla="*/ 1271752 h 2638097"/>
                  <a:gd name="connsiteX2-257" fmla="*/ 4099035 w 8187558"/>
                  <a:gd name="connsiteY2-258" fmla="*/ 2638097 h 2638097"/>
                  <a:gd name="connsiteX3-259" fmla="*/ 0 w 8187558"/>
                  <a:gd name="connsiteY3-260" fmla="*/ 1229711 h 2638097"/>
                  <a:gd name="connsiteX4-261" fmla="*/ 31531 w 8187558"/>
                  <a:gd name="connsiteY4-262" fmla="*/ 147145 h 2638097"/>
                  <a:gd name="connsiteX5-263" fmla="*/ 4099035 w 8187558"/>
                  <a:gd name="connsiteY5-264" fmla="*/ 1566042 h 2638097"/>
                  <a:gd name="connsiteX6-265" fmla="*/ 8187558 w 8187558"/>
                  <a:gd name="connsiteY6-266" fmla="*/ 0 h 2638097"/>
                  <a:gd name="connsiteX0-267" fmla="*/ 8187558 w 8187558"/>
                  <a:gd name="connsiteY0-268" fmla="*/ 0 h 2638097"/>
                  <a:gd name="connsiteX1-269" fmla="*/ 8187558 w 8187558"/>
                  <a:gd name="connsiteY1-270" fmla="*/ 1271752 h 2638097"/>
                  <a:gd name="connsiteX2-271" fmla="*/ 4099035 w 8187558"/>
                  <a:gd name="connsiteY2-272" fmla="*/ 2638097 h 2638097"/>
                  <a:gd name="connsiteX3-273" fmla="*/ 0 w 8187558"/>
                  <a:gd name="connsiteY3-274" fmla="*/ 1229711 h 2638097"/>
                  <a:gd name="connsiteX4-275" fmla="*/ 31531 w 8187558"/>
                  <a:gd name="connsiteY4-276" fmla="*/ 147145 h 2638097"/>
                  <a:gd name="connsiteX5-277" fmla="*/ 4099035 w 8187558"/>
                  <a:gd name="connsiteY5-278" fmla="*/ 1566042 h 2638097"/>
                  <a:gd name="connsiteX6-279" fmla="*/ 8187558 w 8187558"/>
                  <a:gd name="connsiteY6-280" fmla="*/ 0 h 2638097"/>
                  <a:gd name="connsiteX0-281" fmla="*/ 8187558 w 8187558"/>
                  <a:gd name="connsiteY0-282" fmla="*/ 0 h 2638097"/>
                  <a:gd name="connsiteX1-283" fmla="*/ 8187558 w 8187558"/>
                  <a:gd name="connsiteY1-284" fmla="*/ 1271752 h 2638097"/>
                  <a:gd name="connsiteX2-285" fmla="*/ 4099035 w 8187558"/>
                  <a:gd name="connsiteY2-286" fmla="*/ 2638097 h 2638097"/>
                  <a:gd name="connsiteX3-287" fmla="*/ 0 w 8187558"/>
                  <a:gd name="connsiteY3-288" fmla="*/ 1229711 h 2638097"/>
                  <a:gd name="connsiteX4-289" fmla="*/ 31531 w 8187558"/>
                  <a:gd name="connsiteY4-290" fmla="*/ 147145 h 2638097"/>
                  <a:gd name="connsiteX5-291" fmla="*/ 4099035 w 8187558"/>
                  <a:gd name="connsiteY5-292" fmla="*/ 1566042 h 2638097"/>
                  <a:gd name="connsiteX6-293" fmla="*/ 8187558 w 8187558"/>
                  <a:gd name="connsiteY6-294" fmla="*/ 0 h 2638097"/>
                  <a:gd name="connsiteX0-295" fmla="*/ 8176538 w 8176538"/>
                  <a:gd name="connsiteY0-296" fmla="*/ 0 h 2638097"/>
                  <a:gd name="connsiteX1-297" fmla="*/ 8176538 w 8176538"/>
                  <a:gd name="connsiteY1-298" fmla="*/ 1271752 h 2638097"/>
                  <a:gd name="connsiteX2-299" fmla="*/ 4088015 w 8176538"/>
                  <a:gd name="connsiteY2-300" fmla="*/ 2638097 h 2638097"/>
                  <a:gd name="connsiteX3-301" fmla="*/ 0 w 8176538"/>
                  <a:gd name="connsiteY3-302" fmla="*/ 1269888 h 2638097"/>
                  <a:gd name="connsiteX4-303" fmla="*/ 20511 w 8176538"/>
                  <a:gd name="connsiteY4-304" fmla="*/ 147145 h 2638097"/>
                  <a:gd name="connsiteX5-305" fmla="*/ 4088015 w 8176538"/>
                  <a:gd name="connsiteY5-306" fmla="*/ 1566042 h 2638097"/>
                  <a:gd name="connsiteX6-307" fmla="*/ 8176538 w 8176538"/>
                  <a:gd name="connsiteY6-308" fmla="*/ 0 h 2638097"/>
                  <a:gd name="connsiteX0-309" fmla="*/ 8176538 w 8176538"/>
                  <a:gd name="connsiteY0-310" fmla="*/ 0 h 2772020"/>
                  <a:gd name="connsiteX1-311" fmla="*/ 8176538 w 8176538"/>
                  <a:gd name="connsiteY1-312" fmla="*/ 1271752 h 2772020"/>
                  <a:gd name="connsiteX2-313" fmla="*/ 4099034 w 8176538"/>
                  <a:gd name="connsiteY2-314" fmla="*/ 2772020 h 2772020"/>
                  <a:gd name="connsiteX3-315" fmla="*/ 0 w 8176538"/>
                  <a:gd name="connsiteY3-316" fmla="*/ 1269888 h 2772020"/>
                  <a:gd name="connsiteX4-317" fmla="*/ 20511 w 8176538"/>
                  <a:gd name="connsiteY4-318" fmla="*/ 147145 h 2772020"/>
                  <a:gd name="connsiteX5-319" fmla="*/ 4088015 w 8176538"/>
                  <a:gd name="connsiteY5-320" fmla="*/ 1566042 h 2772020"/>
                  <a:gd name="connsiteX6-321" fmla="*/ 8176538 w 8176538"/>
                  <a:gd name="connsiteY6-322" fmla="*/ 0 h 2772020"/>
                  <a:gd name="connsiteX0-323" fmla="*/ 8176538 w 8176538"/>
                  <a:gd name="connsiteY0-324" fmla="*/ 0 h 2772339"/>
                  <a:gd name="connsiteX1-325" fmla="*/ 8176538 w 8176538"/>
                  <a:gd name="connsiteY1-326" fmla="*/ 1378890 h 2772339"/>
                  <a:gd name="connsiteX2-327" fmla="*/ 4099034 w 8176538"/>
                  <a:gd name="connsiteY2-328" fmla="*/ 2772020 h 2772339"/>
                  <a:gd name="connsiteX3-329" fmla="*/ 0 w 8176538"/>
                  <a:gd name="connsiteY3-330" fmla="*/ 1269888 h 2772339"/>
                  <a:gd name="connsiteX4-331" fmla="*/ 20511 w 8176538"/>
                  <a:gd name="connsiteY4-332" fmla="*/ 147145 h 2772339"/>
                  <a:gd name="connsiteX5-333" fmla="*/ 4088015 w 8176538"/>
                  <a:gd name="connsiteY5-334" fmla="*/ 1566042 h 2772339"/>
                  <a:gd name="connsiteX6-335" fmla="*/ 8176538 w 8176538"/>
                  <a:gd name="connsiteY6-336" fmla="*/ 0 h 2772339"/>
                  <a:gd name="connsiteX0-337" fmla="*/ 8176538 w 8176538"/>
                  <a:gd name="connsiteY0-338" fmla="*/ 0 h 2825888"/>
                  <a:gd name="connsiteX1-339" fmla="*/ 8176538 w 8176538"/>
                  <a:gd name="connsiteY1-340" fmla="*/ 1378890 h 2825888"/>
                  <a:gd name="connsiteX2-341" fmla="*/ 4099034 w 8176538"/>
                  <a:gd name="connsiteY2-342" fmla="*/ 2825590 h 2825888"/>
                  <a:gd name="connsiteX3-343" fmla="*/ 0 w 8176538"/>
                  <a:gd name="connsiteY3-344" fmla="*/ 1269888 h 2825888"/>
                  <a:gd name="connsiteX4-345" fmla="*/ 20511 w 8176538"/>
                  <a:gd name="connsiteY4-346" fmla="*/ 147145 h 2825888"/>
                  <a:gd name="connsiteX5-347" fmla="*/ 4088015 w 8176538"/>
                  <a:gd name="connsiteY5-348" fmla="*/ 1566042 h 2825888"/>
                  <a:gd name="connsiteX6-349" fmla="*/ 8176538 w 8176538"/>
                  <a:gd name="connsiteY6-350" fmla="*/ 0 h 2825888"/>
                  <a:gd name="connsiteX0-351" fmla="*/ 8165518 w 8165518"/>
                  <a:gd name="connsiteY0-352" fmla="*/ 0 h 2825606"/>
                  <a:gd name="connsiteX1-353" fmla="*/ 8165518 w 8165518"/>
                  <a:gd name="connsiteY1-354" fmla="*/ 1378890 h 2825606"/>
                  <a:gd name="connsiteX2-355" fmla="*/ 4088014 w 8165518"/>
                  <a:gd name="connsiteY2-356" fmla="*/ 2825590 h 2825606"/>
                  <a:gd name="connsiteX3-357" fmla="*/ 0 w 8165518"/>
                  <a:gd name="connsiteY3-358" fmla="*/ 1403811 h 2825606"/>
                  <a:gd name="connsiteX4-359" fmla="*/ 9491 w 8165518"/>
                  <a:gd name="connsiteY4-360" fmla="*/ 147145 h 2825606"/>
                  <a:gd name="connsiteX5-361" fmla="*/ 4076995 w 8165518"/>
                  <a:gd name="connsiteY5-362" fmla="*/ 1566042 h 2825606"/>
                  <a:gd name="connsiteX6-363" fmla="*/ 8165518 w 8165518"/>
                  <a:gd name="connsiteY6-364" fmla="*/ 0 h 2825606"/>
                  <a:gd name="connsiteX0-365" fmla="*/ 8165518 w 8165518"/>
                  <a:gd name="connsiteY0-366" fmla="*/ 0 h 2879174"/>
                  <a:gd name="connsiteX1-367" fmla="*/ 8165518 w 8165518"/>
                  <a:gd name="connsiteY1-368" fmla="*/ 1378890 h 2879174"/>
                  <a:gd name="connsiteX2-369" fmla="*/ 4132092 w 8165518"/>
                  <a:gd name="connsiteY2-370" fmla="*/ 2879159 h 2879174"/>
                  <a:gd name="connsiteX3-371" fmla="*/ 0 w 8165518"/>
                  <a:gd name="connsiteY3-372" fmla="*/ 1403811 h 2879174"/>
                  <a:gd name="connsiteX4-373" fmla="*/ 9491 w 8165518"/>
                  <a:gd name="connsiteY4-374" fmla="*/ 147145 h 2879174"/>
                  <a:gd name="connsiteX5-375" fmla="*/ 4076995 w 8165518"/>
                  <a:gd name="connsiteY5-376" fmla="*/ 1566042 h 2879174"/>
                  <a:gd name="connsiteX6-377" fmla="*/ 8165518 w 8165518"/>
                  <a:gd name="connsiteY6-378" fmla="*/ 0 h 2879174"/>
                  <a:gd name="connsiteX0-379" fmla="*/ 8165518 w 8176537"/>
                  <a:gd name="connsiteY0-380" fmla="*/ 0 h 2879410"/>
                  <a:gd name="connsiteX1-381" fmla="*/ 8176537 w 8176537"/>
                  <a:gd name="connsiteY1-382" fmla="*/ 1499420 h 2879410"/>
                  <a:gd name="connsiteX2-383" fmla="*/ 4132092 w 8176537"/>
                  <a:gd name="connsiteY2-384" fmla="*/ 2879159 h 2879410"/>
                  <a:gd name="connsiteX3-385" fmla="*/ 0 w 8176537"/>
                  <a:gd name="connsiteY3-386" fmla="*/ 1403811 h 2879410"/>
                  <a:gd name="connsiteX4-387" fmla="*/ 9491 w 8176537"/>
                  <a:gd name="connsiteY4-388" fmla="*/ 147145 h 2879410"/>
                  <a:gd name="connsiteX5-389" fmla="*/ 4076995 w 8176537"/>
                  <a:gd name="connsiteY5-390" fmla="*/ 1566042 h 2879410"/>
                  <a:gd name="connsiteX6-391" fmla="*/ 8165518 w 8176537"/>
                  <a:gd name="connsiteY6-392" fmla="*/ 0 h 2879410"/>
                  <a:gd name="connsiteX0-393" fmla="*/ 8165518 w 8176537"/>
                  <a:gd name="connsiteY0-394" fmla="*/ 0 h 2879262"/>
                  <a:gd name="connsiteX1-395" fmla="*/ 8176537 w 8176537"/>
                  <a:gd name="connsiteY1-396" fmla="*/ 1499420 h 2879262"/>
                  <a:gd name="connsiteX2-397" fmla="*/ 4132092 w 8176537"/>
                  <a:gd name="connsiteY2-398" fmla="*/ 2879159 h 2879262"/>
                  <a:gd name="connsiteX3-399" fmla="*/ 0 w 8176537"/>
                  <a:gd name="connsiteY3-400" fmla="*/ 1403811 h 2879262"/>
                  <a:gd name="connsiteX4-401" fmla="*/ 9491 w 8176537"/>
                  <a:gd name="connsiteY4-402" fmla="*/ 147145 h 2879262"/>
                  <a:gd name="connsiteX5-403" fmla="*/ 4076995 w 8176537"/>
                  <a:gd name="connsiteY5-404" fmla="*/ 1566042 h 2879262"/>
                  <a:gd name="connsiteX6-405" fmla="*/ 8165518 w 8176537"/>
                  <a:gd name="connsiteY6-406" fmla="*/ 0 h 2879262"/>
                  <a:gd name="connsiteX0-407" fmla="*/ 8165518 w 8176537"/>
                  <a:gd name="connsiteY0-408" fmla="*/ 0 h 2879163"/>
                  <a:gd name="connsiteX1-409" fmla="*/ 8176537 w 8176537"/>
                  <a:gd name="connsiteY1-410" fmla="*/ 1499420 h 2879163"/>
                  <a:gd name="connsiteX2-411" fmla="*/ 4132092 w 8176537"/>
                  <a:gd name="connsiteY2-412" fmla="*/ 2879159 h 2879163"/>
                  <a:gd name="connsiteX3-413" fmla="*/ 0 w 8176537"/>
                  <a:gd name="connsiteY3-414" fmla="*/ 1510948 h 2879163"/>
                  <a:gd name="connsiteX4-415" fmla="*/ 9491 w 8176537"/>
                  <a:gd name="connsiteY4-416" fmla="*/ 147145 h 2879163"/>
                  <a:gd name="connsiteX5-417" fmla="*/ 4076995 w 8176537"/>
                  <a:gd name="connsiteY5-418" fmla="*/ 1566042 h 2879163"/>
                  <a:gd name="connsiteX6-419" fmla="*/ 8165518 w 8176537"/>
                  <a:gd name="connsiteY6-420" fmla="*/ 0 h 2879163"/>
                  <a:gd name="connsiteX0-421" fmla="*/ 8165518 w 8198577"/>
                  <a:gd name="connsiteY0-422" fmla="*/ 0 h 2879451"/>
                  <a:gd name="connsiteX1-423" fmla="*/ 8198577 w 8198577"/>
                  <a:gd name="connsiteY1-424" fmla="*/ 1606558 h 2879451"/>
                  <a:gd name="connsiteX2-425" fmla="*/ 4132092 w 8198577"/>
                  <a:gd name="connsiteY2-426" fmla="*/ 2879159 h 2879451"/>
                  <a:gd name="connsiteX3-427" fmla="*/ 0 w 8198577"/>
                  <a:gd name="connsiteY3-428" fmla="*/ 1510948 h 2879451"/>
                  <a:gd name="connsiteX4-429" fmla="*/ 9491 w 8198577"/>
                  <a:gd name="connsiteY4-430" fmla="*/ 147145 h 2879451"/>
                  <a:gd name="connsiteX5-431" fmla="*/ 4076995 w 8198577"/>
                  <a:gd name="connsiteY5-432" fmla="*/ 1566042 h 2879451"/>
                  <a:gd name="connsiteX6-433" fmla="*/ 8165518 w 8198577"/>
                  <a:gd name="connsiteY6-434" fmla="*/ 0 h 2879451"/>
                  <a:gd name="connsiteX0-435" fmla="*/ 8165518 w 8165518"/>
                  <a:gd name="connsiteY0-436" fmla="*/ 0 h 2880066"/>
                  <a:gd name="connsiteX1-437" fmla="*/ 8165518 w 8165518"/>
                  <a:gd name="connsiteY1-438" fmla="*/ 1673520 h 2880066"/>
                  <a:gd name="connsiteX2-439" fmla="*/ 4132092 w 8165518"/>
                  <a:gd name="connsiteY2-440" fmla="*/ 2879159 h 2880066"/>
                  <a:gd name="connsiteX3-441" fmla="*/ 0 w 8165518"/>
                  <a:gd name="connsiteY3-442" fmla="*/ 1510948 h 2880066"/>
                  <a:gd name="connsiteX4-443" fmla="*/ 9491 w 8165518"/>
                  <a:gd name="connsiteY4-444" fmla="*/ 147145 h 2880066"/>
                  <a:gd name="connsiteX5-445" fmla="*/ 4076995 w 8165518"/>
                  <a:gd name="connsiteY5-446" fmla="*/ 1566042 h 2880066"/>
                  <a:gd name="connsiteX6-447" fmla="*/ 8165518 w 8165518"/>
                  <a:gd name="connsiteY6-448" fmla="*/ 0 h 2880066"/>
                  <a:gd name="connsiteX0-449" fmla="*/ 8156794 w 8156794"/>
                  <a:gd name="connsiteY0-450" fmla="*/ 0 h 2879270"/>
                  <a:gd name="connsiteX1-451" fmla="*/ 8156794 w 8156794"/>
                  <a:gd name="connsiteY1-452" fmla="*/ 1673520 h 2879270"/>
                  <a:gd name="connsiteX2-453" fmla="*/ 4123368 w 8156794"/>
                  <a:gd name="connsiteY2-454" fmla="*/ 2879159 h 2879270"/>
                  <a:gd name="connsiteX3-455" fmla="*/ 2295 w 8156794"/>
                  <a:gd name="connsiteY3-456" fmla="*/ 1618086 h 2879270"/>
                  <a:gd name="connsiteX4-457" fmla="*/ 767 w 8156794"/>
                  <a:gd name="connsiteY4-458" fmla="*/ 147145 h 2879270"/>
                  <a:gd name="connsiteX5-459" fmla="*/ 4068271 w 8156794"/>
                  <a:gd name="connsiteY5-460" fmla="*/ 1566042 h 2879270"/>
                  <a:gd name="connsiteX6-461" fmla="*/ 8156794 w 8156794"/>
                  <a:gd name="connsiteY6-462" fmla="*/ 0 h 2879270"/>
                  <a:gd name="connsiteX0-463" fmla="*/ 8156794 w 8156794"/>
                  <a:gd name="connsiteY0-464" fmla="*/ 0 h 2973000"/>
                  <a:gd name="connsiteX1-465" fmla="*/ 8156794 w 8156794"/>
                  <a:gd name="connsiteY1-466" fmla="*/ 1673520 h 2973000"/>
                  <a:gd name="connsiteX2-467" fmla="*/ 4134388 w 8156794"/>
                  <a:gd name="connsiteY2-468" fmla="*/ 2972904 h 2973000"/>
                  <a:gd name="connsiteX3-469" fmla="*/ 2295 w 8156794"/>
                  <a:gd name="connsiteY3-470" fmla="*/ 1618086 h 2973000"/>
                  <a:gd name="connsiteX4-471" fmla="*/ 767 w 8156794"/>
                  <a:gd name="connsiteY4-472" fmla="*/ 147145 h 2973000"/>
                  <a:gd name="connsiteX5-473" fmla="*/ 4068271 w 8156794"/>
                  <a:gd name="connsiteY5-474" fmla="*/ 1566042 h 2973000"/>
                  <a:gd name="connsiteX6-475" fmla="*/ 8156794 w 8156794"/>
                  <a:gd name="connsiteY6-476" fmla="*/ 0 h 2973000"/>
                  <a:gd name="connsiteX0-477" fmla="*/ 8156794 w 8156794"/>
                  <a:gd name="connsiteY0-478" fmla="*/ 0 h 2973000"/>
                  <a:gd name="connsiteX1-479" fmla="*/ 8156794 w 8156794"/>
                  <a:gd name="connsiteY1-480" fmla="*/ 1673520 h 2973000"/>
                  <a:gd name="connsiteX2-481" fmla="*/ 4134388 w 8156794"/>
                  <a:gd name="connsiteY2-482" fmla="*/ 2972904 h 2973000"/>
                  <a:gd name="connsiteX3-483" fmla="*/ 2295 w 8156794"/>
                  <a:gd name="connsiteY3-484" fmla="*/ 1618086 h 2973000"/>
                  <a:gd name="connsiteX4-485" fmla="*/ 767 w 8156794"/>
                  <a:gd name="connsiteY4-486" fmla="*/ 147145 h 2973000"/>
                  <a:gd name="connsiteX5-487" fmla="*/ 4068271 w 8156794"/>
                  <a:gd name="connsiteY5-488" fmla="*/ 1566042 h 2973000"/>
                  <a:gd name="connsiteX6-489" fmla="*/ 8156794 w 8156794"/>
                  <a:gd name="connsiteY6-490" fmla="*/ 0 h 2973000"/>
                  <a:gd name="connsiteX0-491" fmla="*/ 8156794 w 8156794"/>
                  <a:gd name="connsiteY0-492" fmla="*/ 0 h 2973000"/>
                  <a:gd name="connsiteX1-493" fmla="*/ 8156794 w 8156794"/>
                  <a:gd name="connsiteY1-494" fmla="*/ 1673520 h 2973000"/>
                  <a:gd name="connsiteX2-495" fmla="*/ 4134388 w 8156794"/>
                  <a:gd name="connsiteY2-496" fmla="*/ 2972904 h 2973000"/>
                  <a:gd name="connsiteX3-497" fmla="*/ 2295 w 8156794"/>
                  <a:gd name="connsiteY3-498" fmla="*/ 1618086 h 2973000"/>
                  <a:gd name="connsiteX4-499" fmla="*/ 767 w 8156794"/>
                  <a:gd name="connsiteY4-500" fmla="*/ 147145 h 2973000"/>
                  <a:gd name="connsiteX5-501" fmla="*/ 4068271 w 8156794"/>
                  <a:gd name="connsiteY5-502" fmla="*/ 1566042 h 2973000"/>
                  <a:gd name="connsiteX6-503" fmla="*/ 8156794 w 8156794"/>
                  <a:gd name="connsiteY6-504" fmla="*/ 0 h 2973000"/>
                  <a:gd name="connsiteX0-505" fmla="*/ 8156794 w 8156794"/>
                  <a:gd name="connsiteY0-506" fmla="*/ 0 h 2973020"/>
                  <a:gd name="connsiteX1-507" fmla="*/ 8156794 w 8156794"/>
                  <a:gd name="connsiteY1-508" fmla="*/ 1673520 h 2973020"/>
                  <a:gd name="connsiteX2-509" fmla="*/ 4134388 w 8156794"/>
                  <a:gd name="connsiteY2-510" fmla="*/ 2972904 h 2973020"/>
                  <a:gd name="connsiteX3-511" fmla="*/ 2295 w 8156794"/>
                  <a:gd name="connsiteY3-512" fmla="*/ 1618086 h 2973020"/>
                  <a:gd name="connsiteX4-513" fmla="*/ 767 w 8156794"/>
                  <a:gd name="connsiteY4-514" fmla="*/ 147145 h 2973020"/>
                  <a:gd name="connsiteX5-515" fmla="*/ 4068271 w 8156794"/>
                  <a:gd name="connsiteY5-516" fmla="*/ 1566042 h 2973020"/>
                  <a:gd name="connsiteX6-517" fmla="*/ 8156794 w 8156794"/>
                  <a:gd name="connsiteY6-518" fmla="*/ 0 h 2973020"/>
                  <a:gd name="connsiteX0-519" fmla="*/ 8156794 w 8156794"/>
                  <a:gd name="connsiteY0-520" fmla="*/ 0 h 2973021"/>
                  <a:gd name="connsiteX1-521" fmla="*/ 8156794 w 8156794"/>
                  <a:gd name="connsiteY1-522" fmla="*/ 1673520 h 2973021"/>
                  <a:gd name="connsiteX2-523" fmla="*/ 4134388 w 8156794"/>
                  <a:gd name="connsiteY2-524" fmla="*/ 2972904 h 2973021"/>
                  <a:gd name="connsiteX3-525" fmla="*/ 2295 w 8156794"/>
                  <a:gd name="connsiteY3-526" fmla="*/ 1618086 h 2973021"/>
                  <a:gd name="connsiteX4-527" fmla="*/ 767 w 8156794"/>
                  <a:gd name="connsiteY4-528" fmla="*/ 147145 h 2973021"/>
                  <a:gd name="connsiteX5-529" fmla="*/ 4068271 w 8156794"/>
                  <a:gd name="connsiteY5-530" fmla="*/ 1566042 h 2973021"/>
                  <a:gd name="connsiteX6-531" fmla="*/ 8156794 w 8156794"/>
                  <a:gd name="connsiteY6-532" fmla="*/ 0 h 2973021"/>
                  <a:gd name="connsiteX0-533" fmla="*/ 8156794 w 8156794"/>
                  <a:gd name="connsiteY0-534" fmla="*/ 0 h 2973021"/>
                  <a:gd name="connsiteX1-535" fmla="*/ 8156794 w 8156794"/>
                  <a:gd name="connsiteY1-536" fmla="*/ 1673520 h 2973021"/>
                  <a:gd name="connsiteX2-537" fmla="*/ 4134388 w 8156794"/>
                  <a:gd name="connsiteY2-538" fmla="*/ 2972904 h 2973021"/>
                  <a:gd name="connsiteX3-539" fmla="*/ 2295 w 8156794"/>
                  <a:gd name="connsiteY3-540" fmla="*/ 1618086 h 2973021"/>
                  <a:gd name="connsiteX4-541" fmla="*/ 767 w 8156794"/>
                  <a:gd name="connsiteY4-542" fmla="*/ 147145 h 2973021"/>
                  <a:gd name="connsiteX5-543" fmla="*/ 4068271 w 8156794"/>
                  <a:gd name="connsiteY5-544" fmla="*/ 1566042 h 2973021"/>
                  <a:gd name="connsiteX6-545" fmla="*/ 8156794 w 8156794"/>
                  <a:gd name="connsiteY6-546" fmla="*/ 0 h 2973021"/>
                  <a:gd name="connsiteX0-547" fmla="*/ 8156794 w 8156794"/>
                  <a:gd name="connsiteY0-548" fmla="*/ 0 h 2973021"/>
                  <a:gd name="connsiteX1-549" fmla="*/ 8156794 w 8156794"/>
                  <a:gd name="connsiteY1-550" fmla="*/ 1673520 h 2973021"/>
                  <a:gd name="connsiteX2-551" fmla="*/ 4134388 w 8156794"/>
                  <a:gd name="connsiteY2-552" fmla="*/ 2972904 h 2973021"/>
                  <a:gd name="connsiteX3-553" fmla="*/ 2295 w 8156794"/>
                  <a:gd name="connsiteY3-554" fmla="*/ 1618086 h 2973021"/>
                  <a:gd name="connsiteX4-555" fmla="*/ 767 w 8156794"/>
                  <a:gd name="connsiteY4-556" fmla="*/ 147145 h 2973021"/>
                  <a:gd name="connsiteX5-557" fmla="*/ 4068271 w 8156794"/>
                  <a:gd name="connsiteY5-558" fmla="*/ 1566042 h 2973021"/>
                  <a:gd name="connsiteX6-559" fmla="*/ 8156794 w 8156794"/>
                  <a:gd name="connsiteY6-560" fmla="*/ 0 h 2973021"/>
                  <a:gd name="connsiteX0-561" fmla="*/ 8156794 w 8156794"/>
                  <a:gd name="connsiteY0-562" fmla="*/ 0 h 2973021"/>
                  <a:gd name="connsiteX1-563" fmla="*/ 8156794 w 8156794"/>
                  <a:gd name="connsiteY1-564" fmla="*/ 1673520 h 2973021"/>
                  <a:gd name="connsiteX2-565" fmla="*/ 4134388 w 8156794"/>
                  <a:gd name="connsiteY2-566" fmla="*/ 2972904 h 2973021"/>
                  <a:gd name="connsiteX3-567" fmla="*/ 2295 w 8156794"/>
                  <a:gd name="connsiteY3-568" fmla="*/ 1618086 h 2973021"/>
                  <a:gd name="connsiteX4-569" fmla="*/ 767 w 8156794"/>
                  <a:gd name="connsiteY4-570" fmla="*/ 147145 h 2973021"/>
                  <a:gd name="connsiteX5-571" fmla="*/ 4068271 w 8156794"/>
                  <a:gd name="connsiteY5-572" fmla="*/ 1566042 h 2973021"/>
                  <a:gd name="connsiteX6-573" fmla="*/ 8156794 w 8156794"/>
                  <a:gd name="connsiteY6-574" fmla="*/ 0 h 2973021"/>
                  <a:gd name="connsiteX0-575" fmla="*/ 8156794 w 8156794"/>
                  <a:gd name="connsiteY0-576" fmla="*/ 0 h 2973141"/>
                  <a:gd name="connsiteX1-577" fmla="*/ 8156794 w 8156794"/>
                  <a:gd name="connsiteY1-578" fmla="*/ 1673520 h 2973141"/>
                  <a:gd name="connsiteX2-579" fmla="*/ 4134388 w 8156794"/>
                  <a:gd name="connsiteY2-580" fmla="*/ 2972904 h 2973141"/>
                  <a:gd name="connsiteX3-581" fmla="*/ 2295 w 8156794"/>
                  <a:gd name="connsiteY3-582" fmla="*/ 1618086 h 2973141"/>
                  <a:gd name="connsiteX4-583" fmla="*/ 767 w 8156794"/>
                  <a:gd name="connsiteY4-584" fmla="*/ 147145 h 2973141"/>
                  <a:gd name="connsiteX5-585" fmla="*/ 4068271 w 8156794"/>
                  <a:gd name="connsiteY5-586" fmla="*/ 1566042 h 2973141"/>
                  <a:gd name="connsiteX6-587" fmla="*/ 8156794 w 8156794"/>
                  <a:gd name="connsiteY6-588" fmla="*/ 0 h 2973141"/>
                  <a:gd name="connsiteX0-589" fmla="*/ 8156794 w 8156794"/>
                  <a:gd name="connsiteY0-590" fmla="*/ 0 h 3066827"/>
                  <a:gd name="connsiteX1-591" fmla="*/ 8156794 w 8156794"/>
                  <a:gd name="connsiteY1-592" fmla="*/ 1673520 h 3066827"/>
                  <a:gd name="connsiteX2-593" fmla="*/ 4123353 w 8156794"/>
                  <a:gd name="connsiteY2-594" fmla="*/ 3066650 h 3066827"/>
                  <a:gd name="connsiteX3-595" fmla="*/ 2295 w 8156794"/>
                  <a:gd name="connsiteY3-596" fmla="*/ 1618086 h 3066827"/>
                  <a:gd name="connsiteX4-597" fmla="*/ 767 w 8156794"/>
                  <a:gd name="connsiteY4-598" fmla="*/ 147145 h 3066827"/>
                  <a:gd name="connsiteX5-599" fmla="*/ 4068271 w 8156794"/>
                  <a:gd name="connsiteY5-600" fmla="*/ 1566042 h 3066827"/>
                  <a:gd name="connsiteX6-601" fmla="*/ 8156794 w 8156794"/>
                  <a:gd name="connsiteY6-602" fmla="*/ 0 h 3066827"/>
                  <a:gd name="connsiteX0-603" fmla="*/ 8123689 w 8156794"/>
                  <a:gd name="connsiteY0-604" fmla="*/ 0 h 2999866"/>
                  <a:gd name="connsiteX1-605" fmla="*/ 8156794 w 8156794"/>
                  <a:gd name="connsiteY1-606" fmla="*/ 1606559 h 2999866"/>
                  <a:gd name="connsiteX2-607" fmla="*/ 4123353 w 8156794"/>
                  <a:gd name="connsiteY2-608" fmla="*/ 2999689 h 2999866"/>
                  <a:gd name="connsiteX3-609" fmla="*/ 2295 w 8156794"/>
                  <a:gd name="connsiteY3-610" fmla="*/ 1551125 h 2999866"/>
                  <a:gd name="connsiteX4-611" fmla="*/ 767 w 8156794"/>
                  <a:gd name="connsiteY4-612" fmla="*/ 80184 h 2999866"/>
                  <a:gd name="connsiteX5-613" fmla="*/ 4068271 w 8156794"/>
                  <a:gd name="connsiteY5-614" fmla="*/ 1499081 h 2999866"/>
                  <a:gd name="connsiteX6-615" fmla="*/ 8123689 w 8156794"/>
                  <a:gd name="connsiteY6-616" fmla="*/ 0 h 2999866"/>
                  <a:gd name="connsiteX0-617" fmla="*/ 8167828 w 8167828"/>
                  <a:gd name="connsiteY0-618" fmla="*/ 0 h 3026651"/>
                  <a:gd name="connsiteX1-619" fmla="*/ 8156794 w 8167828"/>
                  <a:gd name="connsiteY1-620" fmla="*/ 1633344 h 3026651"/>
                  <a:gd name="connsiteX2-621" fmla="*/ 4123353 w 8167828"/>
                  <a:gd name="connsiteY2-622" fmla="*/ 3026474 h 3026651"/>
                  <a:gd name="connsiteX3-623" fmla="*/ 2295 w 8167828"/>
                  <a:gd name="connsiteY3-624" fmla="*/ 1577910 h 3026651"/>
                  <a:gd name="connsiteX4-625" fmla="*/ 767 w 8167828"/>
                  <a:gd name="connsiteY4-626" fmla="*/ 106969 h 3026651"/>
                  <a:gd name="connsiteX5-627" fmla="*/ 4068271 w 8167828"/>
                  <a:gd name="connsiteY5-628" fmla="*/ 1525866 h 3026651"/>
                  <a:gd name="connsiteX6-629" fmla="*/ 8167828 w 8167828"/>
                  <a:gd name="connsiteY6-630" fmla="*/ 0 h 3026651"/>
                  <a:gd name="connsiteX0-631" fmla="*/ 8167828 w 8167828"/>
                  <a:gd name="connsiteY0-632" fmla="*/ 0 h 3027228"/>
                  <a:gd name="connsiteX1-633" fmla="*/ 8145760 w 8167828"/>
                  <a:gd name="connsiteY1-634" fmla="*/ 1686913 h 3027228"/>
                  <a:gd name="connsiteX2-635" fmla="*/ 4123353 w 8167828"/>
                  <a:gd name="connsiteY2-636" fmla="*/ 3026474 h 3027228"/>
                  <a:gd name="connsiteX3-637" fmla="*/ 2295 w 8167828"/>
                  <a:gd name="connsiteY3-638" fmla="*/ 1577910 h 3027228"/>
                  <a:gd name="connsiteX4-639" fmla="*/ 767 w 8167828"/>
                  <a:gd name="connsiteY4-640" fmla="*/ 106969 h 3027228"/>
                  <a:gd name="connsiteX5-641" fmla="*/ 4068271 w 8167828"/>
                  <a:gd name="connsiteY5-642" fmla="*/ 1525866 h 3027228"/>
                  <a:gd name="connsiteX6-643" fmla="*/ 8167828 w 8167828"/>
                  <a:gd name="connsiteY6-644" fmla="*/ 0 h 3027228"/>
                  <a:gd name="connsiteX0-645" fmla="*/ 8156794 w 8156794"/>
                  <a:gd name="connsiteY0-646" fmla="*/ 0 h 2933483"/>
                  <a:gd name="connsiteX1-647" fmla="*/ 8145760 w 8156794"/>
                  <a:gd name="connsiteY1-648" fmla="*/ 1593168 h 2933483"/>
                  <a:gd name="connsiteX2-649" fmla="*/ 4123353 w 8156794"/>
                  <a:gd name="connsiteY2-650" fmla="*/ 2932729 h 2933483"/>
                  <a:gd name="connsiteX3-651" fmla="*/ 2295 w 8156794"/>
                  <a:gd name="connsiteY3-652" fmla="*/ 1484165 h 2933483"/>
                  <a:gd name="connsiteX4-653" fmla="*/ 767 w 8156794"/>
                  <a:gd name="connsiteY4-654" fmla="*/ 13224 h 2933483"/>
                  <a:gd name="connsiteX5-655" fmla="*/ 4068271 w 8156794"/>
                  <a:gd name="connsiteY5-656" fmla="*/ 1432121 h 2933483"/>
                  <a:gd name="connsiteX6-657" fmla="*/ 8156794 w 8156794"/>
                  <a:gd name="connsiteY6-658" fmla="*/ 0 h 2933483"/>
                  <a:gd name="connsiteX0-659" fmla="*/ 8156794 w 8156794"/>
                  <a:gd name="connsiteY0-660" fmla="*/ 0 h 2933483"/>
                  <a:gd name="connsiteX1-661" fmla="*/ 8145760 w 8156794"/>
                  <a:gd name="connsiteY1-662" fmla="*/ 1593168 h 2933483"/>
                  <a:gd name="connsiteX2-663" fmla="*/ 4123353 w 8156794"/>
                  <a:gd name="connsiteY2-664" fmla="*/ 2932729 h 2933483"/>
                  <a:gd name="connsiteX3-665" fmla="*/ 2295 w 8156794"/>
                  <a:gd name="connsiteY3-666" fmla="*/ 1484165 h 2933483"/>
                  <a:gd name="connsiteX4-667" fmla="*/ 767 w 8156794"/>
                  <a:gd name="connsiteY4-668" fmla="*/ 13224 h 2933483"/>
                  <a:gd name="connsiteX5-669" fmla="*/ 4068271 w 8156794"/>
                  <a:gd name="connsiteY5-670" fmla="*/ 1432121 h 2933483"/>
                  <a:gd name="connsiteX6-671" fmla="*/ 8156794 w 8156794"/>
                  <a:gd name="connsiteY6-672" fmla="*/ 0 h 2933483"/>
                  <a:gd name="connsiteX0-673" fmla="*/ 8123689 w 8145760"/>
                  <a:gd name="connsiteY0-674" fmla="*/ 13560 h 2920259"/>
                  <a:gd name="connsiteX1-675" fmla="*/ 8145760 w 8145760"/>
                  <a:gd name="connsiteY1-676" fmla="*/ 1579944 h 2920259"/>
                  <a:gd name="connsiteX2-677" fmla="*/ 4123353 w 8145760"/>
                  <a:gd name="connsiteY2-678" fmla="*/ 2919505 h 2920259"/>
                  <a:gd name="connsiteX3-679" fmla="*/ 2295 w 8145760"/>
                  <a:gd name="connsiteY3-680" fmla="*/ 1470941 h 2920259"/>
                  <a:gd name="connsiteX4-681" fmla="*/ 767 w 8145760"/>
                  <a:gd name="connsiteY4-682" fmla="*/ 0 h 2920259"/>
                  <a:gd name="connsiteX5-683" fmla="*/ 4068271 w 8145760"/>
                  <a:gd name="connsiteY5-684" fmla="*/ 1418897 h 2920259"/>
                  <a:gd name="connsiteX6-685" fmla="*/ 8123689 w 8145760"/>
                  <a:gd name="connsiteY6-686" fmla="*/ 13560 h 2920259"/>
                  <a:gd name="connsiteX0-687" fmla="*/ 8178863 w 8178863"/>
                  <a:gd name="connsiteY0-688" fmla="*/ 26952 h 2920259"/>
                  <a:gd name="connsiteX1-689" fmla="*/ 8145760 w 8178863"/>
                  <a:gd name="connsiteY1-690" fmla="*/ 1579944 h 2920259"/>
                  <a:gd name="connsiteX2-691" fmla="*/ 4123353 w 8178863"/>
                  <a:gd name="connsiteY2-692" fmla="*/ 2919505 h 2920259"/>
                  <a:gd name="connsiteX3-693" fmla="*/ 2295 w 8178863"/>
                  <a:gd name="connsiteY3-694" fmla="*/ 1470941 h 2920259"/>
                  <a:gd name="connsiteX4-695" fmla="*/ 767 w 8178863"/>
                  <a:gd name="connsiteY4-696" fmla="*/ 0 h 2920259"/>
                  <a:gd name="connsiteX5-697" fmla="*/ 4068271 w 8178863"/>
                  <a:gd name="connsiteY5-698" fmla="*/ 1418897 h 2920259"/>
                  <a:gd name="connsiteX6-699" fmla="*/ 8178863 w 8178863"/>
                  <a:gd name="connsiteY6-700" fmla="*/ 26952 h 2920259"/>
                  <a:gd name="connsiteX0-701" fmla="*/ 8167827 w 8167827"/>
                  <a:gd name="connsiteY0-702" fmla="*/ 40343 h 2920259"/>
                  <a:gd name="connsiteX1-703" fmla="*/ 8145760 w 8167827"/>
                  <a:gd name="connsiteY1-704" fmla="*/ 1579944 h 2920259"/>
                  <a:gd name="connsiteX2-705" fmla="*/ 4123353 w 8167827"/>
                  <a:gd name="connsiteY2-706" fmla="*/ 2919505 h 2920259"/>
                  <a:gd name="connsiteX3-707" fmla="*/ 2295 w 8167827"/>
                  <a:gd name="connsiteY3-708" fmla="*/ 1470941 h 2920259"/>
                  <a:gd name="connsiteX4-709" fmla="*/ 767 w 8167827"/>
                  <a:gd name="connsiteY4-710" fmla="*/ 0 h 2920259"/>
                  <a:gd name="connsiteX5-711" fmla="*/ 4068271 w 8167827"/>
                  <a:gd name="connsiteY5-712" fmla="*/ 1418897 h 2920259"/>
                  <a:gd name="connsiteX6-713" fmla="*/ 8167827 w 8167827"/>
                  <a:gd name="connsiteY6-714" fmla="*/ 40343 h 2920259"/>
                  <a:gd name="connsiteX0-715" fmla="*/ 8123687 w 8145760"/>
                  <a:gd name="connsiteY0-716" fmla="*/ 53735 h 2920259"/>
                  <a:gd name="connsiteX1-717" fmla="*/ 8145760 w 8145760"/>
                  <a:gd name="connsiteY1-718" fmla="*/ 1579944 h 2920259"/>
                  <a:gd name="connsiteX2-719" fmla="*/ 4123353 w 8145760"/>
                  <a:gd name="connsiteY2-720" fmla="*/ 2919505 h 2920259"/>
                  <a:gd name="connsiteX3-721" fmla="*/ 2295 w 8145760"/>
                  <a:gd name="connsiteY3-722" fmla="*/ 1470941 h 2920259"/>
                  <a:gd name="connsiteX4-723" fmla="*/ 767 w 8145760"/>
                  <a:gd name="connsiteY4-724" fmla="*/ 0 h 2920259"/>
                  <a:gd name="connsiteX5-725" fmla="*/ 4068271 w 8145760"/>
                  <a:gd name="connsiteY5-726" fmla="*/ 1418897 h 2920259"/>
                  <a:gd name="connsiteX6-727" fmla="*/ 8123687 w 8145760"/>
                  <a:gd name="connsiteY6-728" fmla="*/ 53735 h 2920259"/>
                  <a:gd name="connsiteX0-729" fmla="*/ 8161918 w 8161918"/>
                  <a:gd name="connsiteY0-730" fmla="*/ 0 h 2943855"/>
                  <a:gd name="connsiteX1-731" fmla="*/ 8145760 w 8161918"/>
                  <a:gd name="connsiteY1-732" fmla="*/ 1603540 h 2943855"/>
                  <a:gd name="connsiteX2-733" fmla="*/ 4123353 w 8161918"/>
                  <a:gd name="connsiteY2-734" fmla="*/ 2943101 h 2943855"/>
                  <a:gd name="connsiteX3-735" fmla="*/ 2295 w 8161918"/>
                  <a:gd name="connsiteY3-736" fmla="*/ 1494537 h 2943855"/>
                  <a:gd name="connsiteX4-737" fmla="*/ 767 w 8161918"/>
                  <a:gd name="connsiteY4-738" fmla="*/ 23596 h 2943855"/>
                  <a:gd name="connsiteX5-739" fmla="*/ 4068271 w 8161918"/>
                  <a:gd name="connsiteY5-740" fmla="*/ 1442493 h 2943855"/>
                  <a:gd name="connsiteX6-741" fmla="*/ 8161918 w 8161918"/>
                  <a:gd name="connsiteY6-742" fmla="*/ 0 h 2943855"/>
                  <a:gd name="connsiteX0-743" fmla="*/ 8144926 w 8145760"/>
                  <a:gd name="connsiteY0-744" fmla="*/ 43424 h 2920259"/>
                  <a:gd name="connsiteX1-745" fmla="*/ 8145760 w 8145760"/>
                  <a:gd name="connsiteY1-746" fmla="*/ 1579944 h 2920259"/>
                  <a:gd name="connsiteX2-747" fmla="*/ 4123353 w 8145760"/>
                  <a:gd name="connsiteY2-748" fmla="*/ 2919505 h 2920259"/>
                  <a:gd name="connsiteX3-749" fmla="*/ 2295 w 8145760"/>
                  <a:gd name="connsiteY3-750" fmla="*/ 1470941 h 2920259"/>
                  <a:gd name="connsiteX4-751" fmla="*/ 767 w 8145760"/>
                  <a:gd name="connsiteY4-752" fmla="*/ 0 h 2920259"/>
                  <a:gd name="connsiteX5-753" fmla="*/ 4068271 w 8145760"/>
                  <a:gd name="connsiteY5-754" fmla="*/ 1418897 h 2920259"/>
                  <a:gd name="connsiteX6-755" fmla="*/ 8144926 w 8145760"/>
                  <a:gd name="connsiteY6-756" fmla="*/ 43424 h 2920259"/>
                  <a:gd name="connsiteX0-757" fmla="*/ 8161918 w 8161918"/>
                  <a:gd name="connsiteY0-758" fmla="*/ 0 h 2959321"/>
                  <a:gd name="connsiteX1-759" fmla="*/ 8145760 w 8161918"/>
                  <a:gd name="connsiteY1-760" fmla="*/ 1619006 h 2959321"/>
                  <a:gd name="connsiteX2-761" fmla="*/ 4123353 w 8161918"/>
                  <a:gd name="connsiteY2-762" fmla="*/ 2958567 h 2959321"/>
                  <a:gd name="connsiteX3-763" fmla="*/ 2295 w 8161918"/>
                  <a:gd name="connsiteY3-764" fmla="*/ 1510003 h 2959321"/>
                  <a:gd name="connsiteX4-765" fmla="*/ 767 w 8161918"/>
                  <a:gd name="connsiteY4-766" fmla="*/ 39062 h 2959321"/>
                  <a:gd name="connsiteX5-767" fmla="*/ 4068271 w 8161918"/>
                  <a:gd name="connsiteY5-768" fmla="*/ 1457959 h 2959321"/>
                  <a:gd name="connsiteX6-769" fmla="*/ 8161918 w 8161918"/>
                  <a:gd name="connsiteY6-770" fmla="*/ 0 h 2959321"/>
                  <a:gd name="connsiteX0-771" fmla="*/ 8161918 w 8162752"/>
                  <a:gd name="connsiteY0-772" fmla="*/ 0 h 2959488"/>
                  <a:gd name="connsiteX1-773" fmla="*/ 8162752 w 8162752"/>
                  <a:gd name="connsiteY1-774" fmla="*/ 1629317 h 2959488"/>
                  <a:gd name="connsiteX2-775" fmla="*/ 4123353 w 8162752"/>
                  <a:gd name="connsiteY2-776" fmla="*/ 2958567 h 2959488"/>
                  <a:gd name="connsiteX3-777" fmla="*/ 2295 w 8162752"/>
                  <a:gd name="connsiteY3-778" fmla="*/ 1510003 h 2959488"/>
                  <a:gd name="connsiteX4-779" fmla="*/ 767 w 8162752"/>
                  <a:gd name="connsiteY4-780" fmla="*/ 39062 h 2959488"/>
                  <a:gd name="connsiteX5-781" fmla="*/ 4068271 w 8162752"/>
                  <a:gd name="connsiteY5-782" fmla="*/ 1457959 h 2959488"/>
                  <a:gd name="connsiteX6-783" fmla="*/ 8161918 w 8162752"/>
                  <a:gd name="connsiteY6-784" fmla="*/ 0 h 2959488"/>
                  <a:gd name="connsiteX0-785" fmla="*/ 8165930 w 8166764"/>
                  <a:gd name="connsiteY0-786" fmla="*/ 7337 h 2966825"/>
                  <a:gd name="connsiteX1-787" fmla="*/ 8166764 w 8166764"/>
                  <a:gd name="connsiteY1-788" fmla="*/ 1636654 h 2966825"/>
                  <a:gd name="connsiteX2-789" fmla="*/ 4127365 w 8166764"/>
                  <a:gd name="connsiteY2-790" fmla="*/ 2965904 h 2966825"/>
                  <a:gd name="connsiteX3-791" fmla="*/ 6307 w 8166764"/>
                  <a:gd name="connsiteY3-792" fmla="*/ 1517340 h 2966825"/>
                  <a:gd name="connsiteX4-793" fmla="*/ 532 w 8166764"/>
                  <a:gd name="connsiteY4-794" fmla="*/ 0 h 2966825"/>
                  <a:gd name="connsiteX5-795" fmla="*/ 4072283 w 8166764"/>
                  <a:gd name="connsiteY5-796" fmla="*/ 1465296 h 2966825"/>
                  <a:gd name="connsiteX6-797" fmla="*/ 8165930 w 8166764"/>
                  <a:gd name="connsiteY6-798" fmla="*/ 7337 h 2966825"/>
                  <a:gd name="connsiteX0-799" fmla="*/ 8168119 w 8168953"/>
                  <a:gd name="connsiteY0-800" fmla="*/ 7337 h 2966682"/>
                  <a:gd name="connsiteX1-801" fmla="*/ 8168953 w 8168953"/>
                  <a:gd name="connsiteY1-802" fmla="*/ 1636654 h 2966682"/>
                  <a:gd name="connsiteX2-803" fmla="*/ 4129554 w 8168953"/>
                  <a:gd name="connsiteY2-804" fmla="*/ 2965904 h 2966682"/>
                  <a:gd name="connsiteX3-805" fmla="*/ 0 w 8168953"/>
                  <a:gd name="connsiteY3-806" fmla="*/ 1527651 h 2966682"/>
                  <a:gd name="connsiteX4-807" fmla="*/ 2721 w 8168953"/>
                  <a:gd name="connsiteY4-808" fmla="*/ 0 h 2966682"/>
                  <a:gd name="connsiteX5-809" fmla="*/ 4074472 w 8168953"/>
                  <a:gd name="connsiteY5-810" fmla="*/ 1465296 h 2966682"/>
                  <a:gd name="connsiteX6-811" fmla="*/ 8168119 w 8168953"/>
                  <a:gd name="connsiteY6-812" fmla="*/ 7337 h 2966682"/>
                  <a:gd name="connsiteX0-813" fmla="*/ 8168119 w 8168953"/>
                  <a:gd name="connsiteY0-814" fmla="*/ 7337 h 3100377"/>
                  <a:gd name="connsiteX1-815" fmla="*/ 8168953 w 8168953"/>
                  <a:gd name="connsiteY1-816" fmla="*/ 1636654 h 3100377"/>
                  <a:gd name="connsiteX2-817" fmla="*/ 4118520 w 8168953"/>
                  <a:gd name="connsiteY2-818" fmla="*/ 3099826 h 3100377"/>
                  <a:gd name="connsiteX3-819" fmla="*/ 0 w 8168953"/>
                  <a:gd name="connsiteY3-820" fmla="*/ 1527651 h 3100377"/>
                  <a:gd name="connsiteX4-821" fmla="*/ 2721 w 8168953"/>
                  <a:gd name="connsiteY4-822" fmla="*/ 0 h 3100377"/>
                  <a:gd name="connsiteX5-823" fmla="*/ 4074472 w 8168953"/>
                  <a:gd name="connsiteY5-824" fmla="*/ 1465296 h 3100377"/>
                  <a:gd name="connsiteX6-825" fmla="*/ 8168119 w 8168953"/>
                  <a:gd name="connsiteY6-826" fmla="*/ 7337 h 3100377"/>
                  <a:gd name="connsiteX0-827" fmla="*/ 8168119 w 8168953"/>
                  <a:gd name="connsiteY0-828" fmla="*/ 7337 h 3100429"/>
                  <a:gd name="connsiteX1-829" fmla="*/ 8168953 w 8168953"/>
                  <a:gd name="connsiteY1-830" fmla="*/ 1636654 h 3100429"/>
                  <a:gd name="connsiteX2-831" fmla="*/ 4118520 w 8168953"/>
                  <a:gd name="connsiteY2-832" fmla="*/ 3099826 h 3100429"/>
                  <a:gd name="connsiteX3-833" fmla="*/ 0 w 8168953"/>
                  <a:gd name="connsiteY3-834" fmla="*/ 1527651 h 3100429"/>
                  <a:gd name="connsiteX4-835" fmla="*/ 2721 w 8168953"/>
                  <a:gd name="connsiteY4-836" fmla="*/ 0 h 3100429"/>
                  <a:gd name="connsiteX5-837" fmla="*/ 4074472 w 8168953"/>
                  <a:gd name="connsiteY5-838" fmla="*/ 1465296 h 3100429"/>
                  <a:gd name="connsiteX6-839" fmla="*/ 8168119 w 8168953"/>
                  <a:gd name="connsiteY6-840" fmla="*/ 7337 h 3100429"/>
                  <a:gd name="connsiteX0-841" fmla="*/ 8165849 w 8166683"/>
                  <a:gd name="connsiteY0-842" fmla="*/ 7337 h 3099826"/>
                  <a:gd name="connsiteX1-843" fmla="*/ 8166683 w 8166683"/>
                  <a:gd name="connsiteY1-844" fmla="*/ 1636654 h 3099826"/>
                  <a:gd name="connsiteX2-845" fmla="*/ 4116250 w 8166683"/>
                  <a:gd name="connsiteY2-846" fmla="*/ 3099826 h 3099826"/>
                  <a:gd name="connsiteX3-847" fmla="*/ 8764 w 8166683"/>
                  <a:gd name="connsiteY3-848" fmla="*/ 1634789 h 3099826"/>
                  <a:gd name="connsiteX4-849" fmla="*/ 451 w 8166683"/>
                  <a:gd name="connsiteY4-850" fmla="*/ 0 h 3099826"/>
                  <a:gd name="connsiteX5-851" fmla="*/ 4072202 w 8166683"/>
                  <a:gd name="connsiteY5-852" fmla="*/ 1465296 h 3099826"/>
                  <a:gd name="connsiteX6-853" fmla="*/ 8165849 w 8166683"/>
                  <a:gd name="connsiteY6-854" fmla="*/ 7337 h 3099826"/>
                  <a:gd name="connsiteX0-855" fmla="*/ 8165849 w 8166683"/>
                  <a:gd name="connsiteY0-856" fmla="*/ 7337 h 3099826"/>
                  <a:gd name="connsiteX1-857" fmla="*/ 8166683 w 8166683"/>
                  <a:gd name="connsiteY1-858" fmla="*/ 1636654 h 3099826"/>
                  <a:gd name="connsiteX2-859" fmla="*/ 4116250 w 8166683"/>
                  <a:gd name="connsiteY2-860" fmla="*/ 3099826 h 3099826"/>
                  <a:gd name="connsiteX3-861" fmla="*/ 8764 w 8166683"/>
                  <a:gd name="connsiteY3-862" fmla="*/ 1634789 h 3099826"/>
                  <a:gd name="connsiteX4-863" fmla="*/ 451 w 8166683"/>
                  <a:gd name="connsiteY4-864" fmla="*/ 0 h 3099826"/>
                  <a:gd name="connsiteX5-865" fmla="*/ 4072202 w 8166683"/>
                  <a:gd name="connsiteY5-866" fmla="*/ 1465296 h 3099826"/>
                  <a:gd name="connsiteX6-867" fmla="*/ 8165849 w 8166683"/>
                  <a:gd name="connsiteY6-868" fmla="*/ 7337 h 3099826"/>
                  <a:gd name="connsiteX0-869" fmla="*/ 8165849 w 8166683"/>
                  <a:gd name="connsiteY0-870" fmla="*/ 7337 h 3099826"/>
                  <a:gd name="connsiteX1-871" fmla="*/ 8166683 w 8166683"/>
                  <a:gd name="connsiteY1-872" fmla="*/ 1636654 h 3099826"/>
                  <a:gd name="connsiteX2-873" fmla="*/ 4116250 w 8166683"/>
                  <a:gd name="connsiteY2-874" fmla="*/ 3099826 h 3099826"/>
                  <a:gd name="connsiteX3-875" fmla="*/ 8764 w 8166683"/>
                  <a:gd name="connsiteY3-876" fmla="*/ 1634789 h 3099826"/>
                  <a:gd name="connsiteX4-877" fmla="*/ 451 w 8166683"/>
                  <a:gd name="connsiteY4-878" fmla="*/ 0 h 3099826"/>
                  <a:gd name="connsiteX5-879" fmla="*/ 4061168 w 8166683"/>
                  <a:gd name="connsiteY5-880" fmla="*/ 1438511 h 3099826"/>
                  <a:gd name="connsiteX6-881" fmla="*/ 8165849 w 8166683"/>
                  <a:gd name="connsiteY6-882" fmla="*/ 7337 h 3099826"/>
                  <a:gd name="connsiteX0-883" fmla="*/ 8165849 w 8166683"/>
                  <a:gd name="connsiteY0-884" fmla="*/ 7337 h 3099826"/>
                  <a:gd name="connsiteX1-885" fmla="*/ 8166683 w 8166683"/>
                  <a:gd name="connsiteY1-886" fmla="*/ 1636654 h 3099826"/>
                  <a:gd name="connsiteX2-887" fmla="*/ 4116250 w 8166683"/>
                  <a:gd name="connsiteY2-888" fmla="*/ 3099826 h 3099826"/>
                  <a:gd name="connsiteX3-889" fmla="*/ 8764 w 8166683"/>
                  <a:gd name="connsiteY3-890" fmla="*/ 1634789 h 3099826"/>
                  <a:gd name="connsiteX4-891" fmla="*/ 451 w 8166683"/>
                  <a:gd name="connsiteY4-892" fmla="*/ 0 h 3099826"/>
                  <a:gd name="connsiteX5-893" fmla="*/ 4061168 w 8166683"/>
                  <a:gd name="connsiteY5-894" fmla="*/ 1438511 h 3099826"/>
                  <a:gd name="connsiteX6-895" fmla="*/ 8165849 w 8166683"/>
                  <a:gd name="connsiteY6-896" fmla="*/ 7337 h 30998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5" name="Oval 204"/>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06" name="Group 205"/>
              <p:cNvGrpSpPr/>
              <p:nvPr/>
            </p:nvGrpSpPr>
            <p:grpSpPr>
              <a:xfrm>
                <a:off x="7713663" y="2848339"/>
                <a:ext cx="1042107" cy="425543"/>
                <a:chOff x="7786941" y="2884917"/>
                <a:chExt cx="897649" cy="353919"/>
              </a:xfrm>
            </p:grpSpPr>
            <p:sp>
              <p:nvSpPr>
                <p:cNvPr id="207" name="Freeform 206"/>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1" fmla="*/ 3725333 w 4641485"/>
                    <a:gd name="connsiteY0-2" fmla="*/ 0 h 1049866"/>
                    <a:gd name="connsiteX1-3" fmla="*/ 4641485 w 4641485"/>
                    <a:gd name="connsiteY1-4" fmla="*/ 239402 h 1049866"/>
                    <a:gd name="connsiteX2-5" fmla="*/ 3962400 w 4641485"/>
                    <a:gd name="connsiteY2-6" fmla="*/ 541866 h 1049866"/>
                    <a:gd name="connsiteX3-7" fmla="*/ 3742267 w 4641485"/>
                    <a:gd name="connsiteY3-8" fmla="*/ 457200 h 1049866"/>
                    <a:gd name="connsiteX4-9" fmla="*/ 2269067 w 4641485"/>
                    <a:gd name="connsiteY4-10" fmla="*/ 1049866 h 1049866"/>
                    <a:gd name="connsiteX5-11" fmla="*/ 880533 w 4641485"/>
                    <a:gd name="connsiteY5-12" fmla="*/ 457200 h 1049866"/>
                    <a:gd name="connsiteX6-13" fmla="*/ 592667 w 4641485"/>
                    <a:gd name="connsiteY6-14" fmla="*/ 541866 h 1049866"/>
                    <a:gd name="connsiteX7-15" fmla="*/ 0 w 4641485"/>
                    <a:gd name="connsiteY7-16" fmla="*/ 254000 h 1049866"/>
                    <a:gd name="connsiteX8-17" fmla="*/ 880533 w 4641485"/>
                    <a:gd name="connsiteY8-18" fmla="*/ 16933 h 1049866"/>
                    <a:gd name="connsiteX9-19" fmla="*/ 2302933 w 4641485"/>
                    <a:gd name="connsiteY9-20" fmla="*/ 626533 h 1049866"/>
                    <a:gd name="connsiteX10-21" fmla="*/ 3725333 w 4641485"/>
                    <a:gd name="connsiteY10-22" fmla="*/ 0 h 1049866"/>
                    <a:gd name="connsiteX0-23" fmla="*/ 3756864 w 4673016"/>
                    <a:gd name="connsiteY0-24" fmla="*/ 0 h 1049866"/>
                    <a:gd name="connsiteX1-25" fmla="*/ 4673016 w 4673016"/>
                    <a:gd name="connsiteY1-26" fmla="*/ 239402 h 1049866"/>
                    <a:gd name="connsiteX2-27" fmla="*/ 3993931 w 4673016"/>
                    <a:gd name="connsiteY2-28" fmla="*/ 541866 h 1049866"/>
                    <a:gd name="connsiteX3-29" fmla="*/ 3773798 w 4673016"/>
                    <a:gd name="connsiteY3-30" fmla="*/ 457200 h 1049866"/>
                    <a:gd name="connsiteX4-31" fmla="*/ 2300598 w 4673016"/>
                    <a:gd name="connsiteY4-32" fmla="*/ 1049866 h 1049866"/>
                    <a:gd name="connsiteX5-33" fmla="*/ 912064 w 4673016"/>
                    <a:gd name="connsiteY5-34" fmla="*/ 457200 h 1049866"/>
                    <a:gd name="connsiteX6-35" fmla="*/ 624198 w 4673016"/>
                    <a:gd name="connsiteY6-36" fmla="*/ 541866 h 1049866"/>
                    <a:gd name="connsiteX7-37" fmla="*/ 0 w 4673016"/>
                    <a:gd name="connsiteY7-38" fmla="*/ 232979 h 1049866"/>
                    <a:gd name="connsiteX8-39" fmla="*/ 912064 w 4673016"/>
                    <a:gd name="connsiteY8-40" fmla="*/ 16933 h 1049866"/>
                    <a:gd name="connsiteX9-41" fmla="*/ 2334464 w 4673016"/>
                    <a:gd name="connsiteY9-42" fmla="*/ 626533 h 1049866"/>
                    <a:gd name="connsiteX10-43" fmla="*/ 3756864 w 4673016"/>
                    <a:gd name="connsiteY10-44" fmla="*/ 0 h 1049866"/>
                    <a:gd name="connsiteX0-45" fmla="*/ 3756864 w 4673016"/>
                    <a:gd name="connsiteY0-46" fmla="*/ 0 h 1049866"/>
                    <a:gd name="connsiteX1-47" fmla="*/ 4673016 w 4673016"/>
                    <a:gd name="connsiteY1-48" fmla="*/ 239402 h 1049866"/>
                    <a:gd name="connsiteX2-49" fmla="*/ 3993931 w 4673016"/>
                    <a:gd name="connsiteY2-50" fmla="*/ 541866 h 1049866"/>
                    <a:gd name="connsiteX3-51" fmla="*/ 3784308 w 4673016"/>
                    <a:gd name="connsiteY3-52" fmla="*/ 404648 h 1049866"/>
                    <a:gd name="connsiteX4-53" fmla="*/ 2300598 w 4673016"/>
                    <a:gd name="connsiteY4-54" fmla="*/ 1049866 h 1049866"/>
                    <a:gd name="connsiteX5-55" fmla="*/ 912064 w 4673016"/>
                    <a:gd name="connsiteY5-56" fmla="*/ 457200 h 1049866"/>
                    <a:gd name="connsiteX6-57" fmla="*/ 624198 w 4673016"/>
                    <a:gd name="connsiteY6-58" fmla="*/ 541866 h 1049866"/>
                    <a:gd name="connsiteX7-59" fmla="*/ 0 w 4673016"/>
                    <a:gd name="connsiteY7-60" fmla="*/ 232979 h 1049866"/>
                    <a:gd name="connsiteX8-61" fmla="*/ 912064 w 4673016"/>
                    <a:gd name="connsiteY8-62" fmla="*/ 16933 h 1049866"/>
                    <a:gd name="connsiteX9-63" fmla="*/ 2334464 w 4673016"/>
                    <a:gd name="connsiteY9-64" fmla="*/ 626533 h 1049866"/>
                    <a:gd name="connsiteX10-65" fmla="*/ 3756864 w 4673016"/>
                    <a:gd name="connsiteY10-66" fmla="*/ 0 h 1049866"/>
                    <a:gd name="connsiteX0-67" fmla="*/ 3756864 w 4673016"/>
                    <a:gd name="connsiteY0-68" fmla="*/ 0 h 1049866"/>
                    <a:gd name="connsiteX1-69" fmla="*/ 4673016 w 4673016"/>
                    <a:gd name="connsiteY1-70" fmla="*/ 239402 h 1049866"/>
                    <a:gd name="connsiteX2-71" fmla="*/ 3993931 w 4673016"/>
                    <a:gd name="connsiteY2-72" fmla="*/ 541866 h 1049866"/>
                    <a:gd name="connsiteX3-73" fmla="*/ 3794818 w 4673016"/>
                    <a:gd name="connsiteY3-74" fmla="*/ 436179 h 1049866"/>
                    <a:gd name="connsiteX4-75" fmla="*/ 2300598 w 4673016"/>
                    <a:gd name="connsiteY4-76" fmla="*/ 1049866 h 1049866"/>
                    <a:gd name="connsiteX5-77" fmla="*/ 912064 w 4673016"/>
                    <a:gd name="connsiteY5-78" fmla="*/ 457200 h 1049866"/>
                    <a:gd name="connsiteX6-79" fmla="*/ 624198 w 4673016"/>
                    <a:gd name="connsiteY6-80" fmla="*/ 541866 h 1049866"/>
                    <a:gd name="connsiteX7-81" fmla="*/ 0 w 4673016"/>
                    <a:gd name="connsiteY7-82" fmla="*/ 232979 h 1049866"/>
                    <a:gd name="connsiteX8-83" fmla="*/ 912064 w 4673016"/>
                    <a:gd name="connsiteY8-84" fmla="*/ 16933 h 1049866"/>
                    <a:gd name="connsiteX9-85" fmla="*/ 2334464 w 4673016"/>
                    <a:gd name="connsiteY9-86" fmla="*/ 626533 h 1049866"/>
                    <a:gd name="connsiteX10-87" fmla="*/ 3756864 w 4673016"/>
                    <a:gd name="connsiteY10-88" fmla="*/ 0 h 1049866"/>
                    <a:gd name="connsiteX0-89" fmla="*/ 3756864 w 4673016"/>
                    <a:gd name="connsiteY0-90" fmla="*/ 0 h 1049866"/>
                    <a:gd name="connsiteX1-91" fmla="*/ 4673016 w 4673016"/>
                    <a:gd name="connsiteY1-92" fmla="*/ 239402 h 1049866"/>
                    <a:gd name="connsiteX2-93" fmla="*/ 3993931 w 4673016"/>
                    <a:gd name="connsiteY2-94" fmla="*/ 541866 h 1049866"/>
                    <a:gd name="connsiteX3-95" fmla="*/ 3794818 w 4673016"/>
                    <a:gd name="connsiteY3-96" fmla="*/ 436179 h 1049866"/>
                    <a:gd name="connsiteX4-97" fmla="*/ 2300598 w 4673016"/>
                    <a:gd name="connsiteY4-98" fmla="*/ 1049866 h 1049866"/>
                    <a:gd name="connsiteX5-99" fmla="*/ 912064 w 4673016"/>
                    <a:gd name="connsiteY5-100" fmla="*/ 457200 h 1049866"/>
                    <a:gd name="connsiteX6-101" fmla="*/ 624198 w 4673016"/>
                    <a:gd name="connsiteY6-102" fmla="*/ 541866 h 1049866"/>
                    <a:gd name="connsiteX7-103" fmla="*/ 0 w 4673016"/>
                    <a:gd name="connsiteY7-104" fmla="*/ 232979 h 1049866"/>
                    <a:gd name="connsiteX8-105" fmla="*/ 912064 w 4673016"/>
                    <a:gd name="connsiteY8-106" fmla="*/ 16933 h 1049866"/>
                    <a:gd name="connsiteX9-107" fmla="*/ 2323954 w 4673016"/>
                    <a:gd name="connsiteY9-108" fmla="*/ 616023 h 1049866"/>
                    <a:gd name="connsiteX10-109" fmla="*/ 3756864 w 4673016"/>
                    <a:gd name="connsiteY10-110" fmla="*/ 0 h 1049866"/>
                    <a:gd name="connsiteX0-111" fmla="*/ 3756864 w 4673016"/>
                    <a:gd name="connsiteY0-112" fmla="*/ 0 h 1049866"/>
                    <a:gd name="connsiteX1-113" fmla="*/ 4673016 w 4673016"/>
                    <a:gd name="connsiteY1-114" fmla="*/ 239402 h 1049866"/>
                    <a:gd name="connsiteX2-115" fmla="*/ 3993931 w 4673016"/>
                    <a:gd name="connsiteY2-116" fmla="*/ 541866 h 1049866"/>
                    <a:gd name="connsiteX3-117" fmla="*/ 3794818 w 4673016"/>
                    <a:gd name="connsiteY3-118" fmla="*/ 436179 h 1049866"/>
                    <a:gd name="connsiteX4-119" fmla="*/ 2300598 w 4673016"/>
                    <a:gd name="connsiteY4-120" fmla="*/ 1049866 h 1049866"/>
                    <a:gd name="connsiteX5-121" fmla="*/ 912064 w 4673016"/>
                    <a:gd name="connsiteY5-122" fmla="*/ 457200 h 1049866"/>
                    <a:gd name="connsiteX6-123" fmla="*/ 624198 w 4673016"/>
                    <a:gd name="connsiteY6-124" fmla="*/ 541866 h 1049866"/>
                    <a:gd name="connsiteX7-125" fmla="*/ 0 w 4673016"/>
                    <a:gd name="connsiteY7-126" fmla="*/ 275021 h 1049866"/>
                    <a:gd name="connsiteX8-127" fmla="*/ 912064 w 4673016"/>
                    <a:gd name="connsiteY8-128" fmla="*/ 16933 h 1049866"/>
                    <a:gd name="connsiteX9-129" fmla="*/ 2323954 w 4673016"/>
                    <a:gd name="connsiteY9-130" fmla="*/ 616023 h 1049866"/>
                    <a:gd name="connsiteX10-131" fmla="*/ 3756864 w 4673016"/>
                    <a:gd name="connsiteY10-132" fmla="*/ 0 h 1049866"/>
                    <a:gd name="connsiteX0-133" fmla="*/ 3756864 w 4673016"/>
                    <a:gd name="connsiteY0-134" fmla="*/ 0 h 1049866"/>
                    <a:gd name="connsiteX1-135" fmla="*/ 4673016 w 4673016"/>
                    <a:gd name="connsiteY1-136" fmla="*/ 239402 h 1049866"/>
                    <a:gd name="connsiteX2-137" fmla="*/ 3993931 w 4673016"/>
                    <a:gd name="connsiteY2-138" fmla="*/ 541866 h 1049866"/>
                    <a:gd name="connsiteX3-139" fmla="*/ 3815839 w 4673016"/>
                    <a:gd name="connsiteY3-140" fmla="*/ 467710 h 1049866"/>
                    <a:gd name="connsiteX4-141" fmla="*/ 2300598 w 4673016"/>
                    <a:gd name="connsiteY4-142" fmla="*/ 1049866 h 1049866"/>
                    <a:gd name="connsiteX5-143" fmla="*/ 912064 w 4673016"/>
                    <a:gd name="connsiteY5-144" fmla="*/ 457200 h 1049866"/>
                    <a:gd name="connsiteX6-145" fmla="*/ 624198 w 4673016"/>
                    <a:gd name="connsiteY6-146" fmla="*/ 541866 h 1049866"/>
                    <a:gd name="connsiteX7-147" fmla="*/ 0 w 4673016"/>
                    <a:gd name="connsiteY7-148" fmla="*/ 275021 h 1049866"/>
                    <a:gd name="connsiteX8-149" fmla="*/ 912064 w 4673016"/>
                    <a:gd name="connsiteY8-150" fmla="*/ 16933 h 1049866"/>
                    <a:gd name="connsiteX9-151" fmla="*/ 2323954 w 4673016"/>
                    <a:gd name="connsiteY9-152" fmla="*/ 616023 h 1049866"/>
                    <a:gd name="connsiteX10-153" fmla="*/ 3756864 w 4673016"/>
                    <a:gd name="connsiteY10-154" fmla="*/ 0 h 10498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8" name="Freeform 207"/>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9" name="Freeform 208"/>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0" name="Freeform 209"/>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1" fmla="*/ 168165 w 3731172"/>
                    <a:gd name="connsiteY0-2" fmla="*/ 73572 h 1418896"/>
                    <a:gd name="connsiteX1-3" fmla="*/ 451945 w 3731172"/>
                    <a:gd name="connsiteY1-4" fmla="*/ 0 h 1418896"/>
                    <a:gd name="connsiteX2-5" fmla="*/ 1881352 w 3731172"/>
                    <a:gd name="connsiteY2-6" fmla="*/ 599089 h 1418896"/>
                    <a:gd name="connsiteX3-7" fmla="*/ 3363310 w 3731172"/>
                    <a:gd name="connsiteY3-8" fmla="*/ 0 h 1418896"/>
                    <a:gd name="connsiteX4-9" fmla="*/ 3584027 w 3731172"/>
                    <a:gd name="connsiteY4-10" fmla="*/ 73572 h 1418896"/>
                    <a:gd name="connsiteX5-11" fmla="*/ 2627586 w 3731172"/>
                    <a:gd name="connsiteY5-12" fmla="*/ 441434 h 1418896"/>
                    <a:gd name="connsiteX6-13" fmla="*/ 2596055 w 3731172"/>
                    <a:gd name="connsiteY6-14" fmla="*/ 914400 h 1418896"/>
                    <a:gd name="connsiteX7-15" fmla="*/ 3731172 w 3731172"/>
                    <a:gd name="connsiteY7-16" fmla="*/ 1345324 h 1418896"/>
                    <a:gd name="connsiteX8-17" fmla="*/ 3447393 w 3731172"/>
                    <a:gd name="connsiteY8-18" fmla="*/ 1408386 h 1418896"/>
                    <a:gd name="connsiteX9-19" fmla="*/ 1870841 w 3731172"/>
                    <a:gd name="connsiteY9-20" fmla="*/ 746234 h 1418896"/>
                    <a:gd name="connsiteX10-21" fmla="*/ 262758 w 3731172"/>
                    <a:gd name="connsiteY10-22" fmla="*/ 1418896 h 1418896"/>
                    <a:gd name="connsiteX11-23" fmla="*/ 0 w 3731172"/>
                    <a:gd name="connsiteY11-24" fmla="*/ 1324303 h 1418896"/>
                    <a:gd name="connsiteX12-25" fmla="*/ 1145627 w 3731172"/>
                    <a:gd name="connsiteY12-26" fmla="*/ 882869 h 1418896"/>
                    <a:gd name="connsiteX13-27" fmla="*/ 1114096 w 3731172"/>
                    <a:gd name="connsiteY13-28" fmla="*/ 409903 h 1418896"/>
                    <a:gd name="connsiteX14-29" fmla="*/ 441434 w 3731172"/>
                    <a:gd name="connsiteY14-30" fmla="*/ 10510 h 1418896"/>
                    <a:gd name="connsiteX15-31" fmla="*/ 441434 w 3731172"/>
                    <a:gd name="connsiteY15-32" fmla="*/ 10510 h 1418896"/>
                    <a:gd name="connsiteX0-33" fmla="*/ 168165 w 3731172"/>
                    <a:gd name="connsiteY0-34" fmla="*/ 73572 h 1418896"/>
                    <a:gd name="connsiteX1-35" fmla="*/ 451945 w 3731172"/>
                    <a:gd name="connsiteY1-36" fmla="*/ 0 h 1418896"/>
                    <a:gd name="connsiteX2-37" fmla="*/ 1881352 w 3731172"/>
                    <a:gd name="connsiteY2-38" fmla="*/ 599089 h 1418896"/>
                    <a:gd name="connsiteX3-39" fmla="*/ 3363310 w 3731172"/>
                    <a:gd name="connsiteY3-40" fmla="*/ 0 h 1418896"/>
                    <a:gd name="connsiteX4-41" fmla="*/ 3584027 w 3731172"/>
                    <a:gd name="connsiteY4-42" fmla="*/ 73572 h 1418896"/>
                    <a:gd name="connsiteX5-43" fmla="*/ 2627586 w 3731172"/>
                    <a:gd name="connsiteY5-44" fmla="*/ 441434 h 1418896"/>
                    <a:gd name="connsiteX6-45" fmla="*/ 2596055 w 3731172"/>
                    <a:gd name="connsiteY6-46" fmla="*/ 914400 h 1418896"/>
                    <a:gd name="connsiteX7-47" fmla="*/ 3731172 w 3731172"/>
                    <a:gd name="connsiteY7-48" fmla="*/ 1345324 h 1418896"/>
                    <a:gd name="connsiteX8-49" fmla="*/ 3447393 w 3731172"/>
                    <a:gd name="connsiteY8-50" fmla="*/ 1408386 h 1418896"/>
                    <a:gd name="connsiteX9-51" fmla="*/ 1870841 w 3731172"/>
                    <a:gd name="connsiteY9-52" fmla="*/ 746234 h 1418896"/>
                    <a:gd name="connsiteX10-53" fmla="*/ 262758 w 3731172"/>
                    <a:gd name="connsiteY10-54" fmla="*/ 1418896 h 1418896"/>
                    <a:gd name="connsiteX11-55" fmla="*/ 0 w 3731172"/>
                    <a:gd name="connsiteY11-56" fmla="*/ 1324303 h 1418896"/>
                    <a:gd name="connsiteX12-57" fmla="*/ 1145627 w 3731172"/>
                    <a:gd name="connsiteY12-58" fmla="*/ 882869 h 1418896"/>
                    <a:gd name="connsiteX13-59" fmla="*/ 1114096 w 3731172"/>
                    <a:gd name="connsiteY13-60" fmla="*/ 409903 h 1418896"/>
                    <a:gd name="connsiteX14-61" fmla="*/ 441434 w 3731172"/>
                    <a:gd name="connsiteY14-62" fmla="*/ 10510 h 1418896"/>
                    <a:gd name="connsiteX0-63" fmla="*/ 168165 w 3731172"/>
                    <a:gd name="connsiteY0-64" fmla="*/ 73572 h 1418896"/>
                    <a:gd name="connsiteX1-65" fmla="*/ 451945 w 3731172"/>
                    <a:gd name="connsiteY1-66" fmla="*/ 0 h 1418896"/>
                    <a:gd name="connsiteX2-67" fmla="*/ 1881352 w 3731172"/>
                    <a:gd name="connsiteY2-68" fmla="*/ 599089 h 1418896"/>
                    <a:gd name="connsiteX3-69" fmla="*/ 3363310 w 3731172"/>
                    <a:gd name="connsiteY3-70" fmla="*/ 0 h 1418896"/>
                    <a:gd name="connsiteX4-71" fmla="*/ 3584027 w 3731172"/>
                    <a:gd name="connsiteY4-72" fmla="*/ 73572 h 1418896"/>
                    <a:gd name="connsiteX5-73" fmla="*/ 2627586 w 3731172"/>
                    <a:gd name="connsiteY5-74" fmla="*/ 441434 h 1418896"/>
                    <a:gd name="connsiteX6-75" fmla="*/ 2596055 w 3731172"/>
                    <a:gd name="connsiteY6-76" fmla="*/ 914400 h 1418896"/>
                    <a:gd name="connsiteX7-77" fmla="*/ 3731172 w 3731172"/>
                    <a:gd name="connsiteY7-78" fmla="*/ 1345324 h 1418896"/>
                    <a:gd name="connsiteX8-79" fmla="*/ 3447393 w 3731172"/>
                    <a:gd name="connsiteY8-80" fmla="*/ 1408386 h 1418896"/>
                    <a:gd name="connsiteX9-81" fmla="*/ 1870841 w 3731172"/>
                    <a:gd name="connsiteY9-82" fmla="*/ 746234 h 1418896"/>
                    <a:gd name="connsiteX10-83" fmla="*/ 262758 w 3731172"/>
                    <a:gd name="connsiteY10-84" fmla="*/ 1418896 h 1418896"/>
                    <a:gd name="connsiteX11-85" fmla="*/ 0 w 3731172"/>
                    <a:gd name="connsiteY11-86" fmla="*/ 1324303 h 1418896"/>
                    <a:gd name="connsiteX12-87" fmla="*/ 1145627 w 3731172"/>
                    <a:gd name="connsiteY12-88" fmla="*/ 882869 h 1418896"/>
                    <a:gd name="connsiteX13-89" fmla="*/ 1114096 w 3731172"/>
                    <a:gd name="connsiteY13-90" fmla="*/ 409903 h 1418896"/>
                    <a:gd name="connsiteX14-91" fmla="*/ 357351 w 3731172"/>
                    <a:gd name="connsiteY14-92" fmla="*/ 115613 h 1418896"/>
                    <a:gd name="connsiteX0-93" fmla="*/ 168165 w 3731172"/>
                    <a:gd name="connsiteY0-94" fmla="*/ 73572 h 1418896"/>
                    <a:gd name="connsiteX1-95" fmla="*/ 451945 w 3731172"/>
                    <a:gd name="connsiteY1-96" fmla="*/ 0 h 1418896"/>
                    <a:gd name="connsiteX2-97" fmla="*/ 1881352 w 3731172"/>
                    <a:gd name="connsiteY2-98" fmla="*/ 599089 h 1418896"/>
                    <a:gd name="connsiteX3-99" fmla="*/ 3363310 w 3731172"/>
                    <a:gd name="connsiteY3-100" fmla="*/ 0 h 1418896"/>
                    <a:gd name="connsiteX4-101" fmla="*/ 3584027 w 3731172"/>
                    <a:gd name="connsiteY4-102" fmla="*/ 73572 h 1418896"/>
                    <a:gd name="connsiteX5-103" fmla="*/ 2627586 w 3731172"/>
                    <a:gd name="connsiteY5-104" fmla="*/ 441434 h 1418896"/>
                    <a:gd name="connsiteX6-105" fmla="*/ 2596055 w 3731172"/>
                    <a:gd name="connsiteY6-106" fmla="*/ 914400 h 1418896"/>
                    <a:gd name="connsiteX7-107" fmla="*/ 3731172 w 3731172"/>
                    <a:gd name="connsiteY7-108" fmla="*/ 1345324 h 1418896"/>
                    <a:gd name="connsiteX8-109" fmla="*/ 3447393 w 3731172"/>
                    <a:gd name="connsiteY8-110" fmla="*/ 1408386 h 1418896"/>
                    <a:gd name="connsiteX9-111" fmla="*/ 1870841 w 3731172"/>
                    <a:gd name="connsiteY9-112" fmla="*/ 746234 h 1418896"/>
                    <a:gd name="connsiteX10-113" fmla="*/ 262758 w 3731172"/>
                    <a:gd name="connsiteY10-114" fmla="*/ 1418896 h 1418896"/>
                    <a:gd name="connsiteX11-115" fmla="*/ 0 w 3731172"/>
                    <a:gd name="connsiteY11-116" fmla="*/ 1324303 h 1418896"/>
                    <a:gd name="connsiteX12-117" fmla="*/ 1145627 w 3731172"/>
                    <a:gd name="connsiteY12-118" fmla="*/ 882869 h 1418896"/>
                    <a:gd name="connsiteX13-119" fmla="*/ 1114096 w 3731172"/>
                    <a:gd name="connsiteY13-120" fmla="*/ 409903 h 1418896"/>
                    <a:gd name="connsiteX14-121" fmla="*/ 147144 w 3731172"/>
                    <a:gd name="connsiteY14-122" fmla="*/ 63061 h 1418896"/>
                    <a:gd name="connsiteX0-123" fmla="*/ 168165 w 3731172"/>
                    <a:gd name="connsiteY0-124" fmla="*/ 73572 h 1418896"/>
                    <a:gd name="connsiteX1-125" fmla="*/ 451945 w 3731172"/>
                    <a:gd name="connsiteY1-126" fmla="*/ 0 h 1418896"/>
                    <a:gd name="connsiteX2-127" fmla="*/ 1881352 w 3731172"/>
                    <a:gd name="connsiteY2-128" fmla="*/ 599089 h 1418896"/>
                    <a:gd name="connsiteX3-129" fmla="*/ 3363310 w 3731172"/>
                    <a:gd name="connsiteY3-130" fmla="*/ 0 h 1418896"/>
                    <a:gd name="connsiteX4-131" fmla="*/ 3584027 w 3731172"/>
                    <a:gd name="connsiteY4-132" fmla="*/ 73572 h 1418896"/>
                    <a:gd name="connsiteX5-133" fmla="*/ 2627586 w 3731172"/>
                    <a:gd name="connsiteY5-134" fmla="*/ 441434 h 1418896"/>
                    <a:gd name="connsiteX6-135" fmla="*/ 2596055 w 3731172"/>
                    <a:gd name="connsiteY6-136" fmla="*/ 914400 h 1418896"/>
                    <a:gd name="connsiteX7-137" fmla="*/ 3731172 w 3731172"/>
                    <a:gd name="connsiteY7-138" fmla="*/ 1345324 h 1418896"/>
                    <a:gd name="connsiteX8-139" fmla="*/ 3447393 w 3731172"/>
                    <a:gd name="connsiteY8-140" fmla="*/ 1408386 h 1418896"/>
                    <a:gd name="connsiteX9-141" fmla="*/ 1870841 w 3731172"/>
                    <a:gd name="connsiteY9-142" fmla="*/ 746234 h 1418896"/>
                    <a:gd name="connsiteX10-143" fmla="*/ 262758 w 3731172"/>
                    <a:gd name="connsiteY10-144" fmla="*/ 1418896 h 1418896"/>
                    <a:gd name="connsiteX11-145" fmla="*/ 0 w 3731172"/>
                    <a:gd name="connsiteY11-146" fmla="*/ 1324303 h 1418896"/>
                    <a:gd name="connsiteX12-147" fmla="*/ 1145627 w 3731172"/>
                    <a:gd name="connsiteY12-148" fmla="*/ 882869 h 1418896"/>
                    <a:gd name="connsiteX13-149" fmla="*/ 1114096 w 3731172"/>
                    <a:gd name="connsiteY13-150" fmla="*/ 420413 h 1418896"/>
                    <a:gd name="connsiteX14-151" fmla="*/ 147144 w 3731172"/>
                    <a:gd name="connsiteY14-152" fmla="*/ 63061 h 1418896"/>
                    <a:gd name="connsiteX0-153" fmla="*/ 168165 w 3731172"/>
                    <a:gd name="connsiteY0-154" fmla="*/ 73572 h 1418896"/>
                    <a:gd name="connsiteX1-155" fmla="*/ 451945 w 3731172"/>
                    <a:gd name="connsiteY1-156" fmla="*/ 0 h 1418896"/>
                    <a:gd name="connsiteX2-157" fmla="*/ 1881352 w 3731172"/>
                    <a:gd name="connsiteY2-158" fmla="*/ 599089 h 1418896"/>
                    <a:gd name="connsiteX3-159" fmla="*/ 3363310 w 3731172"/>
                    <a:gd name="connsiteY3-160" fmla="*/ 0 h 1418896"/>
                    <a:gd name="connsiteX4-161" fmla="*/ 3584027 w 3731172"/>
                    <a:gd name="connsiteY4-162" fmla="*/ 73572 h 1418896"/>
                    <a:gd name="connsiteX5-163" fmla="*/ 2627586 w 3731172"/>
                    <a:gd name="connsiteY5-164" fmla="*/ 441434 h 1418896"/>
                    <a:gd name="connsiteX6-165" fmla="*/ 2596055 w 3731172"/>
                    <a:gd name="connsiteY6-166" fmla="*/ 914400 h 1418896"/>
                    <a:gd name="connsiteX7-167" fmla="*/ 3731172 w 3731172"/>
                    <a:gd name="connsiteY7-168" fmla="*/ 1345324 h 1418896"/>
                    <a:gd name="connsiteX8-169" fmla="*/ 3447393 w 3731172"/>
                    <a:gd name="connsiteY8-170" fmla="*/ 1408386 h 1418896"/>
                    <a:gd name="connsiteX9-171" fmla="*/ 1870841 w 3731172"/>
                    <a:gd name="connsiteY9-172" fmla="*/ 746234 h 1418896"/>
                    <a:gd name="connsiteX10-173" fmla="*/ 262758 w 3731172"/>
                    <a:gd name="connsiteY10-174" fmla="*/ 1418896 h 1418896"/>
                    <a:gd name="connsiteX11-175" fmla="*/ 0 w 3731172"/>
                    <a:gd name="connsiteY11-176" fmla="*/ 1324303 h 1418896"/>
                    <a:gd name="connsiteX12-177" fmla="*/ 1145627 w 3731172"/>
                    <a:gd name="connsiteY12-178" fmla="*/ 882869 h 1418896"/>
                    <a:gd name="connsiteX13-179" fmla="*/ 1114096 w 3731172"/>
                    <a:gd name="connsiteY13-180" fmla="*/ 420413 h 1418896"/>
                    <a:gd name="connsiteX14-181" fmla="*/ 189185 w 3731172"/>
                    <a:gd name="connsiteY14-182" fmla="*/ 84081 h 1418896"/>
                    <a:gd name="connsiteX0-183" fmla="*/ 168165 w 3731172"/>
                    <a:gd name="connsiteY0-184" fmla="*/ 73572 h 1418896"/>
                    <a:gd name="connsiteX1-185" fmla="*/ 451945 w 3731172"/>
                    <a:gd name="connsiteY1-186" fmla="*/ 0 h 1418896"/>
                    <a:gd name="connsiteX2-187" fmla="*/ 1881352 w 3731172"/>
                    <a:gd name="connsiteY2-188" fmla="*/ 599089 h 1418896"/>
                    <a:gd name="connsiteX3-189" fmla="*/ 3363310 w 3731172"/>
                    <a:gd name="connsiteY3-190" fmla="*/ 0 h 1418896"/>
                    <a:gd name="connsiteX4-191" fmla="*/ 3584027 w 3731172"/>
                    <a:gd name="connsiteY4-192" fmla="*/ 73572 h 1418896"/>
                    <a:gd name="connsiteX5-193" fmla="*/ 2627586 w 3731172"/>
                    <a:gd name="connsiteY5-194" fmla="*/ 441434 h 1418896"/>
                    <a:gd name="connsiteX6-195" fmla="*/ 2596055 w 3731172"/>
                    <a:gd name="connsiteY6-196" fmla="*/ 914400 h 1418896"/>
                    <a:gd name="connsiteX7-197" fmla="*/ 3731172 w 3731172"/>
                    <a:gd name="connsiteY7-198" fmla="*/ 1345324 h 1418896"/>
                    <a:gd name="connsiteX8-199" fmla="*/ 3447393 w 3731172"/>
                    <a:gd name="connsiteY8-200" fmla="*/ 1408386 h 1418896"/>
                    <a:gd name="connsiteX9-201" fmla="*/ 1870841 w 3731172"/>
                    <a:gd name="connsiteY9-202" fmla="*/ 746234 h 1418896"/>
                    <a:gd name="connsiteX10-203" fmla="*/ 262758 w 3731172"/>
                    <a:gd name="connsiteY10-204" fmla="*/ 1418896 h 1418896"/>
                    <a:gd name="connsiteX11-205" fmla="*/ 0 w 3731172"/>
                    <a:gd name="connsiteY11-206" fmla="*/ 1324303 h 1418896"/>
                    <a:gd name="connsiteX12-207" fmla="*/ 1145627 w 3731172"/>
                    <a:gd name="connsiteY12-208" fmla="*/ 882869 h 1418896"/>
                    <a:gd name="connsiteX13-209" fmla="*/ 1114096 w 3731172"/>
                    <a:gd name="connsiteY13-210" fmla="*/ 420413 h 1418896"/>
                    <a:gd name="connsiteX14-211" fmla="*/ 189185 w 3731172"/>
                    <a:gd name="connsiteY14-212" fmla="*/ 84081 h 1418896"/>
                    <a:gd name="connsiteX15-213" fmla="*/ 168165 w 3731172"/>
                    <a:gd name="connsiteY15-214" fmla="*/ 73572 h 1418896"/>
                    <a:gd name="connsiteX0-215" fmla="*/ 168165 w 3731172"/>
                    <a:gd name="connsiteY0-216" fmla="*/ 73572 h 1418896"/>
                    <a:gd name="connsiteX1-217" fmla="*/ 451945 w 3731172"/>
                    <a:gd name="connsiteY1-218" fmla="*/ 0 h 1418896"/>
                    <a:gd name="connsiteX2-219" fmla="*/ 1881352 w 3731172"/>
                    <a:gd name="connsiteY2-220" fmla="*/ 599089 h 1418896"/>
                    <a:gd name="connsiteX3-221" fmla="*/ 3363310 w 3731172"/>
                    <a:gd name="connsiteY3-222" fmla="*/ 0 h 1418896"/>
                    <a:gd name="connsiteX4-223" fmla="*/ 3584027 w 3731172"/>
                    <a:gd name="connsiteY4-224" fmla="*/ 73572 h 1418896"/>
                    <a:gd name="connsiteX5-225" fmla="*/ 2627586 w 3731172"/>
                    <a:gd name="connsiteY5-226" fmla="*/ 441434 h 1418896"/>
                    <a:gd name="connsiteX6-227" fmla="*/ 2596055 w 3731172"/>
                    <a:gd name="connsiteY6-228" fmla="*/ 914400 h 1418896"/>
                    <a:gd name="connsiteX7-229" fmla="*/ 3731172 w 3731172"/>
                    <a:gd name="connsiteY7-230" fmla="*/ 1345324 h 1418896"/>
                    <a:gd name="connsiteX8-231" fmla="*/ 3447393 w 3731172"/>
                    <a:gd name="connsiteY8-232" fmla="*/ 1408386 h 1418896"/>
                    <a:gd name="connsiteX9-233" fmla="*/ 1870841 w 3731172"/>
                    <a:gd name="connsiteY9-234" fmla="*/ 746234 h 1418896"/>
                    <a:gd name="connsiteX10-235" fmla="*/ 262758 w 3731172"/>
                    <a:gd name="connsiteY10-236" fmla="*/ 1418896 h 1418896"/>
                    <a:gd name="connsiteX11-237" fmla="*/ 0 w 3731172"/>
                    <a:gd name="connsiteY11-238" fmla="*/ 1324303 h 1418896"/>
                    <a:gd name="connsiteX12-239" fmla="*/ 1145627 w 3731172"/>
                    <a:gd name="connsiteY12-240" fmla="*/ 882869 h 1418896"/>
                    <a:gd name="connsiteX13-241" fmla="*/ 1156137 w 3731172"/>
                    <a:gd name="connsiteY13-242" fmla="*/ 441434 h 1418896"/>
                    <a:gd name="connsiteX14-243" fmla="*/ 189185 w 3731172"/>
                    <a:gd name="connsiteY14-244" fmla="*/ 84081 h 1418896"/>
                    <a:gd name="connsiteX15-245" fmla="*/ 168165 w 3731172"/>
                    <a:gd name="connsiteY15-246" fmla="*/ 73572 h 1418896"/>
                    <a:gd name="connsiteX0-247" fmla="*/ 168165 w 3731172"/>
                    <a:gd name="connsiteY0-248" fmla="*/ 73572 h 1418896"/>
                    <a:gd name="connsiteX1-249" fmla="*/ 451945 w 3731172"/>
                    <a:gd name="connsiteY1-250" fmla="*/ 0 h 1418896"/>
                    <a:gd name="connsiteX2-251" fmla="*/ 1881352 w 3731172"/>
                    <a:gd name="connsiteY2-252" fmla="*/ 599089 h 1418896"/>
                    <a:gd name="connsiteX3-253" fmla="*/ 3363310 w 3731172"/>
                    <a:gd name="connsiteY3-254" fmla="*/ 0 h 1418896"/>
                    <a:gd name="connsiteX4-255" fmla="*/ 3584027 w 3731172"/>
                    <a:gd name="connsiteY4-256" fmla="*/ 73572 h 1418896"/>
                    <a:gd name="connsiteX5-257" fmla="*/ 2627586 w 3731172"/>
                    <a:gd name="connsiteY5-258" fmla="*/ 441434 h 1418896"/>
                    <a:gd name="connsiteX6-259" fmla="*/ 2596055 w 3731172"/>
                    <a:gd name="connsiteY6-260" fmla="*/ 914400 h 1418896"/>
                    <a:gd name="connsiteX7-261" fmla="*/ 3731172 w 3731172"/>
                    <a:gd name="connsiteY7-262" fmla="*/ 1345324 h 1418896"/>
                    <a:gd name="connsiteX8-263" fmla="*/ 3447393 w 3731172"/>
                    <a:gd name="connsiteY8-264" fmla="*/ 1408386 h 1418896"/>
                    <a:gd name="connsiteX9-265" fmla="*/ 1870841 w 3731172"/>
                    <a:gd name="connsiteY9-266" fmla="*/ 746234 h 1418896"/>
                    <a:gd name="connsiteX10-267" fmla="*/ 262758 w 3731172"/>
                    <a:gd name="connsiteY10-268" fmla="*/ 1418896 h 1418896"/>
                    <a:gd name="connsiteX11-269" fmla="*/ 0 w 3731172"/>
                    <a:gd name="connsiteY11-270" fmla="*/ 1324303 h 1418896"/>
                    <a:gd name="connsiteX12-271" fmla="*/ 1145627 w 3731172"/>
                    <a:gd name="connsiteY12-272" fmla="*/ 882869 h 1418896"/>
                    <a:gd name="connsiteX13-273" fmla="*/ 1145626 w 3731172"/>
                    <a:gd name="connsiteY13-274" fmla="*/ 451945 h 1418896"/>
                    <a:gd name="connsiteX14-275" fmla="*/ 189185 w 3731172"/>
                    <a:gd name="connsiteY14-276" fmla="*/ 84081 h 1418896"/>
                    <a:gd name="connsiteX15-277" fmla="*/ 168165 w 3731172"/>
                    <a:gd name="connsiteY15-278" fmla="*/ 73572 h 1418896"/>
                    <a:gd name="connsiteX0-279" fmla="*/ 168165 w 3731172"/>
                    <a:gd name="connsiteY0-280" fmla="*/ 73572 h 1418896"/>
                    <a:gd name="connsiteX1-281" fmla="*/ 451945 w 3731172"/>
                    <a:gd name="connsiteY1-282" fmla="*/ 0 h 1418896"/>
                    <a:gd name="connsiteX2-283" fmla="*/ 1881352 w 3731172"/>
                    <a:gd name="connsiteY2-284" fmla="*/ 599089 h 1418896"/>
                    <a:gd name="connsiteX3-285" fmla="*/ 3363310 w 3731172"/>
                    <a:gd name="connsiteY3-286" fmla="*/ 0 h 1418896"/>
                    <a:gd name="connsiteX4-287" fmla="*/ 3584027 w 3731172"/>
                    <a:gd name="connsiteY4-288" fmla="*/ 73572 h 1418896"/>
                    <a:gd name="connsiteX5-289" fmla="*/ 2627586 w 3731172"/>
                    <a:gd name="connsiteY5-290" fmla="*/ 441434 h 1418896"/>
                    <a:gd name="connsiteX6-291" fmla="*/ 2596055 w 3731172"/>
                    <a:gd name="connsiteY6-292" fmla="*/ 914400 h 1418896"/>
                    <a:gd name="connsiteX7-293" fmla="*/ 3731172 w 3731172"/>
                    <a:gd name="connsiteY7-294" fmla="*/ 1345324 h 1418896"/>
                    <a:gd name="connsiteX8-295" fmla="*/ 3447393 w 3731172"/>
                    <a:gd name="connsiteY8-296" fmla="*/ 1408386 h 1418896"/>
                    <a:gd name="connsiteX9-297" fmla="*/ 1870841 w 3731172"/>
                    <a:gd name="connsiteY9-298" fmla="*/ 746234 h 1418896"/>
                    <a:gd name="connsiteX10-299" fmla="*/ 262758 w 3731172"/>
                    <a:gd name="connsiteY10-300" fmla="*/ 1418896 h 1418896"/>
                    <a:gd name="connsiteX11-301" fmla="*/ 0 w 3731172"/>
                    <a:gd name="connsiteY11-302" fmla="*/ 1324303 h 1418896"/>
                    <a:gd name="connsiteX12-303" fmla="*/ 1145627 w 3731172"/>
                    <a:gd name="connsiteY12-304" fmla="*/ 903890 h 1418896"/>
                    <a:gd name="connsiteX13-305" fmla="*/ 1145626 w 3731172"/>
                    <a:gd name="connsiteY13-306" fmla="*/ 451945 h 1418896"/>
                    <a:gd name="connsiteX14-307" fmla="*/ 189185 w 3731172"/>
                    <a:gd name="connsiteY14-308" fmla="*/ 84081 h 1418896"/>
                    <a:gd name="connsiteX15-309" fmla="*/ 168165 w 3731172"/>
                    <a:gd name="connsiteY15-310" fmla="*/ 73572 h 1418896"/>
                    <a:gd name="connsiteX0-311" fmla="*/ 147144 w 3710151"/>
                    <a:gd name="connsiteY0-312" fmla="*/ 73572 h 1418896"/>
                    <a:gd name="connsiteX1-313" fmla="*/ 430924 w 3710151"/>
                    <a:gd name="connsiteY1-314" fmla="*/ 0 h 1418896"/>
                    <a:gd name="connsiteX2-315" fmla="*/ 1860331 w 3710151"/>
                    <a:gd name="connsiteY2-316" fmla="*/ 599089 h 1418896"/>
                    <a:gd name="connsiteX3-317" fmla="*/ 3342289 w 3710151"/>
                    <a:gd name="connsiteY3-318" fmla="*/ 0 h 1418896"/>
                    <a:gd name="connsiteX4-319" fmla="*/ 3563006 w 3710151"/>
                    <a:gd name="connsiteY4-320" fmla="*/ 73572 h 1418896"/>
                    <a:gd name="connsiteX5-321" fmla="*/ 2606565 w 3710151"/>
                    <a:gd name="connsiteY5-322" fmla="*/ 441434 h 1418896"/>
                    <a:gd name="connsiteX6-323" fmla="*/ 2575034 w 3710151"/>
                    <a:gd name="connsiteY6-324" fmla="*/ 914400 h 1418896"/>
                    <a:gd name="connsiteX7-325" fmla="*/ 3710151 w 3710151"/>
                    <a:gd name="connsiteY7-326" fmla="*/ 1345324 h 1418896"/>
                    <a:gd name="connsiteX8-327" fmla="*/ 3426372 w 3710151"/>
                    <a:gd name="connsiteY8-328" fmla="*/ 1408386 h 1418896"/>
                    <a:gd name="connsiteX9-329" fmla="*/ 1849820 w 3710151"/>
                    <a:gd name="connsiteY9-330" fmla="*/ 746234 h 1418896"/>
                    <a:gd name="connsiteX10-331" fmla="*/ 241737 w 3710151"/>
                    <a:gd name="connsiteY10-332" fmla="*/ 1418896 h 1418896"/>
                    <a:gd name="connsiteX11-333" fmla="*/ 0 w 3710151"/>
                    <a:gd name="connsiteY11-334" fmla="*/ 1334814 h 1418896"/>
                    <a:gd name="connsiteX12-335" fmla="*/ 1124606 w 3710151"/>
                    <a:gd name="connsiteY12-336" fmla="*/ 903890 h 1418896"/>
                    <a:gd name="connsiteX13-337" fmla="*/ 1124605 w 3710151"/>
                    <a:gd name="connsiteY13-338" fmla="*/ 451945 h 1418896"/>
                    <a:gd name="connsiteX14-339" fmla="*/ 168164 w 3710151"/>
                    <a:gd name="connsiteY14-340" fmla="*/ 84081 h 1418896"/>
                    <a:gd name="connsiteX15-341" fmla="*/ 147144 w 3710151"/>
                    <a:gd name="connsiteY15-342" fmla="*/ 73572 h 1418896"/>
                    <a:gd name="connsiteX0-343" fmla="*/ 147144 w 3710151"/>
                    <a:gd name="connsiteY0-344" fmla="*/ 73572 h 1418896"/>
                    <a:gd name="connsiteX1-345" fmla="*/ 430924 w 3710151"/>
                    <a:gd name="connsiteY1-346" fmla="*/ 0 h 1418896"/>
                    <a:gd name="connsiteX2-347" fmla="*/ 1860331 w 3710151"/>
                    <a:gd name="connsiteY2-348" fmla="*/ 599089 h 1418896"/>
                    <a:gd name="connsiteX3-349" fmla="*/ 3342289 w 3710151"/>
                    <a:gd name="connsiteY3-350" fmla="*/ 0 h 1418896"/>
                    <a:gd name="connsiteX4-351" fmla="*/ 3563006 w 3710151"/>
                    <a:gd name="connsiteY4-352" fmla="*/ 73572 h 1418896"/>
                    <a:gd name="connsiteX5-353" fmla="*/ 2606565 w 3710151"/>
                    <a:gd name="connsiteY5-354" fmla="*/ 441434 h 1418896"/>
                    <a:gd name="connsiteX6-355" fmla="*/ 2606565 w 3710151"/>
                    <a:gd name="connsiteY6-356" fmla="*/ 924910 h 1418896"/>
                    <a:gd name="connsiteX7-357" fmla="*/ 3710151 w 3710151"/>
                    <a:gd name="connsiteY7-358" fmla="*/ 1345324 h 1418896"/>
                    <a:gd name="connsiteX8-359" fmla="*/ 3426372 w 3710151"/>
                    <a:gd name="connsiteY8-360" fmla="*/ 1408386 h 1418896"/>
                    <a:gd name="connsiteX9-361" fmla="*/ 1849820 w 3710151"/>
                    <a:gd name="connsiteY9-362" fmla="*/ 746234 h 1418896"/>
                    <a:gd name="connsiteX10-363" fmla="*/ 241737 w 3710151"/>
                    <a:gd name="connsiteY10-364" fmla="*/ 1418896 h 1418896"/>
                    <a:gd name="connsiteX11-365" fmla="*/ 0 w 3710151"/>
                    <a:gd name="connsiteY11-366" fmla="*/ 1334814 h 1418896"/>
                    <a:gd name="connsiteX12-367" fmla="*/ 1124606 w 3710151"/>
                    <a:gd name="connsiteY12-368" fmla="*/ 903890 h 1418896"/>
                    <a:gd name="connsiteX13-369" fmla="*/ 1124605 w 3710151"/>
                    <a:gd name="connsiteY13-370" fmla="*/ 451945 h 1418896"/>
                    <a:gd name="connsiteX14-371" fmla="*/ 168164 w 3710151"/>
                    <a:gd name="connsiteY14-372" fmla="*/ 84081 h 1418896"/>
                    <a:gd name="connsiteX15-373" fmla="*/ 147144 w 3710151"/>
                    <a:gd name="connsiteY15-374" fmla="*/ 73572 h 1418896"/>
                    <a:gd name="connsiteX0-375" fmla="*/ 147144 w 3710151"/>
                    <a:gd name="connsiteY0-376" fmla="*/ 73572 h 1418896"/>
                    <a:gd name="connsiteX1-377" fmla="*/ 430924 w 3710151"/>
                    <a:gd name="connsiteY1-378" fmla="*/ 0 h 1418896"/>
                    <a:gd name="connsiteX2-379" fmla="*/ 1860331 w 3710151"/>
                    <a:gd name="connsiteY2-380" fmla="*/ 599089 h 1418896"/>
                    <a:gd name="connsiteX3-381" fmla="*/ 3342289 w 3710151"/>
                    <a:gd name="connsiteY3-382" fmla="*/ 0 h 1418896"/>
                    <a:gd name="connsiteX4-383" fmla="*/ 3563006 w 3710151"/>
                    <a:gd name="connsiteY4-384" fmla="*/ 73572 h 1418896"/>
                    <a:gd name="connsiteX5-385" fmla="*/ 2606565 w 3710151"/>
                    <a:gd name="connsiteY5-386" fmla="*/ 441434 h 1418896"/>
                    <a:gd name="connsiteX6-387" fmla="*/ 2610282 w 3710151"/>
                    <a:gd name="connsiteY6-388" fmla="*/ 902607 h 1418896"/>
                    <a:gd name="connsiteX7-389" fmla="*/ 3710151 w 3710151"/>
                    <a:gd name="connsiteY7-390" fmla="*/ 1345324 h 1418896"/>
                    <a:gd name="connsiteX8-391" fmla="*/ 3426372 w 3710151"/>
                    <a:gd name="connsiteY8-392" fmla="*/ 1408386 h 1418896"/>
                    <a:gd name="connsiteX9-393" fmla="*/ 1849820 w 3710151"/>
                    <a:gd name="connsiteY9-394" fmla="*/ 746234 h 1418896"/>
                    <a:gd name="connsiteX10-395" fmla="*/ 241737 w 3710151"/>
                    <a:gd name="connsiteY10-396" fmla="*/ 1418896 h 1418896"/>
                    <a:gd name="connsiteX11-397" fmla="*/ 0 w 3710151"/>
                    <a:gd name="connsiteY11-398" fmla="*/ 1334814 h 1418896"/>
                    <a:gd name="connsiteX12-399" fmla="*/ 1124606 w 3710151"/>
                    <a:gd name="connsiteY12-400" fmla="*/ 903890 h 1418896"/>
                    <a:gd name="connsiteX13-401" fmla="*/ 1124605 w 3710151"/>
                    <a:gd name="connsiteY13-402" fmla="*/ 451945 h 1418896"/>
                    <a:gd name="connsiteX14-403" fmla="*/ 168164 w 3710151"/>
                    <a:gd name="connsiteY14-404" fmla="*/ 84081 h 1418896"/>
                    <a:gd name="connsiteX15-405" fmla="*/ 147144 w 3710151"/>
                    <a:gd name="connsiteY15-406" fmla="*/ 73572 h 1418896"/>
                    <a:gd name="connsiteX0-407" fmla="*/ 147144 w 3710151"/>
                    <a:gd name="connsiteY0-408" fmla="*/ 73572 h 1418896"/>
                    <a:gd name="connsiteX1-409" fmla="*/ 430924 w 3710151"/>
                    <a:gd name="connsiteY1-410" fmla="*/ 0 h 1418896"/>
                    <a:gd name="connsiteX2-411" fmla="*/ 1860331 w 3710151"/>
                    <a:gd name="connsiteY2-412" fmla="*/ 599089 h 1418896"/>
                    <a:gd name="connsiteX3-413" fmla="*/ 3342289 w 3710151"/>
                    <a:gd name="connsiteY3-414" fmla="*/ 0 h 1418896"/>
                    <a:gd name="connsiteX4-415" fmla="*/ 3563006 w 3710151"/>
                    <a:gd name="connsiteY4-416" fmla="*/ 73572 h 1418896"/>
                    <a:gd name="connsiteX5-417" fmla="*/ 2617717 w 3710151"/>
                    <a:gd name="connsiteY5-418" fmla="*/ 445151 h 1418896"/>
                    <a:gd name="connsiteX6-419" fmla="*/ 2610282 w 3710151"/>
                    <a:gd name="connsiteY6-420" fmla="*/ 902607 h 1418896"/>
                    <a:gd name="connsiteX7-421" fmla="*/ 3710151 w 3710151"/>
                    <a:gd name="connsiteY7-422" fmla="*/ 1345324 h 1418896"/>
                    <a:gd name="connsiteX8-423" fmla="*/ 3426372 w 3710151"/>
                    <a:gd name="connsiteY8-424" fmla="*/ 1408386 h 1418896"/>
                    <a:gd name="connsiteX9-425" fmla="*/ 1849820 w 3710151"/>
                    <a:gd name="connsiteY9-426" fmla="*/ 746234 h 1418896"/>
                    <a:gd name="connsiteX10-427" fmla="*/ 241737 w 3710151"/>
                    <a:gd name="connsiteY10-428" fmla="*/ 1418896 h 1418896"/>
                    <a:gd name="connsiteX11-429" fmla="*/ 0 w 3710151"/>
                    <a:gd name="connsiteY11-430" fmla="*/ 1334814 h 1418896"/>
                    <a:gd name="connsiteX12-431" fmla="*/ 1124606 w 3710151"/>
                    <a:gd name="connsiteY12-432" fmla="*/ 903890 h 1418896"/>
                    <a:gd name="connsiteX13-433" fmla="*/ 1124605 w 3710151"/>
                    <a:gd name="connsiteY13-434" fmla="*/ 451945 h 1418896"/>
                    <a:gd name="connsiteX14-435" fmla="*/ 168164 w 3710151"/>
                    <a:gd name="connsiteY14-436" fmla="*/ 84081 h 1418896"/>
                    <a:gd name="connsiteX15-437" fmla="*/ 147144 w 3710151"/>
                    <a:gd name="connsiteY15-438" fmla="*/ 73572 h 1418896"/>
                    <a:gd name="connsiteX0-439" fmla="*/ 147144 w 3710151"/>
                    <a:gd name="connsiteY0-440" fmla="*/ 73572 h 1418896"/>
                    <a:gd name="connsiteX1-441" fmla="*/ 430924 w 3710151"/>
                    <a:gd name="connsiteY1-442" fmla="*/ 0 h 1418896"/>
                    <a:gd name="connsiteX2-443" fmla="*/ 1860331 w 3710151"/>
                    <a:gd name="connsiteY2-444" fmla="*/ 599089 h 1418896"/>
                    <a:gd name="connsiteX3-445" fmla="*/ 3342289 w 3710151"/>
                    <a:gd name="connsiteY3-446" fmla="*/ 0 h 1418896"/>
                    <a:gd name="connsiteX4-447" fmla="*/ 3563006 w 3710151"/>
                    <a:gd name="connsiteY4-448" fmla="*/ 73572 h 1418896"/>
                    <a:gd name="connsiteX5-449" fmla="*/ 2617717 w 3710151"/>
                    <a:gd name="connsiteY5-450" fmla="*/ 448868 h 1418896"/>
                    <a:gd name="connsiteX6-451" fmla="*/ 2610282 w 3710151"/>
                    <a:gd name="connsiteY6-452" fmla="*/ 902607 h 1418896"/>
                    <a:gd name="connsiteX7-453" fmla="*/ 3710151 w 3710151"/>
                    <a:gd name="connsiteY7-454" fmla="*/ 1345324 h 1418896"/>
                    <a:gd name="connsiteX8-455" fmla="*/ 3426372 w 3710151"/>
                    <a:gd name="connsiteY8-456" fmla="*/ 1408386 h 1418896"/>
                    <a:gd name="connsiteX9-457" fmla="*/ 1849820 w 3710151"/>
                    <a:gd name="connsiteY9-458" fmla="*/ 746234 h 1418896"/>
                    <a:gd name="connsiteX10-459" fmla="*/ 241737 w 3710151"/>
                    <a:gd name="connsiteY10-460" fmla="*/ 1418896 h 1418896"/>
                    <a:gd name="connsiteX11-461" fmla="*/ 0 w 3710151"/>
                    <a:gd name="connsiteY11-462" fmla="*/ 1334814 h 1418896"/>
                    <a:gd name="connsiteX12-463" fmla="*/ 1124606 w 3710151"/>
                    <a:gd name="connsiteY12-464" fmla="*/ 903890 h 1418896"/>
                    <a:gd name="connsiteX13-465" fmla="*/ 1124605 w 3710151"/>
                    <a:gd name="connsiteY13-466" fmla="*/ 451945 h 1418896"/>
                    <a:gd name="connsiteX14-467" fmla="*/ 168164 w 3710151"/>
                    <a:gd name="connsiteY14-468" fmla="*/ 84081 h 1418896"/>
                    <a:gd name="connsiteX15-469" fmla="*/ 147144 w 3710151"/>
                    <a:gd name="connsiteY15-470" fmla="*/ 73572 h 1418896"/>
                    <a:gd name="connsiteX0-471" fmla="*/ 147144 w 3710151"/>
                    <a:gd name="connsiteY0-472" fmla="*/ 73572 h 1418896"/>
                    <a:gd name="connsiteX1-473" fmla="*/ 430924 w 3710151"/>
                    <a:gd name="connsiteY1-474" fmla="*/ 0 h 1418896"/>
                    <a:gd name="connsiteX2-475" fmla="*/ 1838028 w 3710151"/>
                    <a:gd name="connsiteY2-476" fmla="*/ 591655 h 1418896"/>
                    <a:gd name="connsiteX3-477" fmla="*/ 3342289 w 3710151"/>
                    <a:gd name="connsiteY3-478" fmla="*/ 0 h 1418896"/>
                    <a:gd name="connsiteX4-479" fmla="*/ 3563006 w 3710151"/>
                    <a:gd name="connsiteY4-480" fmla="*/ 73572 h 1418896"/>
                    <a:gd name="connsiteX5-481" fmla="*/ 2617717 w 3710151"/>
                    <a:gd name="connsiteY5-482" fmla="*/ 448868 h 1418896"/>
                    <a:gd name="connsiteX6-483" fmla="*/ 2610282 w 3710151"/>
                    <a:gd name="connsiteY6-484" fmla="*/ 902607 h 1418896"/>
                    <a:gd name="connsiteX7-485" fmla="*/ 3710151 w 3710151"/>
                    <a:gd name="connsiteY7-486" fmla="*/ 1345324 h 1418896"/>
                    <a:gd name="connsiteX8-487" fmla="*/ 3426372 w 3710151"/>
                    <a:gd name="connsiteY8-488" fmla="*/ 1408386 h 1418896"/>
                    <a:gd name="connsiteX9-489" fmla="*/ 1849820 w 3710151"/>
                    <a:gd name="connsiteY9-490" fmla="*/ 746234 h 1418896"/>
                    <a:gd name="connsiteX10-491" fmla="*/ 241737 w 3710151"/>
                    <a:gd name="connsiteY10-492" fmla="*/ 1418896 h 1418896"/>
                    <a:gd name="connsiteX11-493" fmla="*/ 0 w 3710151"/>
                    <a:gd name="connsiteY11-494" fmla="*/ 1334814 h 1418896"/>
                    <a:gd name="connsiteX12-495" fmla="*/ 1124606 w 3710151"/>
                    <a:gd name="connsiteY12-496" fmla="*/ 903890 h 1418896"/>
                    <a:gd name="connsiteX13-497" fmla="*/ 1124605 w 3710151"/>
                    <a:gd name="connsiteY13-498" fmla="*/ 451945 h 1418896"/>
                    <a:gd name="connsiteX14-499" fmla="*/ 168164 w 3710151"/>
                    <a:gd name="connsiteY14-500" fmla="*/ 84081 h 1418896"/>
                    <a:gd name="connsiteX15-501" fmla="*/ 147144 w 3710151"/>
                    <a:gd name="connsiteY15-502" fmla="*/ 73572 h 1418896"/>
                    <a:gd name="connsiteX0-503" fmla="*/ 147144 w 3710151"/>
                    <a:gd name="connsiteY0-504" fmla="*/ 73572 h 1418896"/>
                    <a:gd name="connsiteX1-505" fmla="*/ 430924 w 3710151"/>
                    <a:gd name="connsiteY1-506" fmla="*/ 0 h 1418896"/>
                    <a:gd name="connsiteX2-507" fmla="*/ 1838028 w 3710151"/>
                    <a:gd name="connsiteY2-508" fmla="*/ 591655 h 1418896"/>
                    <a:gd name="connsiteX3-509" fmla="*/ 3342289 w 3710151"/>
                    <a:gd name="connsiteY3-510" fmla="*/ 0 h 1418896"/>
                    <a:gd name="connsiteX4-511" fmla="*/ 3563006 w 3710151"/>
                    <a:gd name="connsiteY4-512" fmla="*/ 73572 h 1418896"/>
                    <a:gd name="connsiteX5-513" fmla="*/ 2617717 w 3710151"/>
                    <a:gd name="connsiteY5-514" fmla="*/ 448868 h 1418896"/>
                    <a:gd name="connsiteX6-515" fmla="*/ 2610282 w 3710151"/>
                    <a:gd name="connsiteY6-516" fmla="*/ 902607 h 1418896"/>
                    <a:gd name="connsiteX7-517" fmla="*/ 3710151 w 3710151"/>
                    <a:gd name="connsiteY7-518" fmla="*/ 1345324 h 1418896"/>
                    <a:gd name="connsiteX8-519" fmla="*/ 3426372 w 3710151"/>
                    <a:gd name="connsiteY8-520" fmla="*/ 1408386 h 1418896"/>
                    <a:gd name="connsiteX9-521" fmla="*/ 1849820 w 3710151"/>
                    <a:gd name="connsiteY9-522" fmla="*/ 746234 h 1418896"/>
                    <a:gd name="connsiteX10-523" fmla="*/ 241737 w 3710151"/>
                    <a:gd name="connsiteY10-524" fmla="*/ 1418896 h 1418896"/>
                    <a:gd name="connsiteX11-525" fmla="*/ 0 w 3710151"/>
                    <a:gd name="connsiteY11-526" fmla="*/ 1334814 h 1418896"/>
                    <a:gd name="connsiteX12-527" fmla="*/ 1124606 w 3710151"/>
                    <a:gd name="connsiteY12-528" fmla="*/ 903890 h 1418896"/>
                    <a:gd name="connsiteX13-529" fmla="*/ 1087434 w 3710151"/>
                    <a:gd name="connsiteY13-530" fmla="*/ 451945 h 1418896"/>
                    <a:gd name="connsiteX14-531" fmla="*/ 168164 w 3710151"/>
                    <a:gd name="connsiteY14-532" fmla="*/ 84081 h 1418896"/>
                    <a:gd name="connsiteX15-533" fmla="*/ 147144 w 3710151"/>
                    <a:gd name="connsiteY15-534" fmla="*/ 73572 h 1418896"/>
                    <a:gd name="connsiteX0-535" fmla="*/ 147144 w 3710151"/>
                    <a:gd name="connsiteY0-536" fmla="*/ 73572 h 1418896"/>
                    <a:gd name="connsiteX1-537" fmla="*/ 430924 w 3710151"/>
                    <a:gd name="connsiteY1-538" fmla="*/ 0 h 1418896"/>
                    <a:gd name="connsiteX2-539" fmla="*/ 1838028 w 3710151"/>
                    <a:gd name="connsiteY2-540" fmla="*/ 591655 h 1418896"/>
                    <a:gd name="connsiteX3-541" fmla="*/ 3342289 w 3710151"/>
                    <a:gd name="connsiteY3-542" fmla="*/ 0 h 1418896"/>
                    <a:gd name="connsiteX4-543" fmla="*/ 3563006 w 3710151"/>
                    <a:gd name="connsiteY4-544" fmla="*/ 73572 h 1418896"/>
                    <a:gd name="connsiteX5-545" fmla="*/ 2617717 w 3710151"/>
                    <a:gd name="connsiteY5-546" fmla="*/ 448868 h 1418896"/>
                    <a:gd name="connsiteX6-547" fmla="*/ 2610282 w 3710151"/>
                    <a:gd name="connsiteY6-548" fmla="*/ 902607 h 1418896"/>
                    <a:gd name="connsiteX7-549" fmla="*/ 3710151 w 3710151"/>
                    <a:gd name="connsiteY7-550" fmla="*/ 1345324 h 1418896"/>
                    <a:gd name="connsiteX8-551" fmla="*/ 3426372 w 3710151"/>
                    <a:gd name="connsiteY8-552" fmla="*/ 1408386 h 1418896"/>
                    <a:gd name="connsiteX9-553" fmla="*/ 1849820 w 3710151"/>
                    <a:gd name="connsiteY9-554" fmla="*/ 746234 h 1418896"/>
                    <a:gd name="connsiteX10-555" fmla="*/ 241737 w 3710151"/>
                    <a:gd name="connsiteY10-556" fmla="*/ 1418896 h 1418896"/>
                    <a:gd name="connsiteX11-557" fmla="*/ 0 w 3710151"/>
                    <a:gd name="connsiteY11-558" fmla="*/ 1334814 h 1418896"/>
                    <a:gd name="connsiteX12-559" fmla="*/ 1098586 w 3710151"/>
                    <a:gd name="connsiteY12-560" fmla="*/ 903890 h 1418896"/>
                    <a:gd name="connsiteX13-561" fmla="*/ 1087434 w 3710151"/>
                    <a:gd name="connsiteY13-562" fmla="*/ 451945 h 1418896"/>
                    <a:gd name="connsiteX14-563" fmla="*/ 168164 w 3710151"/>
                    <a:gd name="connsiteY14-564" fmla="*/ 84081 h 1418896"/>
                    <a:gd name="connsiteX15-565" fmla="*/ 147144 w 3710151"/>
                    <a:gd name="connsiteY15-566" fmla="*/ 73572 h 1418896"/>
                    <a:gd name="connsiteX0-567" fmla="*/ 162012 w 3725019"/>
                    <a:gd name="connsiteY0-568" fmla="*/ 73572 h 1418896"/>
                    <a:gd name="connsiteX1-569" fmla="*/ 445792 w 3725019"/>
                    <a:gd name="connsiteY1-570" fmla="*/ 0 h 1418896"/>
                    <a:gd name="connsiteX2-571" fmla="*/ 1852896 w 3725019"/>
                    <a:gd name="connsiteY2-572" fmla="*/ 591655 h 1418896"/>
                    <a:gd name="connsiteX3-573" fmla="*/ 3357157 w 3725019"/>
                    <a:gd name="connsiteY3-574" fmla="*/ 0 h 1418896"/>
                    <a:gd name="connsiteX4-575" fmla="*/ 3577874 w 3725019"/>
                    <a:gd name="connsiteY4-576" fmla="*/ 73572 h 1418896"/>
                    <a:gd name="connsiteX5-577" fmla="*/ 2632585 w 3725019"/>
                    <a:gd name="connsiteY5-578" fmla="*/ 448868 h 1418896"/>
                    <a:gd name="connsiteX6-579" fmla="*/ 2625150 w 3725019"/>
                    <a:gd name="connsiteY6-580" fmla="*/ 902607 h 1418896"/>
                    <a:gd name="connsiteX7-581" fmla="*/ 3725019 w 3725019"/>
                    <a:gd name="connsiteY7-582" fmla="*/ 1345324 h 1418896"/>
                    <a:gd name="connsiteX8-583" fmla="*/ 3441240 w 3725019"/>
                    <a:gd name="connsiteY8-584" fmla="*/ 1408386 h 1418896"/>
                    <a:gd name="connsiteX9-585" fmla="*/ 1864688 w 3725019"/>
                    <a:gd name="connsiteY9-586" fmla="*/ 746234 h 1418896"/>
                    <a:gd name="connsiteX10-587" fmla="*/ 256605 w 3725019"/>
                    <a:gd name="connsiteY10-588" fmla="*/ 1418896 h 1418896"/>
                    <a:gd name="connsiteX11-589" fmla="*/ 0 w 3725019"/>
                    <a:gd name="connsiteY11-590" fmla="*/ 1331097 h 1418896"/>
                    <a:gd name="connsiteX12-591" fmla="*/ 1113454 w 3725019"/>
                    <a:gd name="connsiteY12-592" fmla="*/ 903890 h 1418896"/>
                    <a:gd name="connsiteX13-593" fmla="*/ 1102302 w 3725019"/>
                    <a:gd name="connsiteY13-594" fmla="*/ 451945 h 1418896"/>
                    <a:gd name="connsiteX14-595" fmla="*/ 183032 w 3725019"/>
                    <a:gd name="connsiteY14-596" fmla="*/ 84081 h 1418896"/>
                    <a:gd name="connsiteX15-597" fmla="*/ 162012 w 3725019"/>
                    <a:gd name="connsiteY15-598" fmla="*/ 73572 h 14188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cxnSp>
          <p:nvCxnSpPr>
            <p:cNvPr id="196" name="Straight Arrow Connector 195"/>
            <p:cNvCxnSpPr/>
            <p:nvPr/>
          </p:nvCxnSpPr>
          <p:spPr>
            <a:xfrm>
              <a:off x="3569596" y="4866525"/>
              <a:ext cx="589045" cy="0"/>
            </a:xfrm>
            <a:prstGeom prst="straightConnector1">
              <a:avLst/>
            </a:prstGeom>
            <a:ln w="3492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7" name="Straight Arrow Connector 196"/>
            <p:cNvCxnSpPr/>
            <p:nvPr/>
          </p:nvCxnSpPr>
          <p:spPr>
            <a:xfrm>
              <a:off x="4699026" y="4876800"/>
              <a:ext cx="432470" cy="0"/>
            </a:xfrm>
            <a:prstGeom prst="straightConnector1">
              <a:avLst/>
            </a:prstGeom>
            <a:ln w="3492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8" name="Straight Arrow Connector 197"/>
            <p:cNvCxnSpPr/>
            <p:nvPr/>
          </p:nvCxnSpPr>
          <p:spPr>
            <a:xfrm>
              <a:off x="5665618" y="4878724"/>
              <a:ext cx="359401" cy="0"/>
            </a:xfrm>
            <a:prstGeom prst="straightConnector1">
              <a:avLst/>
            </a:prstGeom>
            <a:ln w="3492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9" name="Straight Arrow Connector 198"/>
            <p:cNvCxnSpPr/>
            <p:nvPr/>
          </p:nvCxnSpPr>
          <p:spPr>
            <a:xfrm>
              <a:off x="6548703" y="4872297"/>
              <a:ext cx="307209" cy="4503"/>
            </a:xfrm>
            <a:prstGeom prst="straightConnector1">
              <a:avLst/>
            </a:prstGeom>
            <a:ln w="3492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0" name="Straight Arrow Connector 199"/>
            <p:cNvCxnSpPr/>
            <p:nvPr/>
          </p:nvCxnSpPr>
          <p:spPr>
            <a:xfrm flipV="1">
              <a:off x="7390356" y="4659682"/>
              <a:ext cx="133611" cy="263048"/>
            </a:xfrm>
            <a:prstGeom prst="straightConnector1">
              <a:avLst/>
            </a:prstGeom>
            <a:ln w="3492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1" name="Straight Arrow Connector 200"/>
            <p:cNvCxnSpPr/>
            <p:nvPr/>
          </p:nvCxnSpPr>
          <p:spPr>
            <a:xfrm flipV="1">
              <a:off x="8049738" y="4480142"/>
              <a:ext cx="446562" cy="185475"/>
            </a:xfrm>
            <a:prstGeom prst="straightConnector1">
              <a:avLst/>
            </a:prstGeom>
            <a:ln w="3492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2" name="Straight Arrow Connector 201"/>
            <p:cNvCxnSpPr/>
            <p:nvPr/>
          </p:nvCxnSpPr>
          <p:spPr>
            <a:xfrm>
              <a:off x="1972527" y="4375922"/>
              <a:ext cx="1046246" cy="480001"/>
            </a:xfrm>
            <a:prstGeom prst="straightConnector1">
              <a:avLst/>
            </a:prstGeom>
            <a:ln w="3492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03" name="TextBox 202"/>
            <p:cNvSpPr txBox="1"/>
            <p:nvPr/>
          </p:nvSpPr>
          <p:spPr>
            <a:xfrm>
              <a:off x="2595431" y="4190565"/>
              <a:ext cx="563686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hop-by-hop (in-network) implementation of reliable data transfer</a:t>
              </a: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63"/>
                                        </p:tgtEl>
                                        <p:attrNameLst>
                                          <p:attrName>style.visibility</p:attrName>
                                        </p:attrNameLst>
                                      </p:cBhvr>
                                      <p:to>
                                        <p:strVal val="visible"/>
                                      </p:to>
                                    </p:set>
                                    <p:animEffect transition="in" filter="dissolve">
                                      <p:cBhvr>
                                        <p:cTn id="12" dur="500"/>
                                        <p:tgtEl>
                                          <p:spTgt spid="1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p:cNvSpPr>
            <a:spLocks noGrp="1"/>
          </p:cNvSpPr>
          <p:nvPr>
            <p:ph type="title"/>
          </p:nvPr>
        </p:nvSpPr>
        <p:spPr>
          <a:xfrm>
            <a:off x="838200" y="345805"/>
            <a:ext cx="10515600" cy="894622"/>
          </a:xfrm>
        </p:spPr>
        <p:txBody>
          <a:bodyPr>
            <a:normAutofit/>
          </a:bodyPr>
          <a:lstStyle/>
          <a:p>
            <a:r>
              <a:rPr lang="en-US" sz="4800" dirty="0"/>
              <a:t>The end-end argument</a:t>
            </a:r>
            <a:endParaRPr lang="en-US" sz="4800" dirty="0"/>
          </a:p>
        </p:txBody>
      </p:sp>
      <p:grpSp>
        <p:nvGrpSpPr>
          <p:cNvPr id="5" name="Group 4"/>
          <p:cNvGrpSpPr/>
          <p:nvPr/>
        </p:nvGrpSpPr>
        <p:grpSpPr>
          <a:xfrm>
            <a:off x="622852" y="2604051"/>
            <a:ext cx="10917982" cy="3953614"/>
            <a:chOff x="622852" y="2604051"/>
            <a:chExt cx="10917982" cy="3953614"/>
          </a:xfrm>
        </p:grpSpPr>
        <p:sp>
          <p:nvSpPr>
            <p:cNvPr id="2" name="TextBox 1"/>
            <p:cNvSpPr txBox="1"/>
            <p:nvPr/>
          </p:nvSpPr>
          <p:spPr>
            <a:xfrm>
              <a:off x="833679" y="2696215"/>
              <a:ext cx="10513191" cy="3665619"/>
            </a:xfrm>
            <a:prstGeom prst="rect">
              <a:avLst/>
            </a:prstGeom>
            <a:noFill/>
          </p:spPr>
          <p:txBody>
            <a:bodyPr wrap="square" rtlCol="0">
              <a:spAutoFit/>
            </a:bodyPr>
            <a:lstStyle/>
            <a:p>
              <a:pPr marL="344805" marR="0" lvl="0" indent="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“The function in question can completely and correctly be implemented only with the knowledge and help of the application standing at the end points of the communication system. Therefore, providing that questioned function as a feature of the communication system itself is not possible. (Sometimes an incomplete version of the function provided by the communication system may be useful as a performance enhancement.)</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We call this line of reasoning against low-level function implementation the “end-to-end argument.”</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Rectangle 2"/>
            <p:cNvSpPr/>
            <p:nvPr/>
          </p:nvSpPr>
          <p:spPr>
            <a:xfrm>
              <a:off x="622852" y="2604051"/>
              <a:ext cx="10917982" cy="3727476"/>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p:cNvSpPr txBox="1"/>
            <p:nvPr/>
          </p:nvSpPr>
          <p:spPr>
            <a:xfrm>
              <a:off x="6622472" y="6096000"/>
              <a:ext cx="3238066" cy="461665"/>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Saltzer</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Reed, Clark 1981</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8" name="TextBox 7"/>
          <p:cNvSpPr txBox="1"/>
          <p:nvPr/>
        </p:nvSpPr>
        <p:spPr>
          <a:xfrm>
            <a:off x="872836" y="1256363"/>
            <a:ext cx="10474037" cy="954107"/>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010F90"/>
              </a:buClr>
              <a:buSzTx/>
              <a:buFont typeface="Wingdings" panose="05000000000000000000" pitchFamily="2" charset="2"/>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some network f</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unctionality</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(e.g., reliable data transfer, congestion) can be implemented </a:t>
            </a:r>
            <a:r>
              <a:rPr kumimoji="0" lang="en-US" sz="2800" b="0" i="0" u="none" strike="noStrike" kern="1200" cap="none" spc="0" normalizeH="0" baseline="0" noProof="0" dirty="0">
                <a:ln>
                  <a:noFill/>
                </a:ln>
                <a:solidFill>
                  <a:srgbClr val="010F90"/>
                </a:solidFill>
                <a:effectLst/>
                <a:uLnTx/>
                <a:uFillTx/>
                <a:latin typeface="Calibri" panose="020F0502020204030204"/>
                <a:ea typeface="+mn-ea"/>
                <a:cs typeface="+mn-cs"/>
              </a:rPr>
              <a:t>in network</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or at </a:t>
            </a:r>
            <a:r>
              <a:rPr kumimoji="0" lang="en-US" sz="2800" b="0" i="0" u="none" strike="noStrike" kern="1200" cap="none" spc="0" normalizeH="0" baseline="0" noProof="0" dirty="0">
                <a:ln>
                  <a:noFill/>
                </a:ln>
                <a:solidFill>
                  <a:srgbClr val="010F90"/>
                </a:solidFill>
                <a:effectLst/>
                <a:uLnTx/>
                <a:uFillTx/>
                <a:latin typeface="Calibri" panose="020F0502020204030204"/>
                <a:ea typeface="+mn-ea"/>
                <a:cs typeface="+mn-cs"/>
              </a:rPr>
              <a:t>network edge</a:t>
            </a:r>
            <a:endParaRPr kumimoji="0" lang="en-US" sz="2800" b="0" i="0" u="none" strike="noStrike" kern="1200" cap="none" spc="0" normalizeH="0" baseline="0" noProof="0" dirty="0">
              <a:ln>
                <a:noFill/>
              </a:ln>
              <a:solidFill>
                <a:srgbClr val="010F90"/>
              </a:solidFill>
              <a:effectLst/>
              <a:uLnTx/>
              <a:uFillTx/>
              <a:latin typeface="Calibri" panose="020F0502020204030204"/>
              <a:ea typeface="+mn-ea"/>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Where’s the intelligence?</a:t>
            </a:r>
            <a:endParaRPr lang="en-US" dirty="0"/>
          </a:p>
        </p:txBody>
      </p:sp>
      <p:grpSp>
        <p:nvGrpSpPr>
          <p:cNvPr id="19" name="Group 18"/>
          <p:cNvGrpSpPr/>
          <p:nvPr/>
        </p:nvGrpSpPr>
        <p:grpSpPr>
          <a:xfrm>
            <a:off x="435537" y="1971666"/>
            <a:ext cx="3436371" cy="3967162"/>
            <a:chOff x="692717" y="2243138"/>
            <a:chExt cx="3436371" cy="3967162"/>
          </a:xfrm>
        </p:grpSpPr>
        <p:sp>
          <p:nvSpPr>
            <p:cNvPr id="5" name="Freeform 417"/>
            <p:cNvSpPr/>
            <p:nvPr/>
          </p:nvSpPr>
          <p:spPr bwMode="auto">
            <a:xfrm>
              <a:off x="1025226" y="2358375"/>
              <a:ext cx="2282947" cy="2781661"/>
            </a:xfrm>
            <a:custGeom>
              <a:avLst/>
              <a:gdLst>
                <a:gd name="T0" fmla="*/ 2147483646 w 1036"/>
                <a:gd name="T1" fmla="*/ 2147483646 h 675"/>
                <a:gd name="T2" fmla="*/ 2147483646 w 1036"/>
                <a:gd name="T3" fmla="*/ 2147483646 h 675"/>
                <a:gd name="T4" fmla="*/ 2147483646 w 1036"/>
                <a:gd name="T5" fmla="*/ 2147483646 h 675"/>
                <a:gd name="T6" fmla="*/ 2147483646 w 1036"/>
                <a:gd name="T7" fmla="*/ 2147483646 h 675"/>
                <a:gd name="T8" fmla="*/ 2147483646 w 1036"/>
                <a:gd name="T9" fmla="*/ 2147483646 h 675"/>
                <a:gd name="T10" fmla="*/ 2147483646 w 1036"/>
                <a:gd name="T11" fmla="*/ 2147483646 h 675"/>
                <a:gd name="T12" fmla="*/ 2147483646 w 1036"/>
                <a:gd name="T13" fmla="*/ 2147483646 h 675"/>
                <a:gd name="T14" fmla="*/ 2147483646 w 1036"/>
                <a:gd name="T15" fmla="*/ 2147483646 h 675"/>
                <a:gd name="T16" fmla="*/ 2147483646 w 1036"/>
                <a:gd name="T17" fmla="*/ 2147483646 h 675"/>
                <a:gd name="T18" fmla="*/ 2147483646 w 1036"/>
                <a:gd name="T19" fmla="*/ 2147483646 h 675"/>
                <a:gd name="T20" fmla="*/ 2147483646 w 1036"/>
                <a:gd name="T21" fmla="*/ 2147483646 h 675"/>
                <a:gd name="T22" fmla="*/ 2147483646 w 1036"/>
                <a:gd name="T23" fmla="*/ 2147483646 h 675"/>
                <a:gd name="T24" fmla="*/ 2147483646 w 1036"/>
                <a:gd name="T25" fmla="*/ 2147483646 h 675"/>
                <a:gd name="T26" fmla="*/ 2147483646 w 1036"/>
                <a:gd name="T27" fmla="*/ 2147483646 h 675"/>
                <a:gd name="T28" fmla="*/ 2147483646 w 1036"/>
                <a:gd name="T29" fmla="*/ 2147483646 h 675"/>
                <a:gd name="T30" fmla="*/ 2147483646 w 1036"/>
                <a:gd name="T31" fmla="*/ 2147483646 h 675"/>
                <a:gd name="T32" fmla="*/ 2147483646 w 1036"/>
                <a:gd name="T33" fmla="*/ 2147483646 h 675"/>
                <a:gd name="T34" fmla="*/ 2147483646 w 1036"/>
                <a:gd name="T35" fmla="*/ 2147483646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9" name="Picture 8" descr="A close up of a logo&#10;&#10;Description automatically generated"/>
            <p:cNvPicPr>
              <a:picLocks noChangeAspect="1"/>
            </p:cNvPicPr>
            <p:nvPr/>
          </p:nvPicPr>
          <p:blipFill>
            <a:blip r:embed="rId1"/>
            <a:stretch>
              <a:fillRect/>
            </a:stretch>
          </p:blipFill>
          <p:spPr>
            <a:xfrm>
              <a:off x="767764" y="2352964"/>
              <a:ext cx="3175000" cy="2540000"/>
            </a:xfrm>
            <a:prstGeom prst="rect">
              <a:avLst/>
            </a:prstGeom>
          </p:spPr>
        </p:pic>
        <p:grpSp>
          <p:nvGrpSpPr>
            <p:cNvPr id="8" name="Group 7"/>
            <p:cNvGrpSpPr/>
            <p:nvPr/>
          </p:nvGrpSpPr>
          <p:grpSpPr>
            <a:xfrm>
              <a:off x="1481138" y="4114740"/>
              <a:ext cx="670927" cy="642997"/>
              <a:chOff x="1709738" y="4400490"/>
              <a:chExt cx="670927" cy="642997"/>
            </a:xfrm>
          </p:grpSpPr>
          <p:pic>
            <p:nvPicPr>
              <p:cNvPr id="7" name="Picture 6"/>
              <p:cNvPicPr>
                <a:picLocks noChangeAspect="1"/>
              </p:cNvPicPr>
              <p:nvPr/>
            </p:nvPicPr>
            <p:blipFill>
              <a:blip r:embed="rId2"/>
              <a:stretch>
                <a:fillRect/>
              </a:stretch>
            </p:blipFill>
            <p:spPr>
              <a:xfrm>
                <a:off x="1709738" y="4429125"/>
                <a:ext cx="614362" cy="614362"/>
              </a:xfrm>
              <a:prstGeom prst="rect">
                <a:avLst/>
              </a:prstGeom>
            </p:spPr>
          </p:pic>
          <p:pic>
            <p:nvPicPr>
              <p:cNvPr id="14" name="Picture 13"/>
              <p:cNvPicPr>
                <a:picLocks noChangeAspect="1"/>
              </p:cNvPicPr>
              <p:nvPr/>
            </p:nvPicPr>
            <p:blipFill>
              <a:blip r:embed="rId3"/>
              <a:stretch>
                <a:fillRect/>
              </a:stretch>
            </p:blipFill>
            <p:spPr>
              <a:xfrm>
                <a:off x="1870356" y="4400490"/>
                <a:ext cx="510309" cy="311786"/>
              </a:xfrm>
              <a:prstGeom prst="rect">
                <a:avLst/>
              </a:prstGeom>
            </p:spPr>
          </p:pic>
        </p:grpSp>
        <p:sp>
          <p:nvSpPr>
            <p:cNvPr id="1025" name="TextBox 1024"/>
            <p:cNvSpPr txBox="1"/>
            <p:nvPr/>
          </p:nvSpPr>
          <p:spPr>
            <a:xfrm>
              <a:off x="692717" y="5286970"/>
              <a:ext cx="3436371" cy="923330"/>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
                  <a:srgbClr val="0013A3"/>
                </a:buClr>
                <a:buSzTx/>
                <a:buFontTx/>
                <a:buNone/>
                <a:defRPr/>
              </a:pPr>
              <a:r>
                <a:rPr kumimoji="0" lang="en-US" sz="2400" b="0" i="0" u="none" strike="noStrike" kern="1200" cap="none" spc="0" normalizeH="0" baseline="0" noProof="0" dirty="0">
                  <a:ln>
                    <a:noFill/>
                  </a:ln>
                  <a:solidFill>
                    <a:srgbClr val="010F90"/>
                  </a:solidFill>
                  <a:effectLst/>
                  <a:uLnTx/>
                  <a:uFillTx/>
                  <a:latin typeface="Calibri" panose="020F0502020204030204"/>
                  <a:ea typeface="+mn-ea"/>
                  <a:cs typeface="+mn-cs"/>
                </a:rPr>
                <a:t>20</a:t>
              </a:r>
              <a:r>
                <a:rPr kumimoji="0" lang="en-US" sz="2400" b="0" i="0" u="none" strike="noStrike" kern="1200" cap="none" spc="0" normalizeH="0" baseline="30000" noProof="0" dirty="0">
                  <a:ln>
                    <a:noFill/>
                  </a:ln>
                  <a:solidFill>
                    <a:srgbClr val="010F90"/>
                  </a:solidFill>
                  <a:effectLst/>
                  <a:uLnTx/>
                  <a:uFillTx/>
                  <a:latin typeface="Calibri" panose="020F0502020204030204"/>
                  <a:ea typeface="+mn-ea"/>
                  <a:cs typeface="+mn-cs"/>
                </a:rPr>
                <a:t>th</a:t>
              </a:r>
              <a:r>
                <a:rPr kumimoji="0" lang="en-US" sz="2400" b="0" i="0" u="none" strike="noStrike" kern="1200" cap="none" spc="0" normalizeH="0" baseline="0" noProof="0" dirty="0">
                  <a:ln>
                    <a:noFill/>
                  </a:ln>
                  <a:solidFill>
                    <a:srgbClr val="010F90"/>
                  </a:solidFill>
                  <a:effectLst/>
                  <a:uLnTx/>
                  <a:uFillTx/>
                  <a:latin typeface="Calibri" panose="020F0502020204030204"/>
                  <a:ea typeface="+mn-ea"/>
                  <a:cs typeface="+mn-cs"/>
                </a:rPr>
                <a:t> century phone net:</a:t>
              </a:r>
              <a:endParaRPr kumimoji="0" lang="en-US" sz="2400" b="0" i="0" u="none" strike="noStrike" kern="1200" cap="none" spc="0" normalizeH="0" baseline="0" noProof="0" dirty="0">
                <a:ln>
                  <a:noFill/>
                </a:ln>
                <a:solidFill>
                  <a:srgbClr val="010F90"/>
                </a:solidFill>
                <a:effectLst/>
                <a:uLnTx/>
                <a:uFillTx/>
                <a:latin typeface="Calibri" panose="020F0502020204030204"/>
                <a:ea typeface="+mn-ea"/>
                <a:cs typeface="+mn-cs"/>
              </a:endParaRPr>
            </a:p>
            <a:p>
              <a:pPr marL="285750" marR="0" lvl="0" indent="-285750" algn="l" defTabSz="914400" rtl="0" eaLnBrk="1" fontAlgn="auto" latinLnBrk="0" hangingPunct="1">
                <a:lnSpc>
                  <a:spcPct val="90000"/>
                </a:lnSpc>
                <a:spcBef>
                  <a:spcPts val="0"/>
                </a:spcBef>
                <a:spcAft>
                  <a:spcPts val="0"/>
                </a:spcAft>
                <a:buClr>
                  <a:srgbClr val="0013A3"/>
                </a:buClr>
                <a:buSzTx/>
                <a:buFont typeface="Arial" panose="020B0604020202020204" pitchFamily="34" charset="0"/>
                <a:buChar char="•"/>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intelligence/computing at network switches</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422" name="Group 421"/>
            <p:cNvGrpSpPr/>
            <p:nvPr/>
          </p:nvGrpSpPr>
          <p:grpSpPr>
            <a:xfrm>
              <a:off x="2876551" y="4224277"/>
              <a:ext cx="670927" cy="642997"/>
              <a:chOff x="1709738" y="4400490"/>
              <a:chExt cx="670927" cy="642997"/>
            </a:xfrm>
          </p:grpSpPr>
          <p:pic>
            <p:nvPicPr>
              <p:cNvPr id="423" name="Picture 422"/>
              <p:cNvPicPr>
                <a:picLocks noChangeAspect="1"/>
              </p:cNvPicPr>
              <p:nvPr/>
            </p:nvPicPr>
            <p:blipFill>
              <a:blip r:embed="rId2"/>
              <a:stretch>
                <a:fillRect/>
              </a:stretch>
            </p:blipFill>
            <p:spPr>
              <a:xfrm>
                <a:off x="1709738" y="4429125"/>
                <a:ext cx="614362" cy="614362"/>
              </a:xfrm>
              <a:prstGeom prst="rect">
                <a:avLst/>
              </a:prstGeom>
            </p:spPr>
          </p:pic>
          <p:pic>
            <p:nvPicPr>
              <p:cNvPr id="424" name="Picture 423"/>
              <p:cNvPicPr>
                <a:picLocks noChangeAspect="1"/>
              </p:cNvPicPr>
              <p:nvPr/>
            </p:nvPicPr>
            <p:blipFill>
              <a:blip r:embed="rId3"/>
              <a:stretch>
                <a:fillRect/>
              </a:stretch>
            </p:blipFill>
            <p:spPr>
              <a:xfrm>
                <a:off x="1870356" y="4400490"/>
                <a:ext cx="510309" cy="311786"/>
              </a:xfrm>
              <a:prstGeom prst="rect">
                <a:avLst/>
              </a:prstGeom>
            </p:spPr>
          </p:pic>
        </p:grpSp>
        <p:grpSp>
          <p:nvGrpSpPr>
            <p:cNvPr id="425" name="Group 424"/>
            <p:cNvGrpSpPr/>
            <p:nvPr/>
          </p:nvGrpSpPr>
          <p:grpSpPr>
            <a:xfrm>
              <a:off x="3000375" y="3171825"/>
              <a:ext cx="742368" cy="676275"/>
              <a:chOff x="1709738" y="4400490"/>
              <a:chExt cx="670927" cy="642997"/>
            </a:xfrm>
          </p:grpSpPr>
          <p:pic>
            <p:nvPicPr>
              <p:cNvPr id="426" name="Picture 425"/>
              <p:cNvPicPr>
                <a:picLocks noChangeAspect="1"/>
              </p:cNvPicPr>
              <p:nvPr/>
            </p:nvPicPr>
            <p:blipFill>
              <a:blip r:embed="rId2"/>
              <a:stretch>
                <a:fillRect/>
              </a:stretch>
            </p:blipFill>
            <p:spPr>
              <a:xfrm>
                <a:off x="1709738" y="4429125"/>
                <a:ext cx="614362" cy="614362"/>
              </a:xfrm>
              <a:prstGeom prst="rect">
                <a:avLst/>
              </a:prstGeom>
            </p:spPr>
          </p:pic>
          <p:pic>
            <p:nvPicPr>
              <p:cNvPr id="427" name="Picture 426"/>
              <p:cNvPicPr>
                <a:picLocks noChangeAspect="1"/>
              </p:cNvPicPr>
              <p:nvPr/>
            </p:nvPicPr>
            <p:blipFill>
              <a:blip r:embed="rId3"/>
              <a:stretch>
                <a:fillRect/>
              </a:stretch>
            </p:blipFill>
            <p:spPr>
              <a:xfrm>
                <a:off x="1870356" y="4400490"/>
                <a:ext cx="510309" cy="311786"/>
              </a:xfrm>
              <a:prstGeom prst="rect">
                <a:avLst/>
              </a:prstGeom>
            </p:spPr>
          </p:pic>
        </p:grpSp>
        <p:grpSp>
          <p:nvGrpSpPr>
            <p:cNvPr id="428" name="Group 427"/>
            <p:cNvGrpSpPr/>
            <p:nvPr/>
          </p:nvGrpSpPr>
          <p:grpSpPr>
            <a:xfrm>
              <a:off x="1943099" y="2243138"/>
              <a:ext cx="494717" cy="500060"/>
              <a:chOff x="1709738" y="4400490"/>
              <a:chExt cx="670927" cy="642997"/>
            </a:xfrm>
          </p:grpSpPr>
          <p:pic>
            <p:nvPicPr>
              <p:cNvPr id="429" name="Picture 428"/>
              <p:cNvPicPr>
                <a:picLocks noChangeAspect="1"/>
              </p:cNvPicPr>
              <p:nvPr/>
            </p:nvPicPr>
            <p:blipFill>
              <a:blip r:embed="rId2"/>
              <a:stretch>
                <a:fillRect/>
              </a:stretch>
            </p:blipFill>
            <p:spPr>
              <a:xfrm>
                <a:off x="1709738" y="4429125"/>
                <a:ext cx="614362" cy="614362"/>
              </a:xfrm>
              <a:prstGeom prst="rect">
                <a:avLst/>
              </a:prstGeom>
            </p:spPr>
          </p:pic>
          <p:pic>
            <p:nvPicPr>
              <p:cNvPr id="430" name="Picture 429"/>
              <p:cNvPicPr>
                <a:picLocks noChangeAspect="1"/>
              </p:cNvPicPr>
              <p:nvPr/>
            </p:nvPicPr>
            <p:blipFill>
              <a:blip r:embed="rId3"/>
              <a:stretch>
                <a:fillRect/>
              </a:stretch>
            </p:blipFill>
            <p:spPr>
              <a:xfrm>
                <a:off x="1870356" y="4400490"/>
                <a:ext cx="510309" cy="311786"/>
              </a:xfrm>
              <a:prstGeom prst="rect">
                <a:avLst/>
              </a:prstGeom>
            </p:spPr>
          </p:pic>
        </p:grpSp>
        <p:grpSp>
          <p:nvGrpSpPr>
            <p:cNvPr id="431" name="Group 430"/>
            <p:cNvGrpSpPr/>
            <p:nvPr/>
          </p:nvGrpSpPr>
          <p:grpSpPr>
            <a:xfrm>
              <a:off x="2867026" y="2424113"/>
              <a:ext cx="623304" cy="557210"/>
              <a:chOff x="1709738" y="4400490"/>
              <a:chExt cx="670927" cy="642997"/>
            </a:xfrm>
          </p:grpSpPr>
          <p:pic>
            <p:nvPicPr>
              <p:cNvPr id="432" name="Picture 431"/>
              <p:cNvPicPr>
                <a:picLocks noChangeAspect="1"/>
              </p:cNvPicPr>
              <p:nvPr/>
            </p:nvPicPr>
            <p:blipFill>
              <a:blip r:embed="rId2"/>
              <a:stretch>
                <a:fillRect/>
              </a:stretch>
            </p:blipFill>
            <p:spPr>
              <a:xfrm>
                <a:off x="1709738" y="4429125"/>
                <a:ext cx="614362" cy="614362"/>
              </a:xfrm>
              <a:prstGeom prst="rect">
                <a:avLst/>
              </a:prstGeom>
            </p:spPr>
          </p:pic>
          <p:pic>
            <p:nvPicPr>
              <p:cNvPr id="433" name="Picture 432"/>
              <p:cNvPicPr>
                <a:picLocks noChangeAspect="1"/>
              </p:cNvPicPr>
              <p:nvPr/>
            </p:nvPicPr>
            <p:blipFill>
              <a:blip r:embed="rId3"/>
              <a:stretch>
                <a:fillRect/>
              </a:stretch>
            </p:blipFill>
            <p:spPr>
              <a:xfrm>
                <a:off x="1870356" y="4400490"/>
                <a:ext cx="510309" cy="311786"/>
              </a:xfrm>
              <a:prstGeom prst="rect">
                <a:avLst/>
              </a:prstGeom>
            </p:spPr>
          </p:pic>
        </p:grpSp>
        <p:grpSp>
          <p:nvGrpSpPr>
            <p:cNvPr id="434" name="Group 433"/>
            <p:cNvGrpSpPr/>
            <p:nvPr/>
          </p:nvGrpSpPr>
          <p:grpSpPr>
            <a:xfrm>
              <a:off x="1081089" y="2838451"/>
              <a:ext cx="623304" cy="557210"/>
              <a:chOff x="1709738" y="4400490"/>
              <a:chExt cx="670927" cy="642997"/>
            </a:xfrm>
          </p:grpSpPr>
          <p:pic>
            <p:nvPicPr>
              <p:cNvPr id="435" name="Picture 434"/>
              <p:cNvPicPr>
                <a:picLocks noChangeAspect="1"/>
              </p:cNvPicPr>
              <p:nvPr/>
            </p:nvPicPr>
            <p:blipFill>
              <a:blip r:embed="rId2"/>
              <a:stretch>
                <a:fillRect/>
              </a:stretch>
            </p:blipFill>
            <p:spPr>
              <a:xfrm>
                <a:off x="1709738" y="4429125"/>
                <a:ext cx="614362" cy="614362"/>
              </a:xfrm>
              <a:prstGeom prst="rect">
                <a:avLst/>
              </a:prstGeom>
            </p:spPr>
          </p:pic>
          <p:pic>
            <p:nvPicPr>
              <p:cNvPr id="436" name="Picture 435"/>
              <p:cNvPicPr>
                <a:picLocks noChangeAspect="1"/>
              </p:cNvPicPr>
              <p:nvPr/>
            </p:nvPicPr>
            <p:blipFill>
              <a:blip r:embed="rId3"/>
              <a:stretch>
                <a:fillRect/>
              </a:stretch>
            </p:blipFill>
            <p:spPr>
              <a:xfrm>
                <a:off x="1870356" y="4400490"/>
                <a:ext cx="510309" cy="311786"/>
              </a:xfrm>
              <a:prstGeom prst="rect">
                <a:avLst/>
              </a:prstGeom>
            </p:spPr>
          </p:pic>
        </p:grpSp>
        <p:grpSp>
          <p:nvGrpSpPr>
            <p:cNvPr id="437" name="Group 436"/>
            <p:cNvGrpSpPr/>
            <p:nvPr/>
          </p:nvGrpSpPr>
          <p:grpSpPr>
            <a:xfrm>
              <a:off x="719139" y="3590926"/>
              <a:ext cx="623304" cy="557210"/>
              <a:chOff x="1709738" y="4400490"/>
              <a:chExt cx="670927" cy="642997"/>
            </a:xfrm>
          </p:grpSpPr>
          <p:pic>
            <p:nvPicPr>
              <p:cNvPr id="438" name="Picture 437"/>
              <p:cNvPicPr>
                <a:picLocks noChangeAspect="1"/>
              </p:cNvPicPr>
              <p:nvPr/>
            </p:nvPicPr>
            <p:blipFill>
              <a:blip r:embed="rId2"/>
              <a:stretch>
                <a:fillRect/>
              </a:stretch>
            </p:blipFill>
            <p:spPr>
              <a:xfrm>
                <a:off x="1709738" y="4429125"/>
                <a:ext cx="614362" cy="614362"/>
              </a:xfrm>
              <a:prstGeom prst="rect">
                <a:avLst/>
              </a:prstGeom>
            </p:spPr>
          </p:pic>
          <p:pic>
            <p:nvPicPr>
              <p:cNvPr id="439" name="Picture 438"/>
              <p:cNvPicPr>
                <a:picLocks noChangeAspect="1"/>
              </p:cNvPicPr>
              <p:nvPr/>
            </p:nvPicPr>
            <p:blipFill>
              <a:blip r:embed="rId3"/>
              <a:stretch>
                <a:fillRect/>
              </a:stretch>
            </p:blipFill>
            <p:spPr>
              <a:xfrm>
                <a:off x="1870356" y="4400490"/>
                <a:ext cx="510309" cy="311786"/>
              </a:xfrm>
              <a:prstGeom prst="rect">
                <a:avLst/>
              </a:prstGeom>
            </p:spPr>
          </p:pic>
        </p:grpSp>
      </p:grpSp>
      <p:grpSp>
        <p:nvGrpSpPr>
          <p:cNvPr id="20" name="Group 19"/>
          <p:cNvGrpSpPr/>
          <p:nvPr/>
        </p:nvGrpSpPr>
        <p:grpSpPr>
          <a:xfrm>
            <a:off x="4169273" y="1790770"/>
            <a:ext cx="3360230" cy="4170668"/>
            <a:chOff x="4426457" y="2119394"/>
            <a:chExt cx="3360230" cy="4170668"/>
          </a:xfrm>
        </p:grpSpPr>
        <p:grpSp>
          <p:nvGrpSpPr>
            <p:cNvPr id="1032" name="Group 1031"/>
            <p:cNvGrpSpPr/>
            <p:nvPr/>
          </p:nvGrpSpPr>
          <p:grpSpPr>
            <a:xfrm>
              <a:off x="4426457" y="2119394"/>
              <a:ext cx="3360230" cy="4170668"/>
              <a:chOff x="4426457" y="2119394"/>
              <a:chExt cx="3360230" cy="4170668"/>
            </a:xfrm>
          </p:grpSpPr>
          <p:sp>
            <p:nvSpPr>
              <p:cNvPr id="6" name="Freeform 417"/>
              <p:cNvSpPr/>
              <p:nvPr/>
            </p:nvSpPr>
            <p:spPr bwMode="auto">
              <a:xfrm>
                <a:off x="4807517" y="2372230"/>
                <a:ext cx="2282947" cy="2781661"/>
              </a:xfrm>
              <a:custGeom>
                <a:avLst/>
                <a:gdLst>
                  <a:gd name="T0" fmla="*/ 2147483646 w 1036"/>
                  <a:gd name="T1" fmla="*/ 2147483646 h 675"/>
                  <a:gd name="T2" fmla="*/ 2147483646 w 1036"/>
                  <a:gd name="T3" fmla="*/ 2147483646 h 675"/>
                  <a:gd name="T4" fmla="*/ 2147483646 w 1036"/>
                  <a:gd name="T5" fmla="*/ 2147483646 h 675"/>
                  <a:gd name="T6" fmla="*/ 2147483646 w 1036"/>
                  <a:gd name="T7" fmla="*/ 2147483646 h 675"/>
                  <a:gd name="T8" fmla="*/ 2147483646 w 1036"/>
                  <a:gd name="T9" fmla="*/ 2147483646 h 675"/>
                  <a:gd name="T10" fmla="*/ 2147483646 w 1036"/>
                  <a:gd name="T11" fmla="*/ 2147483646 h 675"/>
                  <a:gd name="T12" fmla="*/ 2147483646 w 1036"/>
                  <a:gd name="T13" fmla="*/ 2147483646 h 675"/>
                  <a:gd name="T14" fmla="*/ 2147483646 w 1036"/>
                  <a:gd name="T15" fmla="*/ 2147483646 h 675"/>
                  <a:gd name="T16" fmla="*/ 2147483646 w 1036"/>
                  <a:gd name="T17" fmla="*/ 2147483646 h 675"/>
                  <a:gd name="T18" fmla="*/ 2147483646 w 1036"/>
                  <a:gd name="T19" fmla="*/ 2147483646 h 675"/>
                  <a:gd name="T20" fmla="*/ 2147483646 w 1036"/>
                  <a:gd name="T21" fmla="*/ 2147483646 h 675"/>
                  <a:gd name="T22" fmla="*/ 2147483646 w 1036"/>
                  <a:gd name="T23" fmla="*/ 2147483646 h 675"/>
                  <a:gd name="T24" fmla="*/ 2147483646 w 1036"/>
                  <a:gd name="T25" fmla="*/ 2147483646 h 675"/>
                  <a:gd name="T26" fmla="*/ 2147483646 w 1036"/>
                  <a:gd name="T27" fmla="*/ 2147483646 h 675"/>
                  <a:gd name="T28" fmla="*/ 2147483646 w 1036"/>
                  <a:gd name="T29" fmla="*/ 2147483646 h 675"/>
                  <a:gd name="T30" fmla="*/ 2147483646 w 1036"/>
                  <a:gd name="T31" fmla="*/ 2147483646 h 675"/>
                  <a:gd name="T32" fmla="*/ 2147483646 w 1036"/>
                  <a:gd name="T33" fmla="*/ 2147483646 h 675"/>
                  <a:gd name="T34" fmla="*/ 2147483646 w 1036"/>
                  <a:gd name="T35" fmla="*/ 2147483646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1" name="Group 1064"/>
              <p:cNvGrpSpPr/>
              <p:nvPr/>
            </p:nvGrpSpPr>
            <p:grpSpPr bwMode="auto">
              <a:xfrm>
                <a:off x="4624853" y="3711377"/>
                <a:ext cx="310186" cy="307808"/>
                <a:chOff x="877" y="1008"/>
                <a:chExt cx="2747" cy="2591"/>
              </a:xfrm>
            </p:grpSpPr>
            <p:pic>
              <p:nvPicPr>
                <p:cNvPr id="52" name="Picture 1065" descr="antenna_stylize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 name="Picture 1066" descr="laptop_keyboard"/>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4" name="Freeform 1067"/>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55" name="Picture 1068" descr="screen"/>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 name="Freeform 1069"/>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 name="Freeform 1070"/>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 name="Freeform 1071"/>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 name="Freeform 1072"/>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Freeform 1073"/>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 name="Freeform 1074"/>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62" name="Group 1075"/>
                <p:cNvGrpSpPr/>
                <p:nvPr/>
              </p:nvGrpSpPr>
              <p:grpSpPr bwMode="auto">
                <a:xfrm>
                  <a:off x="1709" y="3008"/>
                  <a:ext cx="507" cy="234"/>
                  <a:chOff x="1740" y="2642"/>
                  <a:chExt cx="752" cy="327"/>
                </a:xfrm>
              </p:grpSpPr>
              <p:sp>
                <p:nvSpPr>
                  <p:cNvPr id="69" name="Freeform 1076"/>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0" name="Freeform 1077"/>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1" name="Freeform 1078"/>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Freeform 1079"/>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3" name="Freeform 1080"/>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4" name="Freeform 1081"/>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63" name="Freeform 1082"/>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Freeform 1083"/>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Freeform 1084"/>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Freeform 1085"/>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Freeform 1086"/>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 name="Freeform 1087"/>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78" name="Group 590"/>
              <p:cNvGrpSpPr/>
              <p:nvPr/>
            </p:nvGrpSpPr>
            <p:grpSpPr bwMode="auto">
              <a:xfrm flipH="1">
                <a:off x="5139088" y="4243681"/>
                <a:ext cx="345630" cy="320302"/>
                <a:chOff x="2839" y="3501"/>
                <a:chExt cx="755" cy="803"/>
              </a:xfrm>
            </p:grpSpPr>
            <p:pic>
              <p:nvPicPr>
                <p:cNvPr id="79" name="Picture 591" descr="desktop_computer_stylized_medium"/>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Freeform 592"/>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39" name="Group 950"/>
              <p:cNvGrpSpPr/>
              <p:nvPr/>
            </p:nvGrpSpPr>
            <p:grpSpPr bwMode="auto">
              <a:xfrm>
                <a:off x="6854798" y="4517975"/>
                <a:ext cx="177192" cy="330833"/>
                <a:chOff x="4140" y="429"/>
                <a:chExt cx="1425" cy="2396"/>
              </a:xfrm>
            </p:grpSpPr>
            <p:sp>
              <p:nvSpPr>
                <p:cNvPr id="140" name="Freeform 951"/>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Rectangle 952"/>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42" name="Freeform 953"/>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3" name="Freeform 954"/>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4" name="Rectangle 955"/>
                <p:cNvSpPr>
                  <a:spLocks noChangeArrowheads="1"/>
                </p:cNvSpPr>
                <p:nvPr/>
              </p:nvSpPr>
              <p:spPr bwMode="auto">
                <a:xfrm>
                  <a:off x="4210" y="690"/>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145" name="Group 956"/>
                <p:cNvGrpSpPr/>
                <p:nvPr/>
              </p:nvGrpSpPr>
              <p:grpSpPr bwMode="auto">
                <a:xfrm>
                  <a:off x="4749" y="668"/>
                  <a:ext cx="581" cy="145"/>
                  <a:chOff x="614" y="2568"/>
                  <a:chExt cx="725" cy="139"/>
                </a:xfrm>
              </p:grpSpPr>
              <p:sp>
                <p:nvSpPr>
                  <p:cNvPr id="170" name="AutoShape 957"/>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71" name="AutoShape 958"/>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46" name="Rectangle 959"/>
                <p:cNvSpPr>
                  <a:spLocks noChangeArrowheads="1"/>
                </p:cNvSpPr>
                <p:nvPr/>
              </p:nvSpPr>
              <p:spPr bwMode="auto">
                <a:xfrm>
                  <a:off x="4220" y="1022"/>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147" name="Group 960"/>
                <p:cNvGrpSpPr/>
                <p:nvPr/>
              </p:nvGrpSpPr>
              <p:grpSpPr bwMode="auto">
                <a:xfrm>
                  <a:off x="4747" y="994"/>
                  <a:ext cx="581" cy="134"/>
                  <a:chOff x="614" y="2568"/>
                  <a:chExt cx="725" cy="139"/>
                </a:xfrm>
              </p:grpSpPr>
              <p:sp>
                <p:nvSpPr>
                  <p:cNvPr id="168" name="AutoShape 961"/>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69" name="AutoShape 962"/>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48" name="Rectangle 963"/>
                <p:cNvSpPr>
                  <a:spLocks noChangeArrowheads="1"/>
                </p:cNvSpPr>
                <p:nvPr/>
              </p:nvSpPr>
              <p:spPr bwMode="auto">
                <a:xfrm>
                  <a:off x="4220" y="1354"/>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49" name="Rectangle 964"/>
                <p:cNvSpPr>
                  <a:spLocks noChangeArrowheads="1"/>
                </p:cNvSpPr>
                <p:nvPr/>
              </p:nvSpPr>
              <p:spPr bwMode="auto">
                <a:xfrm>
                  <a:off x="4230" y="1655"/>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150" name="Group 965"/>
                <p:cNvGrpSpPr/>
                <p:nvPr/>
              </p:nvGrpSpPr>
              <p:grpSpPr bwMode="auto">
                <a:xfrm>
                  <a:off x="4735" y="1627"/>
                  <a:ext cx="582" cy="151"/>
                  <a:chOff x="614" y="2568"/>
                  <a:chExt cx="725" cy="139"/>
                </a:xfrm>
              </p:grpSpPr>
              <p:sp>
                <p:nvSpPr>
                  <p:cNvPr id="166" name="AutoShape 966"/>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67" name="AutoShape 967"/>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51" name="Freeform 968"/>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52" name="Group 969"/>
                <p:cNvGrpSpPr/>
                <p:nvPr/>
              </p:nvGrpSpPr>
              <p:grpSpPr bwMode="auto">
                <a:xfrm>
                  <a:off x="4739" y="1327"/>
                  <a:ext cx="582" cy="139"/>
                  <a:chOff x="614" y="2568"/>
                  <a:chExt cx="725" cy="139"/>
                </a:xfrm>
              </p:grpSpPr>
              <p:sp>
                <p:nvSpPr>
                  <p:cNvPr id="164" name="AutoShape 970"/>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65" name="AutoShape 971"/>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53" name="Rectangle 972"/>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54" name="Freeform 973"/>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5" name="Freeform 974"/>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6" name="Oval 975"/>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57" name="Freeform 976"/>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8" name="AutoShape 977"/>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59" name="AutoShape 978"/>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60" name="Oval 979"/>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61" name="Oval 980"/>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62" name="Oval 981"/>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63" name="Rectangle 982"/>
                <p:cNvSpPr>
                  <a:spLocks noChangeArrowheads="1"/>
                </p:cNvSpPr>
                <p:nvPr/>
              </p:nvSpPr>
              <p:spPr bwMode="auto">
                <a:xfrm>
                  <a:off x="5067" y="1837"/>
                  <a:ext cx="80" cy="759"/>
                </a:xfrm>
                <a:prstGeom prst="rect">
                  <a:avLst/>
                </a:prstGeom>
                <a:solidFill>
                  <a:srgbClr val="292929"/>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221" name="Group 950"/>
              <p:cNvGrpSpPr/>
              <p:nvPr/>
            </p:nvGrpSpPr>
            <p:grpSpPr bwMode="auto">
              <a:xfrm>
                <a:off x="5095271" y="2910847"/>
                <a:ext cx="177192" cy="330833"/>
                <a:chOff x="4140" y="429"/>
                <a:chExt cx="1425" cy="2396"/>
              </a:xfrm>
            </p:grpSpPr>
            <p:sp>
              <p:nvSpPr>
                <p:cNvPr id="222" name="Freeform 951"/>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3" name="Rectangle 952"/>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24" name="Freeform 953"/>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5" name="Freeform 954"/>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6" name="Rectangle 955"/>
                <p:cNvSpPr>
                  <a:spLocks noChangeArrowheads="1"/>
                </p:cNvSpPr>
                <p:nvPr/>
              </p:nvSpPr>
              <p:spPr bwMode="auto">
                <a:xfrm>
                  <a:off x="4210" y="690"/>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27" name="Group 956"/>
                <p:cNvGrpSpPr/>
                <p:nvPr/>
              </p:nvGrpSpPr>
              <p:grpSpPr bwMode="auto">
                <a:xfrm>
                  <a:off x="4749" y="668"/>
                  <a:ext cx="581" cy="145"/>
                  <a:chOff x="614" y="2568"/>
                  <a:chExt cx="725" cy="139"/>
                </a:xfrm>
              </p:grpSpPr>
              <p:sp>
                <p:nvSpPr>
                  <p:cNvPr id="252" name="AutoShape 957"/>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53" name="AutoShape 958"/>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28" name="Rectangle 959"/>
                <p:cNvSpPr>
                  <a:spLocks noChangeArrowheads="1"/>
                </p:cNvSpPr>
                <p:nvPr/>
              </p:nvSpPr>
              <p:spPr bwMode="auto">
                <a:xfrm>
                  <a:off x="4220" y="1022"/>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29" name="Group 960"/>
                <p:cNvGrpSpPr/>
                <p:nvPr/>
              </p:nvGrpSpPr>
              <p:grpSpPr bwMode="auto">
                <a:xfrm>
                  <a:off x="4747" y="994"/>
                  <a:ext cx="581" cy="134"/>
                  <a:chOff x="614" y="2568"/>
                  <a:chExt cx="725" cy="139"/>
                </a:xfrm>
              </p:grpSpPr>
              <p:sp>
                <p:nvSpPr>
                  <p:cNvPr id="250" name="AutoShape 961"/>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51" name="AutoShape 962"/>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30" name="Rectangle 963"/>
                <p:cNvSpPr>
                  <a:spLocks noChangeArrowheads="1"/>
                </p:cNvSpPr>
                <p:nvPr/>
              </p:nvSpPr>
              <p:spPr bwMode="auto">
                <a:xfrm>
                  <a:off x="4220" y="1354"/>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1" name="Rectangle 964"/>
                <p:cNvSpPr>
                  <a:spLocks noChangeArrowheads="1"/>
                </p:cNvSpPr>
                <p:nvPr/>
              </p:nvSpPr>
              <p:spPr bwMode="auto">
                <a:xfrm>
                  <a:off x="4230" y="1655"/>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32" name="Group 965"/>
                <p:cNvGrpSpPr/>
                <p:nvPr/>
              </p:nvGrpSpPr>
              <p:grpSpPr bwMode="auto">
                <a:xfrm>
                  <a:off x="4735" y="1627"/>
                  <a:ext cx="582" cy="151"/>
                  <a:chOff x="614" y="2568"/>
                  <a:chExt cx="725" cy="139"/>
                </a:xfrm>
              </p:grpSpPr>
              <p:sp>
                <p:nvSpPr>
                  <p:cNvPr id="248" name="AutoShape 966"/>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9" name="AutoShape 967"/>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33" name="Freeform 968"/>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34" name="Group 969"/>
                <p:cNvGrpSpPr/>
                <p:nvPr/>
              </p:nvGrpSpPr>
              <p:grpSpPr bwMode="auto">
                <a:xfrm>
                  <a:off x="4739" y="1327"/>
                  <a:ext cx="582" cy="139"/>
                  <a:chOff x="614" y="2568"/>
                  <a:chExt cx="725" cy="139"/>
                </a:xfrm>
              </p:grpSpPr>
              <p:sp>
                <p:nvSpPr>
                  <p:cNvPr id="246" name="AutoShape 970"/>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7" name="AutoShape 971"/>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35" name="Rectangle 972"/>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6" name="Freeform 973"/>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7" name="Freeform 974"/>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8" name="Oval 975"/>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9" name="Freeform 976"/>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0" name="AutoShape 977"/>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1" name="AutoShape 978"/>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2" name="Oval 979"/>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3" name="Oval 980"/>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4" name="Oval 981"/>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45" name="Rectangle 982"/>
                <p:cNvSpPr>
                  <a:spLocks noChangeArrowheads="1"/>
                </p:cNvSpPr>
                <p:nvPr/>
              </p:nvSpPr>
              <p:spPr bwMode="auto">
                <a:xfrm>
                  <a:off x="5067" y="1837"/>
                  <a:ext cx="80" cy="759"/>
                </a:xfrm>
                <a:prstGeom prst="rect">
                  <a:avLst/>
                </a:prstGeom>
                <a:solidFill>
                  <a:srgbClr val="292929"/>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287" name="Group 590"/>
              <p:cNvGrpSpPr/>
              <p:nvPr/>
            </p:nvGrpSpPr>
            <p:grpSpPr bwMode="auto">
              <a:xfrm flipH="1">
                <a:off x="5509918" y="2398512"/>
                <a:ext cx="345630" cy="320302"/>
                <a:chOff x="2839" y="3501"/>
                <a:chExt cx="755" cy="803"/>
              </a:xfrm>
            </p:grpSpPr>
            <p:pic>
              <p:nvPicPr>
                <p:cNvPr id="288" name="Picture 591" descr="desktop_computer_stylized_medium"/>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9" name="Freeform 592"/>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90" name="Group 950"/>
              <p:cNvGrpSpPr/>
              <p:nvPr/>
            </p:nvGrpSpPr>
            <p:grpSpPr bwMode="auto">
              <a:xfrm>
                <a:off x="6937925" y="4379430"/>
                <a:ext cx="177192" cy="330833"/>
                <a:chOff x="4140" y="429"/>
                <a:chExt cx="1425" cy="2396"/>
              </a:xfrm>
            </p:grpSpPr>
            <p:sp>
              <p:nvSpPr>
                <p:cNvPr id="291" name="Freeform 951"/>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2" name="Rectangle 952"/>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93" name="Freeform 953"/>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4" name="Freeform 954"/>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5" name="Rectangle 955"/>
                <p:cNvSpPr>
                  <a:spLocks noChangeArrowheads="1"/>
                </p:cNvSpPr>
                <p:nvPr/>
              </p:nvSpPr>
              <p:spPr bwMode="auto">
                <a:xfrm>
                  <a:off x="4210" y="690"/>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96" name="Group 956"/>
                <p:cNvGrpSpPr/>
                <p:nvPr/>
              </p:nvGrpSpPr>
              <p:grpSpPr bwMode="auto">
                <a:xfrm>
                  <a:off x="4749" y="668"/>
                  <a:ext cx="581" cy="145"/>
                  <a:chOff x="614" y="2568"/>
                  <a:chExt cx="725" cy="139"/>
                </a:xfrm>
              </p:grpSpPr>
              <p:sp>
                <p:nvSpPr>
                  <p:cNvPr id="321" name="AutoShape 957"/>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22" name="AutoShape 958"/>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97" name="Rectangle 959"/>
                <p:cNvSpPr>
                  <a:spLocks noChangeArrowheads="1"/>
                </p:cNvSpPr>
                <p:nvPr/>
              </p:nvSpPr>
              <p:spPr bwMode="auto">
                <a:xfrm>
                  <a:off x="4220" y="1022"/>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98" name="Group 960"/>
                <p:cNvGrpSpPr/>
                <p:nvPr/>
              </p:nvGrpSpPr>
              <p:grpSpPr bwMode="auto">
                <a:xfrm>
                  <a:off x="4747" y="994"/>
                  <a:ext cx="581" cy="134"/>
                  <a:chOff x="614" y="2568"/>
                  <a:chExt cx="725" cy="139"/>
                </a:xfrm>
              </p:grpSpPr>
              <p:sp>
                <p:nvSpPr>
                  <p:cNvPr id="319" name="AutoShape 961"/>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20" name="AutoShape 962"/>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99" name="Rectangle 963"/>
                <p:cNvSpPr>
                  <a:spLocks noChangeArrowheads="1"/>
                </p:cNvSpPr>
                <p:nvPr/>
              </p:nvSpPr>
              <p:spPr bwMode="auto">
                <a:xfrm>
                  <a:off x="4220" y="1354"/>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0" name="Rectangle 964"/>
                <p:cNvSpPr>
                  <a:spLocks noChangeArrowheads="1"/>
                </p:cNvSpPr>
                <p:nvPr/>
              </p:nvSpPr>
              <p:spPr bwMode="auto">
                <a:xfrm>
                  <a:off x="4230" y="1655"/>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01" name="Group 965"/>
                <p:cNvGrpSpPr/>
                <p:nvPr/>
              </p:nvGrpSpPr>
              <p:grpSpPr bwMode="auto">
                <a:xfrm>
                  <a:off x="4735" y="1627"/>
                  <a:ext cx="582" cy="151"/>
                  <a:chOff x="614" y="2568"/>
                  <a:chExt cx="725" cy="139"/>
                </a:xfrm>
              </p:grpSpPr>
              <p:sp>
                <p:nvSpPr>
                  <p:cNvPr id="317" name="AutoShape 966"/>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18" name="AutoShape 967"/>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02" name="Freeform 968"/>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03" name="Group 969"/>
                <p:cNvGrpSpPr/>
                <p:nvPr/>
              </p:nvGrpSpPr>
              <p:grpSpPr bwMode="auto">
                <a:xfrm>
                  <a:off x="4739" y="1327"/>
                  <a:ext cx="582" cy="139"/>
                  <a:chOff x="614" y="2568"/>
                  <a:chExt cx="725" cy="139"/>
                </a:xfrm>
              </p:grpSpPr>
              <p:sp>
                <p:nvSpPr>
                  <p:cNvPr id="315" name="AutoShape 970"/>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16" name="AutoShape 971"/>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04" name="Rectangle 972"/>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5" name="Freeform 973"/>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6" name="Freeform 974"/>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7" name="Oval 975"/>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08" name="Freeform 976"/>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9" name="AutoShape 977"/>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10" name="AutoShape 978"/>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11" name="Oval 979"/>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12" name="Oval 980"/>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13" name="Oval 981"/>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14" name="Rectangle 982"/>
                <p:cNvSpPr>
                  <a:spLocks noChangeArrowheads="1"/>
                </p:cNvSpPr>
                <p:nvPr/>
              </p:nvSpPr>
              <p:spPr bwMode="auto">
                <a:xfrm>
                  <a:off x="5067" y="1837"/>
                  <a:ext cx="80" cy="759"/>
                </a:xfrm>
                <a:prstGeom prst="rect">
                  <a:avLst/>
                </a:prstGeom>
                <a:solidFill>
                  <a:srgbClr val="292929"/>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323" name="Group 950"/>
              <p:cNvGrpSpPr/>
              <p:nvPr/>
            </p:nvGrpSpPr>
            <p:grpSpPr bwMode="auto">
              <a:xfrm>
                <a:off x="6965634" y="2509067"/>
                <a:ext cx="177192" cy="330833"/>
                <a:chOff x="4140" y="429"/>
                <a:chExt cx="1425" cy="2396"/>
              </a:xfrm>
            </p:grpSpPr>
            <p:sp>
              <p:nvSpPr>
                <p:cNvPr id="324" name="Freeform 951"/>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5" name="Rectangle 952"/>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26" name="Freeform 953"/>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7" name="Freeform 954"/>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8" name="Rectangle 955"/>
                <p:cNvSpPr>
                  <a:spLocks noChangeArrowheads="1"/>
                </p:cNvSpPr>
                <p:nvPr/>
              </p:nvSpPr>
              <p:spPr bwMode="auto">
                <a:xfrm>
                  <a:off x="4210" y="690"/>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29" name="Group 956"/>
                <p:cNvGrpSpPr/>
                <p:nvPr/>
              </p:nvGrpSpPr>
              <p:grpSpPr bwMode="auto">
                <a:xfrm>
                  <a:off x="4749" y="668"/>
                  <a:ext cx="581" cy="145"/>
                  <a:chOff x="614" y="2568"/>
                  <a:chExt cx="725" cy="139"/>
                </a:xfrm>
              </p:grpSpPr>
              <p:sp>
                <p:nvSpPr>
                  <p:cNvPr id="354" name="AutoShape 957"/>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5" name="AutoShape 958"/>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0" name="Rectangle 959"/>
                <p:cNvSpPr>
                  <a:spLocks noChangeArrowheads="1"/>
                </p:cNvSpPr>
                <p:nvPr/>
              </p:nvSpPr>
              <p:spPr bwMode="auto">
                <a:xfrm>
                  <a:off x="4220" y="1022"/>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31" name="Group 960"/>
                <p:cNvGrpSpPr/>
                <p:nvPr/>
              </p:nvGrpSpPr>
              <p:grpSpPr bwMode="auto">
                <a:xfrm>
                  <a:off x="4747" y="994"/>
                  <a:ext cx="581" cy="134"/>
                  <a:chOff x="614" y="2568"/>
                  <a:chExt cx="725" cy="139"/>
                </a:xfrm>
              </p:grpSpPr>
              <p:sp>
                <p:nvSpPr>
                  <p:cNvPr id="352" name="AutoShape 961"/>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3" name="AutoShape 962"/>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2" name="Rectangle 963"/>
                <p:cNvSpPr>
                  <a:spLocks noChangeArrowheads="1"/>
                </p:cNvSpPr>
                <p:nvPr/>
              </p:nvSpPr>
              <p:spPr bwMode="auto">
                <a:xfrm>
                  <a:off x="4220" y="1354"/>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33" name="Rectangle 964"/>
                <p:cNvSpPr>
                  <a:spLocks noChangeArrowheads="1"/>
                </p:cNvSpPr>
                <p:nvPr/>
              </p:nvSpPr>
              <p:spPr bwMode="auto">
                <a:xfrm>
                  <a:off x="4230" y="1655"/>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34" name="Group 965"/>
                <p:cNvGrpSpPr/>
                <p:nvPr/>
              </p:nvGrpSpPr>
              <p:grpSpPr bwMode="auto">
                <a:xfrm>
                  <a:off x="4735" y="1627"/>
                  <a:ext cx="582" cy="151"/>
                  <a:chOff x="614" y="2568"/>
                  <a:chExt cx="725" cy="139"/>
                </a:xfrm>
              </p:grpSpPr>
              <p:sp>
                <p:nvSpPr>
                  <p:cNvPr id="350" name="AutoShape 966"/>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1" name="AutoShape 967"/>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5" name="Freeform 968"/>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36" name="Group 969"/>
                <p:cNvGrpSpPr/>
                <p:nvPr/>
              </p:nvGrpSpPr>
              <p:grpSpPr bwMode="auto">
                <a:xfrm>
                  <a:off x="4739" y="1327"/>
                  <a:ext cx="582" cy="139"/>
                  <a:chOff x="614" y="2568"/>
                  <a:chExt cx="725" cy="139"/>
                </a:xfrm>
              </p:grpSpPr>
              <p:sp>
                <p:nvSpPr>
                  <p:cNvPr id="348" name="AutoShape 970"/>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9" name="AutoShape 971"/>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7" name="Rectangle 972"/>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38" name="Freeform 973"/>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9" name="Freeform 974"/>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0" name="Oval 975"/>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1" name="Freeform 976"/>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2" name="AutoShape 977"/>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3" name="AutoShape 978"/>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4" name="Oval 979"/>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5" name="Oval 980"/>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6" name="Oval 981"/>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7" name="Rectangle 982"/>
                <p:cNvSpPr>
                  <a:spLocks noChangeArrowheads="1"/>
                </p:cNvSpPr>
                <p:nvPr/>
              </p:nvSpPr>
              <p:spPr bwMode="auto">
                <a:xfrm>
                  <a:off x="5067" y="1837"/>
                  <a:ext cx="80" cy="759"/>
                </a:xfrm>
                <a:prstGeom prst="rect">
                  <a:avLst/>
                </a:prstGeom>
                <a:solidFill>
                  <a:srgbClr val="292929"/>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356" name="Group 590"/>
              <p:cNvGrpSpPr/>
              <p:nvPr/>
            </p:nvGrpSpPr>
            <p:grpSpPr bwMode="auto">
              <a:xfrm flipH="1">
                <a:off x="6829342" y="3343136"/>
                <a:ext cx="345630" cy="320302"/>
                <a:chOff x="2839" y="3501"/>
                <a:chExt cx="755" cy="803"/>
              </a:xfrm>
            </p:grpSpPr>
            <p:pic>
              <p:nvPicPr>
                <p:cNvPr id="357" name="Picture 591" descr="desktop_computer_stylized_medium"/>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 name="Freeform 592"/>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1024" name="Picture 1023" descr="A close up of a logo&#10;&#10;Description automatically generated"/>
              <p:cNvPicPr>
                <a:picLocks noChangeAspect="1"/>
              </p:cNvPicPr>
              <p:nvPr/>
            </p:nvPicPr>
            <p:blipFill>
              <a:blip r:embed="rId8"/>
              <a:stretch>
                <a:fillRect/>
              </a:stretch>
            </p:blipFill>
            <p:spPr>
              <a:xfrm>
                <a:off x="4426457" y="3527648"/>
                <a:ext cx="429108" cy="419677"/>
              </a:xfrm>
              <a:prstGeom prst="rect">
                <a:avLst/>
              </a:prstGeom>
            </p:spPr>
          </p:pic>
          <p:pic>
            <p:nvPicPr>
              <p:cNvPr id="361" name="Picture 360" descr="A close up of a logo&#10;&#10;Description automatically generated"/>
              <p:cNvPicPr>
                <a:picLocks noChangeAspect="1"/>
              </p:cNvPicPr>
              <p:nvPr/>
            </p:nvPicPr>
            <p:blipFill>
              <a:blip r:embed="rId8"/>
              <a:stretch>
                <a:fillRect/>
              </a:stretch>
            </p:blipFill>
            <p:spPr>
              <a:xfrm>
                <a:off x="4931884" y="4096736"/>
                <a:ext cx="429108" cy="419677"/>
              </a:xfrm>
              <a:prstGeom prst="rect">
                <a:avLst/>
              </a:prstGeom>
            </p:spPr>
          </p:pic>
          <p:pic>
            <p:nvPicPr>
              <p:cNvPr id="362" name="Picture 361" descr="A close up of a logo&#10;&#10;Description automatically generated"/>
              <p:cNvPicPr>
                <a:picLocks noChangeAspect="1"/>
              </p:cNvPicPr>
              <p:nvPr/>
            </p:nvPicPr>
            <p:blipFill>
              <a:blip r:embed="rId8"/>
              <a:stretch>
                <a:fillRect/>
              </a:stretch>
            </p:blipFill>
            <p:spPr>
              <a:xfrm>
                <a:off x="4833500" y="2632539"/>
                <a:ext cx="429108" cy="419677"/>
              </a:xfrm>
              <a:prstGeom prst="rect">
                <a:avLst/>
              </a:prstGeom>
            </p:spPr>
          </p:pic>
          <p:pic>
            <p:nvPicPr>
              <p:cNvPr id="363" name="Picture 362" descr="A close up of a logo&#10;&#10;Description automatically generated"/>
              <p:cNvPicPr>
                <a:picLocks noChangeAspect="1"/>
              </p:cNvPicPr>
              <p:nvPr/>
            </p:nvPicPr>
            <p:blipFill>
              <a:blip r:embed="rId8"/>
              <a:stretch>
                <a:fillRect/>
              </a:stretch>
            </p:blipFill>
            <p:spPr>
              <a:xfrm>
                <a:off x="5385227" y="2119394"/>
                <a:ext cx="429108" cy="419677"/>
              </a:xfrm>
              <a:prstGeom prst="rect">
                <a:avLst/>
              </a:prstGeom>
            </p:spPr>
          </p:pic>
          <p:pic>
            <p:nvPicPr>
              <p:cNvPr id="364" name="Picture 363" descr="A close up of a logo&#10;&#10;Description automatically generated"/>
              <p:cNvPicPr>
                <a:picLocks noChangeAspect="1"/>
              </p:cNvPicPr>
              <p:nvPr/>
            </p:nvPicPr>
            <p:blipFill>
              <a:blip r:embed="rId8"/>
              <a:stretch>
                <a:fillRect/>
              </a:stretch>
            </p:blipFill>
            <p:spPr>
              <a:xfrm>
                <a:off x="6695095" y="2213920"/>
                <a:ext cx="429108" cy="419677"/>
              </a:xfrm>
              <a:prstGeom prst="rect">
                <a:avLst/>
              </a:prstGeom>
            </p:spPr>
          </p:pic>
          <p:pic>
            <p:nvPicPr>
              <p:cNvPr id="365" name="Picture 364" descr="A close up of a logo&#10;&#10;Description automatically generated"/>
              <p:cNvPicPr>
                <a:picLocks noChangeAspect="1"/>
              </p:cNvPicPr>
              <p:nvPr/>
            </p:nvPicPr>
            <p:blipFill>
              <a:blip r:embed="rId8"/>
              <a:stretch>
                <a:fillRect/>
              </a:stretch>
            </p:blipFill>
            <p:spPr>
              <a:xfrm>
                <a:off x="6922731" y="3136036"/>
                <a:ext cx="429108" cy="419677"/>
              </a:xfrm>
              <a:prstGeom prst="rect">
                <a:avLst/>
              </a:prstGeom>
            </p:spPr>
          </p:pic>
          <p:pic>
            <p:nvPicPr>
              <p:cNvPr id="366" name="Picture 365" descr="A close up of a logo&#10;&#10;Description automatically generated"/>
              <p:cNvPicPr>
                <a:picLocks noChangeAspect="1"/>
              </p:cNvPicPr>
              <p:nvPr/>
            </p:nvPicPr>
            <p:blipFill>
              <a:blip r:embed="rId8"/>
              <a:stretch>
                <a:fillRect/>
              </a:stretch>
            </p:blipFill>
            <p:spPr>
              <a:xfrm>
                <a:off x="6872575" y="4168111"/>
                <a:ext cx="429108" cy="419677"/>
              </a:xfrm>
              <a:prstGeom prst="rect">
                <a:avLst/>
              </a:prstGeom>
            </p:spPr>
          </p:pic>
          <p:sp>
            <p:nvSpPr>
              <p:cNvPr id="368" name="TextBox 367"/>
              <p:cNvSpPr txBox="1"/>
              <p:nvPr/>
            </p:nvSpPr>
            <p:spPr>
              <a:xfrm>
                <a:off x="4538652" y="5366732"/>
                <a:ext cx="3248035" cy="923330"/>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defRPr/>
                </a:pPr>
                <a:r>
                  <a:rPr kumimoji="0" lang="en-US" sz="2400" b="0" i="0" u="none" strike="noStrike" kern="1200" cap="none" spc="0" normalizeH="0" baseline="0" noProof="0" dirty="0">
                    <a:ln>
                      <a:noFill/>
                    </a:ln>
                    <a:solidFill>
                      <a:srgbClr val="010F90"/>
                    </a:solidFill>
                    <a:effectLst/>
                    <a:uLnTx/>
                    <a:uFillTx/>
                    <a:latin typeface="Calibri" panose="020F0502020204030204"/>
                    <a:ea typeface="+mn-ea"/>
                    <a:cs typeface="+mn-cs"/>
                  </a:rPr>
                  <a:t>Internet (pre-2005)</a:t>
                </a:r>
                <a:endParaRPr kumimoji="0" lang="en-US" sz="2400" b="0" i="0" u="none" strike="noStrike" kern="1200" cap="none" spc="0" normalizeH="0" baseline="0" noProof="0" dirty="0">
                  <a:ln>
                    <a:noFill/>
                  </a:ln>
                  <a:solidFill>
                    <a:srgbClr val="010F90"/>
                  </a:solidFill>
                  <a:effectLst/>
                  <a:uLnTx/>
                  <a:uFillTx/>
                  <a:latin typeface="Calibri" panose="020F0502020204030204"/>
                  <a:ea typeface="+mn-ea"/>
                  <a:cs typeface="+mn-cs"/>
                </a:endParaRPr>
              </a:p>
              <a:p>
                <a:pPr marL="285750" marR="0" lvl="0" indent="-285750" algn="l" defTabSz="914400" rtl="0" eaLnBrk="1" fontAlgn="auto" latinLnBrk="0" hangingPunct="1">
                  <a:lnSpc>
                    <a:spcPct val="90000"/>
                  </a:lnSpc>
                  <a:spcBef>
                    <a:spcPts val="0"/>
                  </a:spcBef>
                  <a:spcAft>
                    <a:spcPts val="0"/>
                  </a:spcAft>
                  <a:buClr>
                    <a:srgbClr val="0013A3"/>
                  </a:buClr>
                  <a:buSzTx/>
                  <a:buFont typeface="Arial" panose="020B0604020202020204" pitchFamily="34" charset="0"/>
                  <a:buChar char="•"/>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intelligence, computing at edge</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pic>
          <p:nvPicPr>
            <p:cNvPr id="12" name="Picture 11" descr="A picture containing artifact, building, brick, cake&#10;&#10;Description automatically generated"/>
            <p:cNvPicPr>
              <a:picLocks noChangeAspect="1"/>
            </p:cNvPicPr>
            <p:nvPr/>
          </p:nvPicPr>
          <p:blipFill>
            <a:blip r:embed="rId2"/>
            <a:stretch>
              <a:fillRect/>
            </a:stretch>
          </p:blipFill>
          <p:spPr>
            <a:xfrm>
              <a:off x="5686424" y="3033711"/>
              <a:ext cx="914401" cy="914401"/>
            </a:xfrm>
            <a:prstGeom prst="rect">
              <a:avLst/>
            </a:prstGeom>
          </p:spPr>
        </p:pic>
      </p:grpSp>
      <p:grpSp>
        <p:nvGrpSpPr>
          <p:cNvPr id="28" name="Group 27"/>
          <p:cNvGrpSpPr/>
          <p:nvPr/>
        </p:nvGrpSpPr>
        <p:grpSpPr>
          <a:xfrm>
            <a:off x="7800957" y="1848355"/>
            <a:ext cx="4085350" cy="4354493"/>
            <a:chOff x="8272461" y="2105539"/>
            <a:chExt cx="4085350" cy="4354493"/>
          </a:xfrm>
        </p:grpSpPr>
        <p:grpSp>
          <p:nvGrpSpPr>
            <p:cNvPr id="27" name="Group 26"/>
            <p:cNvGrpSpPr/>
            <p:nvPr/>
          </p:nvGrpSpPr>
          <p:grpSpPr>
            <a:xfrm>
              <a:off x="8272461" y="2105539"/>
              <a:ext cx="4085350" cy="4354493"/>
              <a:chOff x="8272461" y="2105539"/>
              <a:chExt cx="4085350" cy="4354493"/>
            </a:xfrm>
          </p:grpSpPr>
          <p:sp>
            <p:nvSpPr>
              <p:cNvPr id="518" name="Freeform 417"/>
              <p:cNvSpPr/>
              <p:nvPr/>
            </p:nvSpPr>
            <p:spPr bwMode="auto">
              <a:xfrm>
                <a:off x="8728353" y="2358375"/>
                <a:ext cx="2282947" cy="2781661"/>
              </a:xfrm>
              <a:custGeom>
                <a:avLst/>
                <a:gdLst>
                  <a:gd name="T0" fmla="*/ 2147483646 w 1036"/>
                  <a:gd name="T1" fmla="*/ 2147483646 h 675"/>
                  <a:gd name="T2" fmla="*/ 2147483646 w 1036"/>
                  <a:gd name="T3" fmla="*/ 2147483646 h 675"/>
                  <a:gd name="T4" fmla="*/ 2147483646 w 1036"/>
                  <a:gd name="T5" fmla="*/ 2147483646 h 675"/>
                  <a:gd name="T6" fmla="*/ 2147483646 w 1036"/>
                  <a:gd name="T7" fmla="*/ 2147483646 h 675"/>
                  <a:gd name="T8" fmla="*/ 2147483646 w 1036"/>
                  <a:gd name="T9" fmla="*/ 2147483646 h 675"/>
                  <a:gd name="T10" fmla="*/ 2147483646 w 1036"/>
                  <a:gd name="T11" fmla="*/ 2147483646 h 675"/>
                  <a:gd name="T12" fmla="*/ 2147483646 w 1036"/>
                  <a:gd name="T13" fmla="*/ 2147483646 h 675"/>
                  <a:gd name="T14" fmla="*/ 2147483646 w 1036"/>
                  <a:gd name="T15" fmla="*/ 2147483646 h 675"/>
                  <a:gd name="T16" fmla="*/ 2147483646 w 1036"/>
                  <a:gd name="T17" fmla="*/ 2147483646 h 675"/>
                  <a:gd name="T18" fmla="*/ 2147483646 w 1036"/>
                  <a:gd name="T19" fmla="*/ 2147483646 h 675"/>
                  <a:gd name="T20" fmla="*/ 2147483646 w 1036"/>
                  <a:gd name="T21" fmla="*/ 2147483646 h 675"/>
                  <a:gd name="T22" fmla="*/ 2147483646 w 1036"/>
                  <a:gd name="T23" fmla="*/ 2147483646 h 675"/>
                  <a:gd name="T24" fmla="*/ 2147483646 w 1036"/>
                  <a:gd name="T25" fmla="*/ 2147483646 h 675"/>
                  <a:gd name="T26" fmla="*/ 2147483646 w 1036"/>
                  <a:gd name="T27" fmla="*/ 2147483646 h 675"/>
                  <a:gd name="T28" fmla="*/ 2147483646 w 1036"/>
                  <a:gd name="T29" fmla="*/ 2147483646 h 675"/>
                  <a:gd name="T30" fmla="*/ 2147483646 w 1036"/>
                  <a:gd name="T31" fmla="*/ 2147483646 h 675"/>
                  <a:gd name="T32" fmla="*/ 2147483646 w 1036"/>
                  <a:gd name="T33" fmla="*/ 2147483646 h 675"/>
                  <a:gd name="T34" fmla="*/ 2147483646 w 1036"/>
                  <a:gd name="T35" fmla="*/ 2147483646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19" name="Group 1064"/>
              <p:cNvGrpSpPr/>
              <p:nvPr/>
            </p:nvGrpSpPr>
            <p:grpSpPr bwMode="auto">
              <a:xfrm>
                <a:off x="8545689" y="3697522"/>
                <a:ext cx="310186" cy="307808"/>
                <a:chOff x="877" y="1008"/>
                <a:chExt cx="2747" cy="2591"/>
              </a:xfrm>
            </p:grpSpPr>
            <p:pic>
              <p:nvPicPr>
                <p:cNvPr id="520" name="Picture 1065" descr="antenna_stylize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21" name="Picture 1066" descr="laptop_keyboard"/>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22" name="Freeform 1067"/>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523" name="Picture 1068" descr="screen"/>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24" name="Freeform 1069"/>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5" name="Freeform 1070"/>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6" name="Freeform 1071"/>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7" name="Freeform 1072"/>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8" name="Freeform 1073"/>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9" name="Freeform 1074"/>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30" name="Group 1075"/>
                <p:cNvGrpSpPr/>
                <p:nvPr/>
              </p:nvGrpSpPr>
              <p:grpSpPr bwMode="auto">
                <a:xfrm>
                  <a:off x="1709" y="3008"/>
                  <a:ext cx="507" cy="234"/>
                  <a:chOff x="1740" y="2642"/>
                  <a:chExt cx="752" cy="327"/>
                </a:xfrm>
              </p:grpSpPr>
              <p:sp>
                <p:nvSpPr>
                  <p:cNvPr id="537" name="Freeform 1076"/>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8" name="Freeform 1077"/>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9" name="Freeform 1078"/>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0" name="Freeform 1079"/>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1" name="Freeform 1080"/>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2" name="Freeform 1081"/>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531" name="Freeform 1082"/>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2" name="Freeform 1083"/>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3" name="Freeform 1084"/>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4" name="Freeform 1085"/>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5" name="Freeform 1086"/>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6" name="Freeform 1087"/>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543" name="Group 590"/>
              <p:cNvGrpSpPr/>
              <p:nvPr/>
            </p:nvGrpSpPr>
            <p:grpSpPr bwMode="auto">
              <a:xfrm flipH="1">
                <a:off x="9059924" y="4229826"/>
                <a:ext cx="345630" cy="320302"/>
                <a:chOff x="2839" y="3501"/>
                <a:chExt cx="755" cy="803"/>
              </a:xfrm>
            </p:grpSpPr>
            <p:pic>
              <p:nvPicPr>
                <p:cNvPr id="544" name="Picture 591" descr="desktop_computer_stylized_medium"/>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45" name="Freeform 592"/>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546" name="Group 950"/>
              <p:cNvGrpSpPr/>
              <p:nvPr/>
            </p:nvGrpSpPr>
            <p:grpSpPr bwMode="auto">
              <a:xfrm>
                <a:off x="10775634" y="4504120"/>
                <a:ext cx="177192" cy="330833"/>
                <a:chOff x="4140" y="429"/>
                <a:chExt cx="1425" cy="2396"/>
              </a:xfrm>
            </p:grpSpPr>
            <p:sp>
              <p:nvSpPr>
                <p:cNvPr id="547" name="Freeform 951"/>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8" name="Rectangle 952"/>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49" name="Freeform 953"/>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0" name="Freeform 954"/>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1" name="Rectangle 955"/>
                <p:cNvSpPr>
                  <a:spLocks noChangeArrowheads="1"/>
                </p:cNvSpPr>
                <p:nvPr/>
              </p:nvSpPr>
              <p:spPr bwMode="auto">
                <a:xfrm>
                  <a:off x="4210" y="690"/>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552" name="Group 956"/>
                <p:cNvGrpSpPr/>
                <p:nvPr/>
              </p:nvGrpSpPr>
              <p:grpSpPr bwMode="auto">
                <a:xfrm>
                  <a:off x="4749" y="668"/>
                  <a:ext cx="581" cy="145"/>
                  <a:chOff x="614" y="2568"/>
                  <a:chExt cx="725" cy="139"/>
                </a:xfrm>
              </p:grpSpPr>
              <p:sp>
                <p:nvSpPr>
                  <p:cNvPr id="577" name="AutoShape 957"/>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78" name="AutoShape 958"/>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553" name="Rectangle 959"/>
                <p:cNvSpPr>
                  <a:spLocks noChangeArrowheads="1"/>
                </p:cNvSpPr>
                <p:nvPr/>
              </p:nvSpPr>
              <p:spPr bwMode="auto">
                <a:xfrm>
                  <a:off x="4220" y="1022"/>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554" name="Group 960"/>
                <p:cNvGrpSpPr/>
                <p:nvPr/>
              </p:nvGrpSpPr>
              <p:grpSpPr bwMode="auto">
                <a:xfrm>
                  <a:off x="4747" y="994"/>
                  <a:ext cx="581" cy="134"/>
                  <a:chOff x="614" y="2568"/>
                  <a:chExt cx="725" cy="139"/>
                </a:xfrm>
              </p:grpSpPr>
              <p:sp>
                <p:nvSpPr>
                  <p:cNvPr id="575" name="AutoShape 961"/>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76" name="AutoShape 962"/>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555" name="Rectangle 963"/>
                <p:cNvSpPr>
                  <a:spLocks noChangeArrowheads="1"/>
                </p:cNvSpPr>
                <p:nvPr/>
              </p:nvSpPr>
              <p:spPr bwMode="auto">
                <a:xfrm>
                  <a:off x="4220" y="1354"/>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56" name="Rectangle 964"/>
                <p:cNvSpPr>
                  <a:spLocks noChangeArrowheads="1"/>
                </p:cNvSpPr>
                <p:nvPr/>
              </p:nvSpPr>
              <p:spPr bwMode="auto">
                <a:xfrm>
                  <a:off x="4230" y="1655"/>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557" name="Group 965"/>
                <p:cNvGrpSpPr/>
                <p:nvPr/>
              </p:nvGrpSpPr>
              <p:grpSpPr bwMode="auto">
                <a:xfrm>
                  <a:off x="4735" y="1627"/>
                  <a:ext cx="582" cy="151"/>
                  <a:chOff x="614" y="2568"/>
                  <a:chExt cx="725" cy="139"/>
                </a:xfrm>
              </p:grpSpPr>
              <p:sp>
                <p:nvSpPr>
                  <p:cNvPr id="573" name="AutoShape 966"/>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74" name="AutoShape 967"/>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558" name="Freeform 968"/>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59" name="Group 969"/>
                <p:cNvGrpSpPr/>
                <p:nvPr/>
              </p:nvGrpSpPr>
              <p:grpSpPr bwMode="auto">
                <a:xfrm>
                  <a:off x="4739" y="1327"/>
                  <a:ext cx="582" cy="139"/>
                  <a:chOff x="614" y="2568"/>
                  <a:chExt cx="725" cy="139"/>
                </a:xfrm>
              </p:grpSpPr>
              <p:sp>
                <p:nvSpPr>
                  <p:cNvPr id="571" name="AutoShape 970"/>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72" name="AutoShape 971"/>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560" name="Rectangle 972"/>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61" name="Freeform 973"/>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2" name="Freeform 974"/>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3" name="Oval 975"/>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64" name="Freeform 976"/>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5" name="AutoShape 977"/>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66" name="AutoShape 978"/>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67" name="Oval 979"/>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68" name="Oval 980"/>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69" name="Oval 981"/>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70" name="Rectangle 982"/>
                <p:cNvSpPr>
                  <a:spLocks noChangeArrowheads="1"/>
                </p:cNvSpPr>
                <p:nvPr/>
              </p:nvSpPr>
              <p:spPr bwMode="auto">
                <a:xfrm>
                  <a:off x="5067" y="1837"/>
                  <a:ext cx="80" cy="759"/>
                </a:xfrm>
                <a:prstGeom prst="rect">
                  <a:avLst/>
                </a:prstGeom>
                <a:solidFill>
                  <a:srgbClr val="292929"/>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579" name="Group 950"/>
              <p:cNvGrpSpPr/>
              <p:nvPr/>
            </p:nvGrpSpPr>
            <p:grpSpPr bwMode="auto">
              <a:xfrm>
                <a:off x="9016107" y="2896992"/>
                <a:ext cx="177192" cy="330833"/>
                <a:chOff x="4140" y="429"/>
                <a:chExt cx="1425" cy="2396"/>
              </a:xfrm>
            </p:grpSpPr>
            <p:sp>
              <p:nvSpPr>
                <p:cNvPr id="580" name="Freeform 951"/>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1" name="Rectangle 952"/>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82" name="Freeform 953"/>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3" name="Freeform 954"/>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4" name="Rectangle 955"/>
                <p:cNvSpPr>
                  <a:spLocks noChangeArrowheads="1"/>
                </p:cNvSpPr>
                <p:nvPr/>
              </p:nvSpPr>
              <p:spPr bwMode="auto">
                <a:xfrm>
                  <a:off x="4210" y="690"/>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585" name="Group 956"/>
                <p:cNvGrpSpPr/>
                <p:nvPr/>
              </p:nvGrpSpPr>
              <p:grpSpPr bwMode="auto">
                <a:xfrm>
                  <a:off x="4749" y="668"/>
                  <a:ext cx="581" cy="145"/>
                  <a:chOff x="614" y="2568"/>
                  <a:chExt cx="725" cy="139"/>
                </a:xfrm>
              </p:grpSpPr>
              <p:sp>
                <p:nvSpPr>
                  <p:cNvPr id="610" name="AutoShape 957"/>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11" name="AutoShape 958"/>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586" name="Rectangle 959"/>
                <p:cNvSpPr>
                  <a:spLocks noChangeArrowheads="1"/>
                </p:cNvSpPr>
                <p:nvPr/>
              </p:nvSpPr>
              <p:spPr bwMode="auto">
                <a:xfrm>
                  <a:off x="4220" y="1022"/>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587" name="Group 960"/>
                <p:cNvGrpSpPr/>
                <p:nvPr/>
              </p:nvGrpSpPr>
              <p:grpSpPr bwMode="auto">
                <a:xfrm>
                  <a:off x="4747" y="994"/>
                  <a:ext cx="581" cy="134"/>
                  <a:chOff x="614" y="2568"/>
                  <a:chExt cx="725" cy="139"/>
                </a:xfrm>
              </p:grpSpPr>
              <p:sp>
                <p:nvSpPr>
                  <p:cNvPr id="608" name="AutoShape 961"/>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09" name="AutoShape 962"/>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588" name="Rectangle 963"/>
                <p:cNvSpPr>
                  <a:spLocks noChangeArrowheads="1"/>
                </p:cNvSpPr>
                <p:nvPr/>
              </p:nvSpPr>
              <p:spPr bwMode="auto">
                <a:xfrm>
                  <a:off x="4220" y="1354"/>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89" name="Rectangle 964"/>
                <p:cNvSpPr>
                  <a:spLocks noChangeArrowheads="1"/>
                </p:cNvSpPr>
                <p:nvPr/>
              </p:nvSpPr>
              <p:spPr bwMode="auto">
                <a:xfrm>
                  <a:off x="4230" y="1655"/>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590" name="Group 965"/>
                <p:cNvGrpSpPr/>
                <p:nvPr/>
              </p:nvGrpSpPr>
              <p:grpSpPr bwMode="auto">
                <a:xfrm>
                  <a:off x="4735" y="1627"/>
                  <a:ext cx="582" cy="151"/>
                  <a:chOff x="614" y="2568"/>
                  <a:chExt cx="725" cy="139"/>
                </a:xfrm>
              </p:grpSpPr>
              <p:sp>
                <p:nvSpPr>
                  <p:cNvPr id="606" name="AutoShape 966"/>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07" name="AutoShape 967"/>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591" name="Freeform 968"/>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92" name="Group 969"/>
                <p:cNvGrpSpPr/>
                <p:nvPr/>
              </p:nvGrpSpPr>
              <p:grpSpPr bwMode="auto">
                <a:xfrm>
                  <a:off x="4739" y="1327"/>
                  <a:ext cx="582" cy="139"/>
                  <a:chOff x="614" y="2568"/>
                  <a:chExt cx="725" cy="139"/>
                </a:xfrm>
              </p:grpSpPr>
              <p:sp>
                <p:nvSpPr>
                  <p:cNvPr id="604" name="AutoShape 970"/>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05" name="AutoShape 971"/>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593" name="Rectangle 972"/>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94" name="Freeform 973"/>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5" name="Freeform 974"/>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6" name="Oval 975"/>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97" name="Freeform 976"/>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8" name="AutoShape 977"/>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99" name="AutoShape 978"/>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00" name="Oval 979"/>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01" name="Oval 980"/>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02" name="Oval 981"/>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03" name="Rectangle 982"/>
                <p:cNvSpPr>
                  <a:spLocks noChangeArrowheads="1"/>
                </p:cNvSpPr>
                <p:nvPr/>
              </p:nvSpPr>
              <p:spPr bwMode="auto">
                <a:xfrm>
                  <a:off x="5067" y="1837"/>
                  <a:ext cx="80" cy="759"/>
                </a:xfrm>
                <a:prstGeom prst="rect">
                  <a:avLst/>
                </a:prstGeom>
                <a:solidFill>
                  <a:srgbClr val="292929"/>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612" name="Group 590"/>
              <p:cNvGrpSpPr/>
              <p:nvPr/>
            </p:nvGrpSpPr>
            <p:grpSpPr bwMode="auto">
              <a:xfrm flipH="1">
                <a:off x="9430754" y="2384657"/>
                <a:ext cx="345630" cy="320302"/>
                <a:chOff x="2839" y="3501"/>
                <a:chExt cx="755" cy="803"/>
              </a:xfrm>
            </p:grpSpPr>
            <p:pic>
              <p:nvPicPr>
                <p:cNvPr id="613" name="Picture 591" descr="desktop_computer_stylized_medium"/>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4" name="Freeform 592"/>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prstDash val="solid"/>
                      <a:rou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15" name="Group 950"/>
              <p:cNvGrpSpPr/>
              <p:nvPr/>
            </p:nvGrpSpPr>
            <p:grpSpPr bwMode="auto">
              <a:xfrm>
                <a:off x="10858761" y="4365575"/>
                <a:ext cx="177192" cy="330833"/>
                <a:chOff x="4140" y="429"/>
                <a:chExt cx="1425" cy="2396"/>
              </a:xfrm>
            </p:grpSpPr>
            <p:sp>
              <p:nvSpPr>
                <p:cNvPr id="616" name="Freeform 951"/>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7" name="Rectangle 952"/>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18" name="Freeform 953"/>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9" name="Freeform 954"/>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0" name="Rectangle 955"/>
                <p:cNvSpPr>
                  <a:spLocks noChangeArrowheads="1"/>
                </p:cNvSpPr>
                <p:nvPr/>
              </p:nvSpPr>
              <p:spPr bwMode="auto">
                <a:xfrm>
                  <a:off x="4210" y="690"/>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21" name="Group 956"/>
                <p:cNvGrpSpPr/>
                <p:nvPr/>
              </p:nvGrpSpPr>
              <p:grpSpPr bwMode="auto">
                <a:xfrm>
                  <a:off x="4749" y="668"/>
                  <a:ext cx="581" cy="145"/>
                  <a:chOff x="614" y="2568"/>
                  <a:chExt cx="725" cy="139"/>
                </a:xfrm>
              </p:grpSpPr>
              <p:sp>
                <p:nvSpPr>
                  <p:cNvPr id="646" name="AutoShape 957"/>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47" name="AutoShape 958"/>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22" name="Rectangle 959"/>
                <p:cNvSpPr>
                  <a:spLocks noChangeArrowheads="1"/>
                </p:cNvSpPr>
                <p:nvPr/>
              </p:nvSpPr>
              <p:spPr bwMode="auto">
                <a:xfrm>
                  <a:off x="4220" y="1022"/>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23" name="Group 960"/>
                <p:cNvGrpSpPr/>
                <p:nvPr/>
              </p:nvGrpSpPr>
              <p:grpSpPr bwMode="auto">
                <a:xfrm>
                  <a:off x="4747" y="994"/>
                  <a:ext cx="581" cy="134"/>
                  <a:chOff x="614" y="2568"/>
                  <a:chExt cx="725" cy="139"/>
                </a:xfrm>
              </p:grpSpPr>
              <p:sp>
                <p:nvSpPr>
                  <p:cNvPr id="644" name="AutoShape 961"/>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45" name="AutoShape 962"/>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24" name="Rectangle 963"/>
                <p:cNvSpPr>
                  <a:spLocks noChangeArrowheads="1"/>
                </p:cNvSpPr>
                <p:nvPr/>
              </p:nvSpPr>
              <p:spPr bwMode="auto">
                <a:xfrm>
                  <a:off x="4220" y="1354"/>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25" name="Rectangle 964"/>
                <p:cNvSpPr>
                  <a:spLocks noChangeArrowheads="1"/>
                </p:cNvSpPr>
                <p:nvPr/>
              </p:nvSpPr>
              <p:spPr bwMode="auto">
                <a:xfrm>
                  <a:off x="4230" y="1655"/>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26" name="Group 965"/>
                <p:cNvGrpSpPr/>
                <p:nvPr/>
              </p:nvGrpSpPr>
              <p:grpSpPr bwMode="auto">
                <a:xfrm>
                  <a:off x="4735" y="1627"/>
                  <a:ext cx="582" cy="151"/>
                  <a:chOff x="614" y="2568"/>
                  <a:chExt cx="725" cy="139"/>
                </a:xfrm>
              </p:grpSpPr>
              <p:sp>
                <p:nvSpPr>
                  <p:cNvPr id="642" name="AutoShape 966"/>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43" name="AutoShape 967"/>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27" name="Freeform 968"/>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628" name="Group 969"/>
                <p:cNvGrpSpPr/>
                <p:nvPr/>
              </p:nvGrpSpPr>
              <p:grpSpPr bwMode="auto">
                <a:xfrm>
                  <a:off x="4739" y="1327"/>
                  <a:ext cx="582" cy="139"/>
                  <a:chOff x="614" y="2568"/>
                  <a:chExt cx="725" cy="139"/>
                </a:xfrm>
              </p:grpSpPr>
              <p:sp>
                <p:nvSpPr>
                  <p:cNvPr id="640" name="AutoShape 970"/>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41" name="AutoShape 971"/>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29" name="Rectangle 972"/>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30" name="Freeform 973"/>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1" name="Freeform 974"/>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2" name="Oval 975"/>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33" name="Freeform 976"/>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4" name="AutoShape 977"/>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35" name="AutoShape 978"/>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36" name="Oval 979"/>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37" name="Oval 980"/>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38" name="Oval 981"/>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39" name="Rectangle 982"/>
                <p:cNvSpPr>
                  <a:spLocks noChangeArrowheads="1"/>
                </p:cNvSpPr>
                <p:nvPr/>
              </p:nvSpPr>
              <p:spPr bwMode="auto">
                <a:xfrm>
                  <a:off x="5067" y="1837"/>
                  <a:ext cx="80" cy="759"/>
                </a:xfrm>
                <a:prstGeom prst="rect">
                  <a:avLst/>
                </a:prstGeom>
                <a:solidFill>
                  <a:srgbClr val="292929"/>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648" name="Group 950"/>
              <p:cNvGrpSpPr/>
              <p:nvPr/>
            </p:nvGrpSpPr>
            <p:grpSpPr bwMode="auto">
              <a:xfrm>
                <a:off x="10886470" y="2495212"/>
                <a:ext cx="177192" cy="330833"/>
                <a:chOff x="4140" y="429"/>
                <a:chExt cx="1425" cy="2396"/>
              </a:xfrm>
            </p:grpSpPr>
            <p:sp>
              <p:nvSpPr>
                <p:cNvPr id="649" name="Freeform 951"/>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0" name="Rectangle 952"/>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51" name="Freeform 953"/>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2" name="Freeform 954"/>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3" name="Rectangle 955"/>
                <p:cNvSpPr>
                  <a:spLocks noChangeArrowheads="1"/>
                </p:cNvSpPr>
                <p:nvPr/>
              </p:nvSpPr>
              <p:spPr bwMode="auto">
                <a:xfrm>
                  <a:off x="4210" y="690"/>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54" name="Group 956"/>
                <p:cNvGrpSpPr/>
                <p:nvPr/>
              </p:nvGrpSpPr>
              <p:grpSpPr bwMode="auto">
                <a:xfrm>
                  <a:off x="4749" y="668"/>
                  <a:ext cx="581" cy="145"/>
                  <a:chOff x="614" y="2568"/>
                  <a:chExt cx="725" cy="139"/>
                </a:xfrm>
              </p:grpSpPr>
              <p:sp>
                <p:nvSpPr>
                  <p:cNvPr id="679" name="AutoShape 957"/>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0" name="AutoShape 958"/>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55" name="Rectangle 959"/>
                <p:cNvSpPr>
                  <a:spLocks noChangeArrowheads="1"/>
                </p:cNvSpPr>
                <p:nvPr/>
              </p:nvSpPr>
              <p:spPr bwMode="auto">
                <a:xfrm>
                  <a:off x="4220" y="1022"/>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56" name="Group 960"/>
                <p:cNvGrpSpPr/>
                <p:nvPr/>
              </p:nvGrpSpPr>
              <p:grpSpPr bwMode="auto">
                <a:xfrm>
                  <a:off x="4747" y="994"/>
                  <a:ext cx="581" cy="134"/>
                  <a:chOff x="614" y="2568"/>
                  <a:chExt cx="725" cy="139"/>
                </a:xfrm>
              </p:grpSpPr>
              <p:sp>
                <p:nvSpPr>
                  <p:cNvPr id="677" name="AutoShape 961"/>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78" name="AutoShape 962"/>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57" name="Rectangle 963"/>
                <p:cNvSpPr>
                  <a:spLocks noChangeArrowheads="1"/>
                </p:cNvSpPr>
                <p:nvPr/>
              </p:nvSpPr>
              <p:spPr bwMode="auto">
                <a:xfrm>
                  <a:off x="4220" y="1354"/>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58" name="Rectangle 964"/>
                <p:cNvSpPr>
                  <a:spLocks noChangeArrowheads="1"/>
                </p:cNvSpPr>
                <p:nvPr/>
              </p:nvSpPr>
              <p:spPr bwMode="auto">
                <a:xfrm>
                  <a:off x="4230" y="1655"/>
                  <a:ext cx="598" cy="47"/>
                </a:xfrm>
                <a:prstGeom prst="rect">
                  <a:avLst/>
                </a:prstGeom>
                <a:solidFill>
                  <a:schemeClr val="tx1"/>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59" name="Group 965"/>
                <p:cNvGrpSpPr/>
                <p:nvPr/>
              </p:nvGrpSpPr>
              <p:grpSpPr bwMode="auto">
                <a:xfrm>
                  <a:off x="4735" y="1627"/>
                  <a:ext cx="582" cy="151"/>
                  <a:chOff x="614" y="2568"/>
                  <a:chExt cx="725" cy="139"/>
                </a:xfrm>
              </p:grpSpPr>
              <p:sp>
                <p:nvSpPr>
                  <p:cNvPr id="675" name="AutoShape 966"/>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76" name="AutoShape 967"/>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60" name="Freeform 968"/>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661" name="Group 969"/>
                <p:cNvGrpSpPr/>
                <p:nvPr/>
              </p:nvGrpSpPr>
              <p:grpSpPr bwMode="auto">
                <a:xfrm>
                  <a:off x="4739" y="1327"/>
                  <a:ext cx="582" cy="139"/>
                  <a:chOff x="614" y="2568"/>
                  <a:chExt cx="725" cy="139"/>
                </a:xfrm>
              </p:grpSpPr>
              <p:sp>
                <p:nvSpPr>
                  <p:cNvPr id="673" name="AutoShape 970"/>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74" name="AutoShape 971"/>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62" name="Rectangle 972"/>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63" name="Freeform 973"/>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4" name="Freeform 974"/>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5" name="Oval 975"/>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66" name="Freeform 976"/>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7" name="AutoShape 977"/>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68" name="AutoShape 978"/>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69" name="Oval 979"/>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70" name="Oval 980"/>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71" name="Oval 981"/>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72" name="Rectangle 982"/>
                <p:cNvSpPr>
                  <a:spLocks noChangeArrowheads="1"/>
                </p:cNvSpPr>
                <p:nvPr/>
              </p:nvSpPr>
              <p:spPr bwMode="auto">
                <a:xfrm>
                  <a:off x="5067" y="1837"/>
                  <a:ext cx="80" cy="759"/>
                </a:xfrm>
                <a:prstGeom prst="rect">
                  <a:avLst/>
                </a:prstGeom>
                <a:solidFill>
                  <a:srgbClr val="292929"/>
                </a:solidFill>
                <a:ln w="9525">
                  <a:solidFill>
                    <a:schemeClr val="tx1"/>
                  </a:solidFill>
                  <a:miter lim="800000"/>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40"/>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pic>
            <p:nvPicPr>
              <p:cNvPr id="684" name="Picture 683" descr="A close up of a logo&#10;&#10;Description automatically generated"/>
              <p:cNvPicPr>
                <a:picLocks noChangeAspect="1"/>
              </p:cNvPicPr>
              <p:nvPr/>
            </p:nvPicPr>
            <p:blipFill>
              <a:blip r:embed="rId8"/>
              <a:stretch>
                <a:fillRect/>
              </a:stretch>
            </p:blipFill>
            <p:spPr>
              <a:xfrm>
                <a:off x="8347293" y="3513793"/>
                <a:ext cx="429108" cy="419677"/>
              </a:xfrm>
              <a:prstGeom prst="rect">
                <a:avLst/>
              </a:prstGeom>
            </p:spPr>
          </p:pic>
          <p:pic>
            <p:nvPicPr>
              <p:cNvPr id="685" name="Picture 684" descr="A close up of a logo&#10;&#10;Description automatically generated"/>
              <p:cNvPicPr>
                <a:picLocks noChangeAspect="1"/>
              </p:cNvPicPr>
              <p:nvPr/>
            </p:nvPicPr>
            <p:blipFill>
              <a:blip r:embed="rId8"/>
              <a:stretch>
                <a:fillRect/>
              </a:stretch>
            </p:blipFill>
            <p:spPr>
              <a:xfrm>
                <a:off x="8852720" y="4082881"/>
                <a:ext cx="429108" cy="419677"/>
              </a:xfrm>
              <a:prstGeom prst="rect">
                <a:avLst/>
              </a:prstGeom>
            </p:spPr>
          </p:pic>
          <p:pic>
            <p:nvPicPr>
              <p:cNvPr id="686" name="Picture 685" descr="A close up of a logo&#10;&#10;Description automatically generated"/>
              <p:cNvPicPr>
                <a:picLocks noChangeAspect="1"/>
              </p:cNvPicPr>
              <p:nvPr/>
            </p:nvPicPr>
            <p:blipFill>
              <a:blip r:embed="rId8"/>
              <a:stretch>
                <a:fillRect/>
              </a:stretch>
            </p:blipFill>
            <p:spPr>
              <a:xfrm>
                <a:off x="8754336" y="2618684"/>
                <a:ext cx="429108" cy="419677"/>
              </a:xfrm>
              <a:prstGeom prst="rect">
                <a:avLst/>
              </a:prstGeom>
            </p:spPr>
          </p:pic>
          <p:pic>
            <p:nvPicPr>
              <p:cNvPr id="687" name="Picture 686" descr="A close up of a logo&#10;&#10;Description automatically generated"/>
              <p:cNvPicPr>
                <a:picLocks noChangeAspect="1"/>
              </p:cNvPicPr>
              <p:nvPr/>
            </p:nvPicPr>
            <p:blipFill>
              <a:blip r:embed="rId8"/>
              <a:stretch>
                <a:fillRect/>
              </a:stretch>
            </p:blipFill>
            <p:spPr>
              <a:xfrm>
                <a:off x="9306063" y="2105539"/>
                <a:ext cx="429108" cy="419677"/>
              </a:xfrm>
              <a:prstGeom prst="rect">
                <a:avLst/>
              </a:prstGeom>
            </p:spPr>
          </p:pic>
          <p:pic>
            <p:nvPicPr>
              <p:cNvPr id="688" name="Picture 687" descr="A close up of a logo&#10;&#10;Description automatically generated"/>
              <p:cNvPicPr>
                <a:picLocks noChangeAspect="1"/>
              </p:cNvPicPr>
              <p:nvPr/>
            </p:nvPicPr>
            <p:blipFill>
              <a:blip r:embed="rId8"/>
              <a:stretch>
                <a:fillRect/>
              </a:stretch>
            </p:blipFill>
            <p:spPr>
              <a:xfrm>
                <a:off x="10615931" y="2200065"/>
                <a:ext cx="429108" cy="419677"/>
              </a:xfrm>
              <a:prstGeom prst="rect">
                <a:avLst/>
              </a:prstGeom>
            </p:spPr>
          </p:pic>
          <p:pic>
            <p:nvPicPr>
              <p:cNvPr id="690" name="Picture 689" descr="A close up of a logo&#10;&#10;Description automatically generated"/>
              <p:cNvPicPr>
                <a:picLocks noChangeAspect="1"/>
              </p:cNvPicPr>
              <p:nvPr/>
            </p:nvPicPr>
            <p:blipFill>
              <a:blip r:embed="rId8"/>
              <a:stretch>
                <a:fillRect/>
              </a:stretch>
            </p:blipFill>
            <p:spPr>
              <a:xfrm>
                <a:off x="10793411" y="4154256"/>
                <a:ext cx="429108" cy="419677"/>
              </a:xfrm>
              <a:prstGeom prst="rect">
                <a:avLst/>
              </a:prstGeom>
            </p:spPr>
          </p:pic>
          <p:sp>
            <p:nvSpPr>
              <p:cNvPr id="691" name="TextBox 690"/>
              <p:cNvSpPr txBox="1"/>
              <p:nvPr/>
            </p:nvSpPr>
            <p:spPr>
              <a:xfrm>
                <a:off x="8272461" y="5287403"/>
                <a:ext cx="4085350" cy="1172629"/>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defRPr/>
                </a:pPr>
                <a:r>
                  <a:rPr kumimoji="0" lang="en-US" sz="2400" b="0" i="0" u="none" strike="noStrike" kern="1200" cap="none" spc="0" normalizeH="0" baseline="0" noProof="0" dirty="0">
                    <a:ln>
                      <a:noFill/>
                    </a:ln>
                    <a:solidFill>
                      <a:srgbClr val="010F90"/>
                    </a:solidFill>
                    <a:effectLst/>
                    <a:uLnTx/>
                    <a:uFillTx/>
                    <a:latin typeface="Calibri" panose="020F0502020204030204"/>
                    <a:ea typeface="+mn-ea"/>
                    <a:cs typeface="+mn-cs"/>
                  </a:rPr>
                  <a:t>Internet (post-2005)</a:t>
                </a:r>
                <a:endParaRPr kumimoji="0" lang="en-US" sz="2400" b="0" i="0" u="none" strike="noStrike" kern="1200" cap="none" spc="0" normalizeH="0" baseline="0" noProof="0" dirty="0">
                  <a:ln>
                    <a:noFill/>
                  </a:ln>
                  <a:solidFill>
                    <a:srgbClr val="010F90"/>
                  </a:solidFill>
                  <a:effectLst/>
                  <a:uLnTx/>
                  <a:uFillTx/>
                  <a:latin typeface="Calibri" panose="020F0502020204030204"/>
                  <a:ea typeface="+mn-ea"/>
                  <a:cs typeface="+mn-cs"/>
                </a:endParaRPr>
              </a:p>
              <a:p>
                <a:pPr marL="285750" marR="0" lvl="0" indent="-215900" algn="l" defTabSz="914400" rtl="0" eaLnBrk="1" fontAlgn="auto" latinLnBrk="0" hangingPunct="1">
                  <a:lnSpc>
                    <a:spcPct val="90000"/>
                  </a:lnSpc>
                  <a:spcBef>
                    <a:spcPts val="0"/>
                  </a:spcBef>
                  <a:spcAft>
                    <a:spcPts val="0"/>
                  </a:spcAft>
                  <a:buClr>
                    <a:srgbClr val="0013A3"/>
                  </a:buClr>
                  <a:buSzTx/>
                  <a:buFont typeface="Arial" panose="020B0604020202020204" pitchFamily="34" charset="0"/>
                  <a:buChar char="•"/>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programmable network devices</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85750" marR="0" lvl="0" indent="-215900" algn="l" defTabSz="914400" rtl="0" eaLnBrk="1" fontAlgn="auto" latinLnBrk="0" hangingPunct="1">
                  <a:lnSpc>
                    <a:spcPct val="90000"/>
                  </a:lnSpc>
                  <a:spcBef>
                    <a:spcPts val="0"/>
                  </a:spcBef>
                  <a:spcAft>
                    <a:spcPts val="0"/>
                  </a:spcAft>
                  <a:buClr>
                    <a:srgbClr val="0013A3"/>
                  </a:buClr>
                  <a:buSzTx/>
                  <a:buFont typeface="Arial" panose="020B0604020202020204" pitchFamily="34" charset="0"/>
                  <a:buChar char="•"/>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intelligence, computing, massive application-level infrastructure at edge</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1030" name="Group 1029"/>
              <p:cNvGrpSpPr/>
              <p:nvPr/>
            </p:nvGrpSpPr>
            <p:grpSpPr>
              <a:xfrm>
                <a:off x="8678469" y="3231324"/>
                <a:ext cx="415925" cy="454737"/>
                <a:chOff x="8221279" y="806779"/>
                <a:chExt cx="415925" cy="454737"/>
              </a:xfrm>
            </p:grpSpPr>
            <p:grpSp>
              <p:nvGrpSpPr>
                <p:cNvPr id="726" name="Group 652"/>
                <p:cNvGrpSpPr/>
                <p:nvPr/>
              </p:nvGrpSpPr>
              <p:grpSpPr bwMode="auto">
                <a:xfrm>
                  <a:off x="8221279" y="806779"/>
                  <a:ext cx="415925" cy="385763"/>
                  <a:chOff x="2751" y="1851"/>
                  <a:chExt cx="462" cy="478"/>
                </a:xfrm>
              </p:grpSpPr>
              <p:pic>
                <p:nvPicPr>
                  <p:cNvPr id="727" name="Picture 653" descr="iphone_stylized_small"/>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928" y="1922"/>
                    <a:ext cx="152"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28" name="Picture 654" descr="antenna_radiation_stylized"/>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751" y="1851"/>
                    <a:ext cx="462" cy="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729" name="Picture 728" descr="A close up of a logo&#10;&#10;Description automatically generated"/>
                <p:cNvPicPr>
                  <a:picLocks noChangeAspect="1"/>
                </p:cNvPicPr>
                <p:nvPr/>
              </p:nvPicPr>
              <p:blipFill>
                <a:blip r:embed="rId8"/>
                <a:stretch>
                  <a:fillRect/>
                </a:stretch>
              </p:blipFill>
              <p:spPr>
                <a:xfrm>
                  <a:off x="8319654" y="999354"/>
                  <a:ext cx="268053" cy="262162"/>
                </a:xfrm>
                <a:prstGeom prst="rect">
                  <a:avLst/>
                </a:prstGeom>
              </p:spPr>
            </p:pic>
          </p:grpSp>
          <p:grpSp>
            <p:nvGrpSpPr>
              <p:cNvPr id="731" name="Group 730"/>
              <p:cNvGrpSpPr/>
              <p:nvPr/>
            </p:nvGrpSpPr>
            <p:grpSpPr>
              <a:xfrm>
                <a:off x="9135670" y="2455469"/>
                <a:ext cx="415925" cy="454737"/>
                <a:chOff x="8221279" y="806779"/>
                <a:chExt cx="415925" cy="454737"/>
              </a:xfrm>
            </p:grpSpPr>
            <p:grpSp>
              <p:nvGrpSpPr>
                <p:cNvPr id="732" name="Group 652"/>
                <p:cNvGrpSpPr/>
                <p:nvPr/>
              </p:nvGrpSpPr>
              <p:grpSpPr bwMode="auto">
                <a:xfrm>
                  <a:off x="8221279" y="806779"/>
                  <a:ext cx="415925" cy="385763"/>
                  <a:chOff x="2751" y="1851"/>
                  <a:chExt cx="462" cy="478"/>
                </a:xfrm>
              </p:grpSpPr>
              <p:pic>
                <p:nvPicPr>
                  <p:cNvPr id="734" name="Picture 653" descr="iphone_stylized_small"/>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928" y="1922"/>
                    <a:ext cx="152"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35" name="Picture 654" descr="antenna_radiation_stylized"/>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751" y="1851"/>
                    <a:ext cx="462" cy="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733" name="Picture 732" descr="A close up of a logo&#10;&#10;Description automatically generated"/>
                <p:cNvPicPr>
                  <a:picLocks noChangeAspect="1"/>
                </p:cNvPicPr>
                <p:nvPr/>
              </p:nvPicPr>
              <p:blipFill>
                <a:blip r:embed="rId8"/>
                <a:stretch>
                  <a:fillRect/>
                </a:stretch>
              </p:blipFill>
              <p:spPr>
                <a:xfrm>
                  <a:off x="8319654" y="999354"/>
                  <a:ext cx="268053" cy="262162"/>
                </a:xfrm>
                <a:prstGeom prst="rect">
                  <a:avLst/>
                </a:prstGeom>
              </p:spPr>
            </p:pic>
          </p:grpSp>
        </p:grpSp>
        <p:pic>
          <p:nvPicPr>
            <p:cNvPr id="22" name="Picture 21" descr="A picture containing artifact, building, brick, cake&#10;&#10;Description automatically generated"/>
            <p:cNvPicPr>
              <a:picLocks noChangeAspect="1"/>
            </p:cNvPicPr>
            <p:nvPr/>
          </p:nvPicPr>
          <p:blipFill>
            <a:blip r:embed="rId2"/>
            <a:stretch>
              <a:fillRect/>
            </a:stretch>
          </p:blipFill>
          <p:spPr>
            <a:xfrm>
              <a:off x="9686925" y="3148013"/>
              <a:ext cx="895350" cy="895350"/>
            </a:xfrm>
            <a:prstGeom prst="rect">
              <a:avLst/>
            </a:prstGeom>
          </p:spPr>
        </p:pic>
      </p:grpSp>
      <p:pic>
        <p:nvPicPr>
          <p:cNvPr id="448" name="Picture 447" descr="A close up of a logo&#10;&#10;Description automatically generated"/>
          <p:cNvPicPr>
            <a:picLocks noChangeAspect="1"/>
          </p:cNvPicPr>
          <p:nvPr/>
        </p:nvPicPr>
        <p:blipFill>
          <a:blip r:embed="rId8"/>
          <a:stretch>
            <a:fillRect/>
          </a:stretch>
        </p:blipFill>
        <p:spPr>
          <a:xfrm>
            <a:off x="9125079" y="2572464"/>
            <a:ext cx="797421" cy="779895"/>
          </a:xfrm>
          <a:prstGeom prst="rect">
            <a:avLst/>
          </a:prstGeom>
        </p:spPr>
      </p:pic>
      <p:grpSp>
        <p:nvGrpSpPr>
          <p:cNvPr id="26" name="Group 25"/>
          <p:cNvGrpSpPr/>
          <p:nvPr/>
        </p:nvGrpSpPr>
        <p:grpSpPr>
          <a:xfrm>
            <a:off x="9029832" y="1319926"/>
            <a:ext cx="2039235" cy="3523095"/>
            <a:chOff x="9458462" y="1519960"/>
            <a:chExt cx="2039235" cy="3523095"/>
          </a:xfrm>
        </p:grpSpPr>
        <p:grpSp>
          <p:nvGrpSpPr>
            <p:cNvPr id="1029" name="Group 1028"/>
            <p:cNvGrpSpPr/>
            <p:nvPr/>
          </p:nvGrpSpPr>
          <p:grpSpPr>
            <a:xfrm>
              <a:off x="9458462" y="1519960"/>
              <a:ext cx="1110980" cy="932295"/>
              <a:chOff x="8253126" y="-932295"/>
              <a:chExt cx="1110980" cy="932295"/>
            </a:xfrm>
          </p:grpSpPr>
          <p:grpSp>
            <p:nvGrpSpPr>
              <p:cNvPr id="504" name="Group 503"/>
              <p:cNvGrpSpPr/>
              <p:nvPr/>
            </p:nvGrpSpPr>
            <p:grpSpPr>
              <a:xfrm>
                <a:off x="8646606" y="-648336"/>
                <a:ext cx="717500" cy="648336"/>
                <a:chOff x="9034533" y="580804"/>
                <a:chExt cx="717500" cy="648336"/>
              </a:xfrm>
            </p:grpSpPr>
            <p:grpSp>
              <p:nvGrpSpPr>
                <p:cNvPr id="505" name="Group 504"/>
                <p:cNvGrpSpPr/>
                <p:nvPr/>
              </p:nvGrpSpPr>
              <p:grpSpPr>
                <a:xfrm>
                  <a:off x="9034533" y="580804"/>
                  <a:ext cx="594613" cy="648336"/>
                  <a:chOff x="5203089" y="1751190"/>
                  <a:chExt cx="858331" cy="662414"/>
                </a:xfrm>
              </p:grpSpPr>
              <p:sp>
                <p:nvSpPr>
                  <p:cNvPr id="510" name="Freeform 509"/>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1" fmla="*/ 3618 w 651290"/>
                      <a:gd name="connsiteY0-2" fmla="*/ 593378 h 593378"/>
                      <a:gd name="connsiteX1-3" fmla="*/ 0 w 651290"/>
                      <a:gd name="connsiteY1-4" fmla="*/ 242416 h 593378"/>
                      <a:gd name="connsiteX2-5" fmla="*/ 423338 w 651290"/>
                      <a:gd name="connsiteY2-6" fmla="*/ 101308 h 593378"/>
                      <a:gd name="connsiteX3-7" fmla="*/ 647672 w 651290"/>
                      <a:gd name="connsiteY3-8" fmla="*/ 0 h 593378"/>
                      <a:gd name="connsiteX4-9" fmla="*/ 651290 w 651290"/>
                      <a:gd name="connsiteY4-10" fmla="*/ 593378 h 593378"/>
                      <a:gd name="connsiteX5-11" fmla="*/ 3618 w 651290"/>
                      <a:gd name="connsiteY5-12" fmla="*/ 593378 h 593378"/>
                      <a:gd name="connsiteX0-13" fmla="*/ 3618 w 651290"/>
                      <a:gd name="connsiteY0-14" fmla="*/ 662124 h 662124"/>
                      <a:gd name="connsiteX1-15" fmla="*/ 0 w 651290"/>
                      <a:gd name="connsiteY1-16" fmla="*/ 311162 h 662124"/>
                      <a:gd name="connsiteX2-17" fmla="*/ 376300 w 651290"/>
                      <a:gd name="connsiteY2-18" fmla="*/ 0 h 662124"/>
                      <a:gd name="connsiteX3-19" fmla="*/ 647672 w 651290"/>
                      <a:gd name="connsiteY3-20" fmla="*/ 68746 h 662124"/>
                      <a:gd name="connsiteX4-21" fmla="*/ 651290 w 651290"/>
                      <a:gd name="connsiteY4-22" fmla="*/ 662124 h 662124"/>
                      <a:gd name="connsiteX5-23" fmla="*/ 3618 w 651290"/>
                      <a:gd name="connsiteY5-24" fmla="*/ 662124 h 662124"/>
                      <a:gd name="connsiteX0-25" fmla="*/ 0 w 647672"/>
                      <a:gd name="connsiteY0-26" fmla="*/ 662124 h 662124"/>
                      <a:gd name="connsiteX1-27" fmla="*/ 123021 w 647672"/>
                      <a:gd name="connsiteY1-28" fmla="*/ 83217 h 662124"/>
                      <a:gd name="connsiteX2-29" fmla="*/ 372682 w 647672"/>
                      <a:gd name="connsiteY2-30" fmla="*/ 0 h 662124"/>
                      <a:gd name="connsiteX3-31" fmla="*/ 644054 w 647672"/>
                      <a:gd name="connsiteY3-32" fmla="*/ 68746 h 662124"/>
                      <a:gd name="connsiteX4-33" fmla="*/ 647672 w 647672"/>
                      <a:gd name="connsiteY4-34" fmla="*/ 662124 h 662124"/>
                      <a:gd name="connsiteX5-35" fmla="*/ 0 w 647672"/>
                      <a:gd name="connsiteY5-36" fmla="*/ 662124 h 662124"/>
                      <a:gd name="connsiteX0-37" fmla="*/ 7238 w 524651"/>
                      <a:gd name="connsiteY0-38" fmla="*/ 669360 h 669360"/>
                      <a:gd name="connsiteX1-39" fmla="*/ 0 w 524651"/>
                      <a:gd name="connsiteY1-40" fmla="*/ 83217 h 669360"/>
                      <a:gd name="connsiteX2-41" fmla="*/ 249661 w 524651"/>
                      <a:gd name="connsiteY2-42" fmla="*/ 0 h 669360"/>
                      <a:gd name="connsiteX3-43" fmla="*/ 521033 w 524651"/>
                      <a:gd name="connsiteY3-44" fmla="*/ 68746 h 669360"/>
                      <a:gd name="connsiteX4-45" fmla="*/ 524651 w 524651"/>
                      <a:gd name="connsiteY4-46" fmla="*/ 662124 h 669360"/>
                      <a:gd name="connsiteX5-47" fmla="*/ 7238 w 524651"/>
                      <a:gd name="connsiteY5-48" fmla="*/ 669360 h 669360"/>
                      <a:gd name="connsiteX0-49" fmla="*/ 438 w 528706"/>
                      <a:gd name="connsiteY0-50" fmla="*/ 665742 h 665742"/>
                      <a:gd name="connsiteX1-51" fmla="*/ 4055 w 528706"/>
                      <a:gd name="connsiteY1-52" fmla="*/ 83217 h 665742"/>
                      <a:gd name="connsiteX2-53" fmla="*/ 253716 w 528706"/>
                      <a:gd name="connsiteY2-54" fmla="*/ 0 h 665742"/>
                      <a:gd name="connsiteX3-55" fmla="*/ 525088 w 528706"/>
                      <a:gd name="connsiteY3-56" fmla="*/ 68746 h 665742"/>
                      <a:gd name="connsiteX4-57" fmla="*/ 528706 w 528706"/>
                      <a:gd name="connsiteY4-58" fmla="*/ 662124 h 665742"/>
                      <a:gd name="connsiteX5-59" fmla="*/ 438 w 528706"/>
                      <a:gd name="connsiteY5-60" fmla="*/ 665742 h 665742"/>
                      <a:gd name="connsiteX0-61" fmla="*/ 155 w 546514"/>
                      <a:gd name="connsiteY0-62" fmla="*/ 662124 h 662124"/>
                      <a:gd name="connsiteX1-63" fmla="*/ 21863 w 546514"/>
                      <a:gd name="connsiteY1-64" fmla="*/ 83217 h 662124"/>
                      <a:gd name="connsiteX2-65" fmla="*/ 271524 w 546514"/>
                      <a:gd name="connsiteY2-66" fmla="*/ 0 h 662124"/>
                      <a:gd name="connsiteX3-67" fmla="*/ 542896 w 546514"/>
                      <a:gd name="connsiteY3-68" fmla="*/ 68746 h 662124"/>
                      <a:gd name="connsiteX4-69" fmla="*/ 546514 w 546514"/>
                      <a:gd name="connsiteY4-70" fmla="*/ 662124 h 662124"/>
                      <a:gd name="connsiteX5-71" fmla="*/ 155 w 546514"/>
                      <a:gd name="connsiteY5-72" fmla="*/ 662124 h 662124"/>
                      <a:gd name="connsiteX0-73" fmla="*/ 10856 w 524651"/>
                      <a:gd name="connsiteY0-74" fmla="*/ 658506 h 662124"/>
                      <a:gd name="connsiteX1-75" fmla="*/ 0 w 524651"/>
                      <a:gd name="connsiteY1-76" fmla="*/ 83217 h 662124"/>
                      <a:gd name="connsiteX2-77" fmla="*/ 249661 w 524651"/>
                      <a:gd name="connsiteY2-78" fmla="*/ 0 h 662124"/>
                      <a:gd name="connsiteX3-79" fmla="*/ 521033 w 524651"/>
                      <a:gd name="connsiteY3-80" fmla="*/ 68746 h 662124"/>
                      <a:gd name="connsiteX4-81" fmla="*/ 524651 w 524651"/>
                      <a:gd name="connsiteY4-82" fmla="*/ 662124 h 662124"/>
                      <a:gd name="connsiteX5-83" fmla="*/ 10856 w 524651"/>
                      <a:gd name="connsiteY5-84" fmla="*/ 658506 h 662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1" name="Freeform 510"/>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512" name="Straight Connector 511"/>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3" name="Straight Connector 512"/>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4" name="Straight Connector 513"/>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5" name="Straight Connector 514"/>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6" name="Straight Connector 515"/>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517" name="Straight Connector 516"/>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grpSp>
              <p:nvGrpSpPr>
                <p:cNvPr id="506" name="Group 505"/>
                <p:cNvGrpSpPr/>
                <p:nvPr/>
              </p:nvGrpSpPr>
              <p:grpSpPr>
                <a:xfrm>
                  <a:off x="9447245" y="815118"/>
                  <a:ext cx="304788" cy="405973"/>
                  <a:chOff x="5275406" y="2711455"/>
                  <a:chExt cx="452949" cy="405518"/>
                </a:xfrm>
              </p:grpSpPr>
              <p:pic>
                <p:nvPicPr>
                  <p:cNvPr id="507" name="Picture 506" descr="server_rack.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508" name="Picture 507" descr="server_rack.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509" name="Picture 508" descr="server_rack.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pic>
            <p:nvPicPr>
              <p:cNvPr id="692" name="Picture 691" descr="A close up of a logo&#10;&#10;Description automatically generated"/>
              <p:cNvPicPr>
                <a:picLocks noChangeAspect="1"/>
              </p:cNvPicPr>
              <p:nvPr/>
            </p:nvPicPr>
            <p:blipFill>
              <a:blip r:embed="rId8"/>
              <a:stretch>
                <a:fillRect/>
              </a:stretch>
            </p:blipFill>
            <p:spPr>
              <a:xfrm>
                <a:off x="8253126" y="-932295"/>
                <a:ext cx="797421" cy="779895"/>
              </a:xfrm>
              <a:prstGeom prst="rect">
                <a:avLst/>
              </a:prstGeom>
            </p:spPr>
          </p:pic>
        </p:grpSp>
        <p:grpSp>
          <p:nvGrpSpPr>
            <p:cNvPr id="694" name="Group 693"/>
            <p:cNvGrpSpPr/>
            <p:nvPr/>
          </p:nvGrpSpPr>
          <p:grpSpPr>
            <a:xfrm>
              <a:off x="9541589" y="4110760"/>
              <a:ext cx="1110980" cy="932295"/>
              <a:chOff x="8253126" y="-932295"/>
              <a:chExt cx="1110980" cy="932295"/>
            </a:xfrm>
          </p:grpSpPr>
          <p:grpSp>
            <p:nvGrpSpPr>
              <p:cNvPr id="695" name="Group 694"/>
              <p:cNvGrpSpPr/>
              <p:nvPr/>
            </p:nvGrpSpPr>
            <p:grpSpPr>
              <a:xfrm>
                <a:off x="8646606" y="-648336"/>
                <a:ext cx="717500" cy="648336"/>
                <a:chOff x="9034533" y="580804"/>
                <a:chExt cx="717500" cy="648336"/>
              </a:xfrm>
            </p:grpSpPr>
            <p:grpSp>
              <p:nvGrpSpPr>
                <p:cNvPr id="697" name="Group 696"/>
                <p:cNvGrpSpPr/>
                <p:nvPr/>
              </p:nvGrpSpPr>
              <p:grpSpPr>
                <a:xfrm>
                  <a:off x="9034533" y="580804"/>
                  <a:ext cx="594613" cy="648336"/>
                  <a:chOff x="5203089" y="1751190"/>
                  <a:chExt cx="858331" cy="662414"/>
                </a:xfrm>
              </p:grpSpPr>
              <p:sp>
                <p:nvSpPr>
                  <p:cNvPr id="702" name="Freeform 701"/>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1" fmla="*/ 3618 w 651290"/>
                      <a:gd name="connsiteY0-2" fmla="*/ 593378 h 593378"/>
                      <a:gd name="connsiteX1-3" fmla="*/ 0 w 651290"/>
                      <a:gd name="connsiteY1-4" fmla="*/ 242416 h 593378"/>
                      <a:gd name="connsiteX2-5" fmla="*/ 423338 w 651290"/>
                      <a:gd name="connsiteY2-6" fmla="*/ 101308 h 593378"/>
                      <a:gd name="connsiteX3-7" fmla="*/ 647672 w 651290"/>
                      <a:gd name="connsiteY3-8" fmla="*/ 0 h 593378"/>
                      <a:gd name="connsiteX4-9" fmla="*/ 651290 w 651290"/>
                      <a:gd name="connsiteY4-10" fmla="*/ 593378 h 593378"/>
                      <a:gd name="connsiteX5-11" fmla="*/ 3618 w 651290"/>
                      <a:gd name="connsiteY5-12" fmla="*/ 593378 h 593378"/>
                      <a:gd name="connsiteX0-13" fmla="*/ 3618 w 651290"/>
                      <a:gd name="connsiteY0-14" fmla="*/ 662124 h 662124"/>
                      <a:gd name="connsiteX1-15" fmla="*/ 0 w 651290"/>
                      <a:gd name="connsiteY1-16" fmla="*/ 311162 h 662124"/>
                      <a:gd name="connsiteX2-17" fmla="*/ 376300 w 651290"/>
                      <a:gd name="connsiteY2-18" fmla="*/ 0 h 662124"/>
                      <a:gd name="connsiteX3-19" fmla="*/ 647672 w 651290"/>
                      <a:gd name="connsiteY3-20" fmla="*/ 68746 h 662124"/>
                      <a:gd name="connsiteX4-21" fmla="*/ 651290 w 651290"/>
                      <a:gd name="connsiteY4-22" fmla="*/ 662124 h 662124"/>
                      <a:gd name="connsiteX5-23" fmla="*/ 3618 w 651290"/>
                      <a:gd name="connsiteY5-24" fmla="*/ 662124 h 662124"/>
                      <a:gd name="connsiteX0-25" fmla="*/ 0 w 647672"/>
                      <a:gd name="connsiteY0-26" fmla="*/ 662124 h 662124"/>
                      <a:gd name="connsiteX1-27" fmla="*/ 123021 w 647672"/>
                      <a:gd name="connsiteY1-28" fmla="*/ 83217 h 662124"/>
                      <a:gd name="connsiteX2-29" fmla="*/ 372682 w 647672"/>
                      <a:gd name="connsiteY2-30" fmla="*/ 0 h 662124"/>
                      <a:gd name="connsiteX3-31" fmla="*/ 644054 w 647672"/>
                      <a:gd name="connsiteY3-32" fmla="*/ 68746 h 662124"/>
                      <a:gd name="connsiteX4-33" fmla="*/ 647672 w 647672"/>
                      <a:gd name="connsiteY4-34" fmla="*/ 662124 h 662124"/>
                      <a:gd name="connsiteX5-35" fmla="*/ 0 w 647672"/>
                      <a:gd name="connsiteY5-36" fmla="*/ 662124 h 662124"/>
                      <a:gd name="connsiteX0-37" fmla="*/ 7238 w 524651"/>
                      <a:gd name="connsiteY0-38" fmla="*/ 669360 h 669360"/>
                      <a:gd name="connsiteX1-39" fmla="*/ 0 w 524651"/>
                      <a:gd name="connsiteY1-40" fmla="*/ 83217 h 669360"/>
                      <a:gd name="connsiteX2-41" fmla="*/ 249661 w 524651"/>
                      <a:gd name="connsiteY2-42" fmla="*/ 0 h 669360"/>
                      <a:gd name="connsiteX3-43" fmla="*/ 521033 w 524651"/>
                      <a:gd name="connsiteY3-44" fmla="*/ 68746 h 669360"/>
                      <a:gd name="connsiteX4-45" fmla="*/ 524651 w 524651"/>
                      <a:gd name="connsiteY4-46" fmla="*/ 662124 h 669360"/>
                      <a:gd name="connsiteX5-47" fmla="*/ 7238 w 524651"/>
                      <a:gd name="connsiteY5-48" fmla="*/ 669360 h 669360"/>
                      <a:gd name="connsiteX0-49" fmla="*/ 438 w 528706"/>
                      <a:gd name="connsiteY0-50" fmla="*/ 665742 h 665742"/>
                      <a:gd name="connsiteX1-51" fmla="*/ 4055 w 528706"/>
                      <a:gd name="connsiteY1-52" fmla="*/ 83217 h 665742"/>
                      <a:gd name="connsiteX2-53" fmla="*/ 253716 w 528706"/>
                      <a:gd name="connsiteY2-54" fmla="*/ 0 h 665742"/>
                      <a:gd name="connsiteX3-55" fmla="*/ 525088 w 528706"/>
                      <a:gd name="connsiteY3-56" fmla="*/ 68746 h 665742"/>
                      <a:gd name="connsiteX4-57" fmla="*/ 528706 w 528706"/>
                      <a:gd name="connsiteY4-58" fmla="*/ 662124 h 665742"/>
                      <a:gd name="connsiteX5-59" fmla="*/ 438 w 528706"/>
                      <a:gd name="connsiteY5-60" fmla="*/ 665742 h 665742"/>
                      <a:gd name="connsiteX0-61" fmla="*/ 155 w 546514"/>
                      <a:gd name="connsiteY0-62" fmla="*/ 662124 h 662124"/>
                      <a:gd name="connsiteX1-63" fmla="*/ 21863 w 546514"/>
                      <a:gd name="connsiteY1-64" fmla="*/ 83217 h 662124"/>
                      <a:gd name="connsiteX2-65" fmla="*/ 271524 w 546514"/>
                      <a:gd name="connsiteY2-66" fmla="*/ 0 h 662124"/>
                      <a:gd name="connsiteX3-67" fmla="*/ 542896 w 546514"/>
                      <a:gd name="connsiteY3-68" fmla="*/ 68746 h 662124"/>
                      <a:gd name="connsiteX4-69" fmla="*/ 546514 w 546514"/>
                      <a:gd name="connsiteY4-70" fmla="*/ 662124 h 662124"/>
                      <a:gd name="connsiteX5-71" fmla="*/ 155 w 546514"/>
                      <a:gd name="connsiteY5-72" fmla="*/ 662124 h 662124"/>
                      <a:gd name="connsiteX0-73" fmla="*/ 10856 w 524651"/>
                      <a:gd name="connsiteY0-74" fmla="*/ 658506 h 662124"/>
                      <a:gd name="connsiteX1-75" fmla="*/ 0 w 524651"/>
                      <a:gd name="connsiteY1-76" fmla="*/ 83217 h 662124"/>
                      <a:gd name="connsiteX2-77" fmla="*/ 249661 w 524651"/>
                      <a:gd name="connsiteY2-78" fmla="*/ 0 h 662124"/>
                      <a:gd name="connsiteX3-79" fmla="*/ 521033 w 524651"/>
                      <a:gd name="connsiteY3-80" fmla="*/ 68746 h 662124"/>
                      <a:gd name="connsiteX4-81" fmla="*/ 524651 w 524651"/>
                      <a:gd name="connsiteY4-82" fmla="*/ 662124 h 662124"/>
                      <a:gd name="connsiteX5-83" fmla="*/ 10856 w 524651"/>
                      <a:gd name="connsiteY5-84" fmla="*/ 658506 h 662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03" name="Freeform 702"/>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704" name="Straight Connector 703"/>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5" name="Straight Connector 704"/>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6" name="Straight Connector 705"/>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7" name="Straight Connector 706"/>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8" name="Straight Connector 707"/>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709" name="Straight Connector 708"/>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grpSp>
              <p:nvGrpSpPr>
                <p:cNvPr id="698" name="Group 697"/>
                <p:cNvGrpSpPr/>
                <p:nvPr/>
              </p:nvGrpSpPr>
              <p:grpSpPr>
                <a:xfrm>
                  <a:off x="9447245" y="815118"/>
                  <a:ext cx="304788" cy="405973"/>
                  <a:chOff x="5275406" y="2711455"/>
                  <a:chExt cx="452949" cy="405518"/>
                </a:xfrm>
              </p:grpSpPr>
              <p:pic>
                <p:nvPicPr>
                  <p:cNvPr id="699" name="Picture 698" descr="server_rack.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700" name="Picture 699" descr="server_rack.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701" name="Picture 700" descr="server_rack.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pic>
            <p:nvPicPr>
              <p:cNvPr id="696" name="Picture 695" descr="A close up of a logo&#10;&#10;Description automatically generated"/>
              <p:cNvPicPr>
                <a:picLocks noChangeAspect="1"/>
              </p:cNvPicPr>
              <p:nvPr/>
            </p:nvPicPr>
            <p:blipFill>
              <a:blip r:embed="rId8"/>
              <a:stretch>
                <a:fillRect/>
              </a:stretch>
            </p:blipFill>
            <p:spPr>
              <a:xfrm>
                <a:off x="8253126" y="-932295"/>
                <a:ext cx="797421" cy="779895"/>
              </a:xfrm>
              <a:prstGeom prst="rect">
                <a:avLst/>
              </a:prstGeom>
            </p:spPr>
          </p:pic>
        </p:grpSp>
        <p:grpSp>
          <p:nvGrpSpPr>
            <p:cNvPr id="710" name="Group 709"/>
            <p:cNvGrpSpPr/>
            <p:nvPr/>
          </p:nvGrpSpPr>
          <p:grpSpPr>
            <a:xfrm>
              <a:off x="10386717" y="3002396"/>
              <a:ext cx="1110980" cy="932295"/>
              <a:chOff x="8253126" y="-932295"/>
              <a:chExt cx="1110980" cy="932295"/>
            </a:xfrm>
          </p:grpSpPr>
          <p:grpSp>
            <p:nvGrpSpPr>
              <p:cNvPr id="711" name="Group 710"/>
              <p:cNvGrpSpPr/>
              <p:nvPr/>
            </p:nvGrpSpPr>
            <p:grpSpPr>
              <a:xfrm>
                <a:off x="8646606" y="-648336"/>
                <a:ext cx="717500" cy="648336"/>
                <a:chOff x="9034533" y="580804"/>
                <a:chExt cx="717500" cy="648336"/>
              </a:xfrm>
            </p:grpSpPr>
            <p:grpSp>
              <p:nvGrpSpPr>
                <p:cNvPr id="713" name="Group 712"/>
                <p:cNvGrpSpPr/>
                <p:nvPr/>
              </p:nvGrpSpPr>
              <p:grpSpPr>
                <a:xfrm>
                  <a:off x="9034533" y="580804"/>
                  <a:ext cx="594613" cy="648336"/>
                  <a:chOff x="5203089" y="1751190"/>
                  <a:chExt cx="858331" cy="662414"/>
                </a:xfrm>
              </p:grpSpPr>
              <p:sp>
                <p:nvSpPr>
                  <p:cNvPr id="718" name="Freeform 717"/>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1" fmla="*/ 3618 w 651290"/>
                      <a:gd name="connsiteY0-2" fmla="*/ 593378 h 593378"/>
                      <a:gd name="connsiteX1-3" fmla="*/ 0 w 651290"/>
                      <a:gd name="connsiteY1-4" fmla="*/ 242416 h 593378"/>
                      <a:gd name="connsiteX2-5" fmla="*/ 423338 w 651290"/>
                      <a:gd name="connsiteY2-6" fmla="*/ 101308 h 593378"/>
                      <a:gd name="connsiteX3-7" fmla="*/ 647672 w 651290"/>
                      <a:gd name="connsiteY3-8" fmla="*/ 0 h 593378"/>
                      <a:gd name="connsiteX4-9" fmla="*/ 651290 w 651290"/>
                      <a:gd name="connsiteY4-10" fmla="*/ 593378 h 593378"/>
                      <a:gd name="connsiteX5-11" fmla="*/ 3618 w 651290"/>
                      <a:gd name="connsiteY5-12" fmla="*/ 593378 h 593378"/>
                      <a:gd name="connsiteX0-13" fmla="*/ 3618 w 651290"/>
                      <a:gd name="connsiteY0-14" fmla="*/ 662124 h 662124"/>
                      <a:gd name="connsiteX1-15" fmla="*/ 0 w 651290"/>
                      <a:gd name="connsiteY1-16" fmla="*/ 311162 h 662124"/>
                      <a:gd name="connsiteX2-17" fmla="*/ 376300 w 651290"/>
                      <a:gd name="connsiteY2-18" fmla="*/ 0 h 662124"/>
                      <a:gd name="connsiteX3-19" fmla="*/ 647672 w 651290"/>
                      <a:gd name="connsiteY3-20" fmla="*/ 68746 h 662124"/>
                      <a:gd name="connsiteX4-21" fmla="*/ 651290 w 651290"/>
                      <a:gd name="connsiteY4-22" fmla="*/ 662124 h 662124"/>
                      <a:gd name="connsiteX5-23" fmla="*/ 3618 w 651290"/>
                      <a:gd name="connsiteY5-24" fmla="*/ 662124 h 662124"/>
                      <a:gd name="connsiteX0-25" fmla="*/ 0 w 647672"/>
                      <a:gd name="connsiteY0-26" fmla="*/ 662124 h 662124"/>
                      <a:gd name="connsiteX1-27" fmla="*/ 123021 w 647672"/>
                      <a:gd name="connsiteY1-28" fmla="*/ 83217 h 662124"/>
                      <a:gd name="connsiteX2-29" fmla="*/ 372682 w 647672"/>
                      <a:gd name="connsiteY2-30" fmla="*/ 0 h 662124"/>
                      <a:gd name="connsiteX3-31" fmla="*/ 644054 w 647672"/>
                      <a:gd name="connsiteY3-32" fmla="*/ 68746 h 662124"/>
                      <a:gd name="connsiteX4-33" fmla="*/ 647672 w 647672"/>
                      <a:gd name="connsiteY4-34" fmla="*/ 662124 h 662124"/>
                      <a:gd name="connsiteX5-35" fmla="*/ 0 w 647672"/>
                      <a:gd name="connsiteY5-36" fmla="*/ 662124 h 662124"/>
                      <a:gd name="connsiteX0-37" fmla="*/ 7238 w 524651"/>
                      <a:gd name="connsiteY0-38" fmla="*/ 669360 h 669360"/>
                      <a:gd name="connsiteX1-39" fmla="*/ 0 w 524651"/>
                      <a:gd name="connsiteY1-40" fmla="*/ 83217 h 669360"/>
                      <a:gd name="connsiteX2-41" fmla="*/ 249661 w 524651"/>
                      <a:gd name="connsiteY2-42" fmla="*/ 0 h 669360"/>
                      <a:gd name="connsiteX3-43" fmla="*/ 521033 w 524651"/>
                      <a:gd name="connsiteY3-44" fmla="*/ 68746 h 669360"/>
                      <a:gd name="connsiteX4-45" fmla="*/ 524651 w 524651"/>
                      <a:gd name="connsiteY4-46" fmla="*/ 662124 h 669360"/>
                      <a:gd name="connsiteX5-47" fmla="*/ 7238 w 524651"/>
                      <a:gd name="connsiteY5-48" fmla="*/ 669360 h 669360"/>
                      <a:gd name="connsiteX0-49" fmla="*/ 438 w 528706"/>
                      <a:gd name="connsiteY0-50" fmla="*/ 665742 h 665742"/>
                      <a:gd name="connsiteX1-51" fmla="*/ 4055 w 528706"/>
                      <a:gd name="connsiteY1-52" fmla="*/ 83217 h 665742"/>
                      <a:gd name="connsiteX2-53" fmla="*/ 253716 w 528706"/>
                      <a:gd name="connsiteY2-54" fmla="*/ 0 h 665742"/>
                      <a:gd name="connsiteX3-55" fmla="*/ 525088 w 528706"/>
                      <a:gd name="connsiteY3-56" fmla="*/ 68746 h 665742"/>
                      <a:gd name="connsiteX4-57" fmla="*/ 528706 w 528706"/>
                      <a:gd name="connsiteY4-58" fmla="*/ 662124 h 665742"/>
                      <a:gd name="connsiteX5-59" fmla="*/ 438 w 528706"/>
                      <a:gd name="connsiteY5-60" fmla="*/ 665742 h 665742"/>
                      <a:gd name="connsiteX0-61" fmla="*/ 155 w 546514"/>
                      <a:gd name="connsiteY0-62" fmla="*/ 662124 h 662124"/>
                      <a:gd name="connsiteX1-63" fmla="*/ 21863 w 546514"/>
                      <a:gd name="connsiteY1-64" fmla="*/ 83217 h 662124"/>
                      <a:gd name="connsiteX2-65" fmla="*/ 271524 w 546514"/>
                      <a:gd name="connsiteY2-66" fmla="*/ 0 h 662124"/>
                      <a:gd name="connsiteX3-67" fmla="*/ 542896 w 546514"/>
                      <a:gd name="connsiteY3-68" fmla="*/ 68746 h 662124"/>
                      <a:gd name="connsiteX4-69" fmla="*/ 546514 w 546514"/>
                      <a:gd name="connsiteY4-70" fmla="*/ 662124 h 662124"/>
                      <a:gd name="connsiteX5-71" fmla="*/ 155 w 546514"/>
                      <a:gd name="connsiteY5-72" fmla="*/ 662124 h 662124"/>
                      <a:gd name="connsiteX0-73" fmla="*/ 10856 w 524651"/>
                      <a:gd name="connsiteY0-74" fmla="*/ 658506 h 662124"/>
                      <a:gd name="connsiteX1-75" fmla="*/ 0 w 524651"/>
                      <a:gd name="connsiteY1-76" fmla="*/ 83217 h 662124"/>
                      <a:gd name="connsiteX2-77" fmla="*/ 249661 w 524651"/>
                      <a:gd name="connsiteY2-78" fmla="*/ 0 h 662124"/>
                      <a:gd name="connsiteX3-79" fmla="*/ 521033 w 524651"/>
                      <a:gd name="connsiteY3-80" fmla="*/ 68746 h 662124"/>
                      <a:gd name="connsiteX4-81" fmla="*/ 524651 w 524651"/>
                      <a:gd name="connsiteY4-82" fmla="*/ 662124 h 662124"/>
                      <a:gd name="connsiteX5-83" fmla="*/ 10856 w 524651"/>
                      <a:gd name="connsiteY5-84" fmla="*/ 658506 h 662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19" name="Freeform 718"/>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720" name="Straight Connector 719"/>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1" name="Straight Connector 720"/>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2" name="Straight Connector 721"/>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3" name="Straight Connector 722"/>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4" name="Straight Connector 723"/>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725" name="Straight Connector 724"/>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grpSp>
              <p:nvGrpSpPr>
                <p:cNvPr id="714" name="Group 713"/>
                <p:cNvGrpSpPr/>
                <p:nvPr/>
              </p:nvGrpSpPr>
              <p:grpSpPr>
                <a:xfrm>
                  <a:off x="9447245" y="815118"/>
                  <a:ext cx="304788" cy="405973"/>
                  <a:chOff x="5275406" y="2711455"/>
                  <a:chExt cx="452949" cy="405518"/>
                </a:xfrm>
              </p:grpSpPr>
              <p:pic>
                <p:nvPicPr>
                  <p:cNvPr id="715" name="Picture 714" descr="server_rack.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716" name="Picture 715" descr="server_rack.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717" name="Picture 716" descr="server_rack.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pic>
            <p:nvPicPr>
              <p:cNvPr id="712" name="Picture 711" descr="A close up of a logo&#10;&#10;Description automatically generated"/>
              <p:cNvPicPr>
                <a:picLocks noChangeAspect="1"/>
              </p:cNvPicPr>
              <p:nvPr/>
            </p:nvPicPr>
            <p:blipFill>
              <a:blip r:embed="rId8"/>
              <a:stretch>
                <a:fillRect/>
              </a:stretch>
            </p:blipFill>
            <p:spPr>
              <a:xfrm>
                <a:off x="8253126" y="-932295"/>
                <a:ext cx="797421" cy="779895"/>
              </a:xfrm>
              <a:prstGeom prst="rect">
                <a:avLst/>
              </a:prstGeom>
            </p:spPr>
          </p:pic>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dissolv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dissolv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dissolve">
                                      <p:cBhvr>
                                        <p:cTn id="17" dur="500"/>
                                        <p:tgtEl>
                                          <p:spTgt spid="28"/>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448"/>
                                        </p:tgtEl>
                                        <p:attrNameLst>
                                          <p:attrName>style.visibility</p:attrName>
                                        </p:attrNameLst>
                                      </p:cBhvr>
                                      <p:to>
                                        <p:strVal val="visible"/>
                                      </p:to>
                                    </p:set>
                                    <p:animEffect transition="in" filter="dissolve">
                                      <p:cBhvr>
                                        <p:cTn id="22" dur="500"/>
                                        <p:tgtEl>
                                          <p:spTgt spid="44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dissolve">
                                      <p:cBhvr>
                                        <p:cTn id="2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9" name="Content Placeholder 1"/>
          <p:cNvSpPr>
            <a:spLocks noGrp="1"/>
          </p:cNvSpPr>
          <p:nvPr>
            <p:ph sz="half" idx="1"/>
          </p:nvPr>
        </p:nvSpPr>
        <p:spPr>
          <a:xfrm>
            <a:off x="943897" y="4660822"/>
            <a:ext cx="10220632" cy="1798638"/>
          </a:xfrm>
        </p:spPr>
        <p:txBody>
          <a:bodyPr>
            <a:normAutofit/>
          </a:bodyPr>
          <a:lstStyle/>
          <a:p>
            <a:pPr marL="408305" indent="-393700">
              <a:buNone/>
            </a:pPr>
            <a:r>
              <a:rPr lang="en-US" altLang="en-US" i="1" dirty="0">
                <a:solidFill>
                  <a:srgbClr val="CC0000"/>
                </a:solidFill>
                <a:ea typeface="MS PGothic" panose="020B0600070205080204" pitchFamily="34" charset="-128"/>
                <a:cs typeface="MS PGothic" panose="020B0600070205080204" pitchFamily="34" charset="-128"/>
              </a:rPr>
              <a:t>Question: </a:t>
            </a:r>
            <a:r>
              <a:rPr lang="en-US" altLang="en-US" dirty="0">
                <a:ea typeface="MS PGothic" panose="020B0600070205080204" pitchFamily="34" charset="-128"/>
                <a:cs typeface="MS PGothic" panose="020B0600070205080204" pitchFamily="34" charset="-128"/>
              </a:rPr>
              <a:t>how are forwarding tables (destination-based forwarding) or flow tables (generalized forwarding) computed?</a:t>
            </a:r>
            <a:endParaRPr lang="en-US" altLang="en-US" dirty="0">
              <a:ea typeface="MS PGothic" panose="020B0600070205080204" pitchFamily="34" charset="-128"/>
              <a:cs typeface="MS PGothic" panose="020B0600070205080204" pitchFamily="34" charset="-128"/>
            </a:endParaRPr>
          </a:p>
          <a:p>
            <a:pPr marL="0" indent="0">
              <a:buNone/>
            </a:pPr>
            <a:r>
              <a:rPr lang="en-US" altLang="en-US" i="1" dirty="0">
                <a:solidFill>
                  <a:srgbClr val="CC0000"/>
                </a:solidFill>
                <a:ea typeface="MS PGothic" panose="020B0600070205080204" pitchFamily="34" charset="-128"/>
                <a:cs typeface="MS PGothic" panose="020B0600070205080204" pitchFamily="34" charset="-128"/>
              </a:rPr>
              <a:t>Answer: </a:t>
            </a:r>
            <a:r>
              <a:rPr lang="en-US" altLang="en-US" dirty="0">
                <a:ea typeface="MS PGothic" panose="020B0600070205080204" pitchFamily="34" charset="-128"/>
                <a:cs typeface="MS PGothic" panose="020B0600070205080204" pitchFamily="34" charset="-128"/>
              </a:rPr>
              <a:t>by the control plane (next chapter)</a:t>
            </a:r>
            <a:endParaRPr lang="en-US" altLang="en-US" dirty="0">
              <a:ea typeface="MS PGothic" panose="020B0600070205080204" pitchFamily="34" charset="-128"/>
              <a:cs typeface="MS PGothic" panose="020B0600070205080204" pitchFamily="34" charset="-128"/>
            </a:endParaRPr>
          </a:p>
        </p:txBody>
      </p:sp>
      <p:sp>
        <p:nvSpPr>
          <p:cNvPr id="9" name="Title 2"/>
          <p:cNvSpPr>
            <a:spLocks noGrp="1"/>
          </p:cNvSpPr>
          <p:nvPr>
            <p:ph type="title"/>
          </p:nvPr>
        </p:nvSpPr>
        <p:spPr>
          <a:xfrm>
            <a:off x="838200" y="451821"/>
            <a:ext cx="10515600" cy="894622"/>
          </a:xfrm>
        </p:spPr>
        <p:txBody>
          <a:bodyPr/>
          <a:lstStyle/>
          <a:p>
            <a:r>
              <a:rPr lang="en-US" dirty="0"/>
              <a:t>Chapter 4: done!</a:t>
            </a:r>
            <a:endParaRPr lang="en-US" dirty="0"/>
          </a:p>
        </p:txBody>
      </p:sp>
      <p:pic>
        <p:nvPicPr>
          <p:cNvPr id="11" name="Picture 10" descr="A train crossing a bridge over a body of water&#10;&#10;Description automatically generated"/>
          <p:cNvPicPr>
            <a:picLocks noChangeAspect="1"/>
          </p:cNvPicPr>
          <p:nvPr/>
        </p:nvPicPr>
        <p:blipFill>
          <a:blip r:embed="rId1"/>
          <a:stretch>
            <a:fillRect/>
          </a:stretch>
        </p:blipFill>
        <p:spPr>
          <a:xfrm>
            <a:off x="7720321" y="1098976"/>
            <a:ext cx="3102316" cy="2326737"/>
          </a:xfrm>
          <a:prstGeom prst="rect">
            <a:avLst/>
          </a:prstGeom>
        </p:spPr>
      </p:pic>
      <p:grpSp>
        <p:nvGrpSpPr>
          <p:cNvPr id="2" name="Group 1"/>
          <p:cNvGrpSpPr/>
          <p:nvPr/>
        </p:nvGrpSpPr>
        <p:grpSpPr>
          <a:xfrm>
            <a:off x="740443" y="1568091"/>
            <a:ext cx="6618109" cy="2679445"/>
            <a:chOff x="637204" y="2128530"/>
            <a:chExt cx="6618109" cy="2679445"/>
          </a:xfrm>
        </p:grpSpPr>
        <p:sp>
          <p:nvSpPr>
            <p:cNvPr id="12" name="Rectangle 4"/>
            <p:cNvSpPr txBox="1">
              <a:spLocks noChangeArrowheads="1"/>
            </p:cNvSpPr>
            <p:nvPr/>
          </p:nvSpPr>
          <p:spPr>
            <a:xfrm>
              <a:off x="641095" y="3687365"/>
              <a:ext cx="5479486" cy="112061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8305" marR="0" lvl="0" indent="-278130" algn="l" defTabSz="914400" rtl="0" eaLnBrk="1" fontAlgn="auto" latinLnBrk="0" hangingPunct="1">
                <a:lnSpc>
                  <a:spcPct val="90000"/>
                </a:lnSpc>
                <a:spcBef>
                  <a:spcPts val="1000"/>
                </a:spcBef>
                <a:spcAft>
                  <a:spcPts val="0"/>
                </a:spcAft>
                <a:buClr>
                  <a:srgbClr val="0000A3"/>
                </a:buClr>
                <a:buSzTx/>
                <a:buFont typeface="Wingdings" panose="05000000000000000000" pitchFamily="2" charset="2"/>
                <a:buChar char="§"/>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rPr>
                <a:t>Generalized Forwarding, SDN</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S PGothic" panose="020B0600070205080204" pitchFamily="34" charset="-128"/>
              </a:endParaRPr>
            </a:p>
            <a:p>
              <a:pPr marL="408305" marR="0" lvl="0" indent="-278130" algn="l" defTabSz="914400" rtl="0" eaLnBrk="1" fontAlgn="auto" latinLnBrk="0" hangingPunct="1">
                <a:lnSpc>
                  <a:spcPct val="90000"/>
                </a:lnSpc>
                <a:spcBef>
                  <a:spcPts val="600"/>
                </a:spcBef>
                <a:spcAft>
                  <a:spcPts val="0"/>
                </a:spcAft>
                <a:buClr>
                  <a:srgbClr val="0000A3"/>
                </a:buClr>
                <a:buSzTx/>
                <a:buFont typeface="Wingdings" panose="05000000000000000000" pitchFamily="2" charset="2"/>
                <a:buChar char="§"/>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rPr>
                <a:t>Middleboxes</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Rectangle 4"/>
            <p:cNvSpPr txBox="1">
              <a:spLocks noChangeArrowheads="1"/>
            </p:cNvSpPr>
            <p:nvPr/>
          </p:nvSpPr>
          <p:spPr>
            <a:xfrm>
              <a:off x="637204" y="2128530"/>
              <a:ext cx="6618109" cy="1617559"/>
            </a:xfrm>
            <a:prstGeom prst="rect">
              <a:avLst/>
            </a:prstGeom>
          </p:spPr>
          <p:txBody>
            <a:bodyPr vert="horz" lIns="91440" tIns="45720" rIns="91440" bIns="45720" rtlCol="0">
              <a:noAutofit/>
            </a:bodyPr>
            <a:lstStyle>
              <a:lvl1pPr marL="352425" indent="-222250" algn="l" defTabSz="914400" rtl="0" eaLnBrk="1" latinLnBrk="0" hangingPunct="1">
                <a:lnSpc>
                  <a:spcPct val="90000"/>
                </a:lnSpc>
                <a:spcBef>
                  <a:spcPts val="1000"/>
                </a:spcBef>
                <a:buClr>
                  <a:srgbClr val="0000A3"/>
                </a:buClr>
                <a:buFont typeface="Wingdings" panose="05000000000000000000" pitchFamily="2" charset="2"/>
                <a:buChar char="§"/>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8305" marR="0" lvl="0" indent="-278130" algn="l" defTabSz="914400" rtl="0" eaLnBrk="1" fontAlgn="auto" latinLnBrk="0" hangingPunct="1">
                <a:lnSpc>
                  <a:spcPct val="90000"/>
                </a:lnSpc>
                <a:spcBef>
                  <a:spcPts val="600"/>
                </a:spcBef>
                <a:spcAft>
                  <a:spcPts val="0"/>
                </a:spcAft>
                <a:buClr>
                  <a:srgbClr val="0000A3"/>
                </a:buClr>
                <a:buSzTx/>
                <a:buFont typeface="Wingdings" panose="05000000000000000000" pitchFamily="2" charset="2"/>
                <a:buChar char="§"/>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Network layer: overview</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endParaRPr>
            </a:p>
            <a:p>
              <a:pPr marL="408305" marR="0" lvl="0" indent="-278130" algn="l" defTabSz="914400" rtl="0" eaLnBrk="1" fontAlgn="auto" latinLnBrk="0" hangingPunct="1">
                <a:lnSpc>
                  <a:spcPct val="90000"/>
                </a:lnSpc>
                <a:spcBef>
                  <a:spcPts val="600"/>
                </a:spcBef>
                <a:spcAft>
                  <a:spcPts val="0"/>
                </a:spcAft>
                <a:buClr>
                  <a:srgbClr val="0000A3"/>
                </a:buClr>
                <a:buSzTx/>
                <a:buFont typeface="Wingdings" panose="05000000000000000000" pitchFamily="2" charset="2"/>
                <a:buChar char="§"/>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What</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’s inside a router</a:t>
              </a:r>
              <a:endParaRPr kumimoji="0" lang="en-US" altLang="ja-JP"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endParaRPr>
            </a:p>
            <a:p>
              <a:pPr marL="408305" marR="0" lvl="0" indent="-278130" algn="l" defTabSz="914400" rtl="0" eaLnBrk="1" fontAlgn="auto" latinLnBrk="0" hangingPunct="1">
                <a:lnSpc>
                  <a:spcPct val="90000"/>
                </a:lnSpc>
                <a:spcBef>
                  <a:spcPts val="600"/>
                </a:spcBef>
                <a:spcAft>
                  <a:spcPts val="0"/>
                </a:spcAft>
                <a:buClr>
                  <a:srgbClr val="0000A3"/>
                </a:buClr>
                <a:buSzTx/>
                <a:buFont typeface="Wingdings" panose="05000000000000000000" pitchFamily="2" charset="2"/>
                <a:buChar char="§"/>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IP: the Internet Protocol</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endParaRPr>
            </a:p>
          </p:txBody>
        </p:sp>
      </p:gr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981689"/>
            <a:ext cx="10515600" cy="894622"/>
          </a:xfrm>
        </p:spPr>
        <p:txBody>
          <a:bodyPr>
            <a:normAutofit/>
          </a:bodyPr>
          <a:lstStyle/>
          <a:p>
            <a:pPr algn="ctr"/>
            <a:r>
              <a:rPr lang="en-US" altLang="en-US" sz="4400" dirty="0">
                <a:ea typeface="MS PGothic" panose="020B0600070205080204" pitchFamily="34" charset="-128"/>
              </a:rPr>
              <a:t>Additional Chapter 4 slides</a:t>
            </a:r>
            <a:endParaRPr lang="en-US" sz="4400" dirty="0"/>
          </a:p>
        </p:txBody>
      </p:sp>
      <p:sp>
        <p:nvSpPr>
          <p:cNvPr id="4" name="Slide Number Placeholder 4"/>
          <p:cNvSpPr>
            <a:spLocks noGrp="1"/>
          </p:cNvSpPr>
          <p:nvPr>
            <p:ph type="sldNum" sz="quarter" idx="4"/>
          </p:nvPr>
        </p:nvSpPr>
        <p:spPr>
          <a:xfrm>
            <a:off x="9219616" y="6443089"/>
            <a:ext cx="2743200" cy="365125"/>
          </a:xfrm>
        </p:spPr>
        <p:txBody>
          <a:bodyPr/>
          <a:lstStyle/>
          <a:p>
            <a:r>
              <a:rPr lang="en-US" dirty="0"/>
              <a:t>Network Layer: 4-</a:t>
            </a:r>
            <a:fld id="{C4204591-24BD-A542-B9D5-F8D8A88D2FEE}" type="slidenum">
              <a:rPr lang="en-US" smtClean="0"/>
            </a:fld>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47530</Words>
  <Application>WPS 演示</Application>
  <PresentationFormat>Widescreen</PresentationFormat>
  <Paragraphs>3941</Paragraphs>
  <Slides>102</Slides>
  <Notes>100</Notes>
  <HiddenSlides>0</HiddenSlides>
  <MMClips>0</MMClips>
  <ScaleCrop>false</ScaleCrop>
  <HeadingPairs>
    <vt:vector size="6" baseType="variant">
      <vt:variant>
        <vt:lpstr>已用的字体</vt:lpstr>
      </vt:variant>
      <vt:variant>
        <vt:i4>27</vt:i4>
      </vt:variant>
      <vt:variant>
        <vt:lpstr>主题</vt:lpstr>
      </vt:variant>
      <vt:variant>
        <vt:i4>1</vt:i4>
      </vt:variant>
      <vt:variant>
        <vt:lpstr>幻灯片标题</vt:lpstr>
      </vt:variant>
      <vt:variant>
        <vt:i4>102</vt:i4>
      </vt:variant>
    </vt:vector>
  </HeadingPairs>
  <TitlesOfParts>
    <vt:vector size="130" baseType="lpstr">
      <vt:lpstr>Arial</vt:lpstr>
      <vt:lpstr>宋体</vt:lpstr>
      <vt:lpstr>Wingdings</vt:lpstr>
      <vt:lpstr>MS PGothic</vt:lpstr>
      <vt:lpstr>Gill Sans MT</vt:lpstr>
      <vt:lpstr>Calibri</vt:lpstr>
      <vt:lpstr>Arial</vt:lpstr>
      <vt:lpstr>Calibri</vt:lpstr>
      <vt:lpstr>Gill Sans MT</vt:lpstr>
      <vt:lpstr>Comic Sans MS</vt:lpstr>
      <vt:lpstr>ZapfDingbats</vt:lpstr>
      <vt:lpstr>Wingdings</vt:lpstr>
      <vt:lpstr>Gill Sans MT</vt:lpstr>
      <vt:lpstr>Times New Roman</vt:lpstr>
      <vt:lpstr>Calibri Light</vt:lpstr>
      <vt:lpstr>微软雅黑</vt:lpstr>
      <vt:lpstr>Arial Unicode MS</vt:lpstr>
      <vt:lpstr>Courier New</vt:lpstr>
      <vt:lpstr>Times</vt:lpstr>
      <vt:lpstr>Tahoma</vt:lpstr>
      <vt:lpstr>Symbol</vt:lpstr>
      <vt:lpstr>ヒラギノ角ゴ Pro W3</vt:lpstr>
      <vt:lpstr>AMGDT</vt:lpstr>
      <vt:lpstr>PMingLiU</vt:lpstr>
      <vt:lpstr>Mangal</vt:lpstr>
      <vt:lpstr>SWTxt</vt:lpstr>
      <vt:lpstr>等线</vt:lpstr>
      <vt:lpstr>Office Theme</vt:lpstr>
      <vt:lpstr>PowerPoint 演示文稿</vt:lpstr>
      <vt:lpstr>Network layer: our goals</vt:lpstr>
      <vt:lpstr>Network layer: “data plane” roadmap</vt:lpstr>
      <vt:lpstr>Network-layer  services and protocols</vt:lpstr>
      <vt:lpstr>Two key network-layer functions</vt:lpstr>
      <vt:lpstr>Network layer: data plane, control plane</vt:lpstr>
      <vt:lpstr>Per-router control plane</vt:lpstr>
      <vt:lpstr>Software-Defined Networking (SDN) control plane</vt:lpstr>
      <vt:lpstr>Network service model</vt:lpstr>
      <vt:lpstr>Network-layer service model</vt:lpstr>
      <vt:lpstr>Network-layer service model</vt:lpstr>
      <vt:lpstr>Reflections on best-effort  service:</vt:lpstr>
      <vt:lpstr>Network layer: “data plane” roadmap</vt:lpstr>
      <vt:lpstr>Router architecture overview</vt:lpstr>
      <vt:lpstr>Input port functions</vt:lpstr>
      <vt:lpstr>Input port functions</vt:lpstr>
      <vt:lpstr>Destination-based forwarding</vt:lpstr>
      <vt:lpstr>Longest prefix matching</vt:lpstr>
      <vt:lpstr>Longest prefix matching</vt:lpstr>
      <vt:lpstr>Longest prefix matching</vt:lpstr>
      <vt:lpstr>Longest prefix matching</vt:lpstr>
      <vt:lpstr>Longest prefix matching</vt:lpstr>
      <vt:lpstr>Switching fabrics</vt:lpstr>
      <vt:lpstr>Switching fabrics</vt:lpstr>
      <vt:lpstr>Switching via memory</vt:lpstr>
      <vt:lpstr>Switching via a bus</vt:lpstr>
      <vt:lpstr>Switching via interconnection network</vt:lpstr>
      <vt:lpstr>Switching via interconnection network</vt:lpstr>
      <vt:lpstr>Input port queuing</vt:lpstr>
      <vt:lpstr>Output port queuing</vt:lpstr>
      <vt:lpstr>Output port queuing</vt:lpstr>
      <vt:lpstr>How much buffering?</vt:lpstr>
      <vt:lpstr>Buffer Management</vt:lpstr>
      <vt:lpstr>Packet Scheduling: FCFS</vt:lpstr>
      <vt:lpstr>Scheduling policies: priority</vt:lpstr>
      <vt:lpstr>Scheduling policies: round robin</vt:lpstr>
      <vt:lpstr>Scheduling policies: weighted fair queueing</vt:lpstr>
      <vt:lpstr>Sidebar: Network Neutrality</vt:lpstr>
      <vt:lpstr>Sidebar: Network Neutrality</vt:lpstr>
      <vt:lpstr>ISP: telecommunications or information service?</vt:lpstr>
      <vt:lpstr>Network layer: “data plane” roadmap</vt:lpstr>
      <vt:lpstr>Network Layer: Internet</vt:lpstr>
      <vt:lpstr>IP Datagram format</vt:lpstr>
      <vt:lpstr>IP addressing: introduction</vt:lpstr>
      <vt:lpstr>IP addressing: introduction</vt:lpstr>
      <vt:lpstr>IP addressing: introduction</vt:lpstr>
      <vt:lpstr>Subnets</vt:lpstr>
      <vt:lpstr>Subnets</vt:lpstr>
      <vt:lpstr>Subnets</vt:lpstr>
      <vt:lpstr>IP addressing: CIDR</vt:lpstr>
      <vt:lpstr>IP addresses: how to get one?</vt:lpstr>
      <vt:lpstr>DHCP: Dynamic Host Configuration Protocol</vt:lpstr>
      <vt:lpstr>DHCP client-server scenario</vt:lpstr>
      <vt:lpstr>DHCP client-server scenario</vt:lpstr>
      <vt:lpstr>DHCP: more than IP addresses</vt:lpstr>
      <vt:lpstr>DHCP: example</vt:lpstr>
      <vt:lpstr>DHCP: example</vt:lpstr>
      <vt:lpstr>IP addresses: how to get one?</vt:lpstr>
      <vt:lpstr>Hierarchical addressing: route aggregation</vt:lpstr>
      <vt:lpstr>Hierarchical addressing: more specific routes</vt:lpstr>
      <vt:lpstr>Hierarchical addressing: more specific routes</vt:lpstr>
      <vt:lpstr>IP addressing: last words ...</vt:lpstr>
      <vt:lpstr>Network layer: “data plane” roadmap</vt:lpstr>
      <vt:lpstr>NAT: network address translation</vt:lpstr>
      <vt:lpstr>NAT: network address translation</vt:lpstr>
      <vt:lpstr>NAT: network address translation</vt:lpstr>
      <vt:lpstr>NAT: network address translation</vt:lpstr>
      <vt:lpstr>NAT: network address translation</vt:lpstr>
      <vt:lpstr>IPv6: motivation</vt:lpstr>
      <vt:lpstr>IPv6 datagram format</vt:lpstr>
      <vt:lpstr>Transition from IPv4 to IPv6</vt:lpstr>
      <vt:lpstr>Tunneling and encapsulation</vt:lpstr>
      <vt:lpstr>Tunneling and encapsulation</vt:lpstr>
      <vt:lpstr>Tunneling</vt:lpstr>
      <vt:lpstr>IPv6: adoption</vt:lpstr>
      <vt:lpstr>IPv6: adoption</vt:lpstr>
      <vt:lpstr>Network layer: “data plane” roadmap</vt:lpstr>
      <vt:lpstr>Generalized forwarding: match plus action</vt:lpstr>
      <vt:lpstr>Flow table abstraction</vt:lpstr>
      <vt:lpstr>Flow table abstraction</vt:lpstr>
      <vt:lpstr>OpenFlow: flow table entries</vt:lpstr>
      <vt:lpstr>OpenFlow: examples</vt:lpstr>
      <vt:lpstr>OpenFlow: examples</vt:lpstr>
      <vt:lpstr>OpenFlow abstraction</vt:lpstr>
      <vt:lpstr>OpenFlow example</vt:lpstr>
      <vt:lpstr>OpenFlow example</vt:lpstr>
      <vt:lpstr>Generalized forwarding: summary</vt:lpstr>
      <vt:lpstr>Network layer: “data plane” roadmap</vt:lpstr>
      <vt:lpstr>Middleboxes</vt:lpstr>
      <vt:lpstr>Middleboxes everywhere!</vt:lpstr>
      <vt:lpstr>Middleboxes</vt:lpstr>
      <vt:lpstr>The IP hourglass</vt:lpstr>
      <vt:lpstr>The IP hourglass, at middle age</vt:lpstr>
      <vt:lpstr>Architectural Principles of the Internet</vt:lpstr>
      <vt:lpstr>The end-end argument</vt:lpstr>
      <vt:lpstr>The end-end argument</vt:lpstr>
      <vt:lpstr>Where’s the intelligence?</vt:lpstr>
      <vt:lpstr>Chapter 4: done!</vt:lpstr>
      <vt:lpstr>Additional Chapter 4 slides</vt:lpstr>
      <vt:lpstr>IP fragmentation/reassembly</vt:lpstr>
      <vt:lpstr>IP fragmentation/reassembly</vt:lpstr>
      <vt:lpstr>DHCP: Wireshark output (home LAN)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Kurose</dc:creator>
  <cp:lastModifiedBy>乐斗程管</cp:lastModifiedBy>
  <cp:revision>530</cp:revision>
  <dcterms:created xsi:type="dcterms:W3CDTF">2020-01-18T07:24:00Z</dcterms:created>
  <dcterms:modified xsi:type="dcterms:W3CDTF">2021-04-14T08:56:04Z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67957D08D49742FBBA358F4ABA6E9A3A</vt:lpwstr>
  </property>
  <property fmtid="{D5CDD505-2E9C-101B-9397-08002B2CF9AE}" pid="3" name="KSOProductBuildVer">
    <vt:lpwstr>2052-11.1.0.10356</vt:lpwstr>
  </property>
</Properties>
</file>

<file path=docProps/thumbnail.jpeg>
</file>